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334" r:id="rId6"/>
    <p:sldId id="336" r:id="rId7"/>
    <p:sldId id="335" r:id="rId8"/>
    <p:sldId id="337" r:id="rId9"/>
    <p:sldId id="262" r:id="rId10"/>
    <p:sldId id="263" r:id="rId11"/>
    <p:sldId id="264" r:id="rId12"/>
    <p:sldId id="265" r:id="rId13"/>
    <p:sldId id="266" r:id="rId14"/>
    <p:sldId id="267" r:id="rId15"/>
    <p:sldId id="269" r:id="rId16"/>
    <p:sldId id="268" r:id="rId17"/>
    <p:sldId id="270" r:id="rId18"/>
    <p:sldId id="271" r:id="rId19"/>
    <p:sldId id="272" r:id="rId20"/>
    <p:sldId id="273" r:id="rId21"/>
    <p:sldId id="274" r:id="rId22"/>
    <p:sldId id="275" r:id="rId23"/>
    <p:sldId id="276" r:id="rId24"/>
    <p:sldId id="277" r:id="rId25"/>
    <p:sldId id="278" r:id="rId26"/>
    <p:sldId id="280" r:id="rId27"/>
    <p:sldId id="281" r:id="rId28"/>
    <p:sldId id="282" r:id="rId29"/>
    <p:sldId id="283" r:id="rId30"/>
    <p:sldId id="284" r:id="rId31"/>
    <p:sldId id="285" r:id="rId32"/>
    <p:sldId id="288" r:id="rId33"/>
    <p:sldId id="289" r:id="rId34"/>
    <p:sldId id="287" r:id="rId35"/>
    <p:sldId id="290" r:id="rId36"/>
    <p:sldId id="291" r:id="rId37"/>
    <p:sldId id="292" r:id="rId38"/>
    <p:sldId id="293" r:id="rId39"/>
    <p:sldId id="279"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6" r:id="rId72"/>
    <p:sldId id="327" r:id="rId73"/>
    <p:sldId id="328" r:id="rId74"/>
    <p:sldId id="329" r:id="rId75"/>
    <p:sldId id="330" r:id="rId76"/>
    <p:sldId id="331" r:id="rId77"/>
    <p:sldId id="332" r:id="rId78"/>
    <p:sldId id="333" r:id="rId79"/>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162B2F97-C3E4-45A3-8439-7100ABA79B1D}" type="datetimeFigureOut">
              <a:rPr lang="it-IT" smtClean="0"/>
              <a:t>20/12/2017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6B3ABC8-EBAB-4AF2-A97B-C277746CEDA9}" type="slidenum">
              <a:rPr lang="it-IT" smtClean="0"/>
              <a:t>‹N›</a:t>
            </a:fld>
            <a:endParaRPr lang="it-IT"/>
          </a:p>
        </p:txBody>
      </p:sp>
    </p:spTree>
    <p:extLst>
      <p:ext uri="{BB962C8B-B14F-4D97-AF65-F5344CB8AC3E}">
        <p14:creationId xmlns:p14="http://schemas.microsoft.com/office/powerpoint/2010/main" val="424317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162B2F97-C3E4-45A3-8439-7100ABA79B1D}" type="datetimeFigureOut">
              <a:rPr lang="it-IT" smtClean="0"/>
              <a:t>20/12/2017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6B3ABC8-EBAB-4AF2-A97B-C277746CEDA9}" type="slidenum">
              <a:rPr lang="it-IT" smtClean="0"/>
              <a:t>‹N›</a:t>
            </a:fld>
            <a:endParaRPr lang="it-IT"/>
          </a:p>
        </p:txBody>
      </p:sp>
    </p:spTree>
    <p:extLst>
      <p:ext uri="{BB962C8B-B14F-4D97-AF65-F5344CB8AC3E}">
        <p14:creationId xmlns:p14="http://schemas.microsoft.com/office/powerpoint/2010/main" val="283138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162B2F97-C3E4-45A3-8439-7100ABA79B1D}" type="datetimeFigureOut">
              <a:rPr lang="it-IT" smtClean="0"/>
              <a:t>20/12/2017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6B3ABC8-EBAB-4AF2-A97B-C277746CEDA9}" type="slidenum">
              <a:rPr lang="it-IT" smtClean="0"/>
              <a:t>‹N›</a:t>
            </a:fld>
            <a:endParaRPr lang="it-IT"/>
          </a:p>
        </p:txBody>
      </p:sp>
    </p:spTree>
    <p:extLst>
      <p:ext uri="{BB962C8B-B14F-4D97-AF65-F5344CB8AC3E}">
        <p14:creationId xmlns:p14="http://schemas.microsoft.com/office/powerpoint/2010/main" val="2776994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162B2F97-C3E4-45A3-8439-7100ABA79B1D}" type="datetimeFigureOut">
              <a:rPr lang="it-IT" smtClean="0"/>
              <a:t>20/12/2017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6B3ABC8-EBAB-4AF2-A97B-C277746CEDA9}" type="slidenum">
              <a:rPr lang="it-IT" smtClean="0"/>
              <a:t>‹N›</a:t>
            </a:fld>
            <a:endParaRPr lang="it-IT"/>
          </a:p>
        </p:txBody>
      </p:sp>
    </p:spTree>
    <p:extLst>
      <p:ext uri="{BB962C8B-B14F-4D97-AF65-F5344CB8AC3E}">
        <p14:creationId xmlns:p14="http://schemas.microsoft.com/office/powerpoint/2010/main" val="3952221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162B2F97-C3E4-45A3-8439-7100ABA79B1D}" type="datetimeFigureOut">
              <a:rPr lang="it-IT" smtClean="0"/>
              <a:t>20/12/2017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6B3ABC8-EBAB-4AF2-A97B-C277746CEDA9}" type="slidenum">
              <a:rPr lang="it-IT" smtClean="0"/>
              <a:t>‹N›</a:t>
            </a:fld>
            <a:endParaRPr lang="it-IT"/>
          </a:p>
        </p:txBody>
      </p:sp>
    </p:spTree>
    <p:extLst>
      <p:ext uri="{BB962C8B-B14F-4D97-AF65-F5344CB8AC3E}">
        <p14:creationId xmlns:p14="http://schemas.microsoft.com/office/powerpoint/2010/main" val="126808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162B2F97-C3E4-45A3-8439-7100ABA79B1D}" type="datetimeFigureOut">
              <a:rPr lang="it-IT" smtClean="0"/>
              <a:t>20/12/2017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46B3ABC8-EBAB-4AF2-A97B-C277746CEDA9}" type="slidenum">
              <a:rPr lang="it-IT" smtClean="0"/>
              <a:t>‹N›</a:t>
            </a:fld>
            <a:endParaRPr lang="it-IT"/>
          </a:p>
        </p:txBody>
      </p:sp>
    </p:spTree>
    <p:extLst>
      <p:ext uri="{BB962C8B-B14F-4D97-AF65-F5344CB8AC3E}">
        <p14:creationId xmlns:p14="http://schemas.microsoft.com/office/powerpoint/2010/main" val="110881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162B2F97-C3E4-45A3-8439-7100ABA79B1D}" type="datetimeFigureOut">
              <a:rPr lang="it-IT" smtClean="0"/>
              <a:t>20/12/2017</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46B3ABC8-EBAB-4AF2-A97B-C277746CEDA9}" type="slidenum">
              <a:rPr lang="it-IT" smtClean="0"/>
              <a:t>‹N›</a:t>
            </a:fld>
            <a:endParaRPr lang="it-IT"/>
          </a:p>
        </p:txBody>
      </p:sp>
    </p:spTree>
    <p:extLst>
      <p:ext uri="{BB962C8B-B14F-4D97-AF65-F5344CB8AC3E}">
        <p14:creationId xmlns:p14="http://schemas.microsoft.com/office/powerpoint/2010/main" val="797996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162B2F97-C3E4-45A3-8439-7100ABA79B1D}" type="datetimeFigureOut">
              <a:rPr lang="it-IT" smtClean="0"/>
              <a:t>20/12/2017</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46B3ABC8-EBAB-4AF2-A97B-C277746CEDA9}" type="slidenum">
              <a:rPr lang="it-IT" smtClean="0"/>
              <a:t>‹N›</a:t>
            </a:fld>
            <a:endParaRPr lang="it-IT"/>
          </a:p>
        </p:txBody>
      </p:sp>
    </p:spTree>
    <p:extLst>
      <p:ext uri="{BB962C8B-B14F-4D97-AF65-F5344CB8AC3E}">
        <p14:creationId xmlns:p14="http://schemas.microsoft.com/office/powerpoint/2010/main" val="40100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162B2F97-C3E4-45A3-8439-7100ABA79B1D}" type="datetimeFigureOut">
              <a:rPr lang="it-IT" smtClean="0"/>
              <a:t>20/12/2017</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46B3ABC8-EBAB-4AF2-A97B-C277746CEDA9}" type="slidenum">
              <a:rPr lang="it-IT" smtClean="0"/>
              <a:t>‹N›</a:t>
            </a:fld>
            <a:endParaRPr lang="it-IT"/>
          </a:p>
        </p:txBody>
      </p:sp>
    </p:spTree>
    <p:extLst>
      <p:ext uri="{BB962C8B-B14F-4D97-AF65-F5344CB8AC3E}">
        <p14:creationId xmlns:p14="http://schemas.microsoft.com/office/powerpoint/2010/main" val="192129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162B2F97-C3E4-45A3-8439-7100ABA79B1D}" type="datetimeFigureOut">
              <a:rPr lang="it-IT" smtClean="0"/>
              <a:t>20/12/2017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46B3ABC8-EBAB-4AF2-A97B-C277746CEDA9}" type="slidenum">
              <a:rPr lang="it-IT" smtClean="0"/>
              <a:t>‹N›</a:t>
            </a:fld>
            <a:endParaRPr lang="it-IT"/>
          </a:p>
        </p:txBody>
      </p:sp>
    </p:spTree>
    <p:extLst>
      <p:ext uri="{BB962C8B-B14F-4D97-AF65-F5344CB8AC3E}">
        <p14:creationId xmlns:p14="http://schemas.microsoft.com/office/powerpoint/2010/main" val="3731025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162B2F97-C3E4-45A3-8439-7100ABA79B1D}" type="datetimeFigureOut">
              <a:rPr lang="it-IT" smtClean="0"/>
              <a:t>20/12/2017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46B3ABC8-EBAB-4AF2-A97B-C277746CEDA9}" type="slidenum">
              <a:rPr lang="it-IT" smtClean="0"/>
              <a:t>‹N›</a:t>
            </a:fld>
            <a:endParaRPr lang="it-IT"/>
          </a:p>
        </p:txBody>
      </p:sp>
    </p:spTree>
    <p:extLst>
      <p:ext uri="{BB962C8B-B14F-4D97-AF65-F5344CB8AC3E}">
        <p14:creationId xmlns:p14="http://schemas.microsoft.com/office/powerpoint/2010/main" val="1961396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B2F97-C3E4-45A3-8439-7100ABA79B1D}" type="datetimeFigureOut">
              <a:rPr lang="it-IT" smtClean="0"/>
              <a:t>20/12/2017</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3ABC8-EBAB-4AF2-A97B-C277746CEDA9}" type="slidenum">
              <a:rPr lang="it-IT" smtClean="0"/>
              <a:t>‹N›</a:t>
            </a:fld>
            <a:endParaRPr lang="it-IT"/>
          </a:p>
        </p:txBody>
      </p:sp>
    </p:spTree>
    <p:extLst>
      <p:ext uri="{BB962C8B-B14F-4D97-AF65-F5344CB8AC3E}">
        <p14:creationId xmlns:p14="http://schemas.microsoft.com/office/powerpoint/2010/main" val="903725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Network security</a:t>
            </a:r>
          </a:p>
        </p:txBody>
      </p:sp>
      <p:sp>
        <p:nvSpPr>
          <p:cNvPr id="3" name="Sottotitolo 2"/>
          <p:cNvSpPr>
            <a:spLocks noGrp="1"/>
          </p:cNvSpPr>
          <p:nvPr>
            <p:ph type="subTitle" idx="1"/>
          </p:nvPr>
        </p:nvSpPr>
        <p:spPr/>
        <p:txBody>
          <a:bodyPr/>
          <a:lstStyle/>
          <a:p>
            <a:endParaRPr lang="it-IT"/>
          </a:p>
        </p:txBody>
      </p:sp>
    </p:spTree>
    <p:extLst>
      <p:ext uri="{BB962C8B-B14F-4D97-AF65-F5344CB8AC3E}">
        <p14:creationId xmlns:p14="http://schemas.microsoft.com/office/powerpoint/2010/main" val="1309992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Inner Firewall </a:t>
            </a:r>
            <a:r>
              <a:rPr lang="it-IT" dirty="0" err="1"/>
              <a:t>Configuration</a:t>
            </a:r>
            <a:endParaRPr lang="it-IT" dirty="0"/>
          </a:p>
        </p:txBody>
      </p:sp>
      <p:sp>
        <p:nvSpPr>
          <p:cNvPr id="3" name="Segnaposto contenuto 2"/>
          <p:cNvSpPr>
            <a:spLocks noGrp="1"/>
          </p:cNvSpPr>
          <p:nvPr>
            <p:ph idx="1"/>
          </p:nvPr>
        </p:nvSpPr>
        <p:spPr/>
        <p:txBody>
          <a:bodyPr>
            <a:normAutofit fontScale="92500" lnSpcReduction="20000"/>
          </a:bodyPr>
          <a:lstStyle/>
          <a:p>
            <a:r>
              <a:rPr lang="en-US" dirty="0"/>
              <a:t>the inner firewall will block all traffic except for that specifically </a:t>
            </a:r>
            <a:r>
              <a:rPr lang="it-IT" dirty="0" err="1"/>
              <a:t>authorized</a:t>
            </a:r>
            <a:r>
              <a:rPr lang="it-IT" dirty="0"/>
              <a:t> to </a:t>
            </a:r>
            <a:r>
              <a:rPr lang="it-IT" dirty="0" err="1"/>
              <a:t>enter</a:t>
            </a:r>
            <a:endParaRPr lang="it-IT" dirty="0"/>
          </a:p>
          <a:p>
            <a:pPr lvl="1"/>
            <a:r>
              <a:rPr lang="it-IT" dirty="0" err="1"/>
              <a:t>such</a:t>
            </a:r>
            <a:r>
              <a:rPr lang="it-IT" dirty="0"/>
              <a:t> information </a:t>
            </a:r>
            <a:r>
              <a:rPr lang="it-IT" dirty="0" err="1"/>
              <a:t>will</a:t>
            </a:r>
            <a:r>
              <a:rPr lang="it-IT" dirty="0"/>
              <a:t> come from the DMZ</a:t>
            </a:r>
          </a:p>
          <a:p>
            <a:r>
              <a:rPr lang="it-IT" dirty="0" err="1"/>
              <a:t>It</a:t>
            </a:r>
            <a:r>
              <a:rPr lang="it-IT" dirty="0"/>
              <a:t> </a:t>
            </a:r>
            <a:r>
              <a:rPr lang="it-IT" dirty="0" err="1"/>
              <a:t>allows</a:t>
            </a:r>
            <a:r>
              <a:rPr lang="it-IT" dirty="0"/>
              <a:t>:</a:t>
            </a:r>
          </a:p>
          <a:p>
            <a:pPr lvl="1"/>
            <a:r>
              <a:rPr lang="it-IT" dirty="0"/>
              <a:t>STMP connection, </a:t>
            </a:r>
            <a:r>
              <a:rPr lang="it-IT" dirty="0" err="1"/>
              <a:t>all</a:t>
            </a:r>
            <a:r>
              <a:rPr lang="it-IT" dirty="0"/>
              <a:t> e-mail are </a:t>
            </a:r>
            <a:r>
              <a:rPr lang="it-IT" dirty="0" err="1"/>
              <a:t>sent</a:t>
            </a:r>
            <a:r>
              <a:rPr lang="it-IT" dirty="0"/>
              <a:t> to the DMZ mail server</a:t>
            </a:r>
          </a:p>
          <a:p>
            <a:pPr lvl="1"/>
            <a:r>
              <a:rPr lang="it-IT" dirty="0"/>
              <a:t>Limited transfer of information to the DMZ to the DNS server in the DMZ</a:t>
            </a:r>
          </a:p>
          <a:p>
            <a:pPr lvl="1"/>
            <a:r>
              <a:rPr lang="it-IT" dirty="0"/>
              <a:t>System </a:t>
            </a:r>
            <a:r>
              <a:rPr lang="it-IT" dirty="0" err="1"/>
              <a:t>administrators</a:t>
            </a:r>
            <a:r>
              <a:rPr lang="it-IT" dirty="0"/>
              <a:t> to </a:t>
            </a:r>
            <a:r>
              <a:rPr lang="it-IT" dirty="0" err="1"/>
              <a:t>access</a:t>
            </a:r>
            <a:r>
              <a:rPr lang="it-IT" dirty="0"/>
              <a:t> the </a:t>
            </a:r>
            <a:r>
              <a:rPr lang="it-IT" dirty="0" err="1"/>
              <a:t>systems</a:t>
            </a:r>
            <a:r>
              <a:rPr lang="it-IT" dirty="0"/>
              <a:t> in the DMZ from a </a:t>
            </a:r>
            <a:r>
              <a:rPr lang="it-IT" dirty="0" err="1"/>
              <a:t>trusted</a:t>
            </a:r>
            <a:r>
              <a:rPr lang="it-IT" dirty="0"/>
              <a:t> </a:t>
            </a:r>
            <a:r>
              <a:rPr lang="it-IT" dirty="0" err="1"/>
              <a:t>administrative</a:t>
            </a:r>
            <a:r>
              <a:rPr lang="it-IT" dirty="0"/>
              <a:t> server</a:t>
            </a:r>
          </a:p>
          <a:p>
            <a:r>
              <a:rPr lang="it-IT" dirty="0" err="1"/>
              <a:t>All</a:t>
            </a:r>
            <a:r>
              <a:rPr lang="it-IT" dirty="0"/>
              <a:t> </a:t>
            </a:r>
            <a:r>
              <a:rPr lang="it-IT" dirty="0" err="1"/>
              <a:t>other</a:t>
            </a:r>
            <a:r>
              <a:rPr lang="it-IT" dirty="0"/>
              <a:t> </a:t>
            </a:r>
            <a:r>
              <a:rPr lang="it-IT" dirty="0" err="1"/>
              <a:t>traffic</a:t>
            </a:r>
            <a:r>
              <a:rPr lang="it-IT" dirty="0"/>
              <a:t> </a:t>
            </a:r>
            <a:r>
              <a:rPr lang="it-IT" dirty="0" err="1"/>
              <a:t>is</a:t>
            </a:r>
            <a:r>
              <a:rPr lang="it-IT" dirty="0"/>
              <a:t> </a:t>
            </a:r>
            <a:r>
              <a:rPr lang="it-IT" dirty="0" err="1"/>
              <a:t>blocked</a:t>
            </a:r>
            <a:endParaRPr lang="it-IT" dirty="0"/>
          </a:p>
        </p:txBody>
      </p:sp>
    </p:spTree>
    <p:extLst>
      <p:ext uri="{BB962C8B-B14F-4D97-AF65-F5344CB8AC3E}">
        <p14:creationId xmlns:p14="http://schemas.microsoft.com/office/powerpoint/2010/main" val="2916238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DMZ Mail Server</a:t>
            </a:r>
          </a:p>
        </p:txBody>
      </p:sp>
      <p:sp>
        <p:nvSpPr>
          <p:cNvPr id="3" name="Segnaposto contenuto 2"/>
          <p:cNvSpPr>
            <a:spLocks noGrp="1"/>
          </p:cNvSpPr>
          <p:nvPr>
            <p:ph idx="1"/>
          </p:nvPr>
        </p:nvSpPr>
        <p:spPr/>
        <p:txBody>
          <a:bodyPr>
            <a:normAutofit fontScale="70000" lnSpcReduction="20000"/>
          </a:bodyPr>
          <a:lstStyle/>
          <a:p>
            <a:r>
              <a:rPr lang="en-US" dirty="0"/>
              <a:t>The mail server in the DMZ performs </a:t>
            </a:r>
            <a:r>
              <a:rPr lang="en-US" b="1" dirty="0">
                <a:solidFill>
                  <a:srgbClr val="FF0000"/>
                </a:solidFill>
              </a:rPr>
              <a:t>address</a:t>
            </a:r>
            <a:r>
              <a:rPr lang="en-US" dirty="0"/>
              <a:t> and content checking on all electronic </a:t>
            </a:r>
            <a:r>
              <a:rPr lang="it-IT" dirty="0"/>
              <a:t>mail </a:t>
            </a:r>
            <a:r>
              <a:rPr lang="it-IT" dirty="0" err="1"/>
              <a:t>messages</a:t>
            </a:r>
            <a:endParaRPr lang="it-IT" dirty="0"/>
          </a:p>
          <a:p>
            <a:pPr marL="514350" indent="-514350">
              <a:buFont typeface="+mj-lt"/>
              <a:buAutoNum type="arabicPeriod"/>
            </a:pPr>
            <a:r>
              <a:rPr lang="en-US" dirty="0"/>
              <a:t>The mail proxy </a:t>
            </a:r>
            <a:r>
              <a:rPr lang="en-US" b="1" dirty="0"/>
              <a:t>reassembles</a:t>
            </a:r>
            <a:r>
              <a:rPr lang="en-US" dirty="0"/>
              <a:t> the message into a set of headers, a letter, and any attachments. The attachments are assembled into their native form (not the form used to transmit them through electronic mail).</a:t>
            </a:r>
          </a:p>
          <a:p>
            <a:pPr marL="514350" indent="-514350">
              <a:buFont typeface="+mj-lt"/>
              <a:buAutoNum type="arabicPeriod"/>
            </a:pPr>
            <a:r>
              <a:rPr lang="en-US" dirty="0"/>
              <a:t>The mail proxy </a:t>
            </a:r>
            <a:r>
              <a:rPr lang="en-US" b="1" dirty="0"/>
              <a:t>scans</a:t>
            </a:r>
            <a:r>
              <a:rPr lang="en-US" dirty="0"/>
              <a:t> the letter and attachments, looking for any “bad” content. The attachments are then restored to the form used to transmit them through electronic mail. The headers, the letter, and the attachments are rescanned for any violation of the SMTP specification.</a:t>
            </a:r>
          </a:p>
          <a:p>
            <a:pPr marL="514350" indent="-514350">
              <a:buFont typeface="+mj-lt"/>
              <a:buAutoNum type="arabicPeriod"/>
            </a:pPr>
            <a:r>
              <a:rPr lang="en-US" dirty="0"/>
              <a:t>The mail proxy scans the recipient address lines. The addresses that directed the mail to the Drib are rewritten to direct the mail to the internal mail server. The </a:t>
            </a:r>
            <a:r>
              <a:rPr lang="en-US" b="1" dirty="0"/>
              <a:t>DMZ mail server </a:t>
            </a:r>
            <a:r>
              <a:rPr lang="en-US" dirty="0"/>
              <a:t>then forwards the mail to the </a:t>
            </a:r>
            <a:r>
              <a:rPr lang="en-US" b="1" dirty="0">
                <a:solidFill>
                  <a:srgbClr val="FF0000"/>
                </a:solidFill>
              </a:rPr>
              <a:t>internal mail server</a:t>
            </a:r>
            <a:r>
              <a:rPr lang="en-US" dirty="0"/>
              <a:t>.</a:t>
            </a:r>
            <a:endParaRPr lang="it-IT" dirty="0"/>
          </a:p>
        </p:txBody>
      </p:sp>
    </p:spTree>
    <p:extLst>
      <p:ext uri="{BB962C8B-B14F-4D97-AF65-F5344CB8AC3E}">
        <p14:creationId xmlns:p14="http://schemas.microsoft.com/office/powerpoint/2010/main" val="421133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DMZ WWW Server</a:t>
            </a:r>
          </a:p>
        </p:txBody>
      </p:sp>
      <p:sp>
        <p:nvSpPr>
          <p:cNvPr id="3" name="Segnaposto contenuto 2"/>
          <p:cNvSpPr>
            <a:spLocks noGrp="1"/>
          </p:cNvSpPr>
          <p:nvPr>
            <p:ph idx="1"/>
          </p:nvPr>
        </p:nvSpPr>
        <p:spPr/>
        <p:txBody>
          <a:bodyPr>
            <a:normAutofit/>
          </a:bodyPr>
          <a:lstStyle/>
          <a:p>
            <a:r>
              <a:rPr lang="en-US" sz="2000" dirty="0"/>
              <a:t>The Web server accepts and services requests from the Internet. </a:t>
            </a:r>
            <a:r>
              <a:rPr lang="en-US" sz="2000" b="1" i="1" u="sng" dirty="0"/>
              <a:t>It does not contact any servers or information sources within the internal network</a:t>
            </a:r>
            <a:r>
              <a:rPr lang="en-US" sz="2000" dirty="0"/>
              <a:t>. This means that if the Web server is compromised, the compromise cannot affect internal hosts.</a:t>
            </a:r>
          </a:p>
          <a:p>
            <a:r>
              <a:rPr lang="en-US" sz="2000" dirty="0"/>
              <a:t>The Web server uses the </a:t>
            </a:r>
            <a:r>
              <a:rPr lang="en-US" sz="2000" b="1" dirty="0"/>
              <a:t>IP address of the outside firewall</a:t>
            </a:r>
            <a:r>
              <a:rPr lang="en-US" sz="2000" dirty="0"/>
              <a:t>. This hides part of the DMZ configuration in accordance with the principle of </a:t>
            </a:r>
            <a:r>
              <a:rPr lang="en-US" sz="2000" b="1" dirty="0">
                <a:solidFill>
                  <a:srgbClr val="FF0000"/>
                </a:solidFill>
              </a:rPr>
              <a:t>least privilege</a:t>
            </a:r>
            <a:r>
              <a:rPr lang="en-US" sz="2000" dirty="0"/>
              <a:t> (because people outside the network need not know the address), and forces external entities to send Web traffic to the firewall.</a:t>
            </a:r>
          </a:p>
          <a:p>
            <a:r>
              <a:rPr lang="en-US" sz="2000" dirty="0"/>
              <a:t>Periodically (or on request), an administrator will copy the contents of the WWW-clone to the DMZ Web server</a:t>
            </a:r>
          </a:p>
          <a:p>
            <a:r>
              <a:rPr lang="en-US" sz="2000" dirty="0"/>
              <a:t>Like the mail server, the WWW server also runs an SSH server for maintenance and updating</a:t>
            </a:r>
          </a:p>
          <a:p>
            <a:endParaRPr lang="en-US" sz="2000" dirty="0"/>
          </a:p>
        </p:txBody>
      </p:sp>
    </p:spTree>
    <p:extLst>
      <p:ext uri="{BB962C8B-B14F-4D97-AF65-F5344CB8AC3E}">
        <p14:creationId xmlns:p14="http://schemas.microsoft.com/office/powerpoint/2010/main" val="1664555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DMZ DNS Server</a:t>
            </a:r>
          </a:p>
        </p:txBody>
      </p:sp>
      <p:sp>
        <p:nvSpPr>
          <p:cNvPr id="3" name="Segnaposto contenuto 2"/>
          <p:cNvSpPr>
            <a:spLocks noGrp="1"/>
          </p:cNvSpPr>
          <p:nvPr>
            <p:ph idx="1"/>
          </p:nvPr>
        </p:nvSpPr>
        <p:spPr/>
        <p:txBody>
          <a:bodyPr>
            <a:normAutofit fontScale="92500" lnSpcReduction="20000"/>
          </a:bodyPr>
          <a:lstStyle/>
          <a:p>
            <a:r>
              <a:rPr lang="en-US" dirty="0"/>
              <a:t>The DMZ DNS host contains directory name service information about those hosts that the DMZ servers must know. </a:t>
            </a:r>
          </a:p>
          <a:p>
            <a:r>
              <a:rPr lang="en-US" dirty="0"/>
              <a:t>It contains entries for the following.</a:t>
            </a:r>
          </a:p>
          <a:p>
            <a:pPr lvl="1"/>
            <a:r>
              <a:rPr lang="en-US" dirty="0"/>
              <a:t>DMZ mail, Web, and log hosts</a:t>
            </a:r>
          </a:p>
          <a:p>
            <a:pPr lvl="1"/>
            <a:r>
              <a:rPr lang="it-IT" dirty="0" err="1"/>
              <a:t>Internal</a:t>
            </a:r>
            <a:r>
              <a:rPr lang="it-IT" dirty="0"/>
              <a:t> </a:t>
            </a:r>
            <a:r>
              <a:rPr lang="it-IT" dirty="0" err="1"/>
              <a:t>trusted</a:t>
            </a:r>
            <a:r>
              <a:rPr lang="it-IT" dirty="0"/>
              <a:t> </a:t>
            </a:r>
            <a:r>
              <a:rPr lang="it-IT" dirty="0" err="1"/>
              <a:t>administrative</a:t>
            </a:r>
            <a:r>
              <a:rPr lang="it-IT" dirty="0"/>
              <a:t> </a:t>
            </a:r>
            <a:r>
              <a:rPr lang="it-IT" dirty="0" err="1"/>
              <a:t>host</a:t>
            </a:r>
            <a:endParaRPr lang="it-IT" dirty="0"/>
          </a:p>
          <a:p>
            <a:pPr lvl="1"/>
            <a:r>
              <a:rPr lang="it-IT" dirty="0"/>
              <a:t>Outer firewall</a:t>
            </a:r>
          </a:p>
          <a:p>
            <a:pPr lvl="1"/>
            <a:r>
              <a:rPr lang="it-IT" dirty="0"/>
              <a:t>Inner firewall</a:t>
            </a:r>
          </a:p>
          <a:p>
            <a:r>
              <a:rPr lang="en-US" dirty="0"/>
              <a:t>Note that the DNS server does not know the addresses of the internal mail server. The inner firewall will forward mail to that server.</a:t>
            </a:r>
            <a:endParaRPr lang="it-IT" dirty="0"/>
          </a:p>
        </p:txBody>
      </p:sp>
    </p:spTree>
    <p:extLst>
      <p:ext uri="{BB962C8B-B14F-4D97-AF65-F5344CB8AC3E}">
        <p14:creationId xmlns:p14="http://schemas.microsoft.com/office/powerpoint/2010/main" val="2576726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DMZ Log Server</a:t>
            </a:r>
          </a:p>
        </p:txBody>
      </p:sp>
      <p:sp>
        <p:nvSpPr>
          <p:cNvPr id="3" name="Segnaposto contenuto 2"/>
          <p:cNvSpPr>
            <a:spLocks noGrp="1"/>
          </p:cNvSpPr>
          <p:nvPr>
            <p:ph idx="1"/>
          </p:nvPr>
        </p:nvSpPr>
        <p:spPr/>
        <p:txBody>
          <a:bodyPr>
            <a:normAutofit fontScale="85000" lnSpcReduction="10000"/>
          </a:bodyPr>
          <a:lstStyle/>
          <a:p>
            <a:r>
              <a:rPr lang="en-US" dirty="0"/>
              <a:t>attackers can delete logs, so if the logs were on the attacked machines, they might be tampered with or erased.</a:t>
            </a:r>
          </a:p>
          <a:p>
            <a:r>
              <a:rPr lang="en-US" dirty="0"/>
              <a:t>The log system is placed in the DMZ to confine its activity. It never initiates transfer to the inner network.</a:t>
            </a:r>
          </a:p>
          <a:p>
            <a:r>
              <a:rPr lang="en-US" dirty="0"/>
              <a:t>the log server accepts connections from the internal</a:t>
            </a:r>
          </a:p>
          <a:p>
            <a:r>
              <a:rPr lang="en-US" dirty="0"/>
              <a:t>trusted administrative host. Administrators can view the logs directly, or they can replace the write-once media with another instance of the media and read the </a:t>
            </a:r>
            <a:r>
              <a:rPr lang="it-IT" dirty="0" err="1"/>
              <a:t>extracted</a:t>
            </a:r>
            <a:r>
              <a:rPr lang="it-IT" dirty="0"/>
              <a:t> media </a:t>
            </a:r>
            <a:r>
              <a:rPr lang="it-IT" dirty="0" err="1"/>
              <a:t>directly</a:t>
            </a:r>
            <a:r>
              <a:rPr lang="it-IT" dirty="0"/>
              <a:t>.</a:t>
            </a:r>
          </a:p>
        </p:txBody>
      </p:sp>
    </p:spTree>
    <p:extLst>
      <p:ext uri="{BB962C8B-B14F-4D97-AF65-F5344CB8AC3E}">
        <p14:creationId xmlns:p14="http://schemas.microsoft.com/office/powerpoint/2010/main" val="1180092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System Security</a:t>
            </a:r>
          </a:p>
        </p:txBody>
      </p:sp>
      <p:sp>
        <p:nvSpPr>
          <p:cNvPr id="3" name="Segnaposto testo 2"/>
          <p:cNvSpPr>
            <a:spLocks noGrp="1"/>
          </p:cNvSpPr>
          <p:nvPr>
            <p:ph type="body" idx="1"/>
          </p:nvPr>
        </p:nvSpPr>
        <p:spPr/>
        <p:txBody>
          <a:bodyPr/>
          <a:lstStyle/>
          <a:p>
            <a:endParaRPr lang="it-IT"/>
          </a:p>
        </p:txBody>
      </p:sp>
    </p:spTree>
    <p:extLst>
      <p:ext uri="{BB962C8B-B14F-4D97-AF65-F5344CB8AC3E}">
        <p14:creationId xmlns:p14="http://schemas.microsoft.com/office/powerpoint/2010/main" val="3174865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Web Server </a:t>
            </a:r>
            <a:r>
              <a:rPr lang="it-IT" dirty="0" err="1"/>
              <a:t>Consequences</a:t>
            </a:r>
            <a:endParaRPr lang="it-IT" dirty="0"/>
          </a:p>
        </p:txBody>
      </p:sp>
      <p:sp>
        <p:nvSpPr>
          <p:cNvPr id="3" name="Segnaposto contenuto 2"/>
          <p:cNvSpPr>
            <a:spLocks noGrp="1"/>
          </p:cNvSpPr>
          <p:nvPr>
            <p:ph idx="1"/>
          </p:nvPr>
        </p:nvSpPr>
        <p:spPr/>
        <p:txBody>
          <a:bodyPr>
            <a:normAutofit fontScale="77500" lnSpcReduction="20000"/>
          </a:bodyPr>
          <a:lstStyle/>
          <a:p>
            <a:r>
              <a:rPr lang="it-IT" dirty="0"/>
              <a:t>no </a:t>
            </a:r>
            <a:r>
              <a:rPr lang="it-IT" dirty="0" err="1"/>
              <a:t>unrequested</a:t>
            </a:r>
            <a:r>
              <a:rPr lang="it-IT" dirty="0"/>
              <a:t> network </a:t>
            </a:r>
            <a:r>
              <a:rPr lang="it-IT" dirty="0" err="1"/>
              <a:t>connections</a:t>
            </a:r>
            <a:r>
              <a:rPr lang="it-IT" dirty="0"/>
              <a:t> </a:t>
            </a:r>
            <a:r>
              <a:rPr lang="en-US" dirty="0"/>
              <a:t>except those from the outer firewall over the HTTP and HTTPS ports, and those from the internal trusted administrative server over SSH, should be </a:t>
            </a:r>
            <a:r>
              <a:rPr lang="it-IT" dirty="0" err="1"/>
              <a:t>accepted</a:t>
            </a:r>
            <a:r>
              <a:rPr lang="it-IT" dirty="0"/>
              <a:t>.</a:t>
            </a:r>
            <a:endParaRPr lang="en-US" dirty="0"/>
          </a:p>
          <a:p>
            <a:r>
              <a:rPr lang="en-US" dirty="0"/>
              <a:t>user access to the system is to be limited to those users on the internal trusted administrative server</a:t>
            </a:r>
          </a:p>
          <a:p>
            <a:r>
              <a:rPr lang="it-IT" dirty="0"/>
              <a:t>Web server </a:t>
            </a:r>
            <a:r>
              <a:rPr lang="it-IT" dirty="0" err="1"/>
              <a:t>should</a:t>
            </a:r>
            <a:r>
              <a:rPr lang="it-IT" dirty="0"/>
              <a:t> be </a:t>
            </a:r>
            <a:r>
              <a:rPr lang="en-US" dirty="0"/>
              <a:t>configured to provide minimal access to the system.</a:t>
            </a:r>
          </a:p>
          <a:p>
            <a:r>
              <a:rPr lang="en-US" dirty="0"/>
              <a:t>all software must have a very high assurance of functioning correctly</a:t>
            </a:r>
          </a:p>
          <a:p>
            <a:r>
              <a:rPr lang="en-US" dirty="0"/>
              <a:t>the Web server must contain as few programs, and as little software, configuration information, and other data, </a:t>
            </a:r>
            <a:r>
              <a:rPr lang="it-IT" dirty="0" err="1"/>
              <a:t>as</a:t>
            </a:r>
            <a:r>
              <a:rPr lang="it-IT" dirty="0"/>
              <a:t> </a:t>
            </a:r>
            <a:r>
              <a:rPr lang="it-IT" dirty="0" err="1"/>
              <a:t>possible</a:t>
            </a:r>
            <a:endParaRPr lang="it-IT" dirty="0"/>
          </a:p>
        </p:txBody>
      </p:sp>
    </p:spTree>
    <p:extLst>
      <p:ext uri="{BB962C8B-B14F-4D97-AF65-F5344CB8AC3E}">
        <p14:creationId xmlns:p14="http://schemas.microsoft.com/office/powerpoint/2010/main" val="1715397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Development System</a:t>
            </a:r>
          </a:p>
        </p:txBody>
      </p:sp>
      <p:sp>
        <p:nvSpPr>
          <p:cNvPr id="3" name="Segnaposto contenuto 2"/>
          <p:cNvSpPr>
            <a:spLocks noGrp="1"/>
          </p:cNvSpPr>
          <p:nvPr>
            <p:ph idx="1"/>
          </p:nvPr>
        </p:nvSpPr>
        <p:spPr/>
        <p:txBody>
          <a:bodyPr>
            <a:normAutofit fontScale="77500" lnSpcReduction="20000"/>
          </a:bodyPr>
          <a:lstStyle/>
          <a:p>
            <a:r>
              <a:rPr lang="en-US" dirty="0"/>
              <a:t>The development system lies in the internal network, on the development subnet</a:t>
            </a:r>
          </a:p>
          <a:p>
            <a:r>
              <a:rPr lang="it-IT" dirty="0"/>
              <a:t>The </a:t>
            </a:r>
            <a:r>
              <a:rPr lang="it-IT" dirty="0" err="1"/>
              <a:t>infrastructure</a:t>
            </a:r>
            <a:r>
              <a:rPr lang="it-IT" dirty="0"/>
              <a:t> </a:t>
            </a:r>
            <a:r>
              <a:rPr lang="it-IT" dirty="0" err="1"/>
              <a:t>systems</a:t>
            </a:r>
            <a:r>
              <a:rPr lang="it-IT" dirty="0"/>
              <a:t>:</a:t>
            </a:r>
          </a:p>
          <a:p>
            <a:pPr lvl="1"/>
            <a:r>
              <a:rPr lang="en-US" dirty="0"/>
              <a:t>the </a:t>
            </a:r>
            <a:r>
              <a:rPr lang="en-US" dirty="0" err="1"/>
              <a:t>devnet</a:t>
            </a:r>
            <a:r>
              <a:rPr lang="en-US" dirty="0"/>
              <a:t> firewall (which separates it from other internal subnets), </a:t>
            </a:r>
          </a:p>
          <a:p>
            <a:pPr lvl="1"/>
            <a:r>
              <a:rPr lang="en-US" dirty="0"/>
              <a:t>a DNS server, </a:t>
            </a:r>
          </a:p>
          <a:p>
            <a:pPr lvl="1"/>
            <a:r>
              <a:rPr lang="en-US" dirty="0"/>
              <a:t>a logging host (which provides a central repository for logs), </a:t>
            </a:r>
          </a:p>
          <a:p>
            <a:pPr lvl="1"/>
            <a:r>
              <a:rPr lang="en-US" dirty="0"/>
              <a:t>one or more file servers, and </a:t>
            </a:r>
          </a:p>
          <a:p>
            <a:pPr lvl="1"/>
            <a:r>
              <a:rPr lang="en-US" dirty="0"/>
              <a:t>one or more systems containing user information common to the workstations (the UINFO servers). </a:t>
            </a:r>
          </a:p>
          <a:p>
            <a:pPr lvl="1"/>
            <a:r>
              <a:rPr lang="en-US" dirty="0"/>
              <a:t>an isolated system used to build a “base </a:t>
            </a:r>
            <a:r>
              <a:rPr lang="it-IT" dirty="0" err="1"/>
              <a:t>system</a:t>
            </a:r>
            <a:r>
              <a:rPr lang="it-IT" dirty="0"/>
              <a:t> </a:t>
            </a:r>
            <a:r>
              <a:rPr lang="it-IT" dirty="0" err="1"/>
              <a:t>configuration</a:t>
            </a:r>
            <a:r>
              <a:rPr lang="it-IT" dirty="0"/>
              <a:t>”</a:t>
            </a:r>
          </a:p>
        </p:txBody>
      </p:sp>
    </p:spTree>
    <p:extLst>
      <p:ext uri="{BB962C8B-B14F-4D97-AF65-F5344CB8AC3E}">
        <p14:creationId xmlns:p14="http://schemas.microsoft.com/office/powerpoint/2010/main" val="1485826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Dev</a:t>
            </a:r>
            <a:r>
              <a:rPr lang="it-IT" dirty="0"/>
              <a:t> System </a:t>
            </a:r>
            <a:r>
              <a:rPr lang="it-IT" dirty="0" err="1"/>
              <a:t>constraints</a:t>
            </a:r>
            <a:endParaRPr lang="it-IT" dirty="0"/>
          </a:p>
        </p:txBody>
      </p:sp>
      <p:sp>
        <p:nvSpPr>
          <p:cNvPr id="3" name="Segnaposto contenuto 2"/>
          <p:cNvSpPr>
            <a:spLocks noGrp="1"/>
          </p:cNvSpPr>
          <p:nvPr>
            <p:ph idx="1"/>
          </p:nvPr>
        </p:nvSpPr>
        <p:spPr/>
        <p:txBody>
          <a:bodyPr>
            <a:normAutofit fontScale="70000" lnSpcReduction="20000"/>
          </a:bodyPr>
          <a:lstStyle/>
          <a:p>
            <a:r>
              <a:rPr lang="en-US" dirty="0"/>
              <a:t>Only authorized users are allowed to use the </a:t>
            </a:r>
            <a:r>
              <a:rPr lang="en-US" dirty="0" err="1"/>
              <a:t>devnet</a:t>
            </a:r>
            <a:r>
              <a:rPr lang="en-US" dirty="0"/>
              <a:t> systems</a:t>
            </a:r>
          </a:p>
          <a:p>
            <a:r>
              <a:rPr lang="en-US" dirty="0"/>
              <a:t>Workstation system administrators must be able to access the workstations at all times, unless the particular workstation has crashed</a:t>
            </a:r>
          </a:p>
          <a:p>
            <a:r>
              <a:rPr lang="en-US" dirty="0"/>
              <a:t>Within the </a:t>
            </a:r>
            <a:r>
              <a:rPr lang="en-US" dirty="0" err="1"/>
              <a:t>devnet</a:t>
            </a:r>
            <a:r>
              <a:rPr lang="en-US" dirty="0"/>
              <a:t> itself, users are trusted not to attack </a:t>
            </a:r>
            <a:r>
              <a:rPr lang="en-US" dirty="0" err="1"/>
              <a:t>devnet</a:t>
            </a:r>
            <a:r>
              <a:rPr lang="en-US" dirty="0"/>
              <a:t> systems. Users not on the </a:t>
            </a:r>
            <a:r>
              <a:rPr lang="en-US" dirty="0" err="1"/>
              <a:t>devnet</a:t>
            </a:r>
            <a:r>
              <a:rPr lang="en-US" dirty="0"/>
              <a:t> are </a:t>
            </a:r>
            <a:r>
              <a:rPr lang="en-US" i="1" dirty="0"/>
              <a:t>not </a:t>
            </a:r>
            <a:r>
              <a:rPr lang="en-US" dirty="0"/>
              <a:t>trusted</a:t>
            </a:r>
          </a:p>
          <a:p>
            <a:r>
              <a:rPr lang="en-US" dirty="0"/>
              <a:t>All network communications, except electronic mail, are to be confidential</a:t>
            </a:r>
          </a:p>
          <a:p>
            <a:r>
              <a:rPr lang="en-US" dirty="0"/>
              <a:t>The base standard configuration for each </a:t>
            </a:r>
            <a:r>
              <a:rPr lang="en-US" dirty="0" err="1"/>
              <a:t>devnet</a:t>
            </a:r>
            <a:r>
              <a:rPr lang="en-US" dirty="0"/>
              <a:t> system cannot be changed </a:t>
            </a:r>
            <a:r>
              <a:rPr lang="it-IT" dirty="0"/>
              <a:t>on </a:t>
            </a:r>
            <a:r>
              <a:rPr lang="it-IT" dirty="0" err="1"/>
              <a:t>that</a:t>
            </a:r>
            <a:r>
              <a:rPr lang="it-IT" dirty="0"/>
              <a:t> </a:t>
            </a:r>
            <a:r>
              <a:rPr lang="it-IT" dirty="0" err="1"/>
              <a:t>system</a:t>
            </a:r>
            <a:endParaRPr lang="it-IT" dirty="0"/>
          </a:p>
          <a:p>
            <a:r>
              <a:rPr lang="en-US" dirty="0"/>
              <a:t>Backups shall enable system administrators to restore any </a:t>
            </a:r>
            <a:r>
              <a:rPr lang="en-US" dirty="0" err="1"/>
              <a:t>devnet</a:t>
            </a:r>
            <a:r>
              <a:rPr lang="en-US" dirty="0"/>
              <a:t> system with the loss of at most one day’s changes in user and local files</a:t>
            </a:r>
          </a:p>
          <a:p>
            <a:r>
              <a:rPr lang="en-US" dirty="0"/>
              <a:t>Security officers shall perform both periodic and ongoing audits of </a:t>
            </a:r>
            <a:r>
              <a:rPr lang="en-US" dirty="0" err="1"/>
              <a:t>devnet</a:t>
            </a:r>
            <a:r>
              <a:rPr lang="en-US" dirty="0"/>
              <a:t> </a:t>
            </a:r>
            <a:r>
              <a:rPr lang="it-IT" dirty="0" err="1"/>
              <a:t>systems</a:t>
            </a:r>
            <a:r>
              <a:rPr lang="it-IT" dirty="0"/>
              <a:t>.</a:t>
            </a:r>
          </a:p>
        </p:txBody>
      </p:sp>
    </p:spTree>
    <p:extLst>
      <p:ext uri="{BB962C8B-B14F-4D97-AF65-F5344CB8AC3E}">
        <p14:creationId xmlns:p14="http://schemas.microsoft.com/office/powerpoint/2010/main" val="454228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The </a:t>
            </a:r>
            <a:r>
              <a:rPr lang="it-IT" dirty="0" err="1"/>
              <a:t>development</a:t>
            </a:r>
            <a:r>
              <a:rPr lang="it-IT" dirty="0"/>
              <a:t> System </a:t>
            </a:r>
            <a:r>
              <a:rPr lang="it-IT" dirty="0" err="1"/>
              <a:t>consequences</a:t>
            </a:r>
            <a:endParaRPr lang="it-IT" dirty="0"/>
          </a:p>
        </p:txBody>
      </p:sp>
      <p:sp>
        <p:nvSpPr>
          <p:cNvPr id="3" name="Segnaposto contenuto 2"/>
          <p:cNvSpPr>
            <a:spLocks noGrp="1"/>
          </p:cNvSpPr>
          <p:nvPr>
            <p:ph idx="1"/>
          </p:nvPr>
        </p:nvSpPr>
        <p:spPr/>
        <p:txBody>
          <a:bodyPr>
            <a:normAutofit fontScale="70000" lnSpcReduction="20000"/>
          </a:bodyPr>
          <a:lstStyle/>
          <a:p>
            <a:r>
              <a:rPr lang="en-US" dirty="0"/>
              <a:t>the need for authenticated, enciphered, </a:t>
            </a:r>
            <a:r>
              <a:rPr lang="it-IT" dirty="0" err="1"/>
              <a:t>integrity-checked</a:t>
            </a:r>
            <a:r>
              <a:rPr lang="it-IT" dirty="0"/>
              <a:t> </a:t>
            </a:r>
            <a:r>
              <a:rPr lang="it-IT" dirty="0" err="1"/>
              <a:t>communications</a:t>
            </a:r>
            <a:r>
              <a:rPr lang="it-IT" dirty="0"/>
              <a:t>.</a:t>
            </a:r>
          </a:p>
          <a:p>
            <a:r>
              <a:rPr lang="en-US" dirty="0"/>
              <a:t>each workstation have one or more local privileged accounts to administer the system locally</a:t>
            </a:r>
          </a:p>
          <a:p>
            <a:r>
              <a:rPr lang="en-US" dirty="0"/>
              <a:t>there be a notion of a “login” or </a:t>
            </a:r>
            <a:r>
              <a:rPr lang="it-IT" dirty="0"/>
              <a:t>“audit” </a:t>
            </a:r>
            <a:r>
              <a:rPr lang="it-IT" dirty="0" err="1"/>
              <a:t>user</a:t>
            </a:r>
            <a:endParaRPr lang="it-IT" dirty="0"/>
          </a:p>
          <a:p>
            <a:r>
              <a:rPr lang="en-US" dirty="0"/>
              <a:t>If a developer wants to install a program from the outside onto his </a:t>
            </a:r>
            <a:r>
              <a:rPr lang="en-US" dirty="0" err="1"/>
              <a:t>devnet</a:t>
            </a:r>
            <a:r>
              <a:rPr lang="en-US" dirty="0"/>
              <a:t> workstation, he must first obtain approval from the security officers</a:t>
            </a:r>
          </a:p>
          <a:p>
            <a:r>
              <a:rPr lang="en-US" dirty="0"/>
              <a:t>each workstation protect the base system configuration, as installed, from being altered</a:t>
            </a:r>
          </a:p>
          <a:p>
            <a:r>
              <a:rPr lang="en-US" dirty="0"/>
              <a:t>an employee’s files be available to her </a:t>
            </a:r>
            <a:r>
              <a:rPr lang="it-IT" dirty="0" err="1"/>
              <a:t>continuously</a:t>
            </a:r>
            <a:r>
              <a:rPr lang="it-IT" dirty="0"/>
              <a:t> regular backups</a:t>
            </a:r>
          </a:p>
          <a:p>
            <a:r>
              <a:rPr lang="it-IT" dirty="0"/>
              <a:t>Security </a:t>
            </a:r>
            <a:r>
              <a:rPr lang="it-IT" dirty="0" err="1"/>
              <a:t>precautions</a:t>
            </a:r>
            <a:endParaRPr lang="it-IT" dirty="0"/>
          </a:p>
          <a:p>
            <a:pPr lvl="1"/>
            <a:r>
              <a:rPr lang="it-IT" dirty="0" err="1"/>
              <a:t>Logging</a:t>
            </a:r>
            <a:endParaRPr lang="it-IT" dirty="0"/>
          </a:p>
          <a:p>
            <a:pPr lvl="1"/>
            <a:r>
              <a:rPr lang="it-IT" dirty="0" err="1"/>
              <a:t>Sweep</a:t>
            </a:r>
            <a:r>
              <a:rPr lang="it-IT" dirty="0"/>
              <a:t> of the network</a:t>
            </a:r>
          </a:p>
          <a:p>
            <a:pPr lvl="1"/>
            <a:endParaRPr lang="it-IT" dirty="0"/>
          </a:p>
        </p:txBody>
      </p:sp>
    </p:spTree>
    <p:extLst>
      <p:ext uri="{BB962C8B-B14F-4D97-AF65-F5344CB8AC3E}">
        <p14:creationId xmlns:p14="http://schemas.microsoft.com/office/powerpoint/2010/main" val="1184008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Network </a:t>
            </a:r>
            <a:r>
              <a:rPr lang="it-IT" dirty="0" err="1"/>
              <a:t>organization</a:t>
            </a:r>
            <a:endParaRPr lang="it-IT" dirty="0"/>
          </a:p>
        </p:txBody>
      </p:sp>
      <p:sp>
        <p:nvSpPr>
          <p:cNvPr id="3" name="Segnaposto contenuto 2"/>
          <p:cNvSpPr>
            <a:spLocks noGrp="1"/>
          </p:cNvSpPr>
          <p:nvPr>
            <p:ph idx="1"/>
          </p:nvPr>
        </p:nvSpPr>
        <p:spPr/>
        <p:txBody>
          <a:bodyPr>
            <a:normAutofit/>
          </a:bodyPr>
          <a:lstStyle/>
          <a:p>
            <a:r>
              <a:rPr lang="en-US" sz="2000" dirty="0"/>
              <a:t>The </a:t>
            </a:r>
            <a:r>
              <a:rPr lang="en-US" sz="2000" i="1" dirty="0"/>
              <a:t>DMZ</a:t>
            </a:r>
            <a:r>
              <a:rPr lang="en-US" sz="2000" dirty="0"/>
              <a:t> is a portion of a network that separates a purely internal network from an external network.</a:t>
            </a:r>
          </a:p>
          <a:p>
            <a:r>
              <a:rPr lang="en-US" sz="2000" dirty="0"/>
              <a:t>Information: Internet -&gt; </a:t>
            </a:r>
            <a:r>
              <a:rPr lang="en-US" sz="2000" b="1" dirty="0">
                <a:solidFill>
                  <a:schemeClr val="tx2">
                    <a:lumMod val="60000"/>
                    <a:lumOff val="40000"/>
                  </a:schemeClr>
                </a:solidFill>
              </a:rPr>
              <a:t>internal network</a:t>
            </a:r>
            <a:r>
              <a:rPr lang="en-US" sz="2000" dirty="0"/>
              <a:t>, </a:t>
            </a:r>
            <a:r>
              <a:rPr lang="en-US" sz="2000" b="1" dirty="0"/>
              <a:t>confidentiality</a:t>
            </a:r>
            <a:r>
              <a:rPr lang="en-US" sz="2000" dirty="0"/>
              <a:t> is </a:t>
            </a:r>
            <a:r>
              <a:rPr lang="en-US" sz="2000" b="1" dirty="0"/>
              <a:t>not </a:t>
            </a:r>
            <a:r>
              <a:rPr lang="en-US" sz="2000" dirty="0"/>
              <a:t>at </a:t>
            </a:r>
            <a:r>
              <a:rPr lang="en-US" sz="2000" b="1" dirty="0">
                <a:solidFill>
                  <a:srgbClr val="FF0000"/>
                </a:solidFill>
              </a:rPr>
              <a:t>issue</a:t>
            </a:r>
            <a:r>
              <a:rPr lang="en-US" sz="2000" dirty="0"/>
              <a:t>. However, </a:t>
            </a:r>
            <a:r>
              <a:rPr lang="en-US" sz="2000" b="1" dirty="0">
                <a:solidFill>
                  <a:srgbClr val="FF0000"/>
                </a:solidFill>
              </a:rPr>
              <a:t>integrity</a:t>
            </a:r>
            <a:r>
              <a:rPr lang="en-US" sz="2000" dirty="0"/>
              <a:t> is.</a:t>
            </a:r>
          </a:p>
          <a:p>
            <a:r>
              <a:rPr lang="it-IT" sz="2000" dirty="0"/>
              <a:t>Information: </a:t>
            </a:r>
            <a:r>
              <a:rPr lang="en-US" sz="2000" b="1" dirty="0">
                <a:solidFill>
                  <a:schemeClr val="tx2">
                    <a:lumMod val="60000"/>
                    <a:lumOff val="40000"/>
                  </a:schemeClr>
                </a:solidFill>
              </a:rPr>
              <a:t>internal network </a:t>
            </a:r>
            <a:r>
              <a:rPr lang="en-US" sz="2000" dirty="0"/>
              <a:t>-&gt; Internet, </a:t>
            </a:r>
            <a:r>
              <a:rPr lang="en-US" sz="2000" b="1" dirty="0"/>
              <a:t>confidentiality</a:t>
            </a:r>
            <a:r>
              <a:rPr lang="en-US" sz="2000" dirty="0"/>
              <a:t> and </a:t>
            </a:r>
            <a:r>
              <a:rPr lang="en-US" sz="2000" b="1" dirty="0"/>
              <a:t>integrity</a:t>
            </a:r>
            <a:r>
              <a:rPr lang="en-US" sz="2000" dirty="0"/>
              <a:t> are both at </a:t>
            </a:r>
            <a:r>
              <a:rPr lang="en-US" sz="2000" b="1" dirty="0">
                <a:solidFill>
                  <a:srgbClr val="FF0000"/>
                </a:solidFill>
              </a:rPr>
              <a:t>issue</a:t>
            </a:r>
            <a:r>
              <a:rPr lang="en-US" sz="2000" dirty="0"/>
              <a:t>.</a:t>
            </a:r>
            <a:endParaRPr lang="it-IT"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3645024"/>
            <a:ext cx="575310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6728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The Web Server System in the DMZ…</a:t>
            </a:r>
          </a:p>
        </p:txBody>
      </p:sp>
      <p:sp>
        <p:nvSpPr>
          <p:cNvPr id="3" name="Segnaposto contenuto 2"/>
          <p:cNvSpPr>
            <a:spLocks noGrp="1"/>
          </p:cNvSpPr>
          <p:nvPr>
            <p:ph idx="1"/>
          </p:nvPr>
        </p:nvSpPr>
        <p:spPr/>
        <p:txBody>
          <a:bodyPr>
            <a:normAutofit fontScale="77500" lnSpcReduction="20000"/>
          </a:bodyPr>
          <a:lstStyle/>
          <a:p>
            <a:r>
              <a:rPr lang="en-US" dirty="0"/>
              <a:t>External users can reach the Web Server only by using Web services and connecting through the outer firewall</a:t>
            </a:r>
          </a:p>
          <a:p>
            <a:r>
              <a:rPr lang="it-IT" dirty="0" err="1"/>
              <a:t>Internal</a:t>
            </a:r>
            <a:r>
              <a:rPr lang="it-IT" dirty="0"/>
              <a:t> </a:t>
            </a:r>
            <a:r>
              <a:rPr lang="en-US" dirty="0"/>
              <a:t>users can reach the system by using SSH from the trusted administrative system, through the inner firewall. </a:t>
            </a:r>
          </a:p>
          <a:p>
            <a:r>
              <a:rPr lang="en-US" dirty="0"/>
              <a:t>A security mechanism must block any other types of connections, or any connections from sources other than the outer firewall or the trusted </a:t>
            </a:r>
            <a:r>
              <a:rPr lang="it-IT" dirty="0" err="1"/>
              <a:t>administrative</a:t>
            </a:r>
            <a:r>
              <a:rPr lang="it-IT" dirty="0"/>
              <a:t> server</a:t>
            </a:r>
          </a:p>
          <a:p>
            <a:r>
              <a:rPr lang="en-US" dirty="0"/>
              <a:t>the DMZ Web server is configured to accept requests from the inner firewall as</a:t>
            </a:r>
          </a:p>
          <a:p>
            <a:r>
              <a:rPr lang="en-US" dirty="0"/>
              <a:t>well as the outer firewall. The server will </a:t>
            </a:r>
            <a:r>
              <a:rPr lang="en-US" i="1" dirty="0"/>
              <a:t>not </a:t>
            </a:r>
            <a:r>
              <a:rPr lang="en-US" dirty="0"/>
              <a:t>accept requests from other DMZ systems, because they are not to be used for accessing the Web server</a:t>
            </a:r>
            <a:endParaRPr lang="it-IT" dirty="0"/>
          </a:p>
        </p:txBody>
      </p:sp>
    </p:spTree>
    <p:extLst>
      <p:ext uri="{BB962C8B-B14F-4D97-AF65-F5344CB8AC3E}">
        <p14:creationId xmlns:p14="http://schemas.microsoft.com/office/powerpoint/2010/main" val="3691949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 The Web Server System in the DMZ</a:t>
            </a:r>
          </a:p>
        </p:txBody>
      </p:sp>
      <p:sp>
        <p:nvSpPr>
          <p:cNvPr id="3" name="Segnaposto contenuto 2"/>
          <p:cNvSpPr>
            <a:spLocks noGrp="1"/>
          </p:cNvSpPr>
          <p:nvPr>
            <p:ph idx="1"/>
          </p:nvPr>
        </p:nvSpPr>
        <p:spPr/>
        <p:txBody>
          <a:bodyPr>
            <a:normAutofit fontScale="77500" lnSpcReduction="20000"/>
          </a:bodyPr>
          <a:lstStyle/>
          <a:p>
            <a:r>
              <a:rPr lang="it-IT" dirty="0"/>
              <a:t>the Web </a:t>
            </a:r>
            <a:r>
              <a:rPr lang="en-US" dirty="0"/>
              <a:t>server system must request IP addresses and host names, it must make requests of, and receive replies from, a DMZ DNS server</a:t>
            </a:r>
          </a:p>
          <a:p>
            <a:r>
              <a:rPr lang="en-US" dirty="0"/>
              <a:t>The Web server system also runs a logging client to send log messages to the </a:t>
            </a:r>
            <a:r>
              <a:rPr lang="it-IT" dirty="0"/>
              <a:t>log server.</a:t>
            </a:r>
          </a:p>
          <a:p>
            <a:r>
              <a:rPr lang="en-US" dirty="0"/>
              <a:t>The system is configured to log any attempts to connect to network ports on which no servers are listening.</a:t>
            </a:r>
          </a:p>
          <a:p>
            <a:r>
              <a:rPr lang="it-IT" dirty="0"/>
              <a:t>The </a:t>
            </a:r>
            <a:r>
              <a:rPr lang="it-IT" dirty="0" err="1"/>
              <a:t>three</a:t>
            </a:r>
            <a:r>
              <a:rPr lang="it-IT" dirty="0"/>
              <a:t> </a:t>
            </a:r>
            <a:r>
              <a:rPr lang="it-IT" dirty="0" err="1"/>
              <a:t>reasons</a:t>
            </a:r>
            <a:r>
              <a:rPr lang="it-IT" dirty="0"/>
              <a:t>:</a:t>
            </a:r>
          </a:p>
          <a:p>
            <a:pPr lvl="1"/>
            <a:r>
              <a:rPr lang="it-IT" dirty="0" err="1"/>
              <a:t>Check</a:t>
            </a:r>
            <a:r>
              <a:rPr lang="it-IT" dirty="0"/>
              <a:t> the </a:t>
            </a:r>
            <a:r>
              <a:rPr lang="it-IT" dirty="0" err="1"/>
              <a:t>outer</a:t>
            </a:r>
            <a:r>
              <a:rPr lang="it-IT" dirty="0"/>
              <a:t> firewall </a:t>
            </a:r>
            <a:r>
              <a:rPr lang="it-IT" dirty="0" err="1"/>
              <a:t>is</a:t>
            </a:r>
            <a:r>
              <a:rPr lang="it-IT" dirty="0"/>
              <a:t> </a:t>
            </a:r>
            <a:r>
              <a:rPr lang="it-IT" dirty="0" err="1"/>
              <a:t>intercepting</a:t>
            </a:r>
            <a:r>
              <a:rPr lang="it-IT" dirty="0"/>
              <a:t> </a:t>
            </a:r>
            <a:r>
              <a:rPr lang="it-IT" dirty="0" err="1"/>
              <a:t>all</a:t>
            </a:r>
            <a:r>
              <a:rPr lang="it-IT" dirty="0"/>
              <a:t> </a:t>
            </a:r>
            <a:r>
              <a:rPr lang="it-IT" dirty="0" err="1"/>
              <a:t>probes</a:t>
            </a:r>
            <a:endParaRPr lang="it-IT" dirty="0"/>
          </a:p>
          <a:p>
            <a:pPr lvl="1"/>
            <a:r>
              <a:rPr lang="it-IT" dirty="0" err="1"/>
              <a:t>Detects</a:t>
            </a:r>
            <a:r>
              <a:rPr lang="it-IT" dirty="0"/>
              <a:t> </a:t>
            </a:r>
            <a:r>
              <a:rPr lang="it-IT" dirty="0" err="1"/>
              <a:t>probes</a:t>
            </a:r>
            <a:r>
              <a:rPr lang="it-IT" dirty="0"/>
              <a:t> from the </a:t>
            </a:r>
            <a:r>
              <a:rPr lang="it-IT" dirty="0" err="1"/>
              <a:t>internal</a:t>
            </a:r>
            <a:r>
              <a:rPr lang="it-IT" dirty="0"/>
              <a:t> network</a:t>
            </a:r>
          </a:p>
          <a:p>
            <a:pPr lvl="1"/>
            <a:r>
              <a:rPr lang="it-IT" dirty="0" err="1"/>
              <a:t>Probes</a:t>
            </a:r>
            <a:r>
              <a:rPr lang="it-IT" dirty="0"/>
              <a:t> to </a:t>
            </a:r>
            <a:r>
              <a:rPr lang="it-IT" dirty="0" err="1"/>
              <a:t>other</a:t>
            </a:r>
            <a:r>
              <a:rPr lang="it-IT" dirty="0"/>
              <a:t> </a:t>
            </a:r>
            <a:r>
              <a:rPr lang="it-IT" dirty="0" err="1"/>
              <a:t>ports</a:t>
            </a:r>
            <a:r>
              <a:rPr lang="it-IT" dirty="0"/>
              <a:t> from </a:t>
            </a:r>
            <a:r>
              <a:rPr lang="it-IT" dirty="0" err="1"/>
              <a:t>within</a:t>
            </a:r>
            <a:r>
              <a:rPr lang="it-IT" dirty="0"/>
              <a:t> the DMZ indicate </a:t>
            </a:r>
            <a:r>
              <a:rPr lang="it-IT" dirty="0" err="1"/>
              <a:t>unhautorized</a:t>
            </a:r>
            <a:r>
              <a:rPr lang="it-IT" dirty="0"/>
              <a:t> </a:t>
            </a:r>
            <a:r>
              <a:rPr lang="it-IT" dirty="0" err="1"/>
              <a:t>activities</a:t>
            </a:r>
            <a:r>
              <a:rPr lang="it-IT" dirty="0"/>
              <a:t> on the DMZ </a:t>
            </a:r>
            <a:r>
              <a:rPr lang="it-IT" dirty="0" err="1"/>
              <a:t>systems</a:t>
            </a:r>
            <a:r>
              <a:rPr lang="it-IT" dirty="0"/>
              <a:t>.</a:t>
            </a:r>
          </a:p>
        </p:txBody>
      </p:sp>
    </p:spTree>
    <p:extLst>
      <p:ext uri="{BB962C8B-B14F-4D97-AF65-F5344CB8AC3E}">
        <p14:creationId xmlns:p14="http://schemas.microsoft.com/office/powerpoint/2010/main" val="3237978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Development System</a:t>
            </a:r>
          </a:p>
        </p:txBody>
      </p:sp>
      <p:sp>
        <p:nvSpPr>
          <p:cNvPr id="3" name="Segnaposto contenuto 2"/>
          <p:cNvSpPr>
            <a:spLocks noGrp="1"/>
          </p:cNvSpPr>
          <p:nvPr>
            <p:ph idx="1"/>
          </p:nvPr>
        </p:nvSpPr>
        <p:spPr/>
        <p:txBody>
          <a:bodyPr>
            <a:normAutofit fontScale="70000" lnSpcReduction="20000"/>
          </a:bodyPr>
          <a:lstStyle/>
          <a:p>
            <a:r>
              <a:rPr lang="en-US" dirty="0"/>
              <a:t>the development system </a:t>
            </a:r>
          </a:p>
          <a:p>
            <a:pPr lvl="1"/>
            <a:r>
              <a:rPr lang="en-US" dirty="0"/>
              <a:t>accept user connections only when they are authenticated and encrypted</a:t>
            </a:r>
          </a:p>
          <a:p>
            <a:pPr lvl="1"/>
            <a:r>
              <a:rPr lang="en-US" dirty="0"/>
              <a:t>run SSH servers to provide such access</a:t>
            </a:r>
          </a:p>
          <a:p>
            <a:r>
              <a:rPr lang="en-US" dirty="0"/>
              <a:t>Unlike the DMZ Web server system, the development system runs several </a:t>
            </a:r>
            <a:r>
              <a:rPr lang="it-IT" dirty="0" err="1"/>
              <a:t>other</a:t>
            </a:r>
            <a:r>
              <a:rPr lang="it-IT" dirty="0"/>
              <a:t> </a:t>
            </a:r>
            <a:r>
              <a:rPr lang="it-IT" dirty="0" err="1"/>
              <a:t>servers</a:t>
            </a:r>
            <a:r>
              <a:rPr lang="it-IT" dirty="0"/>
              <a:t>.</a:t>
            </a:r>
          </a:p>
          <a:p>
            <a:r>
              <a:rPr lang="en-US" dirty="0"/>
              <a:t>The development system does not have the ftp or Web services</a:t>
            </a:r>
          </a:p>
          <a:p>
            <a:r>
              <a:rPr lang="it-IT" dirty="0"/>
              <a:t>The </a:t>
            </a:r>
            <a:r>
              <a:rPr lang="it-IT" dirty="0" err="1"/>
              <a:t>workstations</a:t>
            </a:r>
            <a:r>
              <a:rPr lang="it-IT" dirty="0"/>
              <a:t> </a:t>
            </a:r>
            <a:r>
              <a:rPr lang="en-US" dirty="0"/>
              <a:t>run an SMTP server as a convenience to users,15 but all mail is forwarded to a central mail server and is </a:t>
            </a:r>
            <a:r>
              <a:rPr lang="en-US" i="1" dirty="0"/>
              <a:t>never </a:t>
            </a:r>
            <a:r>
              <a:rPr lang="en-US" dirty="0"/>
              <a:t>delivered locally</a:t>
            </a:r>
          </a:p>
          <a:p>
            <a:r>
              <a:rPr lang="it-IT" dirty="0" err="1"/>
              <a:t>users</a:t>
            </a:r>
            <a:r>
              <a:rPr lang="it-IT" dirty="0"/>
              <a:t> can </a:t>
            </a:r>
            <a:r>
              <a:rPr lang="it-IT" dirty="0" err="1"/>
              <a:t>make</a:t>
            </a:r>
            <a:r>
              <a:rPr lang="it-IT" dirty="0"/>
              <a:t> </a:t>
            </a:r>
            <a:r>
              <a:rPr lang="en-US" dirty="0"/>
              <a:t>files available for ftp and Web access by placing them into user-specific directories on </a:t>
            </a:r>
            <a:r>
              <a:rPr lang="it-IT" dirty="0"/>
              <a:t>the </a:t>
            </a:r>
            <a:r>
              <a:rPr lang="it-IT" dirty="0" err="1"/>
              <a:t>central</a:t>
            </a:r>
            <a:r>
              <a:rPr lang="it-IT" dirty="0"/>
              <a:t> file server</a:t>
            </a:r>
          </a:p>
          <a:p>
            <a:r>
              <a:rPr lang="en-US" dirty="0"/>
              <a:t>The development system uses access control wrappers to support access controls</a:t>
            </a:r>
            <a:endParaRPr lang="it-IT" dirty="0"/>
          </a:p>
        </p:txBody>
      </p:sp>
    </p:spTree>
    <p:extLst>
      <p:ext uri="{BB962C8B-B14F-4D97-AF65-F5344CB8AC3E}">
        <p14:creationId xmlns:p14="http://schemas.microsoft.com/office/powerpoint/2010/main" val="881712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a:t>The Web Server System in the DMZ (users)</a:t>
            </a:r>
            <a:endParaRPr lang="it-IT" dirty="0"/>
          </a:p>
        </p:txBody>
      </p:sp>
      <p:sp>
        <p:nvSpPr>
          <p:cNvPr id="3" name="Segnaposto contenuto 2"/>
          <p:cNvSpPr>
            <a:spLocks noGrp="1"/>
          </p:cNvSpPr>
          <p:nvPr>
            <p:ph idx="1"/>
          </p:nvPr>
        </p:nvSpPr>
        <p:spPr/>
        <p:txBody>
          <a:bodyPr>
            <a:normAutofit fontScale="85000" lnSpcReduction="20000"/>
          </a:bodyPr>
          <a:lstStyle/>
          <a:p>
            <a:r>
              <a:rPr lang="en-US" dirty="0"/>
              <a:t>The Web server requires at most two users and a sysadmin</a:t>
            </a:r>
          </a:p>
          <a:p>
            <a:r>
              <a:rPr lang="en-US" dirty="0"/>
              <a:t>The first user is a user with enough privileges to read (and serve) Web pages and to write to the Web server transaction area. </a:t>
            </a:r>
          </a:p>
          <a:p>
            <a:r>
              <a:rPr lang="en-US" dirty="0"/>
              <a:t>The second user is a user who can move files from the Web transaction area to the commerce transaction spooling area.</a:t>
            </a:r>
          </a:p>
          <a:p>
            <a:r>
              <a:rPr lang="en-US" dirty="0"/>
              <a:t>The commerce server and the Web server should be different users in order to prevent an attacker from compromising the Web server and then deleting files from the commerce server’s area</a:t>
            </a:r>
            <a:endParaRPr lang="it-IT" dirty="0"/>
          </a:p>
        </p:txBody>
      </p:sp>
    </p:spTree>
    <p:extLst>
      <p:ext uri="{BB962C8B-B14F-4D97-AF65-F5344CB8AC3E}">
        <p14:creationId xmlns:p14="http://schemas.microsoft.com/office/powerpoint/2010/main" val="2488447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development</a:t>
            </a:r>
            <a:r>
              <a:rPr lang="it-IT" dirty="0"/>
              <a:t> System (</a:t>
            </a:r>
            <a:r>
              <a:rPr lang="it-IT" dirty="0" err="1"/>
              <a:t>users</a:t>
            </a:r>
            <a:r>
              <a:rPr lang="it-IT" dirty="0"/>
              <a:t>)</a:t>
            </a:r>
          </a:p>
        </p:txBody>
      </p:sp>
      <p:sp>
        <p:nvSpPr>
          <p:cNvPr id="3" name="Segnaposto contenuto 2"/>
          <p:cNvSpPr>
            <a:spLocks noGrp="1"/>
          </p:cNvSpPr>
          <p:nvPr>
            <p:ph idx="1"/>
          </p:nvPr>
        </p:nvSpPr>
        <p:spPr/>
        <p:txBody>
          <a:bodyPr>
            <a:normAutofit fontScale="70000" lnSpcReduction="20000"/>
          </a:bodyPr>
          <a:lstStyle/>
          <a:p>
            <a:r>
              <a:rPr lang="en-US" dirty="0"/>
              <a:t>Unlike the DMZ WWW server system, the development system requires: </a:t>
            </a:r>
          </a:p>
          <a:p>
            <a:pPr lvl="1"/>
            <a:r>
              <a:rPr lang="en-US" dirty="0"/>
              <a:t>at least one </a:t>
            </a:r>
            <a:r>
              <a:rPr lang="it-IT" dirty="0" err="1"/>
              <a:t>user</a:t>
            </a:r>
            <a:r>
              <a:rPr lang="it-IT" dirty="0"/>
              <a:t> account per </a:t>
            </a:r>
            <a:r>
              <a:rPr lang="it-IT" dirty="0" err="1"/>
              <a:t>developer</a:t>
            </a:r>
            <a:endParaRPr lang="it-IT" dirty="0"/>
          </a:p>
          <a:p>
            <a:pPr lvl="1"/>
            <a:r>
              <a:rPr lang="it-IT" dirty="0" err="1"/>
              <a:t>administrative</a:t>
            </a:r>
            <a:r>
              <a:rPr lang="it-IT" dirty="0"/>
              <a:t> accounts</a:t>
            </a:r>
          </a:p>
          <a:p>
            <a:r>
              <a:rPr lang="it-IT" dirty="0" err="1"/>
              <a:t>This</a:t>
            </a:r>
            <a:r>
              <a:rPr lang="it-IT" dirty="0"/>
              <a:t> account </a:t>
            </a:r>
            <a:r>
              <a:rPr lang="it-IT" dirty="0" err="1"/>
              <a:t>gives</a:t>
            </a:r>
            <a:r>
              <a:rPr lang="it-IT" dirty="0"/>
              <a:t> </a:t>
            </a:r>
            <a:r>
              <a:rPr lang="it-IT" dirty="0" err="1"/>
              <a:t>administrators</a:t>
            </a:r>
            <a:r>
              <a:rPr lang="it-IT" dirty="0"/>
              <a:t> </a:t>
            </a:r>
            <a:r>
              <a:rPr lang="en-US" dirty="0"/>
              <a:t>access should the workstation be unable to contact the NIS server. Because there are both primary and secondary NIS servers, and backups for each, the only reason that this situation might arise would be either a network problem or a workstation problem.</a:t>
            </a:r>
          </a:p>
          <a:p>
            <a:r>
              <a:rPr lang="en-US" dirty="0"/>
              <a:t>Using the local </a:t>
            </a:r>
            <a:r>
              <a:rPr lang="en-US" i="1" dirty="0"/>
              <a:t>root </a:t>
            </a:r>
            <a:r>
              <a:rPr lang="en-US" dirty="0"/>
              <a:t>account, the administrator could access the workstation, diagnose the problem, and (if possible) correct the problem at the client</a:t>
            </a:r>
          </a:p>
          <a:p>
            <a:r>
              <a:rPr lang="en-US" dirty="0" err="1"/>
              <a:t>Pag</a:t>
            </a:r>
            <a:r>
              <a:rPr lang="en-US" dirty="0"/>
              <a:t> 555 </a:t>
            </a:r>
            <a:r>
              <a:rPr lang="en-US" dirty="0" err="1"/>
              <a:t>introtoComp</a:t>
            </a:r>
            <a:endParaRPr lang="it-IT" dirty="0"/>
          </a:p>
        </p:txBody>
      </p:sp>
    </p:spTree>
    <p:extLst>
      <p:ext uri="{BB962C8B-B14F-4D97-AF65-F5344CB8AC3E}">
        <p14:creationId xmlns:p14="http://schemas.microsoft.com/office/powerpoint/2010/main" val="657205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Vulnerability</a:t>
            </a:r>
            <a:r>
              <a:rPr lang="it-IT" dirty="0"/>
              <a:t> Analysis	</a:t>
            </a:r>
          </a:p>
        </p:txBody>
      </p:sp>
      <p:sp>
        <p:nvSpPr>
          <p:cNvPr id="3" name="Segnaposto contenuto 2"/>
          <p:cNvSpPr>
            <a:spLocks noGrp="1"/>
          </p:cNvSpPr>
          <p:nvPr>
            <p:ph idx="1"/>
          </p:nvPr>
        </p:nvSpPr>
        <p:spPr>
          <a:xfrm>
            <a:off x="457200" y="1124744"/>
            <a:ext cx="8229600" cy="4525963"/>
          </a:xfrm>
        </p:spPr>
        <p:txBody>
          <a:bodyPr>
            <a:normAutofit/>
          </a:bodyPr>
          <a:lstStyle/>
          <a:p>
            <a:r>
              <a:rPr lang="en-US" sz="2400" dirty="0"/>
              <a:t>The specific failure of the controls is called a </a:t>
            </a:r>
            <a:r>
              <a:rPr lang="en-US" sz="2400" b="1" i="1" dirty="0">
                <a:solidFill>
                  <a:srgbClr val="FF0000"/>
                </a:solidFill>
              </a:rPr>
              <a:t>vulnerability</a:t>
            </a:r>
            <a:r>
              <a:rPr lang="en-US" sz="2400" i="1" dirty="0"/>
              <a:t> </a:t>
            </a:r>
            <a:r>
              <a:rPr lang="en-US" sz="2400" dirty="0"/>
              <a:t>or </a:t>
            </a:r>
            <a:r>
              <a:rPr lang="en-US" sz="2400" b="1" i="1" dirty="0">
                <a:solidFill>
                  <a:srgbClr val="FF0000"/>
                </a:solidFill>
              </a:rPr>
              <a:t>security flaw</a:t>
            </a:r>
            <a:r>
              <a:rPr lang="en-US" sz="2400" dirty="0"/>
              <a:t>; using that failure to violate the site security policy is called </a:t>
            </a:r>
            <a:r>
              <a:rPr lang="en-US" sz="2400" b="1" i="1" dirty="0">
                <a:solidFill>
                  <a:srgbClr val="FF0000"/>
                </a:solidFill>
              </a:rPr>
              <a:t>exploiting the vulnerability</a:t>
            </a:r>
            <a:r>
              <a:rPr lang="en-US" sz="2400" dirty="0"/>
              <a:t>. One who attempts to exploit the vulnerability is called an </a:t>
            </a:r>
            <a:r>
              <a:rPr lang="en-US" sz="2400" b="1" i="1" dirty="0">
                <a:solidFill>
                  <a:srgbClr val="FF0000"/>
                </a:solidFill>
              </a:rPr>
              <a:t>attacker.</a:t>
            </a:r>
          </a:p>
          <a:p>
            <a:r>
              <a:rPr lang="en-US" sz="2400" dirty="0"/>
              <a:t>Formal verification and property-based testing are techniques for detecting vulnerabilities</a:t>
            </a:r>
          </a:p>
          <a:p>
            <a:pPr lvl="1"/>
            <a:r>
              <a:rPr lang="it-IT" sz="2000" b="1" i="1" dirty="0" err="1">
                <a:solidFill>
                  <a:srgbClr val="FF0000"/>
                </a:solidFill>
              </a:rPr>
              <a:t>What</a:t>
            </a:r>
            <a:r>
              <a:rPr lang="it-IT" sz="2000" b="1" i="1" dirty="0">
                <a:solidFill>
                  <a:srgbClr val="FF0000"/>
                </a:solidFill>
              </a:rPr>
              <a:t> </a:t>
            </a:r>
            <a:r>
              <a:rPr lang="it-IT" sz="2000" b="1" i="1" dirty="0" err="1">
                <a:solidFill>
                  <a:srgbClr val="FF0000"/>
                </a:solidFill>
              </a:rPr>
              <a:t>about</a:t>
            </a:r>
            <a:r>
              <a:rPr lang="it-IT" sz="2000" b="1" i="1" dirty="0">
                <a:solidFill>
                  <a:srgbClr val="FF0000"/>
                </a:solidFill>
              </a:rPr>
              <a:t> </a:t>
            </a:r>
            <a:r>
              <a:rPr lang="it-IT" sz="2000" b="1" i="1" dirty="0" err="1">
                <a:solidFill>
                  <a:srgbClr val="FF0000"/>
                </a:solidFill>
              </a:rPr>
              <a:t>policies</a:t>
            </a:r>
            <a:r>
              <a:rPr lang="it-IT" sz="2000" b="1" i="1" dirty="0">
                <a:solidFill>
                  <a:srgbClr val="FF0000"/>
                </a:solidFill>
              </a:rPr>
              <a:t> </a:t>
            </a:r>
            <a:r>
              <a:rPr lang="it-IT" sz="2000" b="1" i="1" dirty="0" err="1">
                <a:solidFill>
                  <a:srgbClr val="FF0000"/>
                </a:solidFill>
              </a:rPr>
              <a:t>procedures</a:t>
            </a:r>
            <a:r>
              <a:rPr lang="it-IT" sz="2000" b="1" i="1" dirty="0">
                <a:solidFill>
                  <a:srgbClr val="FF0000"/>
                </a:solidFill>
              </a:rPr>
              <a:t> </a:t>
            </a:r>
            <a:r>
              <a:rPr lang="it-IT" sz="2000" b="1" i="1" dirty="0" err="1">
                <a:solidFill>
                  <a:srgbClr val="FF0000"/>
                </a:solidFill>
              </a:rPr>
              <a:t>operating</a:t>
            </a:r>
            <a:r>
              <a:rPr lang="it-IT" sz="2000" b="1" i="1" dirty="0">
                <a:solidFill>
                  <a:srgbClr val="FF0000"/>
                </a:solidFill>
              </a:rPr>
              <a:t> </a:t>
            </a:r>
            <a:r>
              <a:rPr lang="it-IT" sz="2000" b="1" i="1" dirty="0" err="1">
                <a:solidFill>
                  <a:srgbClr val="FF0000"/>
                </a:solidFill>
              </a:rPr>
              <a:t>environment</a:t>
            </a:r>
            <a:endParaRPr lang="it-IT" sz="2000" b="1" i="1" dirty="0">
              <a:solidFill>
                <a:srgbClr val="FF0000"/>
              </a:solidFill>
            </a:endParaRPr>
          </a:p>
          <a:p>
            <a:r>
              <a:rPr lang="en-US" sz="2400" dirty="0"/>
              <a:t>Penetration testing is a testing technique, not a proof technique. It can never prove the absence of security flaws; it can only prove their presence</a:t>
            </a:r>
            <a:endParaRPr lang="en-US" sz="2400" b="1" i="1" dirty="0">
              <a:solidFill>
                <a:srgbClr val="FF0000"/>
              </a:solidFill>
            </a:endParaRPr>
          </a:p>
          <a:p>
            <a:endParaRPr lang="it-IT" sz="2400" b="1" i="1" dirty="0">
              <a:solidFill>
                <a:srgbClr val="FF0000"/>
              </a:solidFill>
            </a:endParaRPr>
          </a:p>
          <a:p>
            <a:pPr marL="0" indent="0">
              <a:buNone/>
            </a:pPr>
            <a:endParaRPr lang="it-IT"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223" y="5073677"/>
            <a:ext cx="73056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097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Penetration</a:t>
            </a:r>
            <a:r>
              <a:rPr lang="it-IT" dirty="0"/>
              <a:t> </a:t>
            </a:r>
            <a:r>
              <a:rPr lang="it-IT" dirty="0" err="1"/>
              <a:t>Studies</a:t>
            </a:r>
            <a:endParaRPr lang="en-US" dirty="0"/>
          </a:p>
        </p:txBody>
      </p:sp>
      <p:sp>
        <p:nvSpPr>
          <p:cNvPr id="3" name="Segnaposto contenuto 2"/>
          <p:cNvSpPr>
            <a:spLocks noGrp="1"/>
          </p:cNvSpPr>
          <p:nvPr>
            <p:ph idx="1"/>
          </p:nvPr>
        </p:nvSpPr>
        <p:spPr/>
        <p:txBody>
          <a:bodyPr>
            <a:normAutofit fontScale="92500" lnSpcReduction="10000"/>
          </a:bodyPr>
          <a:lstStyle/>
          <a:p>
            <a:r>
              <a:rPr lang="en-US" sz="2400" dirty="0"/>
              <a:t>A penetration study is a test for evaluating the strengths of all security controls on the computer system. The goal of the study is to violate the site security policy.</a:t>
            </a:r>
          </a:p>
          <a:p>
            <a:r>
              <a:rPr lang="en-US" sz="2400" dirty="0"/>
              <a:t>Example goals of penetration studies are gaining of read or write access to specific objects, files, or accounts; gaining of specific privileges; and disruption or denial of the availability of objects.</a:t>
            </a:r>
          </a:p>
          <a:p>
            <a:r>
              <a:rPr lang="en-US" sz="2400" dirty="0"/>
              <a:t>EXAMPLE: A vendor is implementing a subsystem designed to provide password protection for user files. With this subsystem, the owner of a file can require others to provide a password before gaining access to that file. The goal of a penetration study is to test these controls. The metric is binary: were the testers able to gain access to a (possibly designated) password protected file, either by not using a password or by gaining unauthorized access to a password?</a:t>
            </a:r>
          </a:p>
          <a:p>
            <a:endParaRPr lang="en-US" sz="2400" dirty="0"/>
          </a:p>
        </p:txBody>
      </p:sp>
    </p:spTree>
    <p:extLst>
      <p:ext uri="{BB962C8B-B14F-4D97-AF65-F5344CB8AC3E}">
        <p14:creationId xmlns:p14="http://schemas.microsoft.com/office/powerpoint/2010/main" val="3948164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Penetration</a:t>
            </a:r>
            <a:r>
              <a:rPr lang="it-IT" dirty="0"/>
              <a:t> </a:t>
            </a:r>
            <a:r>
              <a:rPr lang="it-IT" dirty="0" err="1"/>
              <a:t>study</a:t>
            </a:r>
            <a:r>
              <a:rPr lang="it-IT" dirty="0"/>
              <a:t>: the </a:t>
            </a:r>
            <a:r>
              <a:rPr lang="it-IT" dirty="0" err="1"/>
              <a:t>goals</a:t>
            </a:r>
            <a:endParaRPr lang="en-US" dirty="0"/>
          </a:p>
        </p:txBody>
      </p:sp>
      <p:sp>
        <p:nvSpPr>
          <p:cNvPr id="3" name="Segnaposto contenuto 2"/>
          <p:cNvSpPr>
            <a:spLocks noGrp="1"/>
          </p:cNvSpPr>
          <p:nvPr>
            <p:ph idx="1"/>
          </p:nvPr>
        </p:nvSpPr>
        <p:spPr/>
        <p:txBody>
          <a:bodyPr>
            <a:normAutofit fontScale="70000" lnSpcReduction="20000"/>
          </a:bodyPr>
          <a:lstStyle/>
          <a:p>
            <a:r>
              <a:rPr lang="en-US" dirty="0"/>
              <a:t>A second type of study does not have a specific target; instead, the goal is to find some number of vulnerabilities or to find vulnerabilities within a set period of time.</a:t>
            </a:r>
          </a:p>
          <a:p>
            <a:r>
              <a:rPr lang="en-US" dirty="0"/>
              <a:t>the most notable </a:t>
            </a:r>
            <a:r>
              <a:rPr lang="en-US" dirty="0" err="1"/>
              <a:t>contraints</a:t>
            </a:r>
            <a:r>
              <a:rPr lang="en-US" dirty="0"/>
              <a:t> are constraints on resources (such as money) and constraints on time.</a:t>
            </a:r>
          </a:p>
          <a:p>
            <a:r>
              <a:rPr lang="en-US" dirty="0"/>
              <a:t>EXAMPLE: A company obtains documents from other vendors and, after 30 days, publishes them on the World Wide Web. The vendors require that the documents be confidential for that length of time. A penetration study of this site might set the goal of obtaining access to a specific file; the test could be limited to 30 days in order to duplicate the conditions under which the site will operate. An alternative goal might be to gain access to any of these files; in this case, no time limit should be specified because a test could involve planting of Trojan horses that would last more than 30 days.</a:t>
            </a:r>
          </a:p>
        </p:txBody>
      </p:sp>
    </p:spTree>
    <p:extLst>
      <p:ext uri="{BB962C8B-B14F-4D97-AF65-F5344CB8AC3E}">
        <p14:creationId xmlns:p14="http://schemas.microsoft.com/office/powerpoint/2010/main" val="1010873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Layering</a:t>
            </a:r>
            <a:r>
              <a:rPr lang="it-IT" dirty="0"/>
              <a:t> of </a:t>
            </a:r>
            <a:r>
              <a:rPr lang="it-IT" dirty="0" err="1"/>
              <a:t>tests</a:t>
            </a:r>
            <a:endParaRPr lang="en-US" dirty="0"/>
          </a:p>
        </p:txBody>
      </p:sp>
      <p:sp>
        <p:nvSpPr>
          <p:cNvPr id="3" name="Segnaposto contenuto 2"/>
          <p:cNvSpPr>
            <a:spLocks noGrp="1"/>
          </p:cNvSpPr>
          <p:nvPr>
            <p:ph idx="1"/>
          </p:nvPr>
        </p:nvSpPr>
        <p:spPr/>
        <p:txBody>
          <a:bodyPr>
            <a:normAutofit/>
          </a:bodyPr>
          <a:lstStyle/>
          <a:p>
            <a:r>
              <a:rPr lang="en-US" sz="2800" dirty="0"/>
              <a:t>A penetration test is designed to characterize the effectiveness of security mechanisms and controls to attackers:</a:t>
            </a:r>
          </a:p>
          <a:p>
            <a:pPr lvl="1"/>
            <a:r>
              <a:rPr lang="it-IT" sz="2400" dirty="0" err="1"/>
              <a:t>External</a:t>
            </a:r>
            <a:r>
              <a:rPr lang="it-IT" sz="2400" dirty="0"/>
              <a:t> </a:t>
            </a:r>
            <a:r>
              <a:rPr lang="it-IT" sz="2400" dirty="0" err="1"/>
              <a:t>attacker</a:t>
            </a:r>
            <a:r>
              <a:rPr lang="it-IT" sz="2400" dirty="0"/>
              <a:t> with no </a:t>
            </a:r>
            <a:r>
              <a:rPr lang="it-IT" sz="2400" dirty="0" err="1"/>
              <a:t>knowledge</a:t>
            </a:r>
            <a:r>
              <a:rPr lang="it-IT" sz="2400" dirty="0"/>
              <a:t> of the </a:t>
            </a:r>
            <a:r>
              <a:rPr lang="it-IT" sz="2400" dirty="0" err="1"/>
              <a:t>system</a:t>
            </a:r>
            <a:endParaRPr lang="it-IT" sz="2400" dirty="0"/>
          </a:p>
          <a:p>
            <a:pPr lvl="1"/>
            <a:r>
              <a:rPr lang="it-IT" sz="2400" dirty="0" err="1"/>
              <a:t>External</a:t>
            </a:r>
            <a:r>
              <a:rPr lang="it-IT" sz="2400" dirty="0"/>
              <a:t> </a:t>
            </a:r>
            <a:r>
              <a:rPr lang="it-IT" sz="2400" dirty="0" err="1"/>
              <a:t>attacker</a:t>
            </a:r>
            <a:r>
              <a:rPr lang="it-IT" sz="2400" dirty="0"/>
              <a:t> with </a:t>
            </a:r>
            <a:r>
              <a:rPr lang="it-IT" sz="2400" dirty="0" err="1"/>
              <a:t>access</a:t>
            </a:r>
            <a:r>
              <a:rPr lang="it-IT" sz="2400" dirty="0"/>
              <a:t> to the </a:t>
            </a:r>
            <a:r>
              <a:rPr lang="it-IT" sz="2400" dirty="0" err="1"/>
              <a:t>system</a:t>
            </a:r>
            <a:endParaRPr lang="it-IT" sz="2400" dirty="0"/>
          </a:p>
          <a:p>
            <a:pPr lvl="1"/>
            <a:r>
              <a:rPr lang="it-IT" sz="2400" dirty="0" err="1"/>
              <a:t>Internal</a:t>
            </a:r>
            <a:r>
              <a:rPr lang="it-IT" sz="2400" dirty="0"/>
              <a:t> </a:t>
            </a:r>
            <a:r>
              <a:rPr lang="it-IT" sz="2400" dirty="0" err="1"/>
              <a:t>attacker</a:t>
            </a:r>
            <a:r>
              <a:rPr lang="it-IT" sz="2400" dirty="0"/>
              <a:t> with </a:t>
            </a:r>
            <a:r>
              <a:rPr lang="it-IT" sz="2400" dirty="0" err="1"/>
              <a:t>access</a:t>
            </a:r>
            <a:r>
              <a:rPr lang="it-IT" sz="2400" dirty="0"/>
              <a:t> to the </a:t>
            </a:r>
            <a:r>
              <a:rPr lang="it-IT" sz="2400" dirty="0" err="1"/>
              <a:t>system</a:t>
            </a:r>
            <a:endParaRPr lang="it-IT" sz="2400" dirty="0"/>
          </a:p>
          <a:p>
            <a:r>
              <a:rPr lang="en-US" sz="2800" dirty="0"/>
              <a:t>The usefulness of a penetration study comes from the documentation and conclusions drawn from the study and not from the success or failure of the attempted penetration</a:t>
            </a:r>
          </a:p>
          <a:p>
            <a:endParaRPr lang="en-US" sz="2800" dirty="0"/>
          </a:p>
        </p:txBody>
      </p:sp>
    </p:spTree>
    <p:extLst>
      <p:ext uri="{BB962C8B-B14F-4D97-AF65-F5344CB8AC3E}">
        <p14:creationId xmlns:p14="http://schemas.microsoft.com/office/powerpoint/2010/main" val="637391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Flaw</a:t>
            </a:r>
            <a:r>
              <a:rPr lang="it-IT" dirty="0"/>
              <a:t> </a:t>
            </a:r>
            <a:r>
              <a:rPr lang="it-IT" dirty="0" err="1"/>
              <a:t>Hypothesis</a:t>
            </a:r>
            <a:r>
              <a:rPr lang="it-IT" dirty="0"/>
              <a:t> </a:t>
            </a:r>
            <a:r>
              <a:rPr lang="it-IT" dirty="0" err="1"/>
              <a:t>Methodology</a:t>
            </a:r>
            <a:endParaRPr lang="en-US" dirty="0"/>
          </a:p>
        </p:txBody>
      </p:sp>
      <p:sp>
        <p:nvSpPr>
          <p:cNvPr id="3" name="Segnaposto contenuto 2"/>
          <p:cNvSpPr>
            <a:spLocks noGrp="1"/>
          </p:cNvSpPr>
          <p:nvPr>
            <p:ph idx="1"/>
          </p:nvPr>
        </p:nvSpPr>
        <p:spPr/>
        <p:txBody>
          <a:bodyPr>
            <a:normAutofit fontScale="55000" lnSpcReduction="20000"/>
          </a:bodyPr>
          <a:lstStyle/>
          <a:p>
            <a:r>
              <a:rPr lang="en-US" dirty="0"/>
              <a:t>The Flaw Hypothesis Methodology was developed at System Development Corporation and provides a framework for penetration studies</a:t>
            </a:r>
          </a:p>
          <a:p>
            <a:pPr marL="514350" indent="-514350">
              <a:buFont typeface="+mj-lt"/>
              <a:buAutoNum type="arabicPeriod"/>
            </a:pPr>
            <a:r>
              <a:rPr lang="en-US" b="1" i="1" dirty="0"/>
              <a:t>Information gathering</a:t>
            </a:r>
            <a:r>
              <a:rPr lang="en-US" dirty="0"/>
              <a:t>. In this step, the testers become familiar with the system’s functioning. They examine the system’s design, its implementation, its operating procedures, and its use. The testers become as familiar with the system as possible.</a:t>
            </a:r>
          </a:p>
          <a:p>
            <a:pPr marL="514350" indent="-514350">
              <a:buFont typeface="+mj-lt"/>
              <a:buAutoNum type="arabicPeriod"/>
            </a:pPr>
            <a:r>
              <a:rPr lang="en-US" sz="3300" b="1" i="1" dirty="0"/>
              <a:t>Flaw hypothesis</a:t>
            </a:r>
            <a:r>
              <a:rPr lang="en-US" dirty="0"/>
              <a:t>. Drawing on the knowledge gained in the first step, and on knowledge of vulnerabilities in other systems, the testers hypothesize flaws of the system under study.</a:t>
            </a:r>
          </a:p>
          <a:p>
            <a:pPr marL="514350" indent="-514350">
              <a:buFont typeface="+mj-lt"/>
              <a:buAutoNum type="arabicPeriod"/>
            </a:pPr>
            <a:r>
              <a:rPr lang="en-US" sz="3300" b="1" i="1" dirty="0"/>
              <a:t>Flaw testing</a:t>
            </a:r>
            <a:r>
              <a:rPr lang="en-US" dirty="0"/>
              <a:t>. The testers test their hypothesized flaws. If a flaw does not exist (or cannot be exploited), the testers go back to step 2. If the flaw is exploited, they proceed to the next step.</a:t>
            </a:r>
          </a:p>
          <a:p>
            <a:pPr marL="514350" indent="-514350">
              <a:buFont typeface="+mj-lt"/>
              <a:buAutoNum type="arabicPeriod"/>
            </a:pPr>
            <a:r>
              <a:rPr lang="en-US" sz="3300" b="1" i="1" dirty="0"/>
              <a:t>Flaw generalization</a:t>
            </a:r>
            <a:r>
              <a:rPr lang="en-US" dirty="0"/>
              <a:t>. Once a flaw has been successfully exploited, the testers attempt to generalize the vulnerability and find others similar to it. They feed their new understanding (or new hypothesis) back into step 2 and iterate until the test is concluded.</a:t>
            </a:r>
          </a:p>
          <a:p>
            <a:pPr marL="514350" indent="-514350">
              <a:buFont typeface="+mj-lt"/>
              <a:buAutoNum type="arabicPeriod"/>
            </a:pPr>
            <a:r>
              <a:rPr lang="en-US" sz="3300" b="1" i="1" dirty="0"/>
              <a:t>Flaw elimination</a:t>
            </a:r>
            <a:r>
              <a:rPr lang="en-US" dirty="0"/>
              <a:t>. The testers suggest ways to eliminate the flaw or to use procedural controls to ameliorate it.</a:t>
            </a:r>
          </a:p>
        </p:txBody>
      </p:sp>
    </p:spTree>
    <p:extLst>
      <p:ext uri="{BB962C8B-B14F-4D97-AF65-F5344CB8AC3E}">
        <p14:creationId xmlns:p14="http://schemas.microsoft.com/office/powerpoint/2010/main" val="1401455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Firewall &amp; </a:t>
            </a:r>
            <a:r>
              <a:rPr lang="it-IT" dirty="0" err="1"/>
              <a:t>Proxies</a:t>
            </a:r>
            <a:endParaRPr lang="it-IT" dirty="0"/>
          </a:p>
        </p:txBody>
      </p:sp>
      <p:sp>
        <p:nvSpPr>
          <p:cNvPr id="3" name="Segnaposto contenuto 2"/>
          <p:cNvSpPr>
            <a:spLocks noGrp="1"/>
          </p:cNvSpPr>
          <p:nvPr>
            <p:ph idx="1"/>
          </p:nvPr>
        </p:nvSpPr>
        <p:spPr/>
        <p:txBody>
          <a:bodyPr>
            <a:normAutofit fontScale="77500" lnSpcReduction="20000"/>
          </a:bodyPr>
          <a:lstStyle/>
          <a:p>
            <a:r>
              <a:rPr lang="en-US" dirty="0"/>
              <a:t>A </a:t>
            </a:r>
            <a:r>
              <a:rPr lang="en-US" b="1" i="1" dirty="0">
                <a:solidFill>
                  <a:srgbClr val="FF0000"/>
                </a:solidFill>
              </a:rPr>
              <a:t>firewall</a:t>
            </a:r>
            <a:r>
              <a:rPr lang="en-US" i="1" dirty="0"/>
              <a:t> </a:t>
            </a:r>
            <a:r>
              <a:rPr lang="en-US" dirty="0"/>
              <a:t>is a host that </a:t>
            </a:r>
            <a:r>
              <a:rPr lang="en-US" b="1" dirty="0">
                <a:solidFill>
                  <a:schemeClr val="tx2">
                    <a:lumMod val="60000"/>
                    <a:lumOff val="40000"/>
                  </a:schemeClr>
                </a:solidFill>
              </a:rPr>
              <a:t>mediates</a:t>
            </a:r>
            <a:r>
              <a:rPr lang="en-US" dirty="0"/>
              <a:t> access to a network, </a:t>
            </a:r>
            <a:r>
              <a:rPr lang="en-US" b="1" dirty="0"/>
              <a:t>allowing</a:t>
            </a:r>
            <a:r>
              <a:rPr lang="en-US" dirty="0"/>
              <a:t> and </a:t>
            </a:r>
            <a:r>
              <a:rPr lang="en-US" b="1" dirty="0"/>
              <a:t>disallowing</a:t>
            </a:r>
            <a:r>
              <a:rPr lang="en-US" dirty="0"/>
              <a:t> certain types of </a:t>
            </a:r>
            <a:r>
              <a:rPr lang="en-US" b="1" dirty="0">
                <a:solidFill>
                  <a:srgbClr val="FF0000"/>
                </a:solidFill>
              </a:rPr>
              <a:t>access</a:t>
            </a:r>
            <a:r>
              <a:rPr lang="en-US" dirty="0"/>
              <a:t> on the basis of a configured security </a:t>
            </a:r>
            <a:r>
              <a:rPr lang="it-IT" dirty="0"/>
              <a:t>policy.</a:t>
            </a:r>
          </a:p>
          <a:p>
            <a:r>
              <a:rPr lang="en-US" dirty="0"/>
              <a:t>A </a:t>
            </a:r>
            <a:r>
              <a:rPr lang="en-US" b="1" i="1" dirty="0">
                <a:solidFill>
                  <a:srgbClr val="FF0000"/>
                </a:solidFill>
              </a:rPr>
              <a:t>filtering firewall </a:t>
            </a:r>
            <a:r>
              <a:rPr lang="en-US" dirty="0"/>
              <a:t>performs </a:t>
            </a:r>
            <a:r>
              <a:rPr lang="en-US" b="1" dirty="0">
                <a:solidFill>
                  <a:schemeClr val="tx2">
                    <a:lumMod val="60000"/>
                    <a:lumOff val="40000"/>
                  </a:schemeClr>
                </a:solidFill>
              </a:rPr>
              <a:t>access control </a:t>
            </a:r>
            <a:r>
              <a:rPr lang="en-US" dirty="0"/>
              <a:t>on the basis of </a:t>
            </a:r>
            <a:r>
              <a:rPr lang="en-US" b="1" dirty="0"/>
              <a:t>attributes</a:t>
            </a:r>
            <a:r>
              <a:rPr lang="en-US" dirty="0"/>
              <a:t> of the </a:t>
            </a:r>
            <a:r>
              <a:rPr lang="en-US" b="1" dirty="0">
                <a:solidFill>
                  <a:srgbClr val="FF0000"/>
                </a:solidFill>
              </a:rPr>
              <a:t>packet headers</a:t>
            </a:r>
            <a:r>
              <a:rPr lang="en-US" dirty="0"/>
              <a:t>, such as destination addresses, source </a:t>
            </a:r>
            <a:r>
              <a:rPr lang="it-IT" dirty="0" err="1"/>
              <a:t>addresses</a:t>
            </a:r>
            <a:r>
              <a:rPr lang="it-IT" dirty="0"/>
              <a:t>, and </a:t>
            </a:r>
            <a:r>
              <a:rPr lang="it-IT" dirty="0" err="1"/>
              <a:t>options</a:t>
            </a:r>
            <a:r>
              <a:rPr lang="it-IT" dirty="0"/>
              <a:t>.</a:t>
            </a:r>
          </a:p>
          <a:p>
            <a:r>
              <a:rPr lang="en-US" dirty="0"/>
              <a:t>A </a:t>
            </a:r>
            <a:r>
              <a:rPr lang="en-US" b="1" i="1" dirty="0">
                <a:solidFill>
                  <a:srgbClr val="FF0000"/>
                </a:solidFill>
              </a:rPr>
              <a:t>proxy</a:t>
            </a:r>
            <a:r>
              <a:rPr lang="en-US" i="1" dirty="0"/>
              <a:t> </a:t>
            </a:r>
            <a:r>
              <a:rPr lang="en-US" dirty="0"/>
              <a:t>is an intermediate agent or server that acts on </a:t>
            </a:r>
            <a:r>
              <a:rPr lang="en-US" b="1" dirty="0">
                <a:solidFill>
                  <a:schemeClr val="tx2">
                    <a:lumMod val="60000"/>
                    <a:lumOff val="40000"/>
                  </a:schemeClr>
                </a:solidFill>
              </a:rPr>
              <a:t>behalf of an endpoint </a:t>
            </a:r>
            <a:r>
              <a:rPr lang="en-US" dirty="0"/>
              <a:t>without allowing a direct connection between the two </a:t>
            </a:r>
            <a:r>
              <a:rPr lang="it-IT" dirty="0" err="1"/>
              <a:t>endpoints</a:t>
            </a:r>
            <a:r>
              <a:rPr lang="it-IT" dirty="0"/>
              <a:t>.</a:t>
            </a:r>
          </a:p>
          <a:p>
            <a:r>
              <a:rPr lang="en-US" dirty="0"/>
              <a:t>A </a:t>
            </a:r>
            <a:r>
              <a:rPr lang="en-US" b="1" i="1" dirty="0">
                <a:solidFill>
                  <a:srgbClr val="FF0000"/>
                </a:solidFill>
              </a:rPr>
              <a:t>proxy </a:t>
            </a:r>
            <a:r>
              <a:rPr lang="en-US" b="1" dirty="0">
                <a:solidFill>
                  <a:srgbClr val="FF0000"/>
                </a:solidFill>
              </a:rPr>
              <a:t>(or </a:t>
            </a:r>
            <a:r>
              <a:rPr lang="en-US" b="1" i="1" dirty="0">
                <a:solidFill>
                  <a:srgbClr val="FF0000"/>
                </a:solidFill>
              </a:rPr>
              <a:t>applications level</a:t>
            </a:r>
            <a:r>
              <a:rPr lang="en-US" b="1" dirty="0">
                <a:solidFill>
                  <a:srgbClr val="FF0000"/>
                </a:solidFill>
              </a:rPr>
              <a:t>) </a:t>
            </a:r>
            <a:r>
              <a:rPr lang="en-US" b="1" i="1" dirty="0">
                <a:solidFill>
                  <a:srgbClr val="FF0000"/>
                </a:solidFill>
              </a:rPr>
              <a:t>firewall </a:t>
            </a:r>
            <a:r>
              <a:rPr lang="en-US" dirty="0"/>
              <a:t>uses </a:t>
            </a:r>
            <a:r>
              <a:rPr lang="en-US" b="1" dirty="0"/>
              <a:t>proxies</a:t>
            </a:r>
            <a:r>
              <a:rPr lang="en-US" dirty="0"/>
              <a:t> to perform </a:t>
            </a:r>
            <a:r>
              <a:rPr lang="en-US" b="1" dirty="0">
                <a:solidFill>
                  <a:schemeClr val="tx2">
                    <a:lumMod val="60000"/>
                    <a:lumOff val="40000"/>
                  </a:schemeClr>
                </a:solidFill>
              </a:rPr>
              <a:t>access control</a:t>
            </a:r>
            <a:r>
              <a:rPr lang="en-US" dirty="0"/>
              <a:t>. A proxy firewall can base access control on the </a:t>
            </a:r>
            <a:r>
              <a:rPr lang="en-US" b="1" dirty="0">
                <a:solidFill>
                  <a:srgbClr val="FF0000"/>
                </a:solidFill>
              </a:rPr>
              <a:t>contents</a:t>
            </a:r>
            <a:r>
              <a:rPr lang="en-US" dirty="0"/>
              <a:t> of </a:t>
            </a:r>
            <a:r>
              <a:rPr lang="en-US" b="1" dirty="0"/>
              <a:t>packets </a:t>
            </a:r>
            <a:r>
              <a:rPr lang="en-US" dirty="0"/>
              <a:t>and </a:t>
            </a:r>
            <a:r>
              <a:rPr lang="en-US" b="1" dirty="0"/>
              <a:t>messages</a:t>
            </a:r>
            <a:r>
              <a:rPr lang="en-US" dirty="0"/>
              <a:t>, as well as on attributes of the packet headers.</a:t>
            </a:r>
            <a:endParaRPr lang="it-IT" dirty="0"/>
          </a:p>
          <a:p>
            <a:endParaRPr lang="it-IT" dirty="0"/>
          </a:p>
        </p:txBody>
      </p:sp>
    </p:spTree>
    <p:extLst>
      <p:ext uri="{BB962C8B-B14F-4D97-AF65-F5344CB8AC3E}">
        <p14:creationId xmlns:p14="http://schemas.microsoft.com/office/powerpoint/2010/main" val="508450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a:t>Information Gathering and Flaw Hypothesis</a:t>
            </a:r>
            <a:endParaRPr lang="en-US" dirty="0"/>
          </a:p>
        </p:txBody>
      </p:sp>
      <p:sp>
        <p:nvSpPr>
          <p:cNvPr id="3" name="Segnaposto contenuto 2"/>
          <p:cNvSpPr>
            <a:spLocks noGrp="1"/>
          </p:cNvSpPr>
          <p:nvPr>
            <p:ph idx="1"/>
          </p:nvPr>
        </p:nvSpPr>
        <p:spPr/>
        <p:txBody>
          <a:bodyPr>
            <a:normAutofit fontScale="85000" lnSpcReduction="10000"/>
          </a:bodyPr>
          <a:lstStyle/>
          <a:p>
            <a:r>
              <a:rPr lang="it-IT" dirty="0"/>
              <a:t>Design</a:t>
            </a:r>
          </a:p>
          <a:p>
            <a:r>
              <a:rPr lang="it-IT" dirty="0"/>
              <a:t>Information </a:t>
            </a:r>
            <a:r>
              <a:rPr lang="it-IT" dirty="0" err="1"/>
              <a:t>flows</a:t>
            </a:r>
            <a:endParaRPr lang="it-IT" dirty="0"/>
          </a:p>
          <a:p>
            <a:r>
              <a:rPr lang="it-IT" dirty="0" err="1"/>
              <a:t>Internal</a:t>
            </a:r>
            <a:r>
              <a:rPr lang="it-IT" dirty="0"/>
              <a:t> </a:t>
            </a:r>
            <a:r>
              <a:rPr lang="it-IT" dirty="0" err="1"/>
              <a:t>inconsistencies</a:t>
            </a:r>
            <a:r>
              <a:rPr lang="it-IT" dirty="0"/>
              <a:t> </a:t>
            </a:r>
          </a:p>
          <a:p>
            <a:r>
              <a:rPr lang="it-IT" dirty="0" err="1"/>
              <a:t>Incorrect</a:t>
            </a:r>
            <a:r>
              <a:rPr lang="it-IT" dirty="0"/>
              <a:t> </a:t>
            </a:r>
            <a:r>
              <a:rPr lang="it-IT" dirty="0" err="1"/>
              <a:t>assumptions</a:t>
            </a:r>
            <a:endParaRPr lang="it-IT" dirty="0"/>
          </a:p>
          <a:p>
            <a:r>
              <a:rPr lang="it-IT" dirty="0" err="1"/>
              <a:t>Interfaces</a:t>
            </a:r>
            <a:endParaRPr lang="it-IT" dirty="0"/>
          </a:p>
          <a:p>
            <a:r>
              <a:rPr lang="it-IT" dirty="0"/>
              <a:t>Design </a:t>
            </a:r>
            <a:r>
              <a:rPr lang="it-IT" dirty="0" err="1"/>
              <a:t>documents</a:t>
            </a:r>
            <a:endParaRPr lang="it-IT" dirty="0"/>
          </a:p>
          <a:p>
            <a:r>
              <a:rPr lang="it-IT" dirty="0" err="1"/>
              <a:t>Manuals</a:t>
            </a:r>
            <a:endParaRPr lang="it-IT" dirty="0"/>
          </a:p>
          <a:p>
            <a:r>
              <a:rPr lang="it-IT" dirty="0" err="1"/>
              <a:t>Policies</a:t>
            </a:r>
            <a:endParaRPr lang="it-IT" dirty="0"/>
          </a:p>
          <a:p>
            <a:r>
              <a:rPr lang="en-US" dirty="0"/>
              <a:t>Critical to this step is the identification of the structures and mechanisms that control the system.</a:t>
            </a:r>
          </a:p>
          <a:p>
            <a:endParaRPr lang="en-US" dirty="0"/>
          </a:p>
        </p:txBody>
      </p:sp>
    </p:spTree>
    <p:extLst>
      <p:ext uri="{BB962C8B-B14F-4D97-AF65-F5344CB8AC3E}">
        <p14:creationId xmlns:p14="http://schemas.microsoft.com/office/powerpoint/2010/main" val="705353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Flaw</a:t>
            </a:r>
            <a:r>
              <a:rPr lang="it-IT" dirty="0"/>
              <a:t> </a:t>
            </a:r>
            <a:r>
              <a:rPr lang="it-IT" dirty="0" err="1"/>
              <a:t>testing</a:t>
            </a:r>
            <a:endParaRPr lang="en-US" dirty="0"/>
          </a:p>
        </p:txBody>
      </p:sp>
      <p:sp>
        <p:nvSpPr>
          <p:cNvPr id="3" name="Segnaposto contenuto 2"/>
          <p:cNvSpPr>
            <a:spLocks noGrp="1"/>
          </p:cNvSpPr>
          <p:nvPr>
            <p:ph idx="1"/>
          </p:nvPr>
        </p:nvSpPr>
        <p:spPr/>
        <p:txBody>
          <a:bodyPr>
            <a:normAutofit lnSpcReduction="10000"/>
          </a:bodyPr>
          <a:lstStyle/>
          <a:p>
            <a:r>
              <a:rPr lang="en-US" dirty="0"/>
              <a:t>determine the order in which to test the flaws</a:t>
            </a:r>
          </a:p>
          <a:p>
            <a:r>
              <a:rPr lang="en-US" dirty="0"/>
              <a:t>the testers study the hypothetical flaws</a:t>
            </a:r>
          </a:p>
          <a:p>
            <a:pPr lvl="1"/>
            <a:r>
              <a:rPr lang="it-IT" dirty="0"/>
              <a:t>From </a:t>
            </a:r>
            <a:r>
              <a:rPr lang="it-IT" dirty="0" err="1"/>
              <a:t>analysis</a:t>
            </a:r>
            <a:r>
              <a:rPr lang="it-IT" dirty="0"/>
              <a:t>?</a:t>
            </a:r>
          </a:p>
          <a:p>
            <a:pPr lvl="1"/>
            <a:r>
              <a:rPr lang="it-IT" dirty="0" err="1"/>
              <a:t>If</a:t>
            </a:r>
            <a:r>
              <a:rPr lang="it-IT" dirty="0"/>
              <a:t> </a:t>
            </a:r>
            <a:r>
              <a:rPr lang="it-IT" dirty="0" err="1"/>
              <a:t>not</a:t>
            </a:r>
            <a:r>
              <a:rPr lang="it-IT" dirty="0"/>
              <a:t>, </a:t>
            </a:r>
            <a:r>
              <a:rPr lang="it-IT" dirty="0" err="1"/>
              <a:t>demonstrate</a:t>
            </a:r>
            <a:r>
              <a:rPr lang="it-IT" dirty="0"/>
              <a:t> </a:t>
            </a:r>
            <a:r>
              <a:rPr lang="it-IT" dirty="0" err="1"/>
              <a:t>why</a:t>
            </a:r>
            <a:r>
              <a:rPr lang="it-IT" dirty="0"/>
              <a:t> and </a:t>
            </a:r>
            <a:r>
              <a:rPr lang="it-IT" dirty="0" err="1"/>
              <a:t>how</a:t>
            </a:r>
            <a:r>
              <a:rPr lang="it-IT" dirty="0"/>
              <a:t> </a:t>
            </a:r>
            <a:r>
              <a:rPr lang="it-IT" dirty="0" err="1"/>
              <a:t>it</a:t>
            </a:r>
            <a:r>
              <a:rPr lang="it-IT" dirty="0"/>
              <a:t> </a:t>
            </a:r>
            <a:r>
              <a:rPr lang="it-IT" dirty="0" err="1"/>
              <a:t>arises</a:t>
            </a:r>
            <a:endParaRPr lang="it-IT" dirty="0"/>
          </a:p>
          <a:p>
            <a:r>
              <a:rPr lang="en-US" dirty="0"/>
              <a:t>The test should be as simple as possible but must demonstrate that the exploitation succeeded </a:t>
            </a:r>
          </a:p>
          <a:p>
            <a:r>
              <a:rPr lang="it-IT" dirty="0" err="1"/>
              <a:t>Flaw</a:t>
            </a:r>
            <a:r>
              <a:rPr lang="it-IT" dirty="0"/>
              <a:t> </a:t>
            </a:r>
            <a:r>
              <a:rPr lang="it-IT" dirty="0" err="1"/>
              <a:t>generalization</a:t>
            </a:r>
            <a:endParaRPr lang="it-IT" dirty="0"/>
          </a:p>
          <a:p>
            <a:r>
              <a:rPr lang="it-IT" dirty="0" err="1"/>
              <a:t>Flaw</a:t>
            </a:r>
            <a:r>
              <a:rPr lang="it-IT" dirty="0"/>
              <a:t> </a:t>
            </a:r>
            <a:r>
              <a:rPr lang="it-IT" dirty="0" err="1"/>
              <a:t>elimination</a:t>
            </a:r>
            <a:endParaRPr lang="it-IT" dirty="0"/>
          </a:p>
          <a:p>
            <a:pPr lvl="1"/>
            <a:endParaRPr lang="it-IT" dirty="0"/>
          </a:p>
          <a:p>
            <a:endParaRPr lang="en-US" dirty="0"/>
          </a:p>
        </p:txBody>
      </p:sp>
    </p:spTree>
    <p:extLst>
      <p:ext uri="{BB962C8B-B14F-4D97-AF65-F5344CB8AC3E}">
        <p14:creationId xmlns:p14="http://schemas.microsoft.com/office/powerpoint/2010/main" val="626900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Vulnerability</a:t>
            </a:r>
            <a:r>
              <a:rPr lang="it-IT" dirty="0"/>
              <a:t> </a:t>
            </a:r>
            <a:r>
              <a:rPr lang="it-IT" dirty="0" err="1"/>
              <a:t>Classification</a:t>
            </a:r>
            <a:endParaRPr lang="en-US" dirty="0"/>
          </a:p>
        </p:txBody>
      </p:sp>
      <p:sp>
        <p:nvSpPr>
          <p:cNvPr id="3" name="Segnaposto contenuto 2"/>
          <p:cNvSpPr>
            <a:spLocks noGrp="1"/>
          </p:cNvSpPr>
          <p:nvPr>
            <p:ph idx="1"/>
          </p:nvPr>
        </p:nvSpPr>
        <p:spPr/>
        <p:txBody>
          <a:bodyPr>
            <a:normAutofit fontScale="85000" lnSpcReduction="10000"/>
          </a:bodyPr>
          <a:lstStyle/>
          <a:p>
            <a:pPr marL="514350" indent="-514350">
              <a:buFont typeface="+mj-lt"/>
              <a:buAutoNum type="arabicPeriod"/>
            </a:pPr>
            <a:r>
              <a:rPr lang="en-US" dirty="0"/>
              <a:t>The ability to specify, design, and implement a computer system without vulnerabilities.</a:t>
            </a:r>
          </a:p>
          <a:p>
            <a:pPr marL="514350" indent="-514350">
              <a:buFont typeface="+mj-lt"/>
              <a:buAutoNum type="arabicPeriod"/>
            </a:pPr>
            <a:r>
              <a:rPr lang="en-US" dirty="0"/>
              <a:t>The ability to analyze a computer system to detect vulnerabilities (which feeds into the Flaw Hypothesis Methodology step of penetration testing).</a:t>
            </a:r>
          </a:p>
          <a:p>
            <a:pPr marL="514350" indent="-514350">
              <a:buFont typeface="+mj-lt"/>
              <a:buAutoNum type="arabicPeriod"/>
            </a:pPr>
            <a:r>
              <a:rPr lang="en-US" dirty="0"/>
              <a:t>The ability to address any vulnerabilities introduced during the operation of the computer system (possibly leading to a redesign or reimplementation of the flawed components).</a:t>
            </a:r>
          </a:p>
          <a:p>
            <a:pPr marL="514350" indent="-514350">
              <a:buFont typeface="+mj-lt"/>
              <a:buAutoNum type="arabicPeriod"/>
            </a:pPr>
            <a:r>
              <a:rPr lang="en-US" dirty="0"/>
              <a:t>The ability to detect attempted exploitations of vulnerabilities.</a:t>
            </a:r>
          </a:p>
        </p:txBody>
      </p:sp>
    </p:spTree>
    <p:extLst>
      <p:ext uri="{BB962C8B-B14F-4D97-AF65-F5344CB8AC3E}">
        <p14:creationId xmlns:p14="http://schemas.microsoft.com/office/powerpoint/2010/main" val="2386626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RISOS (intro)</a:t>
            </a:r>
            <a:endParaRPr lang="en-US" dirty="0"/>
          </a:p>
        </p:txBody>
      </p:sp>
      <p:sp>
        <p:nvSpPr>
          <p:cNvPr id="3" name="Segnaposto contenuto 2"/>
          <p:cNvSpPr>
            <a:spLocks noGrp="1"/>
          </p:cNvSpPr>
          <p:nvPr>
            <p:ph idx="1"/>
          </p:nvPr>
        </p:nvSpPr>
        <p:spPr/>
        <p:txBody>
          <a:bodyPr>
            <a:normAutofit fontScale="77500" lnSpcReduction="20000"/>
          </a:bodyPr>
          <a:lstStyle/>
          <a:p>
            <a:r>
              <a:rPr lang="en-US" dirty="0"/>
              <a:t>The RISOS (Research Into Secure Operating Systems) study was prepared to aid computer and system managers and information processing specialists in understanding security issues in operating systems</a:t>
            </a:r>
          </a:p>
          <a:p>
            <a:pPr marL="514350" indent="-514350">
              <a:buFont typeface="+mj-lt"/>
              <a:buAutoNum type="arabicPeriod"/>
            </a:pPr>
            <a:r>
              <a:rPr lang="en-US" dirty="0"/>
              <a:t>Incomplete parameter validation</a:t>
            </a:r>
          </a:p>
          <a:p>
            <a:pPr marL="514350" indent="-514350">
              <a:buFont typeface="+mj-lt"/>
              <a:buAutoNum type="arabicPeriod"/>
            </a:pPr>
            <a:r>
              <a:rPr lang="en-US" dirty="0"/>
              <a:t>Inconsistent parameter validation</a:t>
            </a:r>
          </a:p>
          <a:p>
            <a:pPr marL="514350" indent="-514350">
              <a:buFont typeface="+mj-lt"/>
              <a:buAutoNum type="arabicPeriod"/>
            </a:pPr>
            <a:r>
              <a:rPr lang="en-US" dirty="0"/>
              <a:t>Implicit sharing of privileged/confidential data</a:t>
            </a:r>
          </a:p>
          <a:p>
            <a:pPr marL="514350" indent="-514350">
              <a:buFont typeface="+mj-lt"/>
              <a:buAutoNum type="arabicPeriod"/>
            </a:pPr>
            <a:r>
              <a:rPr lang="en-US" dirty="0"/>
              <a:t>Asynchronous validation/inadequate serialization</a:t>
            </a:r>
          </a:p>
          <a:p>
            <a:pPr marL="514350" indent="-514350">
              <a:buFont typeface="+mj-lt"/>
              <a:buAutoNum type="arabicPeriod"/>
            </a:pPr>
            <a:r>
              <a:rPr lang="en-US" dirty="0"/>
              <a:t>Inadequate identification/authentication/authorization</a:t>
            </a:r>
          </a:p>
          <a:p>
            <a:pPr marL="514350" indent="-514350">
              <a:buFont typeface="+mj-lt"/>
              <a:buAutoNum type="arabicPeriod"/>
            </a:pPr>
            <a:r>
              <a:rPr lang="en-US" dirty="0"/>
              <a:t>Violable prohibition/limit</a:t>
            </a:r>
          </a:p>
          <a:p>
            <a:pPr marL="514350" indent="-514350">
              <a:buFont typeface="+mj-lt"/>
              <a:buAutoNum type="arabicPeriod"/>
            </a:pPr>
            <a:r>
              <a:rPr lang="en-US" dirty="0"/>
              <a:t>Exploitable logic error</a:t>
            </a:r>
          </a:p>
          <a:p>
            <a:pPr marL="514350" indent="-514350">
              <a:buFont typeface="+mj-lt"/>
              <a:buAutoNum type="arabicPeriod"/>
            </a:pPr>
            <a:endParaRPr lang="en-US" dirty="0"/>
          </a:p>
        </p:txBody>
      </p:sp>
    </p:spTree>
    <p:extLst>
      <p:ext uri="{BB962C8B-B14F-4D97-AF65-F5344CB8AC3E}">
        <p14:creationId xmlns:p14="http://schemas.microsoft.com/office/powerpoint/2010/main" val="1751393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Flaw</a:t>
            </a:r>
            <a:r>
              <a:rPr lang="it-IT" dirty="0"/>
              <a:t> </a:t>
            </a:r>
            <a:r>
              <a:rPr lang="it-IT" dirty="0" err="1"/>
              <a:t>classes</a:t>
            </a:r>
            <a:endParaRPr lang="en-US" dirty="0"/>
          </a:p>
        </p:txBody>
      </p:sp>
      <p:sp>
        <p:nvSpPr>
          <p:cNvPr id="3" name="Segnaposto contenuto 2"/>
          <p:cNvSpPr>
            <a:spLocks noGrp="1"/>
          </p:cNvSpPr>
          <p:nvPr>
            <p:ph idx="1"/>
          </p:nvPr>
        </p:nvSpPr>
        <p:spPr/>
        <p:txBody>
          <a:bodyPr>
            <a:normAutofit fontScale="77500" lnSpcReduction="20000"/>
          </a:bodyPr>
          <a:lstStyle/>
          <a:p>
            <a:r>
              <a:rPr lang="en-US" i="1" dirty="0"/>
              <a:t>Incomplete parameter validation </a:t>
            </a:r>
            <a:r>
              <a:rPr lang="en-US" dirty="0"/>
              <a:t>occurs when a parameter is not checked before use</a:t>
            </a:r>
          </a:p>
          <a:p>
            <a:r>
              <a:rPr lang="en-US" i="1" dirty="0"/>
              <a:t>Inconsistent parameter validation </a:t>
            </a:r>
            <a:r>
              <a:rPr lang="en-US" dirty="0"/>
              <a:t>is a design flaw in which each individual routine using data checks that the data is in the proper format for that routine, but the routines require different formats.</a:t>
            </a:r>
          </a:p>
          <a:p>
            <a:r>
              <a:rPr lang="en-US" i="1" dirty="0"/>
              <a:t>implicit sharing of privileged/confidential data </a:t>
            </a:r>
            <a:r>
              <a:rPr lang="en-US" dirty="0"/>
              <a:t>flaws</a:t>
            </a:r>
          </a:p>
          <a:p>
            <a:r>
              <a:rPr lang="en-US" i="1" dirty="0"/>
              <a:t>asynchronous validation/inadequate serialization</a:t>
            </a:r>
          </a:p>
          <a:p>
            <a:r>
              <a:rPr lang="en-US" i="1" dirty="0"/>
              <a:t>Inadequate identification/authorization/authentication</a:t>
            </a:r>
          </a:p>
          <a:p>
            <a:r>
              <a:rPr lang="en-US" i="1" dirty="0"/>
              <a:t>Violable prohibition/limit </a:t>
            </a:r>
            <a:r>
              <a:rPr lang="en-US" dirty="0"/>
              <a:t>flaws arise when system designers fail to handle bounds conditions properly</a:t>
            </a:r>
          </a:p>
          <a:p>
            <a:r>
              <a:rPr lang="en-US" i="1" dirty="0"/>
              <a:t>Exploitable logic error </a:t>
            </a:r>
            <a:r>
              <a:rPr lang="en-US" dirty="0"/>
              <a:t>flaws encompass problems not falling into any of the other classes;</a:t>
            </a:r>
          </a:p>
        </p:txBody>
      </p:sp>
    </p:spTree>
    <p:extLst>
      <p:ext uri="{BB962C8B-B14F-4D97-AF65-F5344CB8AC3E}">
        <p14:creationId xmlns:p14="http://schemas.microsoft.com/office/powerpoint/2010/main" val="653262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Protection</a:t>
            </a:r>
            <a:r>
              <a:rPr lang="it-IT" dirty="0"/>
              <a:t> Analysis Model</a:t>
            </a:r>
            <a:endParaRPr lang="en-US" dirty="0"/>
          </a:p>
        </p:txBody>
      </p:sp>
      <p:sp>
        <p:nvSpPr>
          <p:cNvPr id="3" name="Segnaposto contenuto 2"/>
          <p:cNvSpPr>
            <a:spLocks noGrp="1"/>
          </p:cNvSpPr>
          <p:nvPr>
            <p:ph idx="1"/>
          </p:nvPr>
        </p:nvSpPr>
        <p:spPr/>
        <p:txBody>
          <a:bodyPr>
            <a:normAutofit fontScale="62500" lnSpcReduction="20000"/>
          </a:bodyPr>
          <a:lstStyle/>
          <a:p>
            <a:r>
              <a:rPr lang="en-US" dirty="0"/>
              <a:t>The Protection Analysis (PA) study attempted to break the operating system protection problem into smaller, more manageable pieces</a:t>
            </a:r>
          </a:p>
          <a:p>
            <a:pPr marL="514350" indent="-514350">
              <a:buFont typeface="+mj-lt"/>
              <a:buAutoNum type="arabicPeriod"/>
            </a:pPr>
            <a:r>
              <a:rPr lang="en-US" dirty="0"/>
              <a:t>Improper protection domain initialization and enforcement</a:t>
            </a:r>
          </a:p>
          <a:p>
            <a:pPr lvl="1"/>
            <a:r>
              <a:rPr lang="en-US" dirty="0"/>
              <a:t>Improper choice of initial protection domain (</a:t>
            </a:r>
            <a:r>
              <a:rPr lang="en-US" i="1" dirty="0"/>
              <a:t>domain</a:t>
            </a:r>
            <a:r>
              <a:rPr lang="en-US" dirty="0"/>
              <a:t>)</a:t>
            </a:r>
          </a:p>
          <a:p>
            <a:pPr lvl="1"/>
            <a:r>
              <a:rPr lang="en-US" dirty="0"/>
              <a:t>Improper isolation of implementation detail (</a:t>
            </a:r>
            <a:r>
              <a:rPr lang="en-US" i="1" dirty="0"/>
              <a:t>exposed representations</a:t>
            </a:r>
            <a:r>
              <a:rPr lang="en-US" dirty="0"/>
              <a:t>)</a:t>
            </a:r>
          </a:p>
          <a:p>
            <a:pPr lvl="1"/>
            <a:r>
              <a:rPr lang="en-US" dirty="0"/>
              <a:t>Improper change (</a:t>
            </a:r>
            <a:r>
              <a:rPr lang="en-US" i="1" dirty="0"/>
              <a:t>consistency of data over time</a:t>
            </a:r>
            <a:r>
              <a:rPr lang="en-US" dirty="0"/>
              <a:t>)</a:t>
            </a:r>
          </a:p>
          <a:p>
            <a:pPr lvl="1"/>
            <a:r>
              <a:rPr lang="en-US" dirty="0"/>
              <a:t>Improper naming (</a:t>
            </a:r>
            <a:r>
              <a:rPr lang="en-US" i="1" dirty="0"/>
              <a:t>naming</a:t>
            </a:r>
            <a:r>
              <a:rPr lang="en-US" dirty="0"/>
              <a:t>)</a:t>
            </a:r>
          </a:p>
          <a:p>
            <a:pPr lvl="1"/>
            <a:r>
              <a:rPr lang="en-US" dirty="0"/>
              <a:t>Improper deallocation or deletion (</a:t>
            </a:r>
            <a:r>
              <a:rPr lang="en-US" i="1" dirty="0"/>
              <a:t>residuals</a:t>
            </a:r>
            <a:r>
              <a:rPr lang="en-US" dirty="0"/>
              <a:t>)</a:t>
            </a:r>
          </a:p>
          <a:p>
            <a:pPr marL="514350" indent="-514350">
              <a:buFont typeface="+mj-lt"/>
              <a:buAutoNum type="arabicPeriod"/>
            </a:pPr>
            <a:r>
              <a:rPr lang="en-US" dirty="0"/>
              <a:t>Improper validation (</a:t>
            </a:r>
            <a:r>
              <a:rPr lang="en-US" i="1" dirty="0"/>
              <a:t>validation of operands, queue management dependencies</a:t>
            </a:r>
            <a:r>
              <a:rPr lang="en-US" dirty="0"/>
              <a:t>)</a:t>
            </a:r>
          </a:p>
          <a:p>
            <a:pPr marL="514350" indent="-514350">
              <a:buFont typeface="+mj-lt"/>
              <a:buAutoNum type="arabicPeriod"/>
            </a:pPr>
            <a:r>
              <a:rPr lang="en-US" dirty="0"/>
              <a:t>Improper synchronization</a:t>
            </a:r>
          </a:p>
          <a:p>
            <a:pPr lvl="1"/>
            <a:r>
              <a:rPr lang="en-US" dirty="0"/>
              <a:t>Improper indivisibility (</a:t>
            </a:r>
            <a:r>
              <a:rPr lang="en-US" i="1" dirty="0"/>
              <a:t>interrupted atomic operations</a:t>
            </a:r>
            <a:r>
              <a:rPr lang="en-US" dirty="0"/>
              <a:t>)</a:t>
            </a:r>
          </a:p>
          <a:p>
            <a:pPr lvl="1"/>
            <a:r>
              <a:rPr lang="en-US" dirty="0"/>
              <a:t>Improper sequencing (</a:t>
            </a:r>
            <a:r>
              <a:rPr lang="en-US" i="1" dirty="0"/>
              <a:t>serialization</a:t>
            </a:r>
            <a:r>
              <a:rPr lang="en-US" dirty="0"/>
              <a:t>)</a:t>
            </a:r>
          </a:p>
          <a:p>
            <a:pPr marL="514350" indent="-514350">
              <a:buFont typeface="+mj-lt"/>
              <a:buAutoNum type="arabicPeriod"/>
            </a:pPr>
            <a:r>
              <a:rPr lang="en-US" dirty="0"/>
              <a:t>Improper choice of operand or operation (</a:t>
            </a:r>
            <a:r>
              <a:rPr lang="en-US" i="1" dirty="0"/>
              <a:t>critical operator selection errors</a:t>
            </a:r>
            <a:r>
              <a:rPr lang="en-US" dirty="0"/>
              <a:t>)</a:t>
            </a:r>
          </a:p>
        </p:txBody>
      </p:sp>
    </p:spTree>
    <p:extLst>
      <p:ext uri="{BB962C8B-B14F-4D97-AF65-F5344CB8AC3E}">
        <p14:creationId xmlns:p14="http://schemas.microsoft.com/office/powerpoint/2010/main" val="1180613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NRL </a:t>
            </a:r>
            <a:r>
              <a:rPr lang="it-IT" dirty="0" err="1"/>
              <a:t>Taxonomy</a:t>
            </a:r>
            <a:r>
              <a:rPr lang="it-IT" dirty="0"/>
              <a:t>…</a:t>
            </a:r>
            <a:endParaRPr lang="en-US" dirty="0"/>
          </a:p>
        </p:txBody>
      </p:sp>
      <p:sp>
        <p:nvSpPr>
          <p:cNvPr id="3" name="Segnaposto contenuto 2"/>
          <p:cNvSpPr>
            <a:spLocks noGrp="1"/>
          </p:cNvSpPr>
          <p:nvPr>
            <p:ph idx="1"/>
          </p:nvPr>
        </p:nvSpPr>
        <p:spPr/>
        <p:txBody>
          <a:bodyPr/>
          <a:lstStyle/>
          <a:p>
            <a:r>
              <a:rPr lang="it-IT" dirty="0" err="1"/>
              <a:t>Developed</a:t>
            </a:r>
            <a:r>
              <a:rPr lang="it-IT" dirty="0"/>
              <a:t> by </a:t>
            </a:r>
            <a:r>
              <a:rPr lang="en-US" dirty="0"/>
              <a:t>In 1992, Landwehr, Bull, McDermott, and Choi.</a:t>
            </a:r>
          </a:p>
          <a:p>
            <a:r>
              <a:rPr lang="it-IT" dirty="0" err="1"/>
              <a:t>Flaws</a:t>
            </a:r>
            <a:r>
              <a:rPr lang="it-IT" dirty="0"/>
              <a:t> by </a:t>
            </a:r>
            <a:r>
              <a:rPr lang="it-IT" dirty="0" err="1"/>
              <a:t>genesis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200044"/>
            <a:ext cx="7419975"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4906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NRL </a:t>
            </a:r>
            <a:r>
              <a:rPr lang="it-IT" dirty="0" err="1"/>
              <a:t>Taxonomy</a:t>
            </a:r>
            <a:r>
              <a:rPr lang="it-IT" dirty="0"/>
              <a:t>…</a:t>
            </a:r>
            <a:endParaRPr lang="en-US" dirty="0"/>
          </a:p>
        </p:txBody>
      </p:sp>
      <p:sp>
        <p:nvSpPr>
          <p:cNvPr id="3" name="Segnaposto contenuto 2"/>
          <p:cNvSpPr>
            <a:spLocks noGrp="1"/>
          </p:cNvSpPr>
          <p:nvPr>
            <p:ph idx="1"/>
          </p:nvPr>
        </p:nvSpPr>
        <p:spPr>
          <a:xfrm>
            <a:off x="446856" y="1268760"/>
            <a:ext cx="8229600" cy="4525963"/>
          </a:xfrm>
        </p:spPr>
        <p:txBody>
          <a:bodyPr/>
          <a:lstStyle/>
          <a:p>
            <a:r>
              <a:rPr lang="it-IT" dirty="0" err="1"/>
              <a:t>Flaws</a:t>
            </a:r>
            <a:r>
              <a:rPr lang="it-IT" dirty="0"/>
              <a:t> by time of </a:t>
            </a:r>
            <a:r>
              <a:rPr lang="it-IT" dirty="0" err="1"/>
              <a:t>introduction</a:t>
            </a:r>
            <a:endParaRPr lang="it-IT" dirty="0"/>
          </a:p>
          <a:p>
            <a:endParaRPr lang="it-IT" dirty="0"/>
          </a:p>
          <a:p>
            <a:endParaRPr lang="it-IT" dirty="0"/>
          </a:p>
          <a:p>
            <a:endParaRPr lang="it-IT" dirty="0"/>
          </a:p>
          <a:p>
            <a:r>
              <a:rPr lang="it-IT" dirty="0" err="1"/>
              <a:t>Flaws</a:t>
            </a:r>
            <a:r>
              <a:rPr lang="it-IT" dirty="0"/>
              <a:t> by location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1772816"/>
            <a:ext cx="7153275"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586" y="4146376"/>
            <a:ext cx="783907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6222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Alam’s</a:t>
            </a:r>
            <a:r>
              <a:rPr lang="it-IT" dirty="0"/>
              <a:t> Model</a:t>
            </a:r>
            <a:endParaRPr lang="en-US" dirty="0"/>
          </a:p>
        </p:txBody>
      </p:sp>
      <p:sp>
        <p:nvSpPr>
          <p:cNvPr id="3" name="Segnaposto contenuto 2"/>
          <p:cNvSpPr>
            <a:spLocks noGrp="1"/>
          </p:cNvSpPr>
          <p:nvPr>
            <p:ph idx="1"/>
          </p:nvPr>
        </p:nvSpPr>
        <p:spPr/>
        <p:txBody>
          <a:bodyPr/>
          <a:lstStyle/>
          <a:p>
            <a:r>
              <a:rPr lang="it-IT" dirty="0" err="1"/>
              <a:t>Coding</a:t>
            </a:r>
            <a:r>
              <a:rPr lang="it-IT" dirty="0"/>
              <a:t> </a:t>
            </a:r>
            <a:r>
              <a:rPr lang="it-IT" dirty="0" err="1"/>
              <a:t>faults</a:t>
            </a:r>
            <a:endParaRPr lang="it-IT" dirty="0"/>
          </a:p>
          <a:p>
            <a:pPr lvl="1"/>
            <a:r>
              <a:rPr lang="en-US" dirty="0"/>
              <a:t>synchronization errors </a:t>
            </a:r>
          </a:p>
          <a:p>
            <a:pPr lvl="1"/>
            <a:r>
              <a:rPr lang="en-US" dirty="0"/>
              <a:t>Condition validation errors</a:t>
            </a:r>
            <a:endParaRPr lang="it-IT" dirty="0"/>
          </a:p>
          <a:p>
            <a:r>
              <a:rPr lang="it-IT" dirty="0" err="1"/>
              <a:t>Emergent</a:t>
            </a:r>
            <a:r>
              <a:rPr lang="it-IT" dirty="0"/>
              <a:t> </a:t>
            </a:r>
            <a:r>
              <a:rPr lang="it-IT" dirty="0" err="1"/>
              <a:t>faults</a:t>
            </a:r>
            <a:endParaRPr lang="it-IT" dirty="0"/>
          </a:p>
          <a:p>
            <a:pPr lvl="1"/>
            <a:r>
              <a:rPr lang="fr-FR" dirty="0"/>
              <a:t>configuration </a:t>
            </a:r>
            <a:r>
              <a:rPr lang="fr-FR" dirty="0" err="1"/>
              <a:t>errors</a:t>
            </a:r>
            <a:r>
              <a:rPr lang="fr-FR" dirty="0"/>
              <a:t> </a:t>
            </a:r>
          </a:p>
          <a:p>
            <a:pPr lvl="1"/>
            <a:r>
              <a:rPr lang="fr-FR" dirty="0" err="1"/>
              <a:t>environment</a:t>
            </a:r>
            <a:r>
              <a:rPr lang="fr-FR" dirty="0"/>
              <a:t> </a:t>
            </a:r>
            <a:r>
              <a:rPr lang="fr-FR" dirty="0" err="1"/>
              <a:t>faults</a:t>
            </a:r>
            <a:endParaRPr lang="it-IT" dirty="0"/>
          </a:p>
          <a:p>
            <a:endParaRPr lang="en-US" dirty="0"/>
          </a:p>
        </p:txBody>
      </p:sp>
    </p:spTree>
    <p:extLst>
      <p:ext uri="{BB962C8B-B14F-4D97-AF65-F5344CB8AC3E}">
        <p14:creationId xmlns:p14="http://schemas.microsoft.com/office/powerpoint/2010/main" val="42861835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Auditing	</a:t>
            </a:r>
          </a:p>
        </p:txBody>
      </p:sp>
      <p:sp>
        <p:nvSpPr>
          <p:cNvPr id="3" name="Segnaposto contenuto 2"/>
          <p:cNvSpPr>
            <a:spLocks noGrp="1"/>
          </p:cNvSpPr>
          <p:nvPr>
            <p:ph idx="1"/>
          </p:nvPr>
        </p:nvSpPr>
        <p:spPr/>
        <p:txBody>
          <a:bodyPr>
            <a:normAutofit lnSpcReduction="10000"/>
          </a:bodyPr>
          <a:lstStyle/>
          <a:p>
            <a:r>
              <a:rPr lang="en-US" i="1" dirty="0"/>
              <a:t>Logging </a:t>
            </a:r>
            <a:r>
              <a:rPr lang="en-US" dirty="0"/>
              <a:t>is the recording of events or statistics to provide information about system use and performance</a:t>
            </a:r>
          </a:p>
          <a:p>
            <a:r>
              <a:rPr lang="en-US" i="1" dirty="0"/>
              <a:t>Auditing </a:t>
            </a:r>
            <a:r>
              <a:rPr lang="en-US" dirty="0"/>
              <a:t>is the analysis of log records to present information about the system in a clear and understandable manner</a:t>
            </a:r>
          </a:p>
          <a:p>
            <a:r>
              <a:rPr lang="it-IT" dirty="0" err="1"/>
              <a:t>Highlight</a:t>
            </a:r>
            <a:r>
              <a:rPr lang="it-IT" dirty="0"/>
              <a:t> </a:t>
            </a:r>
            <a:r>
              <a:rPr lang="it-IT" dirty="0" err="1"/>
              <a:t>usage</a:t>
            </a:r>
            <a:r>
              <a:rPr lang="it-IT" dirty="0"/>
              <a:t> </a:t>
            </a:r>
            <a:r>
              <a:rPr lang="it-IT" dirty="0" err="1"/>
              <a:t>patterns</a:t>
            </a:r>
            <a:endParaRPr lang="it-IT" dirty="0"/>
          </a:p>
          <a:p>
            <a:r>
              <a:rPr lang="en-US" dirty="0"/>
              <a:t>Which information to log and which information to audit</a:t>
            </a:r>
            <a:endParaRPr lang="it-IT" dirty="0"/>
          </a:p>
        </p:txBody>
      </p:sp>
    </p:spTree>
    <p:extLst>
      <p:ext uri="{BB962C8B-B14F-4D97-AF65-F5344CB8AC3E}">
        <p14:creationId xmlns:p14="http://schemas.microsoft.com/office/powerpoint/2010/main" val="3721808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Analysis of the Network </a:t>
            </a:r>
            <a:r>
              <a:rPr lang="it-IT" dirty="0" err="1"/>
              <a:t>Infrastructure</a:t>
            </a:r>
            <a:endParaRPr lang="it-IT" dirty="0"/>
          </a:p>
        </p:txBody>
      </p:sp>
      <p:sp>
        <p:nvSpPr>
          <p:cNvPr id="3" name="Segnaposto contenuto 2"/>
          <p:cNvSpPr>
            <a:spLocks noGrp="1"/>
          </p:cNvSpPr>
          <p:nvPr>
            <p:ph idx="1"/>
          </p:nvPr>
        </p:nvSpPr>
        <p:spPr/>
        <p:txBody>
          <a:bodyPr>
            <a:normAutofit/>
          </a:bodyPr>
          <a:lstStyle/>
          <a:p>
            <a:r>
              <a:rPr lang="en-US" b="1" dirty="0"/>
              <a:t>limit</a:t>
            </a:r>
            <a:r>
              <a:rPr lang="en-US" dirty="0"/>
              <a:t> the flow of information from the internal network to the </a:t>
            </a:r>
            <a:r>
              <a:rPr lang="en-US" b="1" dirty="0">
                <a:solidFill>
                  <a:schemeClr val="tx2">
                    <a:lumMod val="60000"/>
                    <a:lumOff val="40000"/>
                  </a:schemeClr>
                </a:solidFill>
              </a:rPr>
              <a:t>DMZ</a:t>
            </a:r>
            <a:r>
              <a:rPr lang="en-US" dirty="0"/>
              <a:t>. </a:t>
            </a:r>
          </a:p>
          <a:p>
            <a:r>
              <a:rPr lang="en-US" dirty="0"/>
              <a:t>The </a:t>
            </a:r>
            <a:r>
              <a:rPr lang="en-US" b="1" dirty="0">
                <a:solidFill>
                  <a:srgbClr val="FF0000"/>
                </a:solidFill>
              </a:rPr>
              <a:t>basic idea</a:t>
            </a:r>
            <a:r>
              <a:rPr lang="en-US" dirty="0"/>
              <a:t>: </a:t>
            </a:r>
            <a:r>
              <a:rPr lang="en-US" b="1" i="1" u="sng" dirty="0"/>
              <a:t>the </a:t>
            </a:r>
            <a:r>
              <a:rPr lang="en-US" b="1" i="1" u="sng" dirty="0">
                <a:solidFill>
                  <a:schemeClr val="tx2">
                    <a:lumMod val="60000"/>
                    <a:lumOff val="40000"/>
                  </a:schemeClr>
                </a:solidFill>
              </a:rPr>
              <a:t>public</a:t>
            </a:r>
            <a:r>
              <a:rPr lang="en-US" b="1" i="1" u="sng" dirty="0"/>
              <a:t> </a:t>
            </a:r>
            <a:r>
              <a:rPr lang="en-US" b="1" i="1" u="sng" dirty="0">
                <a:solidFill>
                  <a:srgbClr val="FF0000"/>
                </a:solidFill>
              </a:rPr>
              <a:t>cannot communicate </a:t>
            </a:r>
            <a:r>
              <a:rPr lang="en-US" b="1" i="1" u="sng" dirty="0"/>
              <a:t>directly with any system in the </a:t>
            </a:r>
            <a:r>
              <a:rPr lang="en-US" b="1" i="1" u="sng" dirty="0">
                <a:solidFill>
                  <a:schemeClr val="tx2">
                    <a:lumMod val="60000"/>
                    <a:lumOff val="40000"/>
                  </a:schemeClr>
                </a:solidFill>
              </a:rPr>
              <a:t>internal network</a:t>
            </a:r>
            <a:r>
              <a:rPr lang="en-US" dirty="0"/>
              <a:t>, </a:t>
            </a:r>
          </a:p>
          <a:p>
            <a:pPr lvl="1"/>
            <a:r>
              <a:rPr lang="en-US" dirty="0"/>
              <a:t>nor can any system in the internal network communicate directly with other systems on the Internet (beyond the “outer firewall”).</a:t>
            </a:r>
          </a:p>
          <a:p>
            <a:endParaRPr lang="it-IT" dirty="0"/>
          </a:p>
        </p:txBody>
      </p:sp>
    </p:spTree>
    <p:extLst>
      <p:ext uri="{BB962C8B-B14F-4D97-AF65-F5344CB8AC3E}">
        <p14:creationId xmlns:p14="http://schemas.microsoft.com/office/powerpoint/2010/main" val="1803711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Logger</a:t>
            </a:r>
            <a:endParaRPr lang="en-US" dirty="0"/>
          </a:p>
        </p:txBody>
      </p:sp>
      <p:sp>
        <p:nvSpPr>
          <p:cNvPr id="3" name="Segnaposto contenuto 2"/>
          <p:cNvSpPr>
            <a:spLocks noGrp="1"/>
          </p:cNvSpPr>
          <p:nvPr>
            <p:ph idx="1"/>
          </p:nvPr>
        </p:nvSpPr>
        <p:spPr/>
        <p:txBody>
          <a:bodyPr>
            <a:normAutofit lnSpcReduction="10000"/>
          </a:bodyPr>
          <a:lstStyle/>
          <a:p>
            <a:r>
              <a:rPr lang="en-US" dirty="0"/>
              <a:t>Logging mechanisms record information. The type and quantity of information are dictated by system or program configuration parameters. The mechanisms may record information in binary or human-readable form or transmit it directly to an analysis mechanism. A log-viewing tool is usually provided if the logs are recorded in binary form, so a user can examine the raw data or manipulate it using text-processing tools.</a:t>
            </a:r>
          </a:p>
        </p:txBody>
      </p:sp>
    </p:spTree>
    <p:extLst>
      <p:ext uri="{BB962C8B-B14F-4D97-AF65-F5344CB8AC3E}">
        <p14:creationId xmlns:p14="http://schemas.microsoft.com/office/powerpoint/2010/main" val="27796757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RACF</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7384" y="1600200"/>
            <a:ext cx="614923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5965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Analyzer</a:t>
            </a:r>
            <a:endParaRPr lang="en-US" dirty="0"/>
          </a:p>
        </p:txBody>
      </p:sp>
      <p:sp>
        <p:nvSpPr>
          <p:cNvPr id="3" name="Segnaposto contenuto 2"/>
          <p:cNvSpPr>
            <a:spLocks noGrp="1"/>
          </p:cNvSpPr>
          <p:nvPr>
            <p:ph idx="1"/>
          </p:nvPr>
        </p:nvSpPr>
        <p:spPr/>
        <p:txBody>
          <a:bodyPr>
            <a:normAutofit lnSpcReduction="10000"/>
          </a:bodyPr>
          <a:lstStyle/>
          <a:p>
            <a:r>
              <a:rPr lang="en-US" dirty="0"/>
              <a:t>An analyzer takes a log as input and analyzes it. The results of the analysis may lead to changes in the data being recorded, to detection of some event or problem, or both.</a:t>
            </a:r>
          </a:p>
          <a:p>
            <a:r>
              <a:rPr lang="en-US" dirty="0"/>
              <a:t>The analyzer passes the results of the analysis to the </a:t>
            </a:r>
            <a:r>
              <a:rPr lang="en-US" dirty="0" err="1"/>
              <a:t>notifier</a:t>
            </a:r>
            <a:r>
              <a:rPr lang="en-US" dirty="0"/>
              <a:t>. The </a:t>
            </a:r>
            <a:r>
              <a:rPr lang="en-US" dirty="0" err="1"/>
              <a:t>notifier</a:t>
            </a:r>
            <a:r>
              <a:rPr lang="en-US" dirty="0"/>
              <a:t> informs the analyst, and other entities, of the results of the audit. The entities may take some action in response to these results.</a:t>
            </a:r>
          </a:p>
        </p:txBody>
      </p:sp>
    </p:spTree>
    <p:extLst>
      <p:ext uri="{BB962C8B-B14F-4D97-AF65-F5344CB8AC3E}">
        <p14:creationId xmlns:p14="http://schemas.microsoft.com/office/powerpoint/2010/main" val="3030215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of an Auditing System</a:t>
            </a:r>
            <a:endParaRPr lang="en-US" dirty="0"/>
          </a:p>
        </p:txBody>
      </p:sp>
      <p:sp>
        <p:nvSpPr>
          <p:cNvPr id="3" name="Segnaposto contenuto 2"/>
          <p:cNvSpPr>
            <a:spLocks noGrp="1"/>
          </p:cNvSpPr>
          <p:nvPr>
            <p:ph idx="1"/>
          </p:nvPr>
        </p:nvSpPr>
        <p:spPr/>
        <p:txBody>
          <a:bodyPr>
            <a:normAutofit lnSpcReduction="10000"/>
          </a:bodyPr>
          <a:lstStyle/>
          <a:p>
            <a:r>
              <a:rPr lang="en-US" dirty="0"/>
              <a:t>The goals of the auditing process determine what information is logged</a:t>
            </a:r>
          </a:p>
          <a:p>
            <a:r>
              <a:rPr lang="en-US" dirty="0"/>
              <a:t>the auditors desire to detect violations of policy</a:t>
            </a:r>
          </a:p>
          <a:p>
            <a:r>
              <a:rPr lang="en-US" dirty="0"/>
              <a:t>Represent constraints as “</a:t>
            </a:r>
            <a:r>
              <a:rPr lang="en-US" i="1" dirty="0"/>
              <a:t>action </a:t>
            </a:r>
            <a:r>
              <a:rPr lang="en-US" dirty="0"/>
              <a:t>⇒ </a:t>
            </a:r>
            <a:r>
              <a:rPr lang="en-US" i="1" dirty="0"/>
              <a:t>condition</a:t>
            </a:r>
            <a:r>
              <a:rPr lang="en-US" dirty="0"/>
              <a:t>.” Implication requires that the </a:t>
            </a:r>
            <a:r>
              <a:rPr lang="en-US" i="1" dirty="0"/>
              <a:t>action </a:t>
            </a:r>
            <a:r>
              <a:rPr lang="en-US" dirty="0"/>
              <a:t>be true (which means that the action occurred, in this context) before any valid conclusion about the </a:t>
            </a:r>
            <a:r>
              <a:rPr lang="en-US" i="1" dirty="0"/>
              <a:t>condition </a:t>
            </a:r>
            <a:r>
              <a:rPr lang="en-US" dirty="0"/>
              <a:t>can be deduced.</a:t>
            </a:r>
          </a:p>
          <a:p>
            <a:endParaRPr lang="en-US" dirty="0"/>
          </a:p>
        </p:txBody>
      </p:sp>
    </p:spTree>
    <p:extLst>
      <p:ext uri="{BB962C8B-B14F-4D97-AF65-F5344CB8AC3E}">
        <p14:creationId xmlns:p14="http://schemas.microsoft.com/office/powerpoint/2010/main" val="1463456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Syntactic</a:t>
            </a:r>
            <a:r>
              <a:rPr lang="it-IT" dirty="0"/>
              <a:t> </a:t>
            </a:r>
            <a:r>
              <a:rPr lang="it-IT" dirty="0" err="1"/>
              <a:t>Issues</a:t>
            </a:r>
            <a:endParaRPr lang="en-US" dirty="0"/>
          </a:p>
        </p:txBody>
      </p:sp>
      <p:sp>
        <p:nvSpPr>
          <p:cNvPr id="3" name="Segnaposto contenuto 2"/>
          <p:cNvSpPr>
            <a:spLocks noGrp="1"/>
          </p:cNvSpPr>
          <p:nvPr>
            <p:ph idx="1"/>
          </p:nvPr>
        </p:nvSpPr>
        <p:spPr/>
        <p:txBody>
          <a:bodyPr>
            <a:normAutofit lnSpcReduction="10000"/>
          </a:bodyPr>
          <a:lstStyle/>
          <a:p>
            <a:r>
              <a:rPr lang="en-US" dirty="0"/>
              <a:t>One critical issue is </a:t>
            </a:r>
            <a:r>
              <a:rPr lang="en-US" i="1" dirty="0"/>
              <a:t>how </a:t>
            </a:r>
            <a:r>
              <a:rPr lang="en-US" dirty="0"/>
              <a:t>to log: what data should be placed in the log file, and how it should be expressed </a:t>
            </a:r>
          </a:p>
          <a:p>
            <a:r>
              <a:rPr lang="en-US" dirty="0"/>
              <a:t>a single log entry may not contain all the information about a particular action.</a:t>
            </a:r>
          </a:p>
          <a:p>
            <a:r>
              <a:rPr lang="en-US" dirty="0"/>
              <a:t>Flack and </a:t>
            </a:r>
            <a:r>
              <a:rPr lang="en-US" dirty="0" err="1"/>
              <a:t>Atallah</a:t>
            </a:r>
            <a:r>
              <a:rPr lang="en-US" dirty="0"/>
              <a:t> suggest using a grammar-based approach to specifying log content</a:t>
            </a:r>
          </a:p>
          <a:p>
            <a:r>
              <a:rPr lang="en-US" dirty="0"/>
              <a:t>most current log entries are not specified using grammars</a:t>
            </a:r>
          </a:p>
        </p:txBody>
      </p:sp>
    </p:spTree>
    <p:extLst>
      <p:ext uri="{BB962C8B-B14F-4D97-AF65-F5344CB8AC3E}">
        <p14:creationId xmlns:p14="http://schemas.microsoft.com/office/powerpoint/2010/main" val="22561491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Log </a:t>
            </a:r>
            <a:r>
              <a:rPr lang="it-IT" dirty="0" err="1"/>
              <a:t>Sanitization</a:t>
            </a:r>
            <a:endParaRPr lang="en-US" dirty="0"/>
          </a:p>
        </p:txBody>
      </p:sp>
      <p:sp>
        <p:nvSpPr>
          <p:cNvPr id="3" name="Segnaposto contenuto 2"/>
          <p:cNvSpPr>
            <a:spLocks noGrp="1"/>
          </p:cNvSpPr>
          <p:nvPr>
            <p:ph idx="1"/>
          </p:nvPr>
        </p:nvSpPr>
        <p:spPr/>
        <p:txBody>
          <a:bodyPr>
            <a:normAutofit/>
          </a:bodyPr>
          <a:lstStyle/>
          <a:p>
            <a:r>
              <a:rPr lang="en-US" sz="2400" dirty="0"/>
              <a:t>Let </a:t>
            </a:r>
            <a:r>
              <a:rPr lang="en-US" sz="2400" i="1" dirty="0"/>
              <a:t>U </a:t>
            </a:r>
            <a:r>
              <a:rPr lang="en-US" sz="2400" dirty="0"/>
              <a:t>be a set of users. The policy </a:t>
            </a:r>
            <a:r>
              <a:rPr lang="en-US" sz="2400" i="1" dirty="0"/>
              <a:t>P </a:t>
            </a:r>
            <a:r>
              <a:rPr lang="en-US" sz="2400" dirty="0"/>
              <a:t>defines a set of information </a:t>
            </a:r>
            <a:r>
              <a:rPr lang="en-US" sz="2400" i="1" dirty="0"/>
              <a:t>C</a:t>
            </a:r>
            <a:r>
              <a:rPr lang="en-US" sz="2400" dirty="0"/>
              <a:t>(</a:t>
            </a:r>
            <a:r>
              <a:rPr lang="en-US" sz="2400" i="1" dirty="0"/>
              <a:t>U</a:t>
            </a:r>
            <a:r>
              <a:rPr lang="en-US" sz="2400" dirty="0"/>
              <a:t>) that members of </a:t>
            </a:r>
            <a:r>
              <a:rPr lang="en-US" sz="2400" i="1" dirty="0"/>
              <a:t>U </a:t>
            </a:r>
            <a:r>
              <a:rPr lang="en-US" sz="2400" dirty="0"/>
              <a:t>are not allowed to see. Then the log </a:t>
            </a:r>
            <a:r>
              <a:rPr lang="en-US" sz="2400" i="1" dirty="0"/>
              <a:t>L </a:t>
            </a:r>
            <a:r>
              <a:rPr lang="en-US" sz="2400" dirty="0"/>
              <a:t>is </a:t>
            </a:r>
            <a:r>
              <a:rPr lang="en-US" sz="2400" i="1" dirty="0"/>
              <a:t>sanitized </a:t>
            </a:r>
            <a:r>
              <a:rPr lang="en-US" sz="2400" dirty="0"/>
              <a:t>with respect to </a:t>
            </a:r>
            <a:r>
              <a:rPr lang="en-US" sz="2400" i="1" dirty="0"/>
              <a:t>P </a:t>
            </a:r>
            <a:r>
              <a:rPr lang="en-US" sz="2400" dirty="0"/>
              <a:t>and </a:t>
            </a:r>
            <a:r>
              <a:rPr lang="en-US" sz="2400" i="1" dirty="0"/>
              <a:t>U </a:t>
            </a:r>
            <a:r>
              <a:rPr lang="en-US" sz="2400" dirty="0"/>
              <a:t>when all instances of information in </a:t>
            </a:r>
            <a:r>
              <a:rPr lang="en-US" sz="2400" i="1" dirty="0"/>
              <a:t>C</a:t>
            </a:r>
            <a:r>
              <a:rPr lang="en-US" sz="2400" dirty="0"/>
              <a:t>(</a:t>
            </a:r>
            <a:r>
              <a:rPr lang="en-US" sz="2400" i="1" dirty="0"/>
              <a:t>U</a:t>
            </a:r>
            <a:r>
              <a:rPr lang="en-US" sz="2400" dirty="0"/>
              <a:t>) are deleted from </a:t>
            </a:r>
            <a:r>
              <a:rPr lang="en-US" sz="2400" i="1" dirty="0"/>
              <a:t>L</a:t>
            </a:r>
            <a:r>
              <a:rPr lang="en-US" sz="2400" dirty="0"/>
              <a:t>.</a:t>
            </a:r>
          </a:p>
          <a:p>
            <a:r>
              <a:rPr lang="en-US" sz="2400" i="1" dirty="0"/>
              <a:t>P </a:t>
            </a:r>
            <a:r>
              <a:rPr lang="en-US" sz="2400" dirty="0"/>
              <a:t>may forbid the information to leave the site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653136"/>
            <a:ext cx="7429500"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3657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a:bodyPr>
          <a:lstStyle/>
          <a:p>
            <a:r>
              <a:rPr lang="en-US" sz="2400" dirty="0"/>
              <a:t>An </a:t>
            </a:r>
            <a:r>
              <a:rPr lang="en-US" sz="2400" i="1" dirty="0"/>
              <a:t>anonymizing sanitizer </a:t>
            </a:r>
            <a:r>
              <a:rPr lang="en-US" sz="2400" dirty="0"/>
              <a:t>deletes information in such a way that it cannot be reconstructed by either the recipient or the originator of the data in the log. </a:t>
            </a:r>
          </a:p>
          <a:p>
            <a:r>
              <a:rPr lang="en-US" sz="2400" dirty="0"/>
              <a:t>A </a:t>
            </a:r>
            <a:r>
              <a:rPr lang="en-US" sz="2400" i="1" dirty="0" err="1"/>
              <a:t>pseudonymizing</a:t>
            </a:r>
            <a:r>
              <a:rPr lang="en-US" sz="2400" i="1" dirty="0"/>
              <a:t> sanitizer </a:t>
            </a:r>
            <a:r>
              <a:rPr lang="en-US" sz="2400" dirty="0"/>
              <a:t>deletes information in such a way that the originator of the log can reconstruct the deleted information.</a:t>
            </a:r>
          </a:p>
          <a:p>
            <a:r>
              <a:rPr lang="en-US" sz="2400" dirty="0" err="1"/>
              <a:t>Biskup</a:t>
            </a:r>
            <a:r>
              <a:rPr lang="en-US" sz="2400" dirty="0"/>
              <a:t> and </a:t>
            </a:r>
            <a:r>
              <a:rPr lang="en-US" sz="2400" dirty="0" err="1"/>
              <a:t>Flegel</a:t>
            </a:r>
            <a:r>
              <a:rPr lang="en-US" sz="2400" dirty="0"/>
              <a:t> point out that one need not sanitize data that is not collected. Therefore, if a log is to be sanitized to provide anonymity, the simplest technique is simply not to collect the data.</a:t>
            </a:r>
          </a:p>
        </p:txBody>
      </p:sp>
    </p:spTree>
    <p:extLst>
      <p:ext uri="{BB962C8B-B14F-4D97-AF65-F5344CB8AC3E}">
        <p14:creationId xmlns:p14="http://schemas.microsoft.com/office/powerpoint/2010/main" val="14869045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Application &amp; System </a:t>
            </a:r>
            <a:r>
              <a:rPr lang="it-IT" dirty="0" err="1"/>
              <a:t>Logging</a:t>
            </a:r>
            <a:endParaRPr lang="en-US" dirty="0"/>
          </a:p>
        </p:txBody>
      </p:sp>
      <p:sp>
        <p:nvSpPr>
          <p:cNvPr id="3" name="Segnaposto contenuto 2"/>
          <p:cNvSpPr>
            <a:spLocks noGrp="1"/>
          </p:cNvSpPr>
          <p:nvPr>
            <p:ph idx="1"/>
          </p:nvPr>
        </p:nvSpPr>
        <p:spPr/>
        <p:txBody>
          <a:bodyPr>
            <a:normAutofit/>
          </a:bodyPr>
          <a:lstStyle/>
          <a:p>
            <a:r>
              <a:rPr lang="en-US" sz="2400" dirty="0"/>
              <a:t>Application logs consist of entries made by applications. These entries typically use high-level abstractions, such as</a:t>
            </a:r>
          </a:p>
          <a:p>
            <a:endParaRPr lang="it-IT" sz="2400" dirty="0"/>
          </a:p>
          <a:p>
            <a:endParaRPr lang="it-IT" sz="2400" dirty="0"/>
          </a:p>
          <a:p>
            <a:r>
              <a:rPr lang="en-US" sz="2400" dirty="0"/>
              <a:t>System logs consist of entries of kernel events. These entries do not include high-level information. They report system calls and events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20888"/>
            <a:ext cx="699135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13" y="3724275"/>
            <a:ext cx="7496175"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8788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Application &amp; System </a:t>
            </a:r>
            <a:r>
              <a:rPr lang="it-IT" dirty="0" err="1"/>
              <a:t>Logging</a:t>
            </a:r>
            <a:endParaRPr lang="en-US" dirty="0"/>
          </a:p>
        </p:txBody>
      </p:sp>
      <p:sp>
        <p:nvSpPr>
          <p:cNvPr id="3" name="Segnaposto contenuto 2"/>
          <p:cNvSpPr>
            <a:spLocks noGrp="1"/>
          </p:cNvSpPr>
          <p:nvPr>
            <p:ph idx="1"/>
          </p:nvPr>
        </p:nvSpPr>
        <p:spPr/>
        <p:txBody>
          <a:bodyPr>
            <a:normAutofit lnSpcReduction="10000"/>
          </a:bodyPr>
          <a:lstStyle/>
          <a:p>
            <a:r>
              <a:rPr lang="en-US" sz="2400" dirty="0"/>
              <a:t>If the audit is to focus on application events, such as failures to provide correct passwords (the </a:t>
            </a:r>
            <a:r>
              <a:rPr lang="en-US" sz="2400" i="1" dirty="0" err="1"/>
              <a:t>su</a:t>
            </a:r>
            <a:r>
              <a:rPr lang="en-US" sz="2400" i="1" dirty="0"/>
              <a:t> </a:t>
            </a:r>
            <a:r>
              <a:rPr lang="en-US" sz="2400" dirty="0"/>
              <a:t>entry) or failures to deliver letters (the SMTP entry), an application log provides a simple way of recording the events for analysis</a:t>
            </a:r>
          </a:p>
          <a:p>
            <a:r>
              <a:rPr lang="en-US" sz="2400" dirty="0"/>
              <a:t>The advantage of system logs is the completeness of the information recorded</a:t>
            </a:r>
          </a:p>
          <a:p>
            <a:r>
              <a:rPr lang="en-US" sz="2400" dirty="0"/>
              <a:t>The advantage of application logs is the level of abstraction</a:t>
            </a:r>
          </a:p>
          <a:p>
            <a:r>
              <a:rPr lang="en-US" sz="2400" dirty="0"/>
              <a:t>The correlation problem relates system and application logs. Given a system log composed of events from one execution of an application, and the corresponding application log, how can one determine which system log entries correspond to entries in the application log, and vice versa?</a:t>
            </a:r>
          </a:p>
        </p:txBody>
      </p:sp>
    </p:spTree>
    <p:extLst>
      <p:ext uri="{BB962C8B-B14F-4D97-AF65-F5344CB8AC3E}">
        <p14:creationId xmlns:p14="http://schemas.microsoft.com/office/powerpoint/2010/main" val="1438160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 posteriori Design</a:t>
            </a:r>
            <a:endParaRPr lang="en-US" dirty="0"/>
          </a:p>
        </p:txBody>
      </p:sp>
      <p:sp>
        <p:nvSpPr>
          <p:cNvPr id="3" name="Segnaposto contenuto 2"/>
          <p:cNvSpPr>
            <a:spLocks noGrp="1"/>
          </p:cNvSpPr>
          <p:nvPr>
            <p:ph idx="1"/>
          </p:nvPr>
        </p:nvSpPr>
        <p:spPr/>
        <p:txBody>
          <a:bodyPr>
            <a:normAutofit fontScale="85000" lnSpcReduction="20000"/>
          </a:bodyPr>
          <a:lstStyle/>
          <a:p>
            <a:r>
              <a:rPr lang="en-US" dirty="0"/>
              <a:t>Most security breaches arise on existing systems that were not designed with security considerations in mind. In this case, auditing may have two different goals.</a:t>
            </a:r>
          </a:p>
          <a:p>
            <a:r>
              <a:rPr lang="en-US" dirty="0"/>
              <a:t>The first goal is to detect </a:t>
            </a:r>
            <a:r>
              <a:rPr lang="en-US" i="1" dirty="0"/>
              <a:t>any </a:t>
            </a:r>
            <a:r>
              <a:rPr lang="en-US" dirty="0"/>
              <a:t>violations of a stated policy; the second is to detect actions that are known to be part of an attempt to breach security.</a:t>
            </a:r>
          </a:p>
          <a:p>
            <a:r>
              <a:rPr lang="en-US" dirty="0"/>
              <a:t>Analysts must analyze the system to determine what actions and settings are consistent with the policy. They then design mechanisms for checking that the actions and settings are in fact consistent with the policy.</a:t>
            </a:r>
          </a:p>
          <a:p>
            <a:endParaRPr lang="en-US" dirty="0"/>
          </a:p>
        </p:txBody>
      </p:sp>
    </p:spTree>
    <p:extLst>
      <p:ext uri="{BB962C8B-B14F-4D97-AF65-F5344CB8AC3E}">
        <p14:creationId xmlns:p14="http://schemas.microsoft.com/office/powerpoint/2010/main" val="126017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E27FB87-9EC0-4F75-9D6F-8388F880F748}"/>
              </a:ext>
            </a:extLst>
          </p:cNvPr>
          <p:cNvSpPr txBox="1"/>
          <p:nvPr/>
        </p:nvSpPr>
        <p:spPr>
          <a:xfrm>
            <a:off x="239395" y="1749483"/>
            <a:ext cx="2310489" cy="369332"/>
          </a:xfrm>
          <a:prstGeom prst="rect">
            <a:avLst/>
          </a:prstGeom>
          <a:noFill/>
        </p:spPr>
        <p:txBody>
          <a:bodyPr wrap="square" rtlCol="0">
            <a:spAutoFit/>
          </a:bodyPr>
          <a:lstStyle/>
          <a:p>
            <a:r>
              <a:rPr lang="it-IT" b="1" dirty="0">
                <a:solidFill>
                  <a:schemeClr val="tx2"/>
                </a:solidFill>
              </a:rPr>
              <a:t>PUBLIC ENTITIES</a:t>
            </a:r>
          </a:p>
        </p:txBody>
      </p:sp>
      <p:sp>
        <p:nvSpPr>
          <p:cNvPr id="5" name="Nuvola 4">
            <a:extLst>
              <a:ext uri="{FF2B5EF4-FFF2-40B4-BE49-F238E27FC236}">
                <a16:creationId xmlns:a16="http://schemas.microsoft.com/office/drawing/2014/main" id="{DE90E293-781F-41D2-9BB1-FA295C1DDFF0}"/>
              </a:ext>
            </a:extLst>
          </p:cNvPr>
          <p:cNvSpPr/>
          <p:nvPr/>
        </p:nvSpPr>
        <p:spPr>
          <a:xfrm>
            <a:off x="107504" y="2060848"/>
            <a:ext cx="2475524" cy="136815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INTERNET</a:t>
            </a:r>
          </a:p>
        </p:txBody>
      </p:sp>
      <p:grpSp>
        <p:nvGrpSpPr>
          <p:cNvPr id="32" name="Gruppo 31">
            <a:extLst>
              <a:ext uri="{FF2B5EF4-FFF2-40B4-BE49-F238E27FC236}">
                <a16:creationId xmlns:a16="http://schemas.microsoft.com/office/drawing/2014/main" id="{C8D16207-C1A1-4300-9B9F-A76112C74A66}"/>
              </a:ext>
            </a:extLst>
          </p:cNvPr>
          <p:cNvGrpSpPr/>
          <p:nvPr/>
        </p:nvGrpSpPr>
        <p:grpSpPr>
          <a:xfrm>
            <a:off x="4211959" y="1052736"/>
            <a:ext cx="4608507" cy="3384376"/>
            <a:chOff x="4211959" y="1052736"/>
            <a:chExt cx="4608507" cy="3384376"/>
          </a:xfrm>
        </p:grpSpPr>
        <p:sp>
          <p:nvSpPr>
            <p:cNvPr id="7" name="Piastra 6">
              <a:extLst>
                <a:ext uri="{FF2B5EF4-FFF2-40B4-BE49-F238E27FC236}">
                  <a16:creationId xmlns:a16="http://schemas.microsoft.com/office/drawing/2014/main" id="{0F606757-F1C1-4128-ADB1-7F545622F39C}"/>
                </a:ext>
              </a:extLst>
            </p:cNvPr>
            <p:cNvSpPr/>
            <p:nvPr/>
          </p:nvSpPr>
          <p:spPr>
            <a:xfrm>
              <a:off x="4211959" y="1052736"/>
              <a:ext cx="4608507" cy="3384376"/>
            </a:xfrm>
            <a:prstGeom prst="plaque">
              <a:avLst>
                <a:gd name="adj" fmla="val 249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918B0750-56D1-447E-9892-BEBCE66F8969}"/>
                </a:ext>
              </a:extLst>
            </p:cNvPr>
            <p:cNvSpPr txBox="1"/>
            <p:nvPr/>
          </p:nvSpPr>
          <p:spPr>
            <a:xfrm>
              <a:off x="5062270" y="3790781"/>
              <a:ext cx="2016224" cy="646331"/>
            </a:xfrm>
            <a:prstGeom prst="rect">
              <a:avLst/>
            </a:prstGeom>
            <a:noFill/>
          </p:spPr>
          <p:txBody>
            <a:bodyPr wrap="square" rtlCol="0">
              <a:spAutoFit/>
            </a:bodyPr>
            <a:lstStyle>
              <a:defPPr>
                <a:defRPr lang="it-IT"/>
              </a:defPPr>
              <a:lvl1pPr>
                <a:defRPr b="1">
                  <a:solidFill>
                    <a:schemeClr val="tx2"/>
                  </a:solidFill>
                </a:defRPr>
              </a:lvl1pPr>
            </a:lstStyle>
            <a:p>
              <a:r>
                <a:rPr lang="it-IT" dirty="0"/>
                <a:t>Corporate </a:t>
              </a:r>
              <a:r>
                <a:rPr lang="it-IT" dirty="0" err="1"/>
                <a:t>perimeter</a:t>
              </a:r>
              <a:endParaRPr lang="it-IT" dirty="0"/>
            </a:p>
          </p:txBody>
        </p:sp>
      </p:grpSp>
      <p:grpSp>
        <p:nvGrpSpPr>
          <p:cNvPr id="34" name="Gruppo 33">
            <a:extLst>
              <a:ext uri="{FF2B5EF4-FFF2-40B4-BE49-F238E27FC236}">
                <a16:creationId xmlns:a16="http://schemas.microsoft.com/office/drawing/2014/main" id="{A1090788-6E0A-4E09-B813-30B3C6110FC5}"/>
              </a:ext>
            </a:extLst>
          </p:cNvPr>
          <p:cNvGrpSpPr/>
          <p:nvPr/>
        </p:nvGrpSpPr>
        <p:grpSpPr>
          <a:xfrm>
            <a:off x="5004047" y="1880828"/>
            <a:ext cx="2324376" cy="1692188"/>
            <a:chOff x="5004047" y="1880828"/>
            <a:chExt cx="2324376" cy="1692188"/>
          </a:xfrm>
        </p:grpSpPr>
        <p:sp>
          <p:nvSpPr>
            <p:cNvPr id="11" name="Piastra 10">
              <a:extLst>
                <a:ext uri="{FF2B5EF4-FFF2-40B4-BE49-F238E27FC236}">
                  <a16:creationId xmlns:a16="http://schemas.microsoft.com/office/drawing/2014/main" id="{9BB3B1C9-A442-48D7-9D57-760A4194869E}"/>
                </a:ext>
              </a:extLst>
            </p:cNvPr>
            <p:cNvSpPr/>
            <p:nvPr/>
          </p:nvSpPr>
          <p:spPr>
            <a:xfrm>
              <a:off x="5004047" y="1880828"/>
              <a:ext cx="1728191" cy="1692188"/>
            </a:xfrm>
            <a:prstGeom prst="plaqu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0AAC2F46-A8FE-4659-8D00-B69CD28EED59}"/>
                </a:ext>
              </a:extLst>
            </p:cNvPr>
            <p:cNvSpPr txBox="1"/>
            <p:nvPr/>
          </p:nvSpPr>
          <p:spPr>
            <a:xfrm>
              <a:off x="5312199" y="3203684"/>
              <a:ext cx="2016224" cy="369332"/>
            </a:xfrm>
            <a:prstGeom prst="rect">
              <a:avLst/>
            </a:prstGeom>
            <a:noFill/>
          </p:spPr>
          <p:txBody>
            <a:bodyPr wrap="square" rtlCol="0">
              <a:spAutoFit/>
            </a:bodyPr>
            <a:lstStyle>
              <a:defPPr>
                <a:defRPr lang="it-IT"/>
              </a:defPPr>
              <a:lvl1pPr>
                <a:defRPr b="1">
                  <a:solidFill>
                    <a:schemeClr val="tx2"/>
                  </a:solidFill>
                </a:defRPr>
              </a:lvl1pPr>
            </a:lstStyle>
            <a:p>
              <a:r>
                <a:rPr lang="it-IT" dirty="0"/>
                <a:t>DMZ</a:t>
              </a:r>
            </a:p>
          </p:txBody>
        </p:sp>
      </p:grpSp>
      <p:grpSp>
        <p:nvGrpSpPr>
          <p:cNvPr id="33" name="Gruppo 32">
            <a:extLst>
              <a:ext uri="{FF2B5EF4-FFF2-40B4-BE49-F238E27FC236}">
                <a16:creationId xmlns:a16="http://schemas.microsoft.com/office/drawing/2014/main" id="{3BE4D6D5-804C-4E08-AFD4-94BB52622C8E}"/>
              </a:ext>
            </a:extLst>
          </p:cNvPr>
          <p:cNvGrpSpPr/>
          <p:nvPr/>
        </p:nvGrpSpPr>
        <p:grpSpPr>
          <a:xfrm>
            <a:off x="3385335" y="1880828"/>
            <a:ext cx="1152128" cy="4498759"/>
            <a:chOff x="3385335" y="1880828"/>
            <a:chExt cx="1152128" cy="4498759"/>
          </a:xfrm>
        </p:grpSpPr>
        <p:sp>
          <p:nvSpPr>
            <p:cNvPr id="9" name="Rettangolo 8">
              <a:extLst>
                <a:ext uri="{FF2B5EF4-FFF2-40B4-BE49-F238E27FC236}">
                  <a16:creationId xmlns:a16="http://schemas.microsoft.com/office/drawing/2014/main" id="{1A98B9BB-3C8D-4B8D-AEFD-D7AAED235ED3}"/>
                </a:ext>
              </a:extLst>
            </p:cNvPr>
            <p:cNvSpPr/>
            <p:nvPr/>
          </p:nvSpPr>
          <p:spPr>
            <a:xfrm>
              <a:off x="3576012" y="1880828"/>
              <a:ext cx="504056" cy="172819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2C025691-7F69-4387-9EE4-3880EB9FD74B}"/>
                </a:ext>
              </a:extLst>
            </p:cNvPr>
            <p:cNvSpPr txBox="1"/>
            <p:nvPr/>
          </p:nvSpPr>
          <p:spPr>
            <a:xfrm>
              <a:off x="3385335" y="5733256"/>
              <a:ext cx="1152128" cy="646331"/>
            </a:xfrm>
            <a:prstGeom prst="rect">
              <a:avLst/>
            </a:prstGeom>
            <a:noFill/>
          </p:spPr>
          <p:txBody>
            <a:bodyPr wrap="square" rtlCol="0">
              <a:spAutoFit/>
            </a:bodyPr>
            <a:lstStyle/>
            <a:p>
              <a:r>
                <a:rPr lang="it-IT" b="1" dirty="0">
                  <a:solidFill>
                    <a:srgbClr val="FF0000"/>
                  </a:solidFill>
                </a:rPr>
                <a:t>Outer firewall</a:t>
              </a:r>
            </a:p>
          </p:txBody>
        </p:sp>
        <p:cxnSp>
          <p:nvCxnSpPr>
            <p:cNvPr id="15" name="Connettore diritto 14">
              <a:extLst>
                <a:ext uri="{FF2B5EF4-FFF2-40B4-BE49-F238E27FC236}">
                  <a16:creationId xmlns:a16="http://schemas.microsoft.com/office/drawing/2014/main" id="{A15FCD5A-91E5-4393-BC36-D6A0DC5406AD}"/>
                </a:ext>
              </a:extLst>
            </p:cNvPr>
            <p:cNvCxnSpPr>
              <a:stCxn id="9" idx="2"/>
            </p:cNvCxnSpPr>
            <p:nvPr/>
          </p:nvCxnSpPr>
          <p:spPr>
            <a:xfrm>
              <a:off x="3828040" y="3609020"/>
              <a:ext cx="0" cy="2124236"/>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grpSp>
      <p:grpSp>
        <p:nvGrpSpPr>
          <p:cNvPr id="35" name="Gruppo 34">
            <a:extLst>
              <a:ext uri="{FF2B5EF4-FFF2-40B4-BE49-F238E27FC236}">
                <a16:creationId xmlns:a16="http://schemas.microsoft.com/office/drawing/2014/main" id="{B805B0BF-5D24-4506-ABC5-D3D5D851DA28}"/>
              </a:ext>
            </a:extLst>
          </p:cNvPr>
          <p:cNvGrpSpPr/>
          <p:nvPr/>
        </p:nvGrpSpPr>
        <p:grpSpPr>
          <a:xfrm>
            <a:off x="6776677" y="2203123"/>
            <a:ext cx="1152128" cy="4176464"/>
            <a:chOff x="4283968" y="2204864"/>
            <a:chExt cx="1152128" cy="4176464"/>
          </a:xfrm>
        </p:grpSpPr>
        <p:sp>
          <p:nvSpPr>
            <p:cNvPr id="13" name="Rettangolo 12">
              <a:extLst>
                <a:ext uri="{FF2B5EF4-FFF2-40B4-BE49-F238E27FC236}">
                  <a16:creationId xmlns:a16="http://schemas.microsoft.com/office/drawing/2014/main" id="{6C8ABA82-83FF-4ECC-A389-DE982691FE67}"/>
                </a:ext>
              </a:extLst>
            </p:cNvPr>
            <p:cNvSpPr/>
            <p:nvPr/>
          </p:nvSpPr>
          <p:spPr>
            <a:xfrm>
              <a:off x="4383228" y="2204864"/>
              <a:ext cx="504056" cy="10945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001F0086-54B2-487B-A61B-2B106B34B387}"/>
                </a:ext>
              </a:extLst>
            </p:cNvPr>
            <p:cNvSpPr txBox="1"/>
            <p:nvPr/>
          </p:nvSpPr>
          <p:spPr>
            <a:xfrm>
              <a:off x="4283968" y="5734997"/>
              <a:ext cx="1152128" cy="646331"/>
            </a:xfrm>
            <a:prstGeom prst="rect">
              <a:avLst/>
            </a:prstGeom>
            <a:noFill/>
          </p:spPr>
          <p:txBody>
            <a:bodyPr wrap="square" rtlCol="0">
              <a:spAutoFit/>
            </a:bodyPr>
            <a:lstStyle/>
            <a:p>
              <a:r>
                <a:rPr lang="it-IT" b="1" dirty="0">
                  <a:solidFill>
                    <a:srgbClr val="FF0000"/>
                  </a:solidFill>
                </a:rPr>
                <a:t>Inner</a:t>
              </a:r>
            </a:p>
            <a:p>
              <a:r>
                <a:rPr lang="it-IT" b="1" dirty="0">
                  <a:solidFill>
                    <a:srgbClr val="FF0000"/>
                  </a:solidFill>
                </a:rPr>
                <a:t>firewall</a:t>
              </a:r>
            </a:p>
          </p:txBody>
        </p:sp>
        <p:cxnSp>
          <p:nvCxnSpPr>
            <p:cNvPr id="18" name="Connettore diritto 17">
              <a:extLst>
                <a:ext uri="{FF2B5EF4-FFF2-40B4-BE49-F238E27FC236}">
                  <a16:creationId xmlns:a16="http://schemas.microsoft.com/office/drawing/2014/main" id="{B2E64F3F-050C-4B62-8EFB-3FEAAE971E00}"/>
                </a:ext>
              </a:extLst>
            </p:cNvPr>
            <p:cNvCxnSpPr>
              <a:cxnSpLocks/>
              <a:stCxn id="13" idx="2"/>
            </p:cNvCxnSpPr>
            <p:nvPr/>
          </p:nvCxnSpPr>
          <p:spPr>
            <a:xfrm>
              <a:off x="4635256" y="3299446"/>
              <a:ext cx="0" cy="2433810"/>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grpSp>
      <p:cxnSp>
        <p:nvCxnSpPr>
          <p:cNvPr id="20" name="Connettore 2 19">
            <a:extLst>
              <a:ext uri="{FF2B5EF4-FFF2-40B4-BE49-F238E27FC236}">
                <a16:creationId xmlns:a16="http://schemas.microsoft.com/office/drawing/2014/main" id="{96FF8893-6CC1-4EF9-9B43-4A42A2D4558C}"/>
              </a:ext>
            </a:extLst>
          </p:cNvPr>
          <p:cNvCxnSpPr>
            <a:cxnSpLocks/>
            <a:stCxn id="5" idx="0"/>
            <a:endCxn id="9" idx="1"/>
          </p:cNvCxnSpPr>
          <p:nvPr/>
        </p:nvCxnSpPr>
        <p:spPr>
          <a:xfrm>
            <a:off x="2580965" y="2744924"/>
            <a:ext cx="995047" cy="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6DA0FA31-CF51-4B19-A235-6F339E907244}"/>
              </a:ext>
            </a:extLst>
          </p:cNvPr>
          <p:cNvCxnSpPr>
            <a:cxnSpLocks/>
            <a:stCxn id="9" idx="3"/>
            <a:endCxn id="27" idx="1"/>
          </p:cNvCxnSpPr>
          <p:nvPr/>
        </p:nvCxnSpPr>
        <p:spPr>
          <a:xfrm flipV="1">
            <a:off x="4080068" y="2744054"/>
            <a:ext cx="1356028" cy="87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9312E4B5-0291-4571-9EA4-42FC5C3B8974}"/>
              </a:ext>
            </a:extLst>
          </p:cNvPr>
          <p:cNvSpPr txBox="1"/>
          <p:nvPr/>
        </p:nvSpPr>
        <p:spPr>
          <a:xfrm>
            <a:off x="5436096" y="2420888"/>
            <a:ext cx="1008112" cy="646331"/>
          </a:xfrm>
          <a:prstGeom prst="rect">
            <a:avLst/>
          </a:prstGeom>
          <a:noFill/>
        </p:spPr>
        <p:txBody>
          <a:bodyPr wrap="square" rtlCol="0">
            <a:spAutoFit/>
          </a:bodyPr>
          <a:lstStyle/>
          <a:p>
            <a:r>
              <a:rPr lang="it-IT" sz="3600" b="1" dirty="0">
                <a:solidFill>
                  <a:srgbClr val="FF0000"/>
                </a:solidFill>
              </a:rPr>
              <a:t>?</a:t>
            </a:r>
          </a:p>
        </p:txBody>
      </p:sp>
      <p:cxnSp>
        <p:nvCxnSpPr>
          <p:cNvPr id="29" name="Connettore 2 28">
            <a:extLst>
              <a:ext uri="{FF2B5EF4-FFF2-40B4-BE49-F238E27FC236}">
                <a16:creationId xmlns:a16="http://schemas.microsoft.com/office/drawing/2014/main" id="{2CC2553E-B430-4263-8364-5566516FA65A}"/>
              </a:ext>
            </a:extLst>
          </p:cNvPr>
          <p:cNvCxnSpPr>
            <a:cxnSpLocks/>
            <a:stCxn id="27" idx="3"/>
          </p:cNvCxnSpPr>
          <p:nvPr/>
        </p:nvCxnSpPr>
        <p:spPr>
          <a:xfrm>
            <a:off x="6444208" y="2744054"/>
            <a:ext cx="884215" cy="8101"/>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Nuvola 29">
            <a:extLst>
              <a:ext uri="{FF2B5EF4-FFF2-40B4-BE49-F238E27FC236}">
                <a16:creationId xmlns:a16="http://schemas.microsoft.com/office/drawing/2014/main" id="{DFF241F2-94BE-4EEF-B0AE-6B64653CE590}"/>
              </a:ext>
            </a:extLst>
          </p:cNvPr>
          <p:cNvSpPr/>
          <p:nvPr/>
        </p:nvSpPr>
        <p:spPr>
          <a:xfrm>
            <a:off x="7452321" y="2204864"/>
            <a:ext cx="1484908" cy="9963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Internal</a:t>
            </a:r>
            <a:r>
              <a:rPr lang="it-IT" dirty="0"/>
              <a:t> network</a:t>
            </a:r>
          </a:p>
        </p:txBody>
      </p:sp>
      <p:sp>
        <p:nvSpPr>
          <p:cNvPr id="36" name="Ovale 35">
            <a:extLst>
              <a:ext uri="{FF2B5EF4-FFF2-40B4-BE49-F238E27FC236}">
                <a16:creationId xmlns:a16="http://schemas.microsoft.com/office/drawing/2014/main" id="{5B8CDE24-662F-4F4A-8538-D4F50038654D}"/>
              </a:ext>
            </a:extLst>
          </p:cNvPr>
          <p:cNvSpPr/>
          <p:nvPr/>
        </p:nvSpPr>
        <p:spPr>
          <a:xfrm>
            <a:off x="3287542" y="5740486"/>
            <a:ext cx="1025381" cy="7128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8" name="Connettore 2 37">
            <a:extLst>
              <a:ext uri="{FF2B5EF4-FFF2-40B4-BE49-F238E27FC236}">
                <a16:creationId xmlns:a16="http://schemas.microsoft.com/office/drawing/2014/main" id="{520E4F92-0819-4B92-B2F8-A9A48DE5AB3F}"/>
              </a:ext>
            </a:extLst>
          </p:cNvPr>
          <p:cNvCxnSpPr>
            <a:stCxn id="36" idx="2"/>
          </p:cNvCxnSpPr>
          <p:nvPr/>
        </p:nvCxnSpPr>
        <p:spPr>
          <a:xfrm flipH="1" flipV="1">
            <a:off x="2195736" y="6093296"/>
            <a:ext cx="1091806" cy="359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CasellaDiTesto 38">
            <a:extLst>
              <a:ext uri="{FF2B5EF4-FFF2-40B4-BE49-F238E27FC236}">
                <a16:creationId xmlns:a16="http://schemas.microsoft.com/office/drawing/2014/main" id="{F571CA81-C4B8-4C2C-8F90-3352738BBD3F}"/>
              </a:ext>
            </a:extLst>
          </p:cNvPr>
          <p:cNvSpPr txBox="1"/>
          <p:nvPr/>
        </p:nvSpPr>
        <p:spPr>
          <a:xfrm>
            <a:off x="1480258" y="5908630"/>
            <a:ext cx="720080" cy="369332"/>
          </a:xfrm>
          <a:prstGeom prst="rect">
            <a:avLst/>
          </a:prstGeom>
          <a:noFill/>
        </p:spPr>
        <p:txBody>
          <a:bodyPr wrap="square" rtlCol="0">
            <a:spAutoFit/>
          </a:bodyPr>
          <a:lstStyle/>
          <a:p>
            <a:r>
              <a:rPr lang="it-IT" b="1" dirty="0">
                <a:solidFill>
                  <a:srgbClr val="FF0000"/>
                </a:solidFill>
              </a:rPr>
              <a:t>proxy</a:t>
            </a:r>
          </a:p>
        </p:txBody>
      </p:sp>
      <p:sp>
        <p:nvSpPr>
          <p:cNvPr id="40" name="Ovale 39">
            <a:extLst>
              <a:ext uri="{FF2B5EF4-FFF2-40B4-BE49-F238E27FC236}">
                <a16:creationId xmlns:a16="http://schemas.microsoft.com/office/drawing/2014/main" id="{9CCDE036-69AA-4BBA-98E0-7E8081AFA244}"/>
              </a:ext>
            </a:extLst>
          </p:cNvPr>
          <p:cNvSpPr/>
          <p:nvPr/>
        </p:nvSpPr>
        <p:spPr>
          <a:xfrm>
            <a:off x="6685180" y="5757819"/>
            <a:ext cx="1025381" cy="7128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CasellaDiTesto 40">
            <a:extLst>
              <a:ext uri="{FF2B5EF4-FFF2-40B4-BE49-F238E27FC236}">
                <a16:creationId xmlns:a16="http://schemas.microsoft.com/office/drawing/2014/main" id="{E612C186-0F82-4A81-AB08-3339AF3BAE56}"/>
              </a:ext>
            </a:extLst>
          </p:cNvPr>
          <p:cNvSpPr txBox="1"/>
          <p:nvPr/>
        </p:nvSpPr>
        <p:spPr>
          <a:xfrm>
            <a:off x="4312923" y="5756078"/>
            <a:ext cx="2925071" cy="646331"/>
          </a:xfrm>
          <a:prstGeom prst="rect">
            <a:avLst/>
          </a:prstGeom>
          <a:noFill/>
        </p:spPr>
        <p:txBody>
          <a:bodyPr wrap="square" rtlCol="0">
            <a:spAutoFit/>
          </a:bodyPr>
          <a:lstStyle/>
          <a:p>
            <a:r>
              <a:rPr lang="it-IT" b="1" dirty="0" err="1">
                <a:solidFill>
                  <a:srgbClr val="FF0000"/>
                </a:solidFill>
              </a:rPr>
              <a:t>Hides</a:t>
            </a:r>
            <a:r>
              <a:rPr lang="it-IT" b="1" dirty="0">
                <a:solidFill>
                  <a:srgbClr val="FF0000"/>
                </a:solidFill>
              </a:rPr>
              <a:t> knowledge of the </a:t>
            </a:r>
            <a:r>
              <a:rPr lang="it-IT" b="1" dirty="0" err="1">
                <a:solidFill>
                  <a:srgbClr val="FF0000"/>
                </a:solidFill>
              </a:rPr>
              <a:t>internal</a:t>
            </a:r>
            <a:r>
              <a:rPr lang="it-IT" b="1" dirty="0">
                <a:solidFill>
                  <a:srgbClr val="FF0000"/>
                </a:solidFill>
              </a:rPr>
              <a:t> network</a:t>
            </a:r>
          </a:p>
        </p:txBody>
      </p:sp>
      <p:cxnSp>
        <p:nvCxnSpPr>
          <p:cNvPr id="43" name="Connettore 2 42">
            <a:extLst>
              <a:ext uri="{FF2B5EF4-FFF2-40B4-BE49-F238E27FC236}">
                <a16:creationId xmlns:a16="http://schemas.microsoft.com/office/drawing/2014/main" id="{8AE68373-3A0F-4907-9A91-E38A2E0781EF}"/>
              </a:ext>
            </a:extLst>
          </p:cNvPr>
          <p:cNvCxnSpPr>
            <a:cxnSpLocks/>
          </p:cNvCxnSpPr>
          <p:nvPr/>
        </p:nvCxnSpPr>
        <p:spPr>
          <a:xfrm flipH="1">
            <a:off x="5864135" y="6089662"/>
            <a:ext cx="731500" cy="363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61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6" grpId="0" animBg="1"/>
      <p:bldP spid="39" grpId="0"/>
      <p:bldP spid="40" grpId="0" animBg="1"/>
      <p:bldP spid="4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a:t>State-Based Auditing</a:t>
            </a:r>
            <a:endParaRPr lang="en-US" dirty="0"/>
          </a:p>
        </p:txBody>
      </p:sp>
      <p:sp>
        <p:nvSpPr>
          <p:cNvPr id="3" name="Segnaposto contenuto 2"/>
          <p:cNvSpPr>
            <a:spLocks noGrp="1"/>
          </p:cNvSpPr>
          <p:nvPr>
            <p:ph idx="1"/>
          </p:nvPr>
        </p:nvSpPr>
        <p:spPr/>
        <p:txBody>
          <a:bodyPr/>
          <a:lstStyle/>
          <a:p>
            <a:r>
              <a:rPr lang="en-US" dirty="0"/>
              <a:t>A </a:t>
            </a:r>
            <a:r>
              <a:rPr lang="en-US" i="1" dirty="0"/>
              <a:t>state-based logging mechanism </a:t>
            </a:r>
            <a:r>
              <a:rPr lang="en-US" dirty="0"/>
              <a:t>records information about a system’s state. A </a:t>
            </a:r>
            <a:r>
              <a:rPr lang="en-US" i="1" dirty="0"/>
              <a:t>state-based auditing mechanism </a:t>
            </a:r>
            <a:r>
              <a:rPr lang="en-US" dirty="0"/>
              <a:t>determines whether or not a state of the system is unauthorized. </a:t>
            </a:r>
          </a:p>
          <a:p>
            <a:r>
              <a:rPr lang="en-US" dirty="0"/>
              <a:t>There is a tacit assumption that a state-based logging mechanism can take a snapshot of the system.</a:t>
            </a:r>
          </a:p>
          <a:p>
            <a:endParaRPr lang="en-US" dirty="0"/>
          </a:p>
        </p:txBody>
      </p:sp>
    </p:spTree>
    <p:extLst>
      <p:ext uri="{BB962C8B-B14F-4D97-AF65-F5344CB8AC3E}">
        <p14:creationId xmlns:p14="http://schemas.microsoft.com/office/powerpoint/2010/main" val="4054345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a:t>Transition-Based Auditing</a:t>
            </a:r>
            <a:endParaRPr lang="en-US" dirty="0"/>
          </a:p>
        </p:txBody>
      </p:sp>
      <p:sp>
        <p:nvSpPr>
          <p:cNvPr id="3" name="Segnaposto contenuto 2"/>
          <p:cNvSpPr>
            <a:spLocks noGrp="1"/>
          </p:cNvSpPr>
          <p:nvPr>
            <p:ph idx="1"/>
          </p:nvPr>
        </p:nvSpPr>
        <p:spPr/>
        <p:txBody>
          <a:bodyPr>
            <a:normAutofit fontScale="77500" lnSpcReduction="20000"/>
          </a:bodyPr>
          <a:lstStyle/>
          <a:p>
            <a:r>
              <a:rPr lang="en-US" dirty="0"/>
              <a:t>A </a:t>
            </a:r>
            <a:r>
              <a:rPr lang="en-US" i="1" dirty="0"/>
              <a:t>transition-based logging mechanism </a:t>
            </a:r>
            <a:r>
              <a:rPr lang="en-US" dirty="0"/>
              <a:t>records information about an action on a system. A </a:t>
            </a:r>
            <a:r>
              <a:rPr lang="en-US" i="1" dirty="0"/>
              <a:t>transition-based auditing mechanism </a:t>
            </a:r>
            <a:r>
              <a:rPr lang="en-US" dirty="0"/>
              <a:t>examines the current state of the system and the proposed transition (command) to determine if the result will place the system in an unauthorized state.</a:t>
            </a:r>
          </a:p>
          <a:p>
            <a:r>
              <a:rPr lang="en-US" dirty="0"/>
              <a:t>transition-based logging may not be sufficient to enable a transition-based auditing mechanism to determine if the system will enter an unauthorized state.</a:t>
            </a:r>
          </a:p>
          <a:p>
            <a:r>
              <a:rPr lang="en-US" dirty="0"/>
              <a:t>Used only when specific transitions always require an examination (as in the example of changes of privilege) or when some state analysis is also performed</a:t>
            </a:r>
          </a:p>
        </p:txBody>
      </p:sp>
    </p:spTree>
    <p:extLst>
      <p:ext uri="{BB962C8B-B14F-4D97-AF65-F5344CB8AC3E}">
        <p14:creationId xmlns:p14="http://schemas.microsoft.com/office/powerpoint/2010/main" val="25229781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a:t>Auditing to Detect Known Violations of a Policy</a:t>
            </a:r>
            <a:endParaRPr lang="en-US" dirty="0"/>
          </a:p>
        </p:txBody>
      </p:sp>
      <p:sp>
        <p:nvSpPr>
          <p:cNvPr id="3" name="Segnaposto contenuto 2"/>
          <p:cNvSpPr>
            <a:spLocks noGrp="1"/>
          </p:cNvSpPr>
          <p:nvPr>
            <p:ph idx="1"/>
          </p:nvPr>
        </p:nvSpPr>
        <p:spPr/>
        <p:txBody>
          <a:bodyPr>
            <a:normAutofit/>
          </a:bodyPr>
          <a:lstStyle/>
          <a:p>
            <a:r>
              <a:rPr lang="en-US" dirty="0"/>
              <a:t>In many cases, the security policy is not stated explicitly</a:t>
            </a:r>
          </a:p>
          <a:p>
            <a:r>
              <a:rPr lang="en-US" dirty="0"/>
              <a:t>However, certain behaviors are considered to be “</a:t>
            </a:r>
            <a:r>
              <a:rPr lang="en-US" dirty="0" err="1"/>
              <a:t>nonsecure</a:t>
            </a:r>
            <a:r>
              <a:rPr lang="en-US" dirty="0"/>
              <a:t>.”</a:t>
            </a:r>
          </a:p>
          <a:p>
            <a:r>
              <a:rPr lang="en-US" dirty="0"/>
              <a:t>Under these conditions, analysts can determine specific sequences of commands, or properties of states, that indicate a security violation and look for that violation</a:t>
            </a:r>
          </a:p>
        </p:txBody>
      </p:sp>
    </p:spTree>
    <p:extLst>
      <p:ext uri="{BB962C8B-B14F-4D97-AF65-F5344CB8AC3E}">
        <p14:creationId xmlns:p14="http://schemas.microsoft.com/office/powerpoint/2010/main" val="29307298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a:t>Auditing Mechanisms</a:t>
            </a:r>
            <a:endParaRPr lang="en-US" dirty="0"/>
          </a:p>
        </p:txBody>
      </p:sp>
      <p:sp>
        <p:nvSpPr>
          <p:cNvPr id="3" name="Segnaposto contenuto 2"/>
          <p:cNvSpPr>
            <a:spLocks noGrp="1"/>
          </p:cNvSpPr>
          <p:nvPr>
            <p:ph idx="1"/>
          </p:nvPr>
        </p:nvSpPr>
        <p:spPr/>
        <p:txBody>
          <a:bodyPr/>
          <a:lstStyle/>
          <a:p>
            <a:r>
              <a:rPr lang="en-US" dirty="0"/>
              <a:t>Systems designed with security in mind have auditing mechanisms integrated with the system design and implementation.</a:t>
            </a:r>
          </a:p>
        </p:txBody>
      </p:sp>
    </p:spTree>
    <p:extLst>
      <p:ext uri="{BB962C8B-B14F-4D97-AF65-F5344CB8AC3E}">
        <p14:creationId xmlns:p14="http://schemas.microsoft.com/office/powerpoint/2010/main" val="31438987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Audit </a:t>
            </a:r>
            <a:r>
              <a:rPr lang="it-IT" dirty="0" err="1"/>
              <a:t>Browsing</a:t>
            </a:r>
            <a:endParaRPr lang="en-US" dirty="0"/>
          </a:p>
        </p:txBody>
      </p:sp>
      <p:sp>
        <p:nvSpPr>
          <p:cNvPr id="3" name="Segnaposto contenuto 2"/>
          <p:cNvSpPr>
            <a:spLocks noGrp="1"/>
          </p:cNvSpPr>
          <p:nvPr>
            <p:ph idx="1"/>
          </p:nvPr>
        </p:nvSpPr>
        <p:spPr/>
        <p:txBody>
          <a:bodyPr>
            <a:normAutofit fontScale="55000" lnSpcReduction="20000"/>
          </a:bodyPr>
          <a:lstStyle/>
          <a:p>
            <a:r>
              <a:rPr lang="en-US" dirty="0"/>
              <a:t>The audit mechanisms may miss information or irregularities in the log that a knowledgeable auditor can detect</a:t>
            </a:r>
          </a:p>
          <a:p>
            <a:r>
              <a:rPr lang="en-US" dirty="0"/>
              <a:t>The goal of an audit browsing tool is to present log information in a form that is easy for the analyst to understand and use.</a:t>
            </a:r>
          </a:p>
          <a:p>
            <a:pPr marL="514350" indent="-514350">
              <a:buFont typeface="+mj-lt"/>
              <a:buAutoNum type="arabicPeriod"/>
            </a:pPr>
            <a:r>
              <a:rPr lang="en-US" i="1" dirty="0"/>
              <a:t>Text display </a:t>
            </a:r>
            <a:r>
              <a:rPr lang="en-US" dirty="0"/>
              <a:t>shows the logs in a textual format</a:t>
            </a:r>
          </a:p>
          <a:p>
            <a:pPr marL="514350" indent="-514350">
              <a:buFont typeface="+mj-lt"/>
              <a:buAutoNum type="arabicPeriod"/>
            </a:pPr>
            <a:r>
              <a:rPr lang="en-US" i="1" dirty="0"/>
              <a:t>Hypertext display </a:t>
            </a:r>
            <a:r>
              <a:rPr lang="en-US" dirty="0"/>
              <a:t>shows the logs as a set of hypertext documents with associated log entries linked by hypertext constructs.</a:t>
            </a:r>
          </a:p>
          <a:p>
            <a:pPr marL="514350" indent="-514350">
              <a:buFont typeface="+mj-lt"/>
              <a:buAutoNum type="arabicPeriod"/>
            </a:pPr>
            <a:r>
              <a:rPr lang="en-US" i="1" dirty="0"/>
              <a:t>Relational database browsing </a:t>
            </a:r>
            <a:r>
              <a:rPr lang="en-US" dirty="0"/>
              <a:t>requires that the logs be stored in a relational database</a:t>
            </a:r>
          </a:p>
          <a:p>
            <a:pPr marL="514350" indent="-514350">
              <a:buFont typeface="+mj-lt"/>
              <a:buAutoNum type="arabicPeriod"/>
            </a:pPr>
            <a:r>
              <a:rPr lang="en-US" i="1" dirty="0"/>
              <a:t>Replay </a:t>
            </a:r>
            <a:r>
              <a:rPr lang="en-US" dirty="0"/>
              <a:t>presents the events of interest in temporal order</a:t>
            </a:r>
          </a:p>
          <a:p>
            <a:pPr marL="514350" indent="-514350">
              <a:buFont typeface="+mj-lt"/>
              <a:buAutoNum type="arabicPeriod"/>
            </a:pPr>
            <a:r>
              <a:rPr lang="en-US" i="1" dirty="0"/>
              <a:t>Graphing </a:t>
            </a:r>
            <a:r>
              <a:rPr lang="en-US" dirty="0"/>
              <a:t>provides a visual representation of the contents of logs.</a:t>
            </a:r>
          </a:p>
          <a:p>
            <a:pPr marL="514350" indent="-514350">
              <a:buFont typeface="+mj-lt"/>
              <a:buAutoNum type="arabicPeriod"/>
            </a:pPr>
            <a:r>
              <a:rPr lang="en-US" i="1" dirty="0"/>
              <a:t>Slicing </a:t>
            </a:r>
            <a:r>
              <a:rPr lang="en-US" dirty="0"/>
              <a:t>obtains a minimum set of log events and objects that affect a given object.</a:t>
            </a:r>
          </a:p>
          <a:p>
            <a:r>
              <a:rPr lang="en-US" dirty="0"/>
              <a:t>Audit browsing tools emphasize associations that are of interest to the auditor.</a:t>
            </a:r>
          </a:p>
          <a:p>
            <a:r>
              <a:rPr lang="en-US" dirty="0"/>
              <a:t>Hence, their configurations depend on the goals of the audit.</a:t>
            </a:r>
          </a:p>
          <a:p>
            <a:endParaRPr lang="it-IT" dirty="0"/>
          </a:p>
          <a:p>
            <a:endParaRPr lang="en-US" dirty="0"/>
          </a:p>
          <a:p>
            <a:endParaRPr lang="en-US" dirty="0"/>
          </a:p>
        </p:txBody>
      </p:sp>
    </p:spTree>
    <p:extLst>
      <p:ext uri="{BB962C8B-B14F-4D97-AF65-F5344CB8AC3E}">
        <p14:creationId xmlns:p14="http://schemas.microsoft.com/office/powerpoint/2010/main" val="41136985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Intrusion</a:t>
            </a:r>
            <a:r>
              <a:rPr lang="it-IT" dirty="0"/>
              <a:t> </a:t>
            </a:r>
            <a:r>
              <a:rPr lang="it-IT" dirty="0" err="1"/>
              <a:t>Detection</a:t>
            </a:r>
            <a:endParaRPr lang="en-US" dirty="0"/>
          </a:p>
        </p:txBody>
      </p:sp>
      <p:sp>
        <p:nvSpPr>
          <p:cNvPr id="3" name="Segnaposto contenuto 2"/>
          <p:cNvSpPr>
            <a:spLocks noGrp="1"/>
          </p:cNvSpPr>
          <p:nvPr>
            <p:ph idx="1"/>
          </p:nvPr>
        </p:nvSpPr>
        <p:spPr/>
        <p:txBody>
          <a:bodyPr/>
          <a:lstStyle/>
          <a:p>
            <a:endParaRPr lang="en-US" dirty="0"/>
          </a:p>
        </p:txBody>
      </p:sp>
    </p:spTree>
    <p:extLst>
      <p:ext uri="{BB962C8B-B14F-4D97-AF65-F5344CB8AC3E}">
        <p14:creationId xmlns:p14="http://schemas.microsoft.com/office/powerpoint/2010/main" val="26046692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principles</a:t>
            </a:r>
            <a:endParaRPr lang="en-US" dirty="0"/>
          </a:p>
        </p:txBody>
      </p:sp>
      <p:sp>
        <p:nvSpPr>
          <p:cNvPr id="3" name="Segnaposto contenuto 2"/>
          <p:cNvSpPr>
            <a:spLocks noGrp="1"/>
          </p:cNvSpPr>
          <p:nvPr>
            <p:ph idx="1"/>
          </p:nvPr>
        </p:nvSpPr>
        <p:spPr/>
        <p:txBody>
          <a:bodyPr>
            <a:normAutofit fontScale="92500" lnSpcReduction="10000"/>
          </a:bodyPr>
          <a:lstStyle/>
          <a:p>
            <a:pPr marL="514350" indent="-514350">
              <a:buFont typeface="+mj-lt"/>
              <a:buAutoNum type="arabicPeriod"/>
            </a:pPr>
            <a:r>
              <a:rPr lang="en-US" dirty="0"/>
              <a:t>The actions of users and processes generally conform to a statistically predictable pattern</a:t>
            </a:r>
          </a:p>
          <a:p>
            <a:pPr marL="514350" indent="-514350">
              <a:buFont typeface="+mj-lt"/>
              <a:buAutoNum type="arabicPeriod"/>
            </a:pPr>
            <a:r>
              <a:rPr lang="en-US" dirty="0"/>
              <a:t>The actions of users and processes do not include sequences of commands to subvert the security policy of the system.</a:t>
            </a:r>
          </a:p>
          <a:p>
            <a:pPr marL="514350" indent="-514350">
              <a:buFont typeface="+mj-lt"/>
              <a:buAutoNum type="arabicPeriod"/>
            </a:pPr>
            <a:r>
              <a:rPr lang="en-US" dirty="0"/>
              <a:t>The actions of processes conform to a set of specifications describing actions that the processes are allowed to do</a:t>
            </a:r>
          </a:p>
          <a:p>
            <a:r>
              <a:rPr lang="en-US" dirty="0"/>
              <a:t>Denning hypothesized that systems under attack fail to meet at least one of these characteristics.</a:t>
            </a:r>
          </a:p>
        </p:txBody>
      </p:sp>
    </p:spTree>
    <p:extLst>
      <p:ext uri="{BB962C8B-B14F-4D97-AF65-F5344CB8AC3E}">
        <p14:creationId xmlns:p14="http://schemas.microsoft.com/office/powerpoint/2010/main" val="20931844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Basic </a:t>
            </a:r>
            <a:r>
              <a:rPr lang="it-IT" dirty="0" err="1"/>
              <a:t>Intrusion</a:t>
            </a:r>
            <a:r>
              <a:rPr lang="it-IT" dirty="0"/>
              <a:t> </a:t>
            </a:r>
            <a:r>
              <a:rPr lang="it-IT" dirty="0" err="1"/>
              <a:t>Detection</a:t>
            </a:r>
            <a:endParaRPr lang="en-US" dirty="0"/>
          </a:p>
        </p:txBody>
      </p:sp>
      <p:sp>
        <p:nvSpPr>
          <p:cNvPr id="3" name="Segnaposto contenuto 2"/>
          <p:cNvSpPr>
            <a:spLocks noGrp="1"/>
          </p:cNvSpPr>
          <p:nvPr>
            <p:ph idx="1"/>
          </p:nvPr>
        </p:nvSpPr>
        <p:spPr/>
        <p:txBody>
          <a:bodyPr>
            <a:normAutofit fontScale="85000" lnSpcReduction="20000"/>
          </a:bodyPr>
          <a:lstStyle/>
          <a:p>
            <a:r>
              <a:rPr lang="en-US" dirty="0"/>
              <a:t>An </a:t>
            </a:r>
            <a:r>
              <a:rPr lang="en-US" i="1" dirty="0"/>
              <a:t>attack tool </a:t>
            </a:r>
            <a:r>
              <a:rPr lang="en-US" dirty="0"/>
              <a:t>is an automated script designed to violate a security policy. </a:t>
            </a:r>
          </a:p>
          <a:p>
            <a:r>
              <a:rPr lang="en-US" dirty="0"/>
              <a:t>security violations can be detected by looking for abnormalities</a:t>
            </a:r>
          </a:p>
          <a:p>
            <a:r>
              <a:rPr lang="it-IT" dirty="0" err="1"/>
              <a:t>Denning</a:t>
            </a:r>
            <a:r>
              <a:rPr lang="it-IT" dirty="0"/>
              <a:t> model:</a:t>
            </a:r>
          </a:p>
          <a:p>
            <a:pPr lvl="1"/>
            <a:r>
              <a:rPr lang="en-US" dirty="0"/>
              <a:t>Deviation from usual actions (anomaly detection), </a:t>
            </a:r>
          </a:p>
          <a:p>
            <a:pPr lvl="1"/>
            <a:r>
              <a:rPr lang="en-US" dirty="0"/>
              <a:t>execution of actions that lead to break-ins (misuse detection), and </a:t>
            </a:r>
          </a:p>
          <a:p>
            <a:pPr lvl="1"/>
            <a:r>
              <a:rPr lang="en-US" dirty="0"/>
              <a:t>actions inconsistent with the specifications of privileged programs (specification-based detection).</a:t>
            </a:r>
          </a:p>
          <a:p>
            <a:r>
              <a:rPr lang="en-US" dirty="0"/>
              <a:t>Systems that do this are called </a:t>
            </a:r>
            <a:r>
              <a:rPr lang="en-US" i="1" dirty="0"/>
              <a:t>intrusion detection systems </a:t>
            </a:r>
            <a:r>
              <a:rPr lang="en-US" dirty="0"/>
              <a:t>(IDS)</a:t>
            </a:r>
          </a:p>
          <a:p>
            <a:pPr lvl="1"/>
            <a:endParaRPr lang="en-US" dirty="0"/>
          </a:p>
        </p:txBody>
      </p:sp>
    </p:spTree>
    <p:extLst>
      <p:ext uri="{BB962C8B-B14F-4D97-AF65-F5344CB8AC3E}">
        <p14:creationId xmlns:p14="http://schemas.microsoft.com/office/powerpoint/2010/main" val="28160911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Goals</a:t>
            </a:r>
            <a:r>
              <a:rPr lang="it-IT" dirty="0"/>
              <a:t> of IDS</a:t>
            </a:r>
            <a:endParaRPr lang="en-US" dirty="0"/>
          </a:p>
        </p:txBody>
      </p:sp>
      <p:sp>
        <p:nvSpPr>
          <p:cNvPr id="3" name="Segnaposto contenuto 2"/>
          <p:cNvSpPr>
            <a:spLocks noGrp="1"/>
          </p:cNvSpPr>
          <p:nvPr>
            <p:ph idx="1"/>
          </p:nvPr>
        </p:nvSpPr>
        <p:spPr/>
        <p:txBody>
          <a:bodyPr>
            <a:normAutofit fontScale="62500" lnSpcReduction="20000"/>
          </a:bodyPr>
          <a:lstStyle/>
          <a:p>
            <a:pPr marL="914400" lvl="1" indent="-514350">
              <a:buFont typeface="+mj-lt"/>
              <a:buAutoNum type="arabicPeriod"/>
            </a:pPr>
            <a:r>
              <a:rPr lang="en-US" dirty="0"/>
              <a:t>Detect a wide variety of intrusions.</a:t>
            </a:r>
          </a:p>
          <a:p>
            <a:pPr marL="914400" lvl="1" indent="-514350">
              <a:buFont typeface="+mj-lt"/>
              <a:buAutoNum type="arabicPeriod"/>
            </a:pPr>
            <a:r>
              <a:rPr lang="en-US" dirty="0"/>
              <a:t>Detect intrusions in a timely fashion</a:t>
            </a:r>
          </a:p>
          <a:p>
            <a:pPr marL="914400" lvl="1" indent="-514350">
              <a:buFont typeface="+mj-lt"/>
              <a:buAutoNum type="arabicPeriod"/>
            </a:pPr>
            <a:r>
              <a:rPr lang="en-US" dirty="0"/>
              <a:t>Present the analysis in a simple, easy-to-understand format</a:t>
            </a:r>
          </a:p>
          <a:p>
            <a:pPr marL="914400" lvl="1" indent="-514350">
              <a:buFont typeface="+mj-lt"/>
              <a:buAutoNum type="arabicPeriod"/>
            </a:pPr>
            <a:r>
              <a:rPr lang="en-US" dirty="0"/>
              <a:t>Be accurate.</a:t>
            </a:r>
          </a:p>
          <a:p>
            <a:r>
              <a:rPr lang="en-US" dirty="0"/>
              <a:t>Intrusion detection systems determine if actions constitute intrusions on the basis of one or more models of intrusion</a:t>
            </a:r>
          </a:p>
          <a:p>
            <a:r>
              <a:rPr lang="it-IT" dirty="0"/>
              <a:t>A model </a:t>
            </a:r>
            <a:r>
              <a:rPr lang="it-IT" dirty="0" err="1"/>
              <a:t>classifies</a:t>
            </a:r>
            <a:r>
              <a:rPr lang="it-IT" dirty="0"/>
              <a:t> </a:t>
            </a:r>
            <a:r>
              <a:rPr lang="en-US" dirty="0"/>
              <a:t>a sequence of states or actions as “good” (no intrusions) or “bad” (possible intrusions).</a:t>
            </a:r>
          </a:p>
          <a:p>
            <a:pPr lvl="1"/>
            <a:r>
              <a:rPr lang="en-US" dirty="0"/>
              <a:t>Anomaly models use a statistical characterization</a:t>
            </a:r>
          </a:p>
          <a:p>
            <a:pPr lvl="1"/>
            <a:r>
              <a:rPr lang="en-US" dirty="0"/>
              <a:t>Misuse models compare actions or states with sequences known to indicate intrusions</a:t>
            </a:r>
          </a:p>
          <a:p>
            <a:pPr lvl="1"/>
            <a:r>
              <a:rPr lang="en-US" dirty="0"/>
              <a:t>Specification-based models classify states that violate the specifications</a:t>
            </a:r>
          </a:p>
          <a:p>
            <a:r>
              <a:rPr lang="en-US" dirty="0"/>
              <a:t>models may be </a:t>
            </a:r>
          </a:p>
          <a:p>
            <a:pPr lvl="1"/>
            <a:r>
              <a:rPr lang="en-US" i="1" dirty="0"/>
              <a:t>adaptive : </a:t>
            </a:r>
            <a:r>
              <a:rPr lang="en-US" dirty="0"/>
              <a:t> alter their behavior on the basis of system states and actions, </a:t>
            </a:r>
          </a:p>
          <a:p>
            <a:pPr lvl="1"/>
            <a:r>
              <a:rPr lang="en-US" i="1" dirty="0"/>
              <a:t>Static: </a:t>
            </a:r>
            <a:r>
              <a:rPr lang="en-US" dirty="0"/>
              <a:t>are initialized from collected data and do not change as the system runs</a:t>
            </a:r>
          </a:p>
          <a:p>
            <a:endParaRPr lang="en-US" dirty="0"/>
          </a:p>
          <a:p>
            <a:endParaRPr lang="en-US" dirty="0"/>
          </a:p>
        </p:txBody>
      </p:sp>
    </p:spTree>
    <p:extLst>
      <p:ext uri="{BB962C8B-B14F-4D97-AF65-F5344CB8AC3E}">
        <p14:creationId xmlns:p14="http://schemas.microsoft.com/office/powerpoint/2010/main" val="19435556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Anomaly</a:t>
            </a:r>
            <a:r>
              <a:rPr lang="it-IT" dirty="0"/>
              <a:t> </a:t>
            </a:r>
            <a:r>
              <a:rPr lang="it-IT" dirty="0" err="1"/>
              <a:t>Modeling</a:t>
            </a:r>
            <a:endParaRPr lang="en-US" dirty="0"/>
          </a:p>
        </p:txBody>
      </p:sp>
      <p:sp>
        <p:nvSpPr>
          <p:cNvPr id="3" name="Segnaposto contenuto 2"/>
          <p:cNvSpPr>
            <a:spLocks noGrp="1"/>
          </p:cNvSpPr>
          <p:nvPr>
            <p:ph idx="1"/>
          </p:nvPr>
        </p:nvSpPr>
        <p:spPr/>
        <p:txBody>
          <a:bodyPr>
            <a:normAutofit fontScale="77500" lnSpcReduction="20000"/>
          </a:bodyPr>
          <a:lstStyle/>
          <a:p>
            <a:r>
              <a:rPr lang="en-US" i="1" dirty="0"/>
              <a:t>Anomaly detection </a:t>
            </a:r>
            <a:r>
              <a:rPr lang="en-US" dirty="0"/>
              <a:t>analyzes a set of characteristics of the system and compares their behavior with a set of expected values. It reports when the computed statistics do not match the expected measurements.</a:t>
            </a:r>
          </a:p>
          <a:p>
            <a:r>
              <a:rPr lang="it-IT" dirty="0"/>
              <a:t>Three </a:t>
            </a:r>
            <a:r>
              <a:rPr lang="it-IT" dirty="0" err="1"/>
              <a:t>Models</a:t>
            </a:r>
            <a:r>
              <a:rPr lang="it-IT" dirty="0"/>
              <a:t> from </a:t>
            </a:r>
            <a:r>
              <a:rPr lang="it-IT" dirty="0" err="1"/>
              <a:t>Denning</a:t>
            </a:r>
            <a:endParaRPr lang="it-IT" dirty="0"/>
          </a:p>
          <a:p>
            <a:pPr lvl="1"/>
            <a:r>
              <a:rPr lang="it-IT" dirty="0" err="1"/>
              <a:t>Threshold</a:t>
            </a:r>
            <a:r>
              <a:rPr lang="it-IT" dirty="0"/>
              <a:t> </a:t>
            </a:r>
            <a:r>
              <a:rPr lang="it-IT" dirty="0" err="1"/>
              <a:t>metric</a:t>
            </a:r>
            <a:endParaRPr lang="it-IT" dirty="0"/>
          </a:p>
          <a:p>
            <a:pPr lvl="2"/>
            <a:r>
              <a:rPr lang="en-US" dirty="0"/>
              <a:t>Determining the threshold complicates use of this model</a:t>
            </a:r>
          </a:p>
          <a:p>
            <a:pPr lvl="1"/>
            <a:r>
              <a:rPr lang="en-US" dirty="0"/>
              <a:t>statistical moments</a:t>
            </a:r>
          </a:p>
          <a:p>
            <a:pPr lvl="2"/>
            <a:r>
              <a:rPr lang="it-IT" dirty="0" err="1"/>
              <a:t>Profile</a:t>
            </a:r>
            <a:r>
              <a:rPr lang="it-IT" dirty="0"/>
              <a:t> </a:t>
            </a:r>
            <a:r>
              <a:rPr lang="it-IT" dirty="0" err="1"/>
              <a:t>may</a:t>
            </a:r>
            <a:r>
              <a:rPr lang="it-IT" dirty="0"/>
              <a:t> evolve over time</a:t>
            </a:r>
          </a:p>
          <a:p>
            <a:pPr lvl="2"/>
            <a:r>
              <a:rPr lang="en-US" dirty="0"/>
              <a:t>The statistical moments model provides more flexibility than the threshold model, but it is more complex</a:t>
            </a:r>
          </a:p>
          <a:p>
            <a:pPr lvl="1"/>
            <a:r>
              <a:rPr lang="it-IT" dirty="0" err="1"/>
              <a:t>Markov</a:t>
            </a:r>
            <a:r>
              <a:rPr lang="it-IT" dirty="0"/>
              <a:t> Model</a:t>
            </a:r>
          </a:p>
          <a:p>
            <a:pPr lvl="2"/>
            <a:r>
              <a:rPr lang="en-US" dirty="0"/>
              <a:t>The effectiveness of Markov-based models depends on the adequacy of the data used to establish the model</a:t>
            </a:r>
          </a:p>
          <a:p>
            <a:pPr lvl="1"/>
            <a:endParaRPr lang="en-US" dirty="0"/>
          </a:p>
        </p:txBody>
      </p:sp>
    </p:spTree>
    <p:extLst>
      <p:ext uri="{BB962C8B-B14F-4D97-AF65-F5344CB8AC3E}">
        <p14:creationId xmlns:p14="http://schemas.microsoft.com/office/powerpoint/2010/main" val="220118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E27FB87-9EC0-4F75-9D6F-8388F880F748}"/>
              </a:ext>
            </a:extLst>
          </p:cNvPr>
          <p:cNvSpPr txBox="1"/>
          <p:nvPr/>
        </p:nvSpPr>
        <p:spPr>
          <a:xfrm>
            <a:off x="239395" y="1749483"/>
            <a:ext cx="2310489" cy="369332"/>
          </a:xfrm>
          <a:prstGeom prst="rect">
            <a:avLst/>
          </a:prstGeom>
          <a:noFill/>
        </p:spPr>
        <p:txBody>
          <a:bodyPr wrap="square" rtlCol="0">
            <a:spAutoFit/>
          </a:bodyPr>
          <a:lstStyle/>
          <a:p>
            <a:r>
              <a:rPr lang="it-IT" b="1" dirty="0">
                <a:solidFill>
                  <a:schemeClr val="tx2"/>
                </a:solidFill>
              </a:rPr>
              <a:t>PUBLIC ENTITIES</a:t>
            </a:r>
          </a:p>
        </p:txBody>
      </p:sp>
      <p:sp>
        <p:nvSpPr>
          <p:cNvPr id="5" name="Nuvola 4">
            <a:extLst>
              <a:ext uri="{FF2B5EF4-FFF2-40B4-BE49-F238E27FC236}">
                <a16:creationId xmlns:a16="http://schemas.microsoft.com/office/drawing/2014/main" id="{DE90E293-781F-41D2-9BB1-FA295C1DDFF0}"/>
              </a:ext>
            </a:extLst>
          </p:cNvPr>
          <p:cNvSpPr/>
          <p:nvPr/>
        </p:nvSpPr>
        <p:spPr>
          <a:xfrm>
            <a:off x="4309" y="2059977"/>
            <a:ext cx="2475524" cy="136815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INTERNET</a:t>
            </a:r>
          </a:p>
        </p:txBody>
      </p:sp>
      <p:grpSp>
        <p:nvGrpSpPr>
          <p:cNvPr id="32" name="Gruppo 31">
            <a:extLst>
              <a:ext uri="{FF2B5EF4-FFF2-40B4-BE49-F238E27FC236}">
                <a16:creationId xmlns:a16="http://schemas.microsoft.com/office/drawing/2014/main" id="{C8D16207-C1A1-4300-9B9F-A76112C74A66}"/>
              </a:ext>
            </a:extLst>
          </p:cNvPr>
          <p:cNvGrpSpPr/>
          <p:nvPr/>
        </p:nvGrpSpPr>
        <p:grpSpPr>
          <a:xfrm>
            <a:off x="4211959" y="1052736"/>
            <a:ext cx="4608507" cy="3384376"/>
            <a:chOff x="4211959" y="1052736"/>
            <a:chExt cx="4608507" cy="3384376"/>
          </a:xfrm>
        </p:grpSpPr>
        <p:sp>
          <p:nvSpPr>
            <p:cNvPr id="7" name="Piastra 6">
              <a:extLst>
                <a:ext uri="{FF2B5EF4-FFF2-40B4-BE49-F238E27FC236}">
                  <a16:creationId xmlns:a16="http://schemas.microsoft.com/office/drawing/2014/main" id="{0F606757-F1C1-4128-ADB1-7F545622F39C}"/>
                </a:ext>
              </a:extLst>
            </p:cNvPr>
            <p:cNvSpPr/>
            <p:nvPr/>
          </p:nvSpPr>
          <p:spPr>
            <a:xfrm>
              <a:off x="4211959" y="1052736"/>
              <a:ext cx="4608507" cy="3384376"/>
            </a:xfrm>
            <a:prstGeom prst="plaque">
              <a:avLst>
                <a:gd name="adj" fmla="val 249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918B0750-56D1-447E-9892-BEBCE66F8969}"/>
                </a:ext>
              </a:extLst>
            </p:cNvPr>
            <p:cNvSpPr txBox="1"/>
            <p:nvPr/>
          </p:nvSpPr>
          <p:spPr>
            <a:xfrm>
              <a:off x="5062270" y="3790781"/>
              <a:ext cx="2016224" cy="646331"/>
            </a:xfrm>
            <a:prstGeom prst="rect">
              <a:avLst/>
            </a:prstGeom>
            <a:noFill/>
          </p:spPr>
          <p:txBody>
            <a:bodyPr wrap="square" rtlCol="0">
              <a:spAutoFit/>
            </a:bodyPr>
            <a:lstStyle>
              <a:defPPr>
                <a:defRPr lang="it-IT"/>
              </a:defPPr>
              <a:lvl1pPr>
                <a:defRPr b="1">
                  <a:solidFill>
                    <a:schemeClr val="tx2"/>
                  </a:solidFill>
                </a:defRPr>
              </a:lvl1pPr>
            </a:lstStyle>
            <a:p>
              <a:r>
                <a:rPr lang="it-IT" dirty="0"/>
                <a:t>Corporate </a:t>
              </a:r>
              <a:r>
                <a:rPr lang="it-IT" dirty="0" err="1"/>
                <a:t>perimeter</a:t>
              </a:r>
              <a:endParaRPr lang="it-IT" dirty="0"/>
            </a:p>
          </p:txBody>
        </p:sp>
      </p:grpSp>
      <p:grpSp>
        <p:nvGrpSpPr>
          <p:cNvPr id="34" name="Gruppo 33">
            <a:extLst>
              <a:ext uri="{FF2B5EF4-FFF2-40B4-BE49-F238E27FC236}">
                <a16:creationId xmlns:a16="http://schemas.microsoft.com/office/drawing/2014/main" id="{A1090788-6E0A-4E09-B813-30B3C6110FC5}"/>
              </a:ext>
            </a:extLst>
          </p:cNvPr>
          <p:cNvGrpSpPr/>
          <p:nvPr/>
        </p:nvGrpSpPr>
        <p:grpSpPr>
          <a:xfrm>
            <a:off x="5004047" y="1880828"/>
            <a:ext cx="2324376" cy="1692188"/>
            <a:chOff x="5004047" y="1880828"/>
            <a:chExt cx="2324376" cy="1692188"/>
          </a:xfrm>
        </p:grpSpPr>
        <p:sp>
          <p:nvSpPr>
            <p:cNvPr id="11" name="Piastra 10">
              <a:extLst>
                <a:ext uri="{FF2B5EF4-FFF2-40B4-BE49-F238E27FC236}">
                  <a16:creationId xmlns:a16="http://schemas.microsoft.com/office/drawing/2014/main" id="{9BB3B1C9-A442-48D7-9D57-760A4194869E}"/>
                </a:ext>
              </a:extLst>
            </p:cNvPr>
            <p:cNvSpPr/>
            <p:nvPr/>
          </p:nvSpPr>
          <p:spPr>
            <a:xfrm>
              <a:off x="5004047" y="1880828"/>
              <a:ext cx="1728191" cy="1692188"/>
            </a:xfrm>
            <a:prstGeom prst="plaqu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0AAC2F46-A8FE-4659-8D00-B69CD28EED59}"/>
                </a:ext>
              </a:extLst>
            </p:cNvPr>
            <p:cNvSpPr txBox="1"/>
            <p:nvPr/>
          </p:nvSpPr>
          <p:spPr>
            <a:xfrm>
              <a:off x="5312199" y="3203684"/>
              <a:ext cx="2016224" cy="369332"/>
            </a:xfrm>
            <a:prstGeom prst="rect">
              <a:avLst/>
            </a:prstGeom>
            <a:noFill/>
          </p:spPr>
          <p:txBody>
            <a:bodyPr wrap="square" rtlCol="0">
              <a:spAutoFit/>
            </a:bodyPr>
            <a:lstStyle>
              <a:defPPr>
                <a:defRPr lang="it-IT"/>
              </a:defPPr>
              <a:lvl1pPr>
                <a:defRPr b="1">
                  <a:solidFill>
                    <a:schemeClr val="tx2"/>
                  </a:solidFill>
                </a:defRPr>
              </a:lvl1pPr>
            </a:lstStyle>
            <a:p>
              <a:r>
                <a:rPr lang="it-IT" dirty="0"/>
                <a:t>DMZ</a:t>
              </a:r>
            </a:p>
          </p:txBody>
        </p:sp>
      </p:grpSp>
      <p:grpSp>
        <p:nvGrpSpPr>
          <p:cNvPr id="33" name="Gruppo 32">
            <a:extLst>
              <a:ext uri="{FF2B5EF4-FFF2-40B4-BE49-F238E27FC236}">
                <a16:creationId xmlns:a16="http://schemas.microsoft.com/office/drawing/2014/main" id="{3BE4D6D5-804C-4E08-AFD4-94BB52622C8E}"/>
              </a:ext>
            </a:extLst>
          </p:cNvPr>
          <p:cNvGrpSpPr/>
          <p:nvPr/>
        </p:nvGrpSpPr>
        <p:grpSpPr>
          <a:xfrm>
            <a:off x="3385335" y="1880828"/>
            <a:ext cx="1152128" cy="4498759"/>
            <a:chOff x="3385335" y="1880828"/>
            <a:chExt cx="1152128" cy="4498759"/>
          </a:xfrm>
        </p:grpSpPr>
        <p:sp>
          <p:nvSpPr>
            <p:cNvPr id="9" name="Rettangolo 8">
              <a:extLst>
                <a:ext uri="{FF2B5EF4-FFF2-40B4-BE49-F238E27FC236}">
                  <a16:creationId xmlns:a16="http://schemas.microsoft.com/office/drawing/2014/main" id="{1A98B9BB-3C8D-4B8D-AEFD-D7AAED235ED3}"/>
                </a:ext>
              </a:extLst>
            </p:cNvPr>
            <p:cNvSpPr/>
            <p:nvPr/>
          </p:nvSpPr>
          <p:spPr>
            <a:xfrm>
              <a:off x="3576012" y="1880828"/>
              <a:ext cx="504056" cy="172819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2C025691-7F69-4387-9EE4-3880EB9FD74B}"/>
                </a:ext>
              </a:extLst>
            </p:cNvPr>
            <p:cNvSpPr txBox="1"/>
            <p:nvPr/>
          </p:nvSpPr>
          <p:spPr>
            <a:xfrm>
              <a:off x="3385335" y="5733256"/>
              <a:ext cx="1152128" cy="646331"/>
            </a:xfrm>
            <a:prstGeom prst="rect">
              <a:avLst/>
            </a:prstGeom>
            <a:noFill/>
          </p:spPr>
          <p:txBody>
            <a:bodyPr wrap="square" rtlCol="0">
              <a:spAutoFit/>
            </a:bodyPr>
            <a:lstStyle/>
            <a:p>
              <a:r>
                <a:rPr lang="it-IT" b="1" dirty="0">
                  <a:solidFill>
                    <a:srgbClr val="FF0000"/>
                  </a:solidFill>
                </a:rPr>
                <a:t>Outer firewall</a:t>
              </a:r>
            </a:p>
          </p:txBody>
        </p:sp>
        <p:cxnSp>
          <p:nvCxnSpPr>
            <p:cNvPr id="15" name="Connettore diritto 14">
              <a:extLst>
                <a:ext uri="{FF2B5EF4-FFF2-40B4-BE49-F238E27FC236}">
                  <a16:creationId xmlns:a16="http://schemas.microsoft.com/office/drawing/2014/main" id="{A15FCD5A-91E5-4393-BC36-D6A0DC5406AD}"/>
                </a:ext>
              </a:extLst>
            </p:cNvPr>
            <p:cNvCxnSpPr>
              <a:stCxn id="9" idx="2"/>
            </p:cNvCxnSpPr>
            <p:nvPr/>
          </p:nvCxnSpPr>
          <p:spPr>
            <a:xfrm>
              <a:off x="3828040" y="3609020"/>
              <a:ext cx="0" cy="2124236"/>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grpSp>
      <p:grpSp>
        <p:nvGrpSpPr>
          <p:cNvPr id="35" name="Gruppo 34">
            <a:extLst>
              <a:ext uri="{FF2B5EF4-FFF2-40B4-BE49-F238E27FC236}">
                <a16:creationId xmlns:a16="http://schemas.microsoft.com/office/drawing/2014/main" id="{B805B0BF-5D24-4506-ABC5-D3D5D851DA28}"/>
              </a:ext>
            </a:extLst>
          </p:cNvPr>
          <p:cNvGrpSpPr/>
          <p:nvPr/>
        </p:nvGrpSpPr>
        <p:grpSpPr>
          <a:xfrm>
            <a:off x="6773115" y="2204864"/>
            <a:ext cx="1152128" cy="4176464"/>
            <a:chOff x="4283968" y="2204864"/>
            <a:chExt cx="1152128" cy="4176464"/>
          </a:xfrm>
        </p:grpSpPr>
        <p:sp>
          <p:nvSpPr>
            <p:cNvPr id="13" name="Rettangolo 12">
              <a:extLst>
                <a:ext uri="{FF2B5EF4-FFF2-40B4-BE49-F238E27FC236}">
                  <a16:creationId xmlns:a16="http://schemas.microsoft.com/office/drawing/2014/main" id="{6C8ABA82-83FF-4ECC-A389-DE982691FE67}"/>
                </a:ext>
              </a:extLst>
            </p:cNvPr>
            <p:cNvSpPr/>
            <p:nvPr/>
          </p:nvSpPr>
          <p:spPr>
            <a:xfrm>
              <a:off x="4383228" y="2204864"/>
              <a:ext cx="504056" cy="10945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001F0086-54B2-487B-A61B-2B106B34B387}"/>
                </a:ext>
              </a:extLst>
            </p:cNvPr>
            <p:cNvSpPr txBox="1"/>
            <p:nvPr/>
          </p:nvSpPr>
          <p:spPr>
            <a:xfrm>
              <a:off x="4283968" y="5734997"/>
              <a:ext cx="1152128" cy="646331"/>
            </a:xfrm>
            <a:prstGeom prst="rect">
              <a:avLst/>
            </a:prstGeom>
            <a:noFill/>
          </p:spPr>
          <p:txBody>
            <a:bodyPr wrap="square" rtlCol="0">
              <a:spAutoFit/>
            </a:bodyPr>
            <a:lstStyle/>
            <a:p>
              <a:r>
                <a:rPr lang="it-IT" b="1" dirty="0">
                  <a:solidFill>
                    <a:srgbClr val="FF0000"/>
                  </a:solidFill>
                </a:rPr>
                <a:t>Inner</a:t>
              </a:r>
            </a:p>
            <a:p>
              <a:r>
                <a:rPr lang="it-IT" b="1" dirty="0">
                  <a:solidFill>
                    <a:srgbClr val="FF0000"/>
                  </a:solidFill>
                </a:rPr>
                <a:t>firewall</a:t>
              </a:r>
            </a:p>
          </p:txBody>
        </p:sp>
        <p:cxnSp>
          <p:nvCxnSpPr>
            <p:cNvPr id="18" name="Connettore diritto 17">
              <a:extLst>
                <a:ext uri="{FF2B5EF4-FFF2-40B4-BE49-F238E27FC236}">
                  <a16:creationId xmlns:a16="http://schemas.microsoft.com/office/drawing/2014/main" id="{B2E64F3F-050C-4B62-8EFB-3FEAAE971E00}"/>
                </a:ext>
              </a:extLst>
            </p:cNvPr>
            <p:cNvCxnSpPr>
              <a:cxnSpLocks/>
              <a:stCxn id="13" idx="2"/>
            </p:cNvCxnSpPr>
            <p:nvPr/>
          </p:nvCxnSpPr>
          <p:spPr>
            <a:xfrm>
              <a:off x="4635256" y="3299446"/>
              <a:ext cx="0" cy="2433810"/>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grpSp>
      <p:sp>
        <p:nvSpPr>
          <p:cNvPr id="27" name="CasellaDiTesto 26">
            <a:extLst>
              <a:ext uri="{FF2B5EF4-FFF2-40B4-BE49-F238E27FC236}">
                <a16:creationId xmlns:a16="http://schemas.microsoft.com/office/drawing/2014/main" id="{9312E4B5-0291-4571-9EA4-42FC5C3B8974}"/>
              </a:ext>
            </a:extLst>
          </p:cNvPr>
          <p:cNvSpPr txBox="1"/>
          <p:nvPr/>
        </p:nvSpPr>
        <p:spPr>
          <a:xfrm>
            <a:off x="5436096" y="2420888"/>
            <a:ext cx="1008112" cy="646331"/>
          </a:xfrm>
          <a:prstGeom prst="rect">
            <a:avLst/>
          </a:prstGeom>
          <a:noFill/>
        </p:spPr>
        <p:txBody>
          <a:bodyPr wrap="square" rtlCol="0">
            <a:spAutoFit/>
          </a:bodyPr>
          <a:lstStyle/>
          <a:p>
            <a:r>
              <a:rPr lang="it-IT" sz="3600" b="1" dirty="0">
                <a:solidFill>
                  <a:srgbClr val="FF0000"/>
                </a:solidFill>
              </a:rPr>
              <a:t>?</a:t>
            </a:r>
          </a:p>
        </p:txBody>
      </p:sp>
      <p:sp>
        <p:nvSpPr>
          <p:cNvPr id="30" name="Nuvola 29">
            <a:extLst>
              <a:ext uri="{FF2B5EF4-FFF2-40B4-BE49-F238E27FC236}">
                <a16:creationId xmlns:a16="http://schemas.microsoft.com/office/drawing/2014/main" id="{DFF241F2-94BE-4EEF-B0AE-6B64653CE590}"/>
              </a:ext>
            </a:extLst>
          </p:cNvPr>
          <p:cNvSpPr/>
          <p:nvPr/>
        </p:nvSpPr>
        <p:spPr>
          <a:xfrm>
            <a:off x="7452321" y="2204864"/>
            <a:ext cx="1484908" cy="9963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Internal</a:t>
            </a:r>
            <a:r>
              <a:rPr lang="it-IT" dirty="0"/>
              <a:t> network</a:t>
            </a:r>
          </a:p>
        </p:txBody>
      </p:sp>
      <p:cxnSp>
        <p:nvCxnSpPr>
          <p:cNvPr id="3" name="Connettore 2 2">
            <a:extLst>
              <a:ext uri="{FF2B5EF4-FFF2-40B4-BE49-F238E27FC236}">
                <a16:creationId xmlns:a16="http://schemas.microsoft.com/office/drawing/2014/main" id="{50546F4D-CAD1-42CA-B817-9C3C13B26485}"/>
              </a:ext>
            </a:extLst>
          </p:cNvPr>
          <p:cNvCxnSpPr>
            <a:cxnSpLocks/>
          </p:cNvCxnSpPr>
          <p:nvPr/>
        </p:nvCxnSpPr>
        <p:spPr>
          <a:xfrm flipH="1">
            <a:off x="7116156" y="2712060"/>
            <a:ext cx="868703" cy="5861"/>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0BE81CBC-720F-4C06-AC71-89E44542323F}"/>
              </a:ext>
            </a:extLst>
          </p:cNvPr>
          <p:cNvCxnSpPr>
            <a:cxnSpLocks/>
            <a:stCxn id="27" idx="1"/>
            <a:endCxn id="9" idx="3"/>
          </p:cNvCxnSpPr>
          <p:nvPr/>
        </p:nvCxnSpPr>
        <p:spPr>
          <a:xfrm flipH="1">
            <a:off x="4080068" y="2744054"/>
            <a:ext cx="1356028" cy="87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07D1A848-1314-475D-A3D0-E2CF5CCA71FD}"/>
              </a:ext>
            </a:extLst>
          </p:cNvPr>
          <p:cNvCxnSpPr>
            <a:cxnSpLocks/>
          </p:cNvCxnSpPr>
          <p:nvPr/>
        </p:nvCxnSpPr>
        <p:spPr>
          <a:xfrm flipH="1">
            <a:off x="2623849" y="2708920"/>
            <a:ext cx="967732" cy="18002"/>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30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Misuse</a:t>
            </a:r>
            <a:r>
              <a:rPr lang="it-IT" dirty="0"/>
              <a:t> </a:t>
            </a:r>
            <a:r>
              <a:rPr lang="it-IT" dirty="0" err="1"/>
              <a:t>Modeling</a:t>
            </a:r>
            <a:endParaRPr lang="en-US" dirty="0"/>
          </a:p>
        </p:txBody>
      </p:sp>
      <p:sp>
        <p:nvSpPr>
          <p:cNvPr id="3" name="Segnaposto contenuto 2"/>
          <p:cNvSpPr>
            <a:spLocks noGrp="1"/>
          </p:cNvSpPr>
          <p:nvPr>
            <p:ph idx="1"/>
          </p:nvPr>
        </p:nvSpPr>
        <p:spPr/>
        <p:txBody>
          <a:bodyPr>
            <a:normAutofit fontScale="92500" lnSpcReduction="20000"/>
          </a:bodyPr>
          <a:lstStyle/>
          <a:p>
            <a:r>
              <a:rPr lang="en-US" i="1" dirty="0"/>
              <a:t>Misuse detection </a:t>
            </a:r>
            <a:r>
              <a:rPr lang="en-US" dirty="0"/>
              <a:t>determines whether a sequence of instructions being executed is known to violate the site security policy being executed. If so, it reports a potential intrusion.</a:t>
            </a:r>
          </a:p>
          <a:p>
            <a:r>
              <a:rPr lang="en-US" dirty="0"/>
              <a:t>Modeling of misuse requires a knowledge of system vulnerabilities or potential vulnerabilities that attackers attempt to exploit (rule set)</a:t>
            </a:r>
          </a:p>
          <a:p>
            <a:r>
              <a:rPr lang="en-US" dirty="0"/>
              <a:t>Misuse-based intrusion detection systems often use expert systems to analyze the data and apply the rule set</a:t>
            </a:r>
          </a:p>
          <a:p>
            <a:r>
              <a:rPr lang="it-IT" dirty="0" err="1"/>
              <a:t>Cannot</a:t>
            </a:r>
            <a:r>
              <a:rPr lang="it-IT" dirty="0"/>
              <a:t> </a:t>
            </a:r>
            <a:r>
              <a:rPr lang="it-IT" dirty="0" err="1"/>
              <a:t>detect</a:t>
            </a:r>
            <a:r>
              <a:rPr lang="it-IT" dirty="0"/>
              <a:t> </a:t>
            </a:r>
            <a:r>
              <a:rPr lang="it-IT" dirty="0" err="1"/>
              <a:t>unknown</a:t>
            </a:r>
            <a:r>
              <a:rPr lang="it-IT" dirty="0"/>
              <a:t> </a:t>
            </a:r>
            <a:r>
              <a:rPr lang="it-IT" dirty="0" err="1"/>
              <a:t>attacks</a:t>
            </a:r>
            <a:endParaRPr lang="it-IT" dirty="0"/>
          </a:p>
          <a:p>
            <a:endParaRPr lang="en-US" dirty="0"/>
          </a:p>
        </p:txBody>
      </p:sp>
    </p:spTree>
    <p:extLst>
      <p:ext uri="{BB962C8B-B14F-4D97-AF65-F5344CB8AC3E}">
        <p14:creationId xmlns:p14="http://schemas.microsoft.com/office/powerpoint/2010/main" val="14245486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Specification</a:t>
            </a:r>
            <a:r>
              <a:rPr lang="it-IT" dirty="0"/>
              <a:t> </a:t>
            </a:r>
            <a:r>
              <a:rPr lang="it-IT" dirty="0" err="1"/>
              <a:t>Modeling</a:t>
            </a:r>
            <a:endParaRPr lang="en-US" dirty="0"/>
          </a:p>
        </p:txBody>
      </p:sp>
      <p:sp>
        <p:nvSpPr>
          <p:cNvPr id="3" name="Segnaposto contenuto 2"/>
          <p:cNvSpPr>
            <a:spLocks noGrp="1"/>
          </p:cNvSpPr>
          <p:nvPr>
            <p:ph idx="1"/>
          </p:nvPr>
        </p:nvSpPr>
        <p:spPr/>
        <p:txBody>
          <a:bodyPr>
            <a:normAutofit fontScale="92500" lnSpcReduction="10000"/>
          </a:bodyPr>
          <a:lstStyle/>
          <a:p>
            <a:r>
              <a:rPr lang="en-US" i="1" dirty="0"/>
              <a:t>Specification-based detection </a:t>
            </a:r>
            <a:r>
              <a:rPr lang="en-US" dirty="0"/>
              <a:t>determines whether or not a sequence of instructions violates a specification of how a program, or system, should execute. If so, it reports a potential intrusion.</a:t>
            </a:r>
          </a:p>
          <a:p>
            <a:r>
              <a:rPr lang="en-US" dirty="0"/>
              <a:t>Specification-based intrusion detection is in its infancy. Among its appealing qualities are the formalization (at a relatively low level) of what </a:t>
            </a:r>
            <a:r>
              <a:rPr lang="en-US" i="1" dirty="0"/>
              <a:t>should </a:t>
            </a:r>
            <a:r>
              <a:rPr lang="en-US" dirty="0"/>
              <a:t>happen. This means that intrusions using unknown attacks will be detected.</a:t>
            </a:r>
          </a:p>
        </p:txBody>
      </p:sp>
    </p:spTree>
    <p:extLst>
      <p:ext uri="{BB962C8B-B14F-4D97-AF65-F5344CB8AC3E}">
        <p14:creationId xmlns:p14="http://schemas.microsoft.com/office/powerpoint/2010/main" val="33512371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Agent</a:t>
            </a:r>
            <a:endParaRPr lang="en-US" dirty="0"/>
          </a:p>
        </p:txBody>
      </p:sp>
      <p:sp>
        <p:nvSpPr>
          <p:cNvPr id="3" name="Segnaposto contenuto 2"/>
          <p:cNvSpPr>
            <a:spLocks noGrp="1"/>
          </p:cNvSpPr>
          <p:nvPr>
            <p:ph idx="1"/>
          </p:nvPr>
        </p:nvSpPr>
        <p:spPr>
          <a:xfrm>
            <a:off x="457200" y="1600201"/>
            <a:ext cx="8229600" cy="2188839"/>
          </a:xfrm>
        </p:spPr>
        <p:txBody>
          <a:bodyPr>
            <a:normAutofit fontScale="62500" lnSpcReduction="20000"/>
          </a:bodyPr>
          <a:lstStyle/>
          <a:p>
            <a:r>
              <a:rPr lang="en-US" dirty="0"/>
              <a:t>An agent obtains information from a data source (or set of data sources).</a:t>
            </a:r>
          </a:p>
          <a:p>
            <a:r>
              <a:rPr lang="en-US" dirty="0"/>
              <a:t>The information, once acquired, may be sent directly to the director.</a:t>
            </a:r>
          </a:p>
          <a:p>
            <a:r>
              <a:rPr lang="en-US" dirty="0"/>
              <a:t>the agent may discard information that it deems irrelevant.</a:t>
            </a:r>
          </a:p>
          <a:p>
            <a:r>
              <a:rPr lang="en-US" dirty="0"/>
              <a:t>The director may determine that it needs more information from a particular information source. In that case, the director can instruct the agent to collect additional data, or to process the data it collects differently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262" y="3861048"/>
            <a:ext cx="570547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81247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Host-</a:t>
            </a:r>
            <a:r>
              <a:rPr lang="it-IT" dirty="0" err="1"/>
              <a:t>based</a:t>
            </a:r>
            <a:r>
              <a:rPr lang="it-IT" dirty="0"/>
              <a:t> information </a:t>
            </a:r>
            <a:r>
              <a:rPr lang="it-IT" dirty="0" err="1"/>
              <a:t>gathering</a:t>
            </a:r>
            <a:endParaRPr lang="en-US" dirty="0"/>
          </a:p>
        </p:txBody>
      </p:sp>
      <p:sp>
        <p:nvSpPr>
          <p:cNvPr id="3" name="Segnaposto contenuto 2"/>
          <p:cNvSpPr>
            <a:spLocks noGrp="1"/>
          </p:cNvSpPr>
          <p:nvPr>
            <p:ph idx="1"/>
          </p:nvPr>
        </p:nvSpPr>
        <p:spPr/>
        <p:txBody>
          <a:bodyPr>
            <a:normAutofit fontScale="92500" lnSpcReduction="10000"/>
          </a:bodyPr>
          <a:lstStyle/>
          <a:p>
            <a:r>
              <a:rPr lang="en-US" dirty="0"/>
              <a:t>Host-based agents usually use system and application logs to obtain records of events, and analyze them to determine what to pass to the director</a:t>
            </a:r>
          </a:p>
          <a:p>
            <a:r>
              <a:rPr lang="en-US" dirty="0"/>
              <a:t>The logs may be security-related logs or accounting logs</a:t>
            </a:r>
          </a:p>
          <a:p>
            <a:r>
              <a:rPr lang="en-US" dirty="0"/>
              <a:t>the agents are not portable</a:t>
            </a:r>
          </a:p>
          <a:p>
            <a:r>
              <a:rPr lang="en-US" dirty="0"/>
              <a:t>A variant of host-based information gathering occurs when the agent generates its own information. Policy checkers do this</a:t>
            </a:r>
          </a:p>
        </p:txBody>
      </p:sp>
    </p:spTree>
    <p:extLst>
      <p:ext uri="{BB962C8B-B14F-4D97-AF65-F5344CB8AC3E}">
        <p14:creationId xmlns:p14="http://schemas.microsoft.com/office/powerpoint/2010/main" val="3476015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Network </a:t>
            </a:r>
            <a:r>
              <a:rPr lang="it-IT" dirty="0" err="1"/>
              <a:t>based</a:t>
            </a:r>
            <a:r>
              <a:rPr lang="it-IT" dirty="0"/>
              <a:t> agents</a:t>
            </a:r>
            <a:endParaRPr lang="en-US" dirty="0"/>
          </a:p>
        </p:txBody>
      </p:sp>
      <p:sp>
        <p:nvSpPr>
          <p:cNvPr id="3" name="Segnaposto contenuto 2"/>
          <p:cNvSpPr>
            <a:spLocks noGrp="1"/>
          </p:cNvSpPr>
          <p:nvPr>
            <p:ph idx="1"/>
          </p:nvPr>
        </p:nvSpPr>
        <p:spPr/>
        <p:txBody>
          <a:bodyPr>
            <a:normAutofit fontScale="77500" lnSpcReduction="20000"/>
          </a:bodyPr>
          <a:lstStyle/>
          <a:p>
            <a:r>
              <a:rPr lang="en-US" dirty="0"/>
              <a:t>Network-based agents use a variety of devices and software to monitor network traffic.</a:t>
            </a:r>
          </a:p>
          <a:p>
            <a:r>
              <a:rPr lang="en-US" dirty="0"/>
              <a:t>It can detect network-oriented attacks, such as a denial of service attack introduced by flooding a network. It can monitor traffic for a large number of hosts. It can also examine the contents of the traffic itself (called </a:t>
            </a:r>
            <a:r>
              <a:rPr lang="en-US" i="1" dirty="0"/>
              <a:t>content monitoring</a:t>
            </a:r>
            <a:r>
              <a:rPr lang="en-US" dirty="0"/>
              <a:t>).</a:t>
            </a:r>
          </a:p>
          <a:p>
            <a:r>
              <a:rPr lang="en-US" dirty="0"/>
              <a:t>Monitoring of network traffic raises several significant issues. The critical issue is that the analysis software must ensure that the view of the network traffic is </a:t>
            </a:r>
            <a:r>
              <a:rPr lang="en-US" i="1" dirty="0"/>
              <a:t>exactly </a:t>
            </a:r>
            <a:r>
              <a:rPr lang="en-US" dirty="0"/>
              <a:t>the same as at </a:t>
            </a:r>
            <a:r>
              <a:rPr lang="en-US" i="1" dirty="0"/>
              <a:t>all </a:t>
            </a:r>
            <a:r>
              <a:rPr lang="en-US" dirty="0"/>
              <a:t>hosts for which the traffic is intended. </a:t>
            </a:r>
          </a:p>
          <a:p>
            <a:r>
              <a:rPr lang="en-US" dirty="0"/>
              <a:t>Furthermore, if the traffic is end-to-end enciphered, monitoring the contents from the network is not possible.</a:t>
            </a:r>
          </a:p>
        </p:txBody>
      </p:sp>
    </p:spTree>
    <p:extLst>
      <p:ext uri="{BB962C8B-B14F-4D97-AF65-F5344CB8AC3E}">
        <p14:creationId xmlns:p14="http://schemas.microsoft.com/office/powerpoint/2010/main" val="41043741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director</a:t>
            </a:r>
            <a:endParaRPr lang="en-US" dirty="0"/>
          </a:p>
        </p:txBody>
      </p:sp>
      <p:sp>
        <p:nvSpPr>
          <p:cNvPr id="3" name="Segnaposto contenuto 2"/>
          <p:cNvSpPr>
            <a:spLocks noGrp="1"/>
          </p:cNvSpPr>
          <p:nvPr>
            <p:ph idx="1"/>
          </p:nvPr>
        </p:nvSpPr>
        <p:spPr/>
        <p:txBody>
          <a:bodyPr>
            <a:normAutofit fontScale="70000" lnSpcReduction="20000"/>
          </a:bodyPr>
          <a:lstStyle/>
          <a:p>
            <a:r>
              <a:rPr lang="en-US" dirty="0"/>
              <a:t>The director itself </a:t>
            </a:r>
            <a:r>
              <a:rPr lang="en-US" i="1" dirty="0"/>
              <a:t>reduces </a:t>
            </a:r>
            <a:r>
              <a:rPr lang="en-US" dirty="0"/>
              <a:t>the incoming log entries to eliminate unnecessary and redundant records. It then uses an </a:t>
            </a:r>
            <a:r>
              <a:rPr lang="en-US" i="1" dirty="0"/>
              <a:t>analysis engine </a:t>
            </a:r>
            <a:r>
              <a:rPr lang="en-US" dirty="0"/>
              <a:t>to determine if an attack (or the precursor to an attack) is underway. The analysis engine may use any of, or a mixture of, several techniques to perform its analysis.</a:t>
            </a:r>
          </a:p>
          <a:p>
            <a:r>
              <a:rPr lang="en-US" dirty="0"/>
              <a:t>it is usually run on a separate system</a:t>
            </a:r>
          </a:p>
          <a:p>
            <a:r>
              <a:rPr lang="it-IT" dirty="0" err="1"/>
              <a:t>Correlates</a:t>
            </a:r>
            <a:r>
              <a:rPr lang="it-IT" dirty="0"/>
              <a:t> information from multiple </a:t>
            </a:r>
            <a:r>
              <a:rPr lang="it-IT" dirty="0" err="1"/>
              <a:t>sources</a:t>
            </a:r>
            <a:endParaRPr lang="it-IT" dirty="0"/>
          </a:p>
          <a:p>
            <a:r>
              <a:rPr lang="en-US" dirty="0"/>
              <a:t>Many types of directors alter the set of rules that they use to make decisions.</a:t>
            </a:r>
          </a:p>
          <a:p>
            <a:r>
              <a:rPr lang="en-US" dirty="0"/>
              <a:t>Directors rarely use only one analysis technique, because different techniques highlight different aspects of intrusions. The results of each are combined, analyzed and reduced, and then used.</a:t>
            </a:r>
          </a:p>
          <a:p>
            <a:endParaRPr lang="en-US" dirty="0"/>
          </a:p>
        </p:txBody>
      </p:sp>
    </p:spTree>
    <p:extLst>
      <p:ext uri="{BB962C8B-B14F-4D97-AF65-F5344CB8AC3E}">
        <p14:creationId xmlns:p14="http://schemas.microsoft.com/office/powerpoint/2010/main" val="17771421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Notifier</a:t>
            </a:r>
            <a:endParaRPr lang="en-US" dirty="0"/>
          </a:p>
        </p:txBody>
      </p:sp>
      <p:sp>
        <p:nvSpPr>
          <p:cNvPr id="3" name="Segnaposto contenuto 2"/>
          <p:cNvSpPr>
            <a:spLocks noGrp="1"/>
          </p:cNvSpPr>
          <p:nvPr>
            <p:ph idx="1"/>
          </p:nvPr>
        </p:nvSpPr>
        <p:spPr/>
        <p:txBody>
          <a:bodyPr>
            <a:normAutofit fontScale="92500" lnSpcReduction="20000"/>
          </a:bodyPr>
          <a:lstStyle/>
          <a:p>
            <a:r>
              <a:rPr lang="en-US" dirty="0"/>
              <a:t>The </a:t>
            </a:r>
            <a:r>
              <a:rPr lang="en-US" dirty="0" err="1"/>
              <a:t>notifier</a:t>
            </a:r>
            <a:r>
              <a:rPr lang="en-US" dirty="0"/>
              <a:t> accepts information from the director and takes the appropriate action.</a:t>
            </a:r>
          </a:p>
          <a:p>
            <a:pPr lvl="1"/>
            <a:r>
              <a:rPr lang="it-IT" dirty="0"/>
              <a:t>Notification</a:t>
            </a:r>
          </a:p>
          <a:p>
            <a:pPr lvl="1"/>
            <a:r>
              <a:rPr lang="it-IT" dirty="0"/>
              <a:t>Take </a:t>
            </a:r>
            <a:r>
              <a:rPr lang="it-IT" dirty="0" err="1"/>
              <a:t>actions</a:t>
            </a:r>
            <a:endParaRPr lang="it-IT" dirty="0"/>
          </a:p>
          <a:p>
            <a:r>
              <a:rPr lang="en-US" dirty="0"/>
              <a:t>Incident response is a type of notification</a:t>
            </a:r>
          </a:p>
          <a:p>
            <a:r>
              <a:rPr lang="en-US" dirty="0"/>
              <a:t>disconnecting from the network, </a:t>
            </a:r>
          </a:p>
          <a:p>
            <a:r>
              <a:rPr lang="en-US" dirty="0"/>
              <a:t>Filtering packets from attacking hosts, </a:t>
            </a:r>
          </a:p>
          <a:p>
            <a:r>
              <a:rPr lang="en-US" dirty="0"/>
              <a:t>increasing the level of logging, and </a:t>
            </a:r>
          </a:p>
          <a:p>
            <a:r>
              <a:rPr lang="en-US" dirty="0"/>
              <a:t>instructing agents to forward information from additional sources.</a:t>
            </a:r>
          </a:p>
        </p:txBody>
      </p:sp>
    </p:spTree>
    <p:extLst>
      <p:ext uri="{BB962C8B-B14F-4D97-AF65-F5344CB8AC3E}">
        <p14:creationId xmlns:p14="http://schemas.microsoft.com/office/powerpoint/2010/main" val="2413283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Organization of </a:t>
            </a:r>
            <a:r>
              <a:rPr lang="it-IT" dirty="0" err="1"/>
              <a:t>Intrusion</a:t>
            </a:r>
            <a:r>
              <a:rPr lang="it-IT" dirty="0"/>
              <a:t> </a:t>
            </a:r>
            <a:r>
              <a:rPr lang="it-IT" dirty="0" err="1"/>
              <a:t>detection</a:t>
            </a:r>
            <a:r>
              <a:rPr lang="it-IT" dirty="0"/>
              <a:t> Systems</a:t>
            </a:r>
            <a:endParaRPr lang="en-US" dirty="0"/>
          </a:p>
        </p:txBody>
      </p:sp>
      <p:sp>
        <p:nvSpPr>
          <p:cNvPr id="3" name="Segnaposto contenuto 2"/>
          <p:cNvSpPr>
            <a:spLocks noGrp="1"/>
          </p:cNvSpPr>
          <p:nvPr>
            <p:ph idx="1"/>
          </p:nvPr>
        </p:nvSpPr>
        <p:spPr/>
        <p:txBody>
          <a:bodyPr/>
          <a:lstStyle/>
          <a:p>
            <a:endParaRPr lang="en-US" dirty="0"/>
          </a:p>
        </p:txBody>
      </p:sp>
    </p:spTree>
    <p:extLst>
      <p:ext uri="{BB962C8B-B14F-4D97-AF65-F5344CB8AC3E}">
        <p14:creationId xmlns:p14="http://schemas.microsoft.com/office/powerpoint/2010/main" val="27078899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Network Security Monitor</a:t>
            </a:r>
          </a:p>
        </p:txBody>
      </p:sp>
      <p:sp>
        <p:nvSpPr>
          <p:cNvPr id="3" name="Segnaposto contenuto 2"/>
          <p:cNvSpPr>
            <a:spLocks noGrp="1"/>
          </p:cNvSpPr>
          <p:nvPr>
            <p:ph idx="1"/>
          </p:nvPr>
        </p:nvSpPr>
        <p:spPr/>
        <p:txBody>
          <a:bodyPr>
            <a:normAutofit lnSpcReduction="10000"/>
          </a:bodyPr>
          <a:lstStyle/>
          <a:p>
            <a:r>
              <a:rPr lang="en-US" sz="2000" dirty="0"/>
              <a:t>The Network Security Monitor (NSM) develops a profile of expected usage of a network and compares current usage with that profile the definition of a set of </a:t>
            </a:r>
            <a:r>
              <a:rPr lang="en-US" sz="2000" i="1" dirty="0"/>
              <a:t>signatures </a:t>
            </a:r>
            <a:r>
              <a:rPr lang="en-US" sz="2000" dirty="0"/>
              <a:t>to look for specific sequences of network traffic that indicate attacks</a:t>
            </a:r>
          </a:p>
          <a:p>
            <a:r>
              <a:rPr lang="it-IT" sz="2000" dirty="0" err="1"/>
              <a:t>It</a:t>
            </a:r>
            <a:r>
              <a:rPr lang="it-IT" sz="2000" dirty="0"/>
              <a:t> </a:t>
            </a:r>
            <a:r>
              <a:rPr lang="it-IT" sz="2000" dirty="0" err="1"/>
              <a:t>runs</a:t>
            </a:r>
            <a:r>
              <a:rPr lang="it-IT" sz="2000" dirty="0"/>
              <a:t> on LAN</a:t>
            </a:r>
          </a:p>
          <a:p>
            <a:r>
              <a:rPr lang="en-US" sz="2000" dirty="0"/>
              <a:t>The NSM monitors the source, destination, and service of network traffic. It assigns a unique </a:t>
            </a:r>
            <a:r>
              <a:rPr lang="en-US" sz="2000" i="1" dirty="0"/>
              <a:t>connection ID </a:t>
            </a:r>
            <a:r>
              <a:rPr lang="en-US" sz="2000" dirty="0"/>
              <a:t>to each connection</a:t>
            </a:r>
          </a:p>
          <a:p>
            <a:r>
              <a:rPr lang="en-US" sz="2000" dirty="0"/>
              <a:t>The source, destination, and service are used as axes for a matrix. Each element of the matrix contains the number of packets sent over that connection for a specified period of time, and the sum of the data of those packets. </a:t>
            </a:r>
          </a:p>
          <a:p>
            <a:r>
              <a:rPr lang="en-US" sz="2000" dirty="0"/>
              <a:t>NSM also generates expected connection data from the network.</a:t>
            </a:r>
          </a:p>
          <a:p>
            <a:r>
              <a:rPr lang="en-US" sz="2000" dirty="0"/>
              <a:t>The data in the array is “masked” by the expected connection data, and any data not within the expected range is reported as an anomaly.</a:t>
            </a:r>
          </a:p>
        </p:txBody>
      </p:sp>
    </p:spTree>
    <p:extLst>
      <p:ext uri="{BB962C8B-B14F-4D97-AF65-F5344CB8AC3E}">
        <p14:creationId xmlns:p14="http://schemas.microsoft.com/office/powerpoint/2010/main" val="21256389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77500" lnSpcReduction="20000"/>
          </a:bodyPr>
          <a:lstStyle/>
          <a:p>
            <a:r>
              <a:rPr lang="en-US" dirty="0"/>
              <a:t>The NSM’s use of a matrix allowed a simple signature-based scheme to look for known patterns of misuse</a:t>
            </a:r>
          </a:p>
          <a:p>
            <a:r>
              <a:rPr lang="en-US" dirty="0"/>
              <a:t>The implementation of the NSM also allowed the analyst to write specific rules against which to compare network traffic</a:t>
            </a:r>
          </a:p>
          <a:p>
            <a:r>
              <a:rPr lang="en-US" dirty="0"/>
              <a:t>The NSM provided a graphical user display to enable the system security officer to see at a glance the state of the network.</a:t>
            </a:r>
          </a:p>
          <a:p>
            <a:r>
              <a:rPr lang="en-US" dirty="0"/>
              <a:t>The NSM is important for two reasons.:</a:t>
            </a:r>
          </a:p>
          <a:p>
            <a:pPr marL="514350" indent="-514350">
              <a:buFont typeface="+mj-lt"/>
              <a:buAutoNum type="arabicPeriod"/>
            </a:pPr>
            <a:r>
              <a:rPr lang="en-US" dirty="0"/>
              <a:t>it served as the basis for a large number of intrusion detection systems. </a:t>
            </a:r>
          </a:p>
          <a:p>
            <a:pPr marL="514350" indent="-514350">
              <a:buFont typeface="+mj-lt"/>
              <a:buAutoNum type="arabicPeriod"/>
            </a:pPr>
            <a:r>
              <a:rPr lang="en-US" dirty="0"/>
              <a:t>It proved that performing intrusion detection on networks was practical.</a:t>
            </a:r>
          </a:p>
        </p:txBody>
      </p:sp>
    </p:spTree>
    <p:extLst>
      <p:ext uri="{BB962C8B-B14F-4D97-AF65-F5344CB8AC3E}">
        <p14:creationId xmlns:p14="http://schemas.microsoft.com/office/powerpoint/2010/main" val="58381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F23111-5697-463C-BDFE-81B630A39C86}"/>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A7D76B4A-9CD6-4A5C-B434-339A6FA97904}"/>
              </a:ext>
            </a:extLst>
          </p:cNvPr>
          <p:cNvSpPr>
            <a:spLocks noGrp="1"/>
          </p:cNvSpPr>
          <p:nvPr>
            <p:ph idx="1"/>
          </p:nvPr>
        </p:nvSpPr>
        <p:spPr/>
        <p:txBody>
          <a:bodyPr>
            <a:normAutofit fontScale="92500"/>
          </a:bodyPr>
          <a:lstStyle/>
          <a:p>
            <a:r>
              <a:rPr lang="en-US" dirty="0"/>
              <a:t>The DMZ mail server must know an address in order for the internal mail server to pass mail back and forth.</a:t>
            </a:r>
          </a:p>
          <a:p>
            <a:r>
              <a:rPr lang="en-US" dirty="0"/>
              <a:t>External connections to the Web server go into the DMZ and no farther. If any information is to be transmitted from the Web server to the internal network (for example, the customer data subnet), the </a:t>
            </a:r>
            <a:r>
              <a:rPr lang="en-US" b="1" dirty="0"/>
              <a:t>transmission is made separately</a:t>
            </a:r>
            <a:r>
              <a:rPr lang="en-US" dirty="0"/>
              <a:t>, and </a:t>
            </a:r>
            <a:r>
              <a:rPr lang="en-US" b="1" dirty="0"/>
              <a:t>not</a:t>
            </a:r>
            <a:r>
              <a:rPr lang="en-US" dirty="0"/>
              <a:t> as </a:t>
            </a:r>
            <a:r>
              <a:rPr lang="en-US" b="1" dirty="0"/>
              <a:t>part of a Web transaction</a:t>
            </a:r>
            <a:r>
              <a:rPr lang="en-US" dirty="0"/>
              <a:t>.</a:t>
            </a:r>
          </a:p>
          <a:p>
            <a:endParaRPr lang="it-IT" dirty="0"/>
          </a:p>
        </p:txBody>
      </p:sp>
    </p:spTree>
    <p:extLst>
      <p:ext uri="{BB962C8B-B14F-4D97-AF65-F5344CB8AC3E}">
        <p14:creationId xmlns:p14="http://schemas.microsoft.com/office/powerpoint/2010/main" val="32604687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Distributed Intrusion Detection System</a:t>
            </a:r>
          </a:p>
        </p:txBody>
      </p:sp>
      <p:sp>
        <p:nvSpPr>
          <p:cNvPr id="3" name="Segnaposto contenuto 2"/>
          <p:cNvSpPr>
            <a:spLocks noGrp="1"/>
          </p:cNvSpPr>
          <p:nvPr>
            <p:ph idx="1"/>
          </p:nvPr>
        </p:nvSpPr>
        <p:spPr/>
        <p:txBody>
          <a:bodyPr>
            <a:normAutofit fontScale="70000" lnSpcReduction="20000"/>
          </a:bodyPr>
          <a:lstStyle/>
          <a:p>
            <a:r>
              <a:rPr lang="en-US" dirty="0"/>
              <a:t>combined the abilities of the NSM with intrusion detection monitoring of individual hosts</a:t>
            </a:r>
          </a:p>
          <a:p>
            <a:r>
              <a:rPr lang="en-US" dirty="0"/>
              <a:t>DIDS used a centralized analysis engine (the </a:t>
            </a:r>
            <a:r>
              <a:rPr lang="en-US" i="1" dirty="0"/>
              <a:t>DIDS director</a:t>
            </a:r>
            <a:r>
              <a:rPr lang="en-US" dirty="0"/>
              <a:t>) and required that agents be placed on the systems being monitored as well as in a place to monitor the network traffic.</a:t>
            </a:r>
          </a:p>
          <a:p>
            <a:pPr marL="514350" indent="-514350">
              <a:buFont typeface="+mj-lt"/>
              <a:buAutoNum type="arabicPeriod"/>
            </a:pPr>
            <a:r>
              <a:rPr lang="en-US" dirty="0"/>
              <a:t>The agents scanned logs for events of interest </a:t>
            </a:r>
          </a:p>
          <a:p>
            <a:pPr marL="514350" indent="-514350">
              <a:buFont typeface="+mj-lt"/>
              <a:buAutoNum type="arabicPeriod"/>
            </a:pPr>
            <a:r>
              <a:rPr lang="en-US" dirty="0"/>
              <a:t>The DIDS director invoked an expert system for data analysis. </a:t>
            </a:r>
          </a:p>
          <a:p>
            <a:pPr marL="514350" indent="-514350">
              <a:buFont typeface="+mj-lt"/>
              <a:buAutoNum type="arabicPeriod"/>
            </a:pPr>
            <a:r>
              <a:rPr lang="en-US" dirty="0"/>
              <a:t>The expert system was a rule-based system that could make inferences about individual hosts and about the entire system (hosts and networks). Pass results to the user interface</a:t>
            </a:r>
          </a:p>
          <a:p>
            <a:pPr marL="514350" indent="-514350">
              <a:buFont typeface="+mj-lt"/>
              <a:buAutoNum type="arabicPeriod"/>
            </a:pPr>
            <a:r>
              <a:rPr lang="en-US" dirty="0"/>
              <a:t> Results are displayed in a simple, </a:t>
            </a:r>
            <a:r>
              <a:rPr lang="en-US" dirty="0" err="1"/>
              <a:t>easytograsp</a:t>
            </a:r>
            <a:r>
              <a:rPr lang="en-US" dirty="0"/>
              <a:t> manner for the system security officer.</a:t>
            </a:r>
          </a:p>
          <a:p>
            <a:pPr marL="514350" indent="-514350">
              <a:buFont typeface="+mj-lt"/>
              <a:buAutoNum type="arabicPeriod"/>
            </a:pPr>
            <a:endParaRPr lang="en-US" dirty="0"/>
          </a:p>
        </p:txBody>
      </p:sp>
    </p:spTree>
    <p:extLst>
      <p:ext uri="{BB962C8B-B14F-4D97-AF65-F5344CB8AC3E}">
        <p14:creationId xmlns:p14="http://schemas.microsoft.com/office/powerpoint/2010/main" val="19636579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a:t>Autonomous Agents: AAFID</a:t>
            </a:r>
            <a:endParaRPr lang="en-US" dirty="0"/>
          </a:p>
        </p:txBody>
      </p:sp>
      <p:sp>
        <p:nvSpPr>
          <p:cNvPr id="3" name="Segnaposto contenuto 2"/>
          <p:cNvSpPr>
            <a:spLocks noGrp="1"/>
          </p:cNvSpPr>
          <p:nvPr>
            <p:ph idx="1"/>
          </p:nvPr>
        </p:nvSpPr>
        <p:spPr/>
        <p:txBody>
          <a:bodyPr>
            <a:normAutofit fontScale="70000" lnSpcReduction="20000"/>
          </a:bodyPr>
          <a:lstStyle/>
          <a:p>
            <a:r>
              <a:rPr lang="en-US" dirty="0"/>
              <a:t>In 1995, Crosbie and Spafford noted that an intrusion detection system that obtains information by monitoring systems and networks is a single point of failure.</a:t>
            </a:r>
          </a:p>
          <a:p>
            <a:r>
              <a:rPr lang="en-US" dirty="0"/>
              <a:t>An </a:t>
            </a:r>
            <a:r>
              <a:rPr lang="en-US" i="1" dirty="0"/>
              <a:t>autonomous agent </a:t>
            </a:r>
            <a:r>
              <a:rPr lang="en-US" dirty="0"/>
              <a:t>is a process that can act independently of the system of which it is a part.</a:t>
            </a:r>
          </a:p>
          <a:p>
            <a:r>
              <a:rPr lang="it-IT" dirty="0" err="1"/>
              <a:t>Each</a:t>
            </a:r>
            <a:r>
              <a:rPr lang="it-IT" dirty="0"/>
              <a:t> agent </a:t>
            </a:r>
            <a:r>
              <a:rPr lang="it-IT" dirty="0" err="1"/>
              <a:t>has</a:t>
            </a:r>
            <a:r>
              <a:rPr lang="it-IT" dirty="0"/>
              <a:t> </a:t>
            </a:r>
            <a:r>
              <a:rPr lang="it-IT" dirty="0" err="1"/>
              <a:t>its</a:t>
            </a:r>
            <a:r>
              <a:rPr lang="it-IT" dirty="0"/>
              <a:t> </a:t>
            </a:r>
            <a:r>
              <a:rPr lang="it-IT" dirty="0" err="1"/>
              <a:t>own</a:t>
            </a:r>
            <a:r>
              <a:rPr lang="it-IT" dirty="0"/>
              <a:t> model and </a:t>
            </a:r>
            <a:r>
              <a:rPr lang="it-IT" dirty="0" err="1"/>
              <a:t>is</a:t>
            </a:r>
            <a:r>
              <a:rPr lang="it-IT" dirty="0"/>
              <a:t> </a:t>
            </a:r>
            <a:r>
              <a:rPr lang="it-IT" dirty="0" err="1"/>
              <a:t>dedicated</a:t>
            </a:r>
            <a:r>
              <a:rPr lang="it-IT" dirty="0"/>
              <a:t> to a </a:t>
            </a:r>
            <a:r>
              <a:rPr lang="it-IT" dirty="0" err="1"/>
              <a:t>particular</a:t>
            </a:r>
            <a:r>
              <a:rPr lang="it-IT" dirty="0"/>
              <a:t> </a:t>
            </a:r>
            <a:r>
              <a:rPr lang="it-IT" dirty="0" err="1"/>
              <a:t>function</a:t>
            </a:r>
            <a:endParaRPr lang="it-IT" dirty="0"/>
          </a:p>
          <a:p>
            <a:r>
              <a:rPr lang="en-US" dirty="0"/>
              <a:t>The director itself is distributed among the agents</a:t>
            </a:r>
          </a:p>
          <a:p>
            <a:r>
              <a:rPr lang="en-US" dirty="0"/>
              <a:t>Other advantages include the specialization of each agent</a:t>
            </a:r>
          </a:p>
          <a:p>
            <a:r>
              <a:rPr lang="en-US" dirty="0"/>
              <a:t>The agents could also migrate through the local network and process data on multiple systems</a:t>
            </a:r>
          </a:p>
          <a:p>
            <a:r>
              <a:rPr lang="it-IT" dirty="0"/>
              <a:t>The </a:t>
            </a:r>
            <a:r>
              <a:rPr lang="it-IT" dirty="0" err="1"/>
              <a:t>approach</a:t>
            </a:r>
            <a:r>
              <a:rPr lang="it-IT" dirty="0"/>
              <a:t> </a:t>
            </a:r>
            <a:r>
              <a:rPr lang="it-IT" dirty="0" err="1"/>
              <a:t>is</a:t>
            </a:r>
            <a:r>
              <a:rPr lang="it-IT" dirty="0"/>
              <a:t> </a:t>
            </a:r>
            <a:r>
              <a:rPr lang="it-IT" dirty="0" err="1"/>
              <a:t>scalable</a:t>
            </a:r>
            <a:r>
              <a:rPr lang="it-IT" dirty="0"/>
              <a:t> </a:t>
            </a:r>
          </a:p>
          <a:p>
            <a:r>
              <a:rPr lang="en-US" dirty="0"/>
              <a:t>The drawbacks of autonomous agents lie in the overhead of the communications</a:t>
            </a:r>
          </a:p>
        </p:txBody>
      </p:sp>
    </p:spTree>
    <p:extLst>
      <p:ext uri="{BB962C8B-B14F-4D97-AF65-F5344CB8AC3E}">
        <p14:creationId xmlns:p14="http://schemas.microsoft.com/office/powerpoint/2010/main" val="11883108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err="1"/>
              <a:t>Intrusion</a:t>
            </a:r>
            <a:r>
              <a:rPr lang="it-IT" dirty="0"/>
              <a:t> </a:t>
            </a:r>
            <a:r>
              <a:rPr lang="it-IT" dirty="0" err="1"/>
              <a:t>response</a:t>
            </a:r>
            <a:endParaRPr lang="en-US" dirty="0"/>
          </a:p>
        </p:txBody>
      </p:sp>
      <p:sp>
        <p:nvSpPr>
          <p:cNvPr id="5" name="Segnaposto testo 4"/>
          <p:cNvSpPr>
            <a:spLocks noGrp="1"/>
          </p:cNvSpPr>
          <p:nvPr>
            <p:ph type="body" idx="1"/>
          </p:nvPr>
        </p:nvSpPr>
        <p:spPr/>
        <p:txBody>
          <a:bodyPr/>
          <a:lstStyle/>
          <a:p>
            <a:r>
              <a:rPr lang="it-IT" dirty="0" err="1"/>
              <a:t>Intrusion</a:t>
            </a:r>
            <a:endParaRPr lang="en-US" dirty="0"/>
          </a:p>
        </p:txBody>
      </p:sp>
    </p:spTree>
    <p:extLst>
      <p:ext uri="{BB962C8B-B14F-4D97-AF65-F5344CB8AC3E}">
        <p14:creationId xmlns:p14="http://schemas.microsoft.com/office/powerpoint/2010/main" val="22348582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err="1"/>
              <a:t>Incident</a:t>
            </a:r>
            <a:r>
              <a:rPr lang="it-IT" dirty="0"/>
              <a:t> </a:t>
            </a:r>
            <a:r>
              <a:rPr lang="it-IT" dirty="0" err="1"/>
              <a:t>Prevention</a:t>
            </a:r>
            <a:endParaRPr lang="en-US" dirty="0"/>
          </a:p>
        </p:txBody>
      </p:sp>
      <p:sp>
        <p:nvSpPr>
          <p:cNvPr id="5" name="Segnaposto contenuto 4"/>
          <p:cNvSpPr>
            <a:spLocks noGrp="1"/>
          </p:cNvSpPr>
          <p:nvPr>
            <p:ph idx="1"/>
          </p:nvPr>
        </p:nvSpPr>
        <p:spPr/>
        <p:txBody>
          <a:bodyPr>
            <a:normAutofit fontScale="70000" lnSpcReduction="20000"/>
          </a:bodyPr>
          <a:lstStyle/>
          <a:p>
            <a:r>
              <a:rPr lang="en-US" dirty="0"/>
              <a:t>In the context of response, prevention requires that the attack be identified </a:t>
            </a:r>
            <a:r>
              <a:rPr lang="en-US" i="1" dirty="0"/>
              <a:t>before </a:t>
            </a:r>
            <a:r>
              <a:rPr lang="en-US" dirty="0"/>
              <a:t>it completes. The defenders then take measures to prevent the attack from completing. This may be done manually or automatically.</a:t>
            </a:r>
          </a:p>
          <a:p>
            <a:r>
              <a:rPr lang="en-US" dirty="0"/>
              <a:t>multilevel secure systems are excellent places to implement jails, because they provide much greater degrees of confinement than do ordinary systems.</a:t>
            </a:r>
          </a:p>
          <a:p>
            <a:r>
              <a:rPr lang="en-US" dirty="0"/>
              <a:t>More sophisticated host-based approaches may be integrated with intrusion detection mechanisms. </a:t>
            </a:r>
          </a:p>
          <a:p>
            <a:r>
              <a:rPr lang="en-US" dirty="0"/>
              <a:t>Signature-based methods enable one to monitor transitions for potential attacks. </a:t>
            </a:r>
          </a:p>
          <a:p>
            <a:r>
              <a:rPr lang="en-US" dirty="0"/>
              <a:t>Anomaly-based methods enable one to monitor relevant system characteristics for anomalies and to react when anomalies are detected in real time.</a:t>
            </a:r>
          </a:p>
        </p:txBody>
      </p:sp>
    </p:spTree>
    <p:extLst>
      <p:ext uri="{BB962C8B-B14F-4D97-AF65-F5344CB8AC3E}">
        <p14:creationId xmlns:p14="http://schemas.microsoft.com/office/powerpoint/2010/main" val="15543555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Intrusion</a:t>
            </a:r>
            <a:r>
              <a:rPr lang="it-IT" dirty="0"/>
              <a:t> </a:t>
            </a:r>
            <a:r>
              <a:rPr lang="it-IT" dirty="0" err="1"/>
              <a:t>handling</a:t>
            </a:r>
            <a:endParaRPr lang="en-US" dirty="0"/>
          </a:p>
        </p:txBody>
      </p:sp>
      <p:sp>
        <p:nvSpPr>
          <p:cNvPr id="3" name="Segnaposto contenuto 2"/>
          <p:cNvSpPr>
            <a:spLocks noGrp="1"/>
          </p:cNvSpPr>
          <p:nvPr>
            <p:ph idx="1"/>
          </p:nvPr>
        </p:nvSpPr>
        <p:spPr/>
        <p:txBody>
          <a:bodyPr>
            <a:normAutofit fontScale="70000" lnSpcReduction="20000"/>
          </a:bodyPr>
          <a:lstStyle/>
          <a:p>
            <a:pPr marL="514350" indent="-514350">
              <a:buFont typeface="+mj-lt"/>
              <a:buAutoNum type="arabicPeriod"/>
            </a:pPr>
            <a:r>
              <a:rPr lang="en-US" i="1" dirty="0"/>
              <a:t>Preparation </a:t>
            </a:r>
            <a:r>
              <a:rPr lang="en-US" dirty="0"/>
              <a:t>for an attack. This step occurs </a:t>
            </a:r>
            <a:r>
              <a:rPr lang="en-US" i="1" dirty="0"/>
              <a:t>before </a:t>
            </a:r>
            <a:r>
              <a:rPr lang="en-US" dirty="0"/>
              <a:t>any attacks are detected. It establishes procedures and mechanisms for detecting and responding to attacks.</a:t>
            </a:r>
          </a:p>
          <a:p>
            <a:pPr marL="514350" indent="-514350">
              <a:buFont typeface="+mj-lt"/>
              <a:buAutoNum type="arabicPeriod"/>
            </a:pPr>
            <a:r>
              <a:rPr lang="en-US" i="1" dirty="0"/>
              <a:t>Identification </a:t>
            </a:r>
            <a:r>
              <a:rPr lang="en-US" dirty="0"/>
              <a:t>of an attack. This triggers the </a:t>
            </a:r>
            <a:r>
              <a:rPr lang="en-US" dirty="0" err="1"/>
              <a:t>emaining</a:t>
            </a:r>
            <a:r>
              <a:rPr lang="en-US" dirty="0"/>
              <a:t> phases.</a:t>
            </a:r>
          </a:p>
          <a:p>
            <a:pPr marL="514350" indent="-514350">
              <a:buFont typeface="+mj-lt"/>
              <a:buAutoNum type="arabicPeriod"/>
            </a:pPr>
            <a:r>
              <a:rPr lang="en-US" dirty="0"/>
              <a:t> </a:t>
            </a:r>
            <a:r>
              <a:rPr lang="en-US" i="1" dirty="0"/>
              <a:t>Containment </a:t>
            </a:r>
            <a:r>
              <a:rPr lang="en-US" dirty="0"/>
              <a:t>(confinement) of the attack. This step limits the damage as much as possible.</a:t>
            </a:r>
          </a:p>
          <a:p>
            <a:pPr marL="514350" indent="-514350">
              <a:buFont typeface="+mj-lt"/>
              <a:buAutoNum type="arabicPeriod"/>
            </a:pPr>
            <a:r>
              <a:rPr lang="en-US" i="1" dirty="0"/>
              <a:t>Eradication </a:t>
            </a:r>
            <a:r>
              <a:rPr lang="en-US" dirty="0"/>
              <a:t>of the attack. This step stops the attack and blocks further similar attacks.</a:t>
            </a:r>
          </a:p>
          <a:p>
            <a:pPr marL="514350" indent="-514350">
              <a:buFont typeface="+mj-lt"/>
              <a:buAutoNum type="arabicPeriod"/>
            </a:pPr>
            <a:r>
              <a:rPr lang="en-US" i="1" dirty="0"/>
              <a:t>Recovery </a:t>
            </a:r>
            <a:r>
              <a:rPr lang="en-US" dirty="0"/>
              <a:t>from the attack. This step restores the system to a secure state (with respect to the site security policy).</a:t>
            </a:r>
          </a:p>
          <a:p>
            <a:pPr marL="514350" indent="-514350">
              <a:buFont typeface="+mj-lt"/>
              <a:buAutoNum type="arabicPeriod"/>
            </a:pPr>
            <a:r>
              <a:rPr lang="en-US" i="1" dirty="0"/>
              <a:t>Follow-up </a:t>
            </a:r>
            <a:r>
              <a:rPr lang="en-US" dirty="0"/>
              <a:t>to the attack. This step involves taking action against the attacker, identifying problems in the handling of the incident, and recording lessons learned (or lessons not learned that should be learned).</a:t>
            </a:r>
          </a:p>
          <a:p>
            <a:endParaRPr lang="en-US" dirty="0"/>
          </a:p>
        </p:txBody>
      </p:sp>
    </p:spTree>
    <p:extLst>
      <p:ext uri="{BB962C8B-B14F-4D97-AF65-F5344CB8AC3E}">
        <p14:creationId xmlns:p14="http://schemas.microsoft.com/office/powerpoint/2010/main" val="2607771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Containment</a:t>
            </a:r>
            <a:endParaRPr lang="en-US" dirty="0"/>
          </a:p>
        </p:txBody>
      </p:sp>
      <p:sp>
        <p:nvSpPr>
          <p:cNvPr id="3" name="Segnaposto contenuto 2"/>
          <p:cNvSpPr>
            <a:spLocks noGrp="1"/>
          </p:cNvSpPr>
          <p:nvPr>
            <p:ph idx="1"/>
          </p:nvPr>
        </p:nvSpPr>
        <p:spPr/>
        <p:txBody>
          <a:bodyPr/>
          <a:lstStyle/>
          <a:p>
            <a:r>
              <a:rPr lang="en-US" dirty="0"/>
              <a:t>Containing or confining an attack means limiting the access of the attacker to system resources.</a:t>
            </a:r>
          </a:p>
          <a:p>
            <a:pPr marL="914400" lvl="1" indent="-514350">
              <a:buFont typeface="+mj-lt"/>
              <a:buAutoNum type="arabicPeriod"/>
            </a:pPr>
            <a:r>
              <a:rPr lang="en-US" dirty="0"/>
              <a:t>passively monitoring the attack, and </a:t>
            </a:r>
          </a:p>
          <a:p>
            <a:pPr marL="800100" lvl="2" indent="0">
              <a:buNone/>
            </a:pPr>
            <a:r>
              <a:rPr lang="it-IT" dirty="0" err="1"/>
              <a:t>Partially</a:t>
            </a:r>
            <a:r>
              <a:rPr lang="it-IT" dirty="0"/>
              <a:t> </a:t>
            </a:r>
            <a:r>
              <a:rPr lang="it-IT" dirty="0" err="1"/>
              <a:t>useful</a:t>
            </a:r>
            <a:r>
              <a:rPr lang="it-IT" dirty="0"/>
              <a:t>, </a:t>
            </a:r>
            <a:r>
              <a:rPr lang="it-IT" dirty="0" err="1"/>
              <a:t>helps</a:t>
            </a:r>
            <a:r>
              <a:rPr lang="it-IT" dirty="0"/>
              <a:t> to </a:t>
            </a:r>
            <a:r>
              <a:rPr lang="it-IT" dirty="0" err="1"/>
              <a:t>understand</a:t>
            </a:r>
            <a:r>
              <a:rPr lang="it-IT" dirty="0"/>
              <a:t> and </a:t>
            </a:r>
            <a:r>
              <a:rPr lang="it-IT" dirty="0" err="1"/>
              <a:t>study</a:t>
            </a:r>
            <a:r>
              <a:rPr lang="it-IT" dirty="0"/>
              <a:t> the </a:t>
            </a:r>
            <a:r>
              <a:rPr lang="it-IT" dirty="0" err="1"/>
              <a:t>attack</a:t>
            </a:r>
            <a:endParaRPr lang="en-US" dirty="0"/>
          </a:p>
          <a:p>
            <a:pPr marL="914400" lvl="1" indent="-514350">
              <a:buFont typeface="+mj-lt"/>
              <a:buAutoNum type="arabicPeriod"/>
            </a:pPr>
            <a:r>
              <a:rPr lang="en-US" dirty="0"/>
              <a:t> constraining access to prevent further damage to the system</a:t>
            </a:r>
          </a:p>
          <a:p>
            <a:pPr marL="800100" lvl="2" indent="0">
              <a:buNone/>
            </a:pPr>
            <a:r>
              <a:rPr lang="it-IT" dirty="0" err="1"/>
              <a:t>Constraint</a:t>
            </a:r>
            <a:r>
              <a:rPr lang="it-IT" dirty="0"/>
              <a:t> the </a:t>
            </a:r>
            <a:r>
              <a:rPr lang="it-IT" dirty="0" err="1"/>
              <a:t>actions</a:t>
            </a:r>
            <a:r>
              <a:rPr lang="it-IT" dirty="0"/>
              <a:t> of the </a:t>
            </a:r>
            <a:r>
              <a:rPr lang="it-IT" dirty="0" err="1"/>
              <a:t>attacker</a:t>
            </a:r>
            <a:endParaRPr lang="it-IT" dirty="0"/>
          </a:p>
          <a:p>
            <a:pPr marL="800100" lvl="2" indent="0">
              <a:buNone/>
            </a:pPr>
            <a:r>
              <a:rPr lang="it-IT" dirty="0" err="1"/>
              <a:t>Don’t</a:t>
            </a:r>
            <a:r>
              <a:rPr lang="it-IT" dirty="0"/>
              <a:t> </a:t>
            </a:r>
            <a:r>
              <a:rPr lang="it-IT" dirty="0" err="1"/>
              <a:t>know</a:t>
            </a:r>
            <a:r>
              <a:rPr lang="it-IT" dirty="0"/>
              <a:t> </a:t>
            </a:r>
            <a:r>
              <a:rPr lang="it-IT" dirty="0" err="1"/>
              <a:t>what</a:t>
            </a:r>
            <a:r>
              <a:rPr lang="it-IT" dirty="0"/>
              <a:t> the </a:t>
            </a:r>
            <a:r>
              <a:rPr lang="it-IT" dirty="0" err="1"/>
              <a:t>goals</a:t>
            </a:r>
            <a:r>
              <a:rPr lang="it-IT" dirty="0"/>
              <a:t> of the </a:t>
            </a:r>
            <a:r>
              <a:rPr lang="it-IT" dirty="0" err="1"/>
              <a:t>attacker</a:t>
            </a:r>
            <a:r>
              <a:rPr lang="it-IT" dirty="0"/>
              <a:t> are.</a:t>
            </a:r>
            <a:endParaRPr lang="en-US" dirty="0"/>
          </a:p>
        </p:txBody>
      </p:sp>
    </p:spTree>
    <p:extLst>
      <p:ext uri="{BB962C8B-B14F-4D97-AF65-F5344CB8AC3E}">
        <p14:creationId xmlns:p14="http://schemas.microsoft.com/office/powerpoint/2010/main" val="28701320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Eradication</a:t>
            </a:r>
            <a:endParaRPr lang="en-US" dirty="0"/>
          </a:p>
        </p:txBody>
      </p:sp>
      <p:sp>
        <p:nvSpPr>
          <p:cNvPr id="3" name="Segnaposto contenuto 2"/>
          <p:cNvSpPr>
            <a:spLocks noGrp="1"/>
          </p:cNvSpPr>
          <p:nvPr>
            <p:ph idx="1"/>
          </p:nvPr>
        </p:nvSpPr>
        <p:spPr/>
        <p:txBody>
          <a:bodyPr>
            <a:normAutofit fontScale="77500" lnSpcReduction="20000"/>
          </a:bodyPr>
          <a:lstStyle/>
          <a:p>
            <a:r>
              <a:rPr lang="en-US" dirty="0"/>
              <a:t>Eradicating an attack means stopping the attack. The usual approach is to deny access to the system completely (such as by terminating the network connection) or to terminate the processes involved in the attack</a:t>
            </a:r>
          </a:p>
          <a:p>
            <a:pPr marL="914400" lvl="1" indent="-514350">
              <a:buFont typeface="+mj-lt"/>
              <a:buAutoNum type="arabicPeriod"/>
            </a:pPr>
            <a:r>
              <a:rPr lang="en-US" dirty="0"/>
              <a:t>to place wrappers around suspected targets</a:t>
            </a:r>
          </a:p>
          <a:p>
            <a:pPr marL="914400" lvl="1" indent="-514350">
              <a:buFont typeface="+mj-lt"/>
              <a:buAutoNum type="arabicPeriod"/>
            </a:pPr>
            <a:r>
              <a:rPr lang="it-IT" dirty="0"/>
              <a:t>To </a:t>
            </a:r>
            <a:r>
              <a:rPr lang="it-IT" dirty="0" err="1"/>
              <a:t>place</a:t>
            </a:r>
            <a:r>
              <a:rPr lang="it-IT" dirty="0"/>
              <a:t> firewalls</a:t>
            </a:r>
          </a:p>
          <a:p>
            <a:r>
              <a:rPr lang="en-US" dirty="0"/>
              <a:t>The Intruder Detection and Isolation Protocol provides a protocol for coordinated responses to attacks</a:t>
            </a:r>
          </a:p>
          <a:p>
            <a:pPr lvl="1"/>
            <a:r>
              <a:rPr lang="en-US" dirty="0"/>
              <a:t>A </a:t>
            </a:r>
            <a:r>
              <a:rPr lang="en-US" i="1" dirty="0"/>
              <a:t>boundary controller </a:t>
            </a:r>
            <a:r>
              <a:rPr lang="en-US" dirty="0"/>
              <a:t>is a system that can block connections from entering a perimeter</a:t>
            </a:r>
          </a:p>
          <a:p>
            <a:pPr lvl="1"/>
            <a:r>
              <a:rPr lang="en-US" dirty="0"/>
              <a:t>The neighbors propagate information about the attack and proceed to trace the connection or datagrams to the appropriate boundary controllers.</a:t>
            </a:r>
          </a:p>
          <a:p>
            <a:pPr lvl="1"/>
            <a:r>
              <a:rPr lang="en-US" dirty="0"/>
              <a:t>The boundary controllers can then coordinate their responses</a:t>
            </a:r>
          </a:p>
        </p:txBody>
      </p:sp>
    </p:spTree>
    <p:extLst>
      <p:ext uri="{BB962C8B-B14F-4D97-AF65-F5344CB8AC3E}">
        <p14:creationId xmlns:p14="http://schemas.microsoft.com/office/powerpoint/2010/main" val="16845555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Follow-up</a:t>
            </a:r>
            <a:endParaRPr lang="en-US" dirty="0"/>
          </a:p>
        </p:txBody>
      </p:sp>
      <p:sp>
        <p:nvSpPr>
          <p:cNvPr id="3" name="Segnaposto contenuto 2"/>
          <p:cNvSpPr>
            <a:spLocks noGrp="1"/>
          </p:cNvSpPr>
          <p:nvPr>
            <p:ph idx="1"/>
          </p:nvPr>
        </p:nvSpPr>
        <p:spPr/>
        <p:txBody>
          <a:bodyPr>
            <a:normAutofit lnSpcReduction="10000"/>
          </a:bodyPr>
          <a:lstStyle/>
          <a:p>
            <a:r>
              <a:rPr lang="en-US" dirty="0"/>
              <a:t>In the follow-up phase, the systems take some action external to the system against the attacker. </a:t>
            </a:r>
          </a:p>
          <a:p>
            <a:pPr marL="914400" lvl="1" indent="-514350">
              <a:buFont typeface="+mj-lt"/>
              <a:buAutoNum type="arabicPeriod"/>
            </a:pPr>
            <a:r>
              <a:rPr lang="it-IT" dirty="0"/>
              <a:t>Legal </a:t>
            </a:r>
            <a:r>
              <a:rPr lang="it-IT" dirty="0" err="1"/>
              <a:t>mechanisms</a:t>
            </a:r>
            <a:r>
              <a:rPr lang="it-IT" dirty="0"/>
              <a:t>-&gt; take a «</a:t>
            </a:r>
            <a:r>
              <a:rPr lang="it-IT" dirty="0" err="1"/>
              <a:t>chain</a:t>
            </a:r>
            <a:r>
              <a:rPr lang="it-IT" dirty="0"/>
              <a:t> of </a:t>
            </a:r>
            <a:r>
              <a:rPr lang="it-IT" dirty="0" err="1"/>
              <a:t>evidence</a:t>
            </a:r>
            <a:r>
              <a:rPr lang="it-IT" dirty="0"/>
              <a:t>»</a:t>
            </a:r>
          </a:p>
          <a:p>
            <a:pPr marL="914400" lvl="1" indent="-514350">
              <a:buFont typeface="+mj-lt"/>
              <a:buAutoNum type="arabicPeriod"/>
            </a:pPr>
            <a:r>
              <a:rPr lang="en-US" dirty="0"/>
              <a:t>technical attack</a:t>
            </a:r>
          </a:p>
          <a:p>
            <a:pPr marL="1314450" lvl="2" indent="-514350">
              <a:buFont typeface="+mj-lt"/>
              <a:buAutoNum type="arabicPeriod"/>
            </a:pPr>
            <a:r>
              <a:rPr lang="en-US" dirty="0"/>
              <a:t>The counterattack may harm an innocent party</a:t>
            </a:r>
          </a:p>
          <a:p>
            <a:pPr marL="1314450" lvl="2" indent="-514350">
              <a:buFont typeface="+mj-lt"/>
              <a:buAutoNum type="arabicPeriod"/>
            </a:pPr>
            <a:r>
              <a:rPr lang="en-US" dirty="0"/>
              <a:t>The counterattack may have side effects</a:t>
            </a:r>
          </a:p>
          <a:p>
            <a:pPr marL="1314450" lvl="2" indent="-514350">
              <a:buFont typeface="+mj-lt"/>
              <a:buAutoNum type="arabicPeriod"/>
            </a:pPr>
            <a:r>
              <a:rPr lang="en-US" dirty="0"/>
              <a:t>The counterattack is antithetical to the shared use of a network</a:t>
            </a:r>
          </a:p>
          <a:p>
            <a:pPr marL="1314450" lvl="2" indent="-514350">
              <a:buFont typeface="+mj-lt"/>
              <a:buAutoNum type="arabicPeriod"/>
            </a:pPr>
            <a:r>
              <a:rPr lang="en-US" dirty="0"/>
              <a:t>The counterattack may be legally actionable</a:t>
            </a:r>
          </a:p>
        </p:txBody>
      </p:sp>
    </p:spTree>
    <p:extLst>
      <p:ext uri="{BB962C8B-B14F-4D97-AF65-F5344CB8AC3E}">
        <p14:creationId xmlns:p14="http://schemas.microsoft.com/office/powerpoint/2010/main" val="6875726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lstStyle/>
          <a:p>
            <a:endParaRPr lang="en-US"/>
          </a:p>
        </p:txBody>
      </p:sp>
    </p:spTree>
    <p:extLst>
      <p:ext uri="{BB962C8B-B14F-4D97-AF65-F5344CB8AC3E}">
        <p14:creationId xmlns:p14="http://schemas.microsoft.com/office/powerpoint/2010/main" val="2987657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24FF85-DF63-4182-9A19-AE3E3EBBD54C}"/>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C952CB50-036D-4433-BC31-97DE06469653}"/>
              </a:ext>
            </a:extLst>
          </p:cNvPr>
          <p:cNvSpPr>
            <a:spLocks noGrp="1"/>
          </p:cNvSpPr>
          <p:nvPr>
            <p:ph idx="1"/>
          </p:nvPr>
        </p:nvSpPr>
        <p:spPr/>
        <p:txBody>
          <a:bodyPr/>
          <a:lstStyle/>
          <a:p>
            <a:r>
              <a:rPr lang="it-IT" dirty="0" err="1"/>
              <a:t>Privilege</a:t>
            </a:r>
            <a:r>
              <a:rPr lang="it-IT" dirty="0"/>
              <a:t> of the </a:t>
            </a:r>
            <a:r>
              <a:rPr lang="it-IT" dirty="0" err="1"/>
              <a:t>least</a:t>
            </a:r>
            <a:r>
              <a:rPr lang="it-IT" dirty="0"/>
              <a:t> </a:t>
            </a:r>
            <a:r>
              <a:rPr lang="it-IT" dirty="0" err="1"/>
              <a:t>privilege</a:t>
            </a:r>
            <a:endParaRPr lang="it-IT" dirty="0"/>
          </a:p>
          <a:p>
            <a:r>
              <a:rPr lang="it-IT" dirty="0"/>
              <a:t>Complete </a:t>
            </a:r>
            <a:r>
              <a:rPr lang="it-IT" dirty="0" err="1"/>
              <a:t>mediation</a:t>
            </a:r>
            <a:endParaRPr lang="it-IT" dirty="0"/>
          </a:p>
          <a:p>
            <a:r>
              <a:rPr lang="it-IT" dirty="0" err="1"/>
              <a:t>Separation</a:t>
            </a:r>
            <a:r>
              <a:rPr lang="it-IT" dirty="0"/>
              <a:t> of </a:t>
            </a:r>
            <a:r>
              <a:rPr lang="it-IT" dirty="0" err="1"/>
              <a:t>privilege</a:t>
            </a:r>
            <a:endParaRPr lang="it-IT" dirty="0"/>
          </a:p>
        </p:txBody>
      </p:sp>
    </p:spTree>
    <p:extLst>
      <p:ext uri="{BB962C8B-B14F-4D97-AF65-F5344CB8AC3E}">
        <p14:creationId xmlns:p14="http://schemas.microsoft.com/office/powerpoint/2010/main" val="2461413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Outer Firewall </a:t>
            </a:r>
            <a:r>
              <a:rPr lang="it-IT" dirty="0" err="1"/>
              <a:t>Configuration</a:t>
            </a:r>
            <a:endParaRPr lang="it-IT" dirty="0"/>
          </a:p>
        </p:txBody>
      </p:sp>
      <p:sp>
        <p:nvSpPr>
          <p:cNvPr id="3" name="Segnaposto contenuto 2"/>
          <p:cNvSpPr>
            <a:spLocks noGrp="1"/>
          </p:cNvSpPr>
          <p:nvPr>
            <p:ph idx="1"/>
          </p:nvPr>
        </p:nvSpPr>
        <p:spPr/>
        <p:txBody>
          <a:bodyPr>
            <a:noAutofit/>
          </a:bodyPr>
          <a:lstStyle/>
          <a:p>
            <a:r>
              <a:rPr lang="en-US" sz="2800" dirty="0"/>
              <a:t>The public needs to be able to access the Web server and mail server, and no </a:t>
            </a:r>
            <a:r>
              <a:rPr lang="it-IT" sz="2800" dirty="0" err="1"/>
              <a:t>other</a:t>
            </a:r>
            <a:r>
              <a:rPr lang="it-IT" sz="2800" dirty="0"/>
              <a:t> </a:t>
            </a:r>
            <a:r>
              <a:rPr lang="it-IT" sz="2800" dirty="0" err="1"/>
              <a:t>services</a:t>
            </a:r>
            <a:r>
              <a:rPr lang="it-IT" sz="2800" dirty="0"/>
              <a:t>.</a:t>
            </a:r>
          </a:p>
          <a:p>
            <a:pPr lvl="1"/>
            <a:r>
              <a:rPr lang="it-IT" sz="2400" dirty="0"/>
              <a:t>Firewall </a:t>
            </a:r>
            <a:r>
              <a:rPr lang="it-IT" sz="2400" dirty="0" err="1"/>
              <a:t>interface</a:t>
            </a:r>
            <a:r>
              <a:rPr lang="it-IT" sz="2400" dirty="0"/>
              <a:t> </a:t>
            </a:r>
            <a:r>
              <a:rPr lang="it-IT" sz="2400" dirty="0" err="1"/>
              <a:t>allows</a:t>
            </a:r>
            <a:r>
              <a:rPr lang="it-IT" sz="2400" dirty="0"/>
              <a:t>: HTTP(S) + SMTP.</a:t>
            </a:r>
          </a:p>
          <a:p>
            <a:r>
              <a:rPr lang="it-IT" sz="2800" dirty="0"/>
              <a:t>Firewall </a:t>
            </a:r>
            <a:r>
              <a:rPr lang="it-IT" sz="2800" dirty="0" err="1"/>
              <a:t>analyzes</a:t>
            </a:r>
            <a:r>
              <a:rPr lang="it-IT" sz="2800" dirty="0"/>
              <a:t> the mail and </a:t>
            </a:r>
            <a:r>
              <a:rPr lang="it-IT" sz="2800" dirty="0" err="1"/>
              <a:t>sends</a:t>
            </a:r>
            <a:r>
              <a:rPr lang="it-IT" sz="2800" dirty="0"/>
              <a:t> </a:t>
            </a:r>
            <a:r>
              <a:rPr lang="it-IT" sz="2800" dirty="0" err="1"/>
              <a:t>it</a:t>
            </a:r>
            <a:r>
              <a:rPr lang="it-IT" sz="2800" dirty="0"/>
              <a:t> to the DMZ mail server.</a:t>
            </a:r>
          </a:p>
          <a:p>
            <a:r>
              <a:rPr lang="it-IT" sz="2800" dirty="0"/>
              <a:t>Firewall </a:t>
            </a:r>
            <a:r>
              <a:rPr lang="it-IT" sz="2800" dirty="0" err="1"/>
              <a:t>analyzes</a:t>
            </a:r>
            <a:r>
              <a:rPr lang="it-IT" sz="2800" dirty="0"/>
              <a:t> the </a:t>
            </a:r>
            <a:r>
              <a:rPr lang="it-IT" sz="2800" dirty="0" err="1"/>
              <a:t>message</a:t>
            </a:r>
            <a:r>
              <a:rPr lang="it-IT" sz="2800" dirty="0"/>
              <a:t> and </a:t>
            </a:r>
            <a:r>
              <a:rPr lang="it-IT" sz="2800" dirty="0" err="1"/>
              <a:t>sends</a:t>
            </a:r>
            <a:r>
              <a:rPr lang="it-IT" sz="2800" dirty="0"/>
              <a:t> </a:t>
            </a:r>
            <a:r>
              <a:rPr lang="it-IT" sz="2800" dirty="0" err="1"/>
              <a:t>it</a:t>
            </a:r>
            <a:r>
              <a:rPr lang="it-IT" sz="2800" dirty="0"/>
              <a:t> to the DMZ Web Server.</a:t>
            </a:r>
          </a:p>
          <a:p>
            <a:r>
              <a:rPr lang="it-IT" sz="2800" dirty="0" err="1"/>
              <a:t>Attackers</a:t>
            </a:r>
            <a:r>
              <a:rPr lang="it-IT" sz="2800" dirty="0"/>
              <a:t> </a:t>
            </a:r>
            <a:r>
              <a:rPr lang="it-IT" sz="2800" dirty="0" err="1"/>
              <a:t>should</a:t>
            </a:r>
            <a:r>
              <a:rPr lang="it-IT" sz="2800" dirty="0"/>
              <a:t>:</a:t>
            </a:r>
          </a:p>
          <a:p>
            <a:pPr lvl="1"/>
            <a:r>
              <a:rPr lang="it-IT" sz="2400" dirty="0" err="1"/>
              <a:t>Enter</a:t>
            </a:r>
            <a:r>
              <a:rPr lang="it-IT" sz="2400" dirty="0"/>
              <a:t> </a:t>
            </a:r>
            <a:r>
              <a:rPr lang="it-IT" sz="2400" dirty="0" err="1"/>
              <a:t>through</a:t>
            </a:r>
            <a:r>
              <a:rPr lang="it-IT" sz="2400" dirty="0"/>
              <a:t> the web server </a:t>
            </a:r>
            <a:r>
              <a:rPr lang="it-IT" sz="2400" dirty="0" err="1"/>
              <a:t>ports</a:t>
            </a:r>
            <a:endParaRPr lang="it-IT" sz="2400" dirty="0"/>
          </a:p>
          <a:p>
            <a:pPr lvl="1"/>
            <a:r>
              <a:rPr lang="it-IT" sz="2400" dirty="0" err="1"/>
              <a:t>Through</a:t>
            </a:r>
            <a:r>
              <a:rPr lang="it-IT" sz="2400" dirty="0"/>
              <a:t> SMTP </a:t>
            </a:r>
            <a:r>
              <a:rPr lang="it-IT" sz="2400" dirty="0" err="1"/>
              <a:t>ports</a:t>
            </a:r>
            <a:endParaRPr lang="it-IT" sz="2400" dirty="0"/>
          </a:p>
          <a:p>
            <a:pPr lvl="1"/>
            <a:r>
              <a:rPr lang="it-IT" sz="2400" dirty="0" err="1"/>
              <a:t>Through</a:t>
            </a:r>
            <a:r>
              <a:rPr lang="it-IT" sz="2400" dirty="0"/>
              <a:t> </a:t>
            </a:r>
            <a:r>
              <a:rPr lang="it-IT" sz="2400" dirty="0" err="1"/>
              <a:t>vulnerability</a:t>
            </a:r>
            <a:r>
              <a:rPr lang="it-IT" sz="2400" dirty="0"/>
              <a:t> in the firewall</a:t>
            </a:r>
          </a:p>
        </p:txBody>
      </p:sp>
    </p:spTree>
    <p:extLst>
      <p:ext uri="{BB962C8B-B14F-4D97-AF65-F5344CB8AC3E}">
        <p14:creationId xmlns:p14="http://schemas.microsoft.com/office/powerpoint/2010/main" val="220895416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1002</TotalTime>
  <Words>6066</Words>
  <Application>Microsoft Office PowerPoint</Application>
  <PresentationFormat>Presentazione su schermo (4:3)</PresentationFormat>
  <Paragraphs>451</Paragraphs>
  <Slides>78</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78</vt:i4>
      </vt:variant>
    </vt:vector>
  </HeadingPairs>
  <TitlesOfParts>
    <vt:vector size="81" baseType="lpstr">
      <vt:lpstr>Arial</vt:lpstr>
      <vt:lpstr>Calibri</vt:lpstr>
      <vt:lpstr>Tema di Office</vt:lpstr>
      <vt:lpstr>Network security</vt:lpstr>
      <vt:lpstr>Network organization</vt:lpstr>
      <vt:lpstr>Firewall &amp; Proxies</vt:lpstr>
      <vt:lpstr>Analysis of the Network Infrastructure</vt:lpstr>
      <vt:lpstr>Presentazione standard di PowerPoint</vt:lpstr>
      <vt:lpstr>Presentazione standard di PowerPoint</vt:lpstr>
      <vt:lpstr>Presentazione standard di PowerPoint</vt:lpstr>
      <vt:lpstr>Presentazione standard di PowerPoint</vt:lpstr>
      <vt:lpstr>Outer Firewall Configuration</vt:lpstr>
      <vt:lpstr>Inner Firewall Configuration</vt:lpstr>
      <vt:lpstr>DMZ Mail Server</vt:lpstr>
      <vt:lpstr>DMZ WWW Server</vt:lpstr>
      <vt:lpstr>DMZ DNS Server</vt:lpstr>
      <vt:lpstr>DMZ Log Server</vt:lpstr>
      <vt:lpstr>System Security</vt:lpstr>
      <vt:lpstr>Web Server Consequences</vt:lpstr>
      <vt:lpstr>The Development System</vt:lpstr>
      <vt:lpstr>Dev System constraints</vt:lpstr>
      <vt:lpstr>The development System consequences</vt:lpstr>
      <vt:lpstr>The Web Server System in the DMZ…</vt:lpstr>
      <vt:lpstr>… The Web Server System in the DMZ</vt:lpstr>
      <vt:lpstr>The Development System</vt:lpstr>
      <vt:lpstr>The Web Server System in the DMZ (users)</vt:lpstr>
      <vt:lpstr>The development System (users)</vt:lpstr>
      <vt:lpstr>Vulnerability Analysis </vt:lpstr>
      <vt:lpstr>Penetration Studies</vt:lpstr>
      <vt:lpstr>Penetration study: the goals</vt:lpstr>
      <vt:lpstr>Layering of tests</vt:lpstr>
      <vt:lpstr>Flaw Hypothesis Methodology</vt:lpstr>
      <vt:lpstr>Information Gathering and Flaw Hypothesis</vt:lpstr>
      <vt:lpstr>Flaw testing</vt:lpstr>
      <vt:lpstr>Vulnerability Classification</vt:lpstr>
      <vt:lpstr>RISOS (intro)</vt:lpstr>
      <vt:lpstr>Flaw classes</vt:lpstr>
      <vt:lpstr>Protection Analysis Model</vt:lpstr>
      <vt:lpstr>NRL Taxonomy…</vt:lpstr>
      <vt:lpstr>… NRL Taxonomy…</vt:lpstr>
      <vt:lpstr>Alam’s Model</vt:lpstr>
      <vt:lpstr>Auditing </vt:lpstr>
      <vt:lpstr>Logger</vt:lpstr>
      <vt:lpstr>RACF</vt:lpstr>
      <vt:lpstr>Analyzer</vt:lpstr>
      <vt:lpstr>Design of an Auditing System</vt:lpstr>
      <vt:lpstr>Syntactic Issues</vt:lpstr>
      <vt:lpstr>Log Sanitization</vt:lpstr>
      <vt:lpstr>Presentazione standard di PowerPoint</vt:lpstr>
      <vt:lpstr>Application &amp; System Logging</vt:lpstr>
      <vt:lpstr>Application &amp; System Logging</vt:lpstr>
      <vt:lpstr>A posteriori Design</vt:lpstr>
      <vt:lpstr>State-Based Auditing</vt:lpstr>
      <vt:lpstr>Transition-Based Auditing</vt:lpstr>
      <vt:lpstr>Auditing to Detect Known Violations of a Policy</vt:lpstr>
      <vt:lpstr>Auditing Mechanisms</vt:lpstr>
      <vt:lpstr>Audit Browsing</vt:lpstr>
      <vt:lpstr>Intrusion Detection</vt:lpstr>
      <vt:lpstr>principles</vt:lpstr>
      <vt:lpstr>Basic Intrusion Detection</vt:lpstr>
      <vt:lpstr>Goals of IDS</vt:lpstr>
      <vt:lpstr>Anomaly Modeling</vt:lpstr>
      <vt:lpstr>Misuse Modeling</vt:lpstr>
      <vt:lpstr>Specification Modeling</vt:lpstr>
      <vt:lpstr>The Agent</vt:lpstr>
      <vt:lpstr>Host-based information gathering</vt:lpstr>
      <vt:lpstr>Network based agents</vt:lpstr>
      <vt:lpstr>The director</vt:lpstr>
      <vt:lpstr>The Notifier</vt:lpstr>
      <vt:lpstr>Organization of Intrusion detection Systems</vt:lpstr>
      <vt:lpstr>Network Security Monitor</vt:lpstr>
      <vt:lpstr>Presentazione standard di PowerPoint</vt:lpstr>
      <vt:lpstr>Distributed Intrusion Detection System</vt:lpstr>
      <vt:lpstr>Autonomous Agents: AAFID</vt:lpstr>
      <vt:lpstr>Intrusion response</vt:lpstr>
      <vt:lpstr>Incident Prevention</vt:lpstr>
      <vt:lpstr>Intrusion handling</vt:lpstr>
      <vt:lpstr>Containment</vt:lpstr>
      <vt:lpstr>Eradication</vt:lpstr>
      <vt:lpstr>Follow-up</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Thebrain</dc:creator>
  <cp:lastModifiedBy>corrado aaron visaggio</cp:lastModifiedBy>
  <cp:revision>56</cp:revision>
  <dcterms:created xsi:type="dcterms:W3CDTF">2016-07-06T15:53:57Z</dcterms:created>
  <dcterms:modified xsi:type="dcterms:W3CDTF">2017-12-20T10:58:41Z</dcterms:modified>
</cp:coreProperties>
</file>