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86" r:id="rId7"/>
    <p:sldId id="261" r:id="rId8"/>
    <p:sldId id="285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1182A-5CDE-4711-BF3B-6661600B122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73501-1034-4C3A-A89D-CA2BF11E40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6BE2-3342-4522-935D-51D34D30F614}" type="datetime1">
              <a:rPr lang="it-IT" smtClean="0"/>
              <a:t>06/10/2019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57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4B41-E66E-41A5-91FD-7F21D5A8BAD8}" type="datetime1">
              <a:rPr lang="it-IT" smtClean="0"/>
              <a:t>06/10/2019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96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D51A-9167-425F-A0EC-81ED0CAF1B90}" type="datetime1">
              <a:rPr lang="it-IT" smtClean="0"/>
              <a:t>06/10/2019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48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6CC5-F8A0-4B5D-9D62-8434994B6930}" type="datetime1">
              <a:rPr lang="it-IT" smtClean="0"/>
              <a:t>06/10/2019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80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CF7E-87CC-41A8-87AB-2D95B5E74B7E}" type="datetime1">
              <a:rPr lang="it-IT" smtClean="0"/>
              <a:t>06/10/2019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72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A78F-E65C-4D47-AABC-547F6D8DF27F}" type="datetime1">
              <a:rPr lang="it-IT" smtClean="0"/>
              <a:t>06/10/2019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348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9D01-2FF5-4A5B-82DD-A8C3643744F0}" type="datetime1">
              <a:rPr lang="it-IT" smtClean="0"/>
              <a:t>06/10/2019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081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84E8-DEE1-43E5-8F28-01CDABC7E558}" type="datetime1">
              <a:rPr lang="it-IT" smtClean="0"/>
              <a:t>06/10/2019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50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EB47-7325-4B27-B609-616C6CE79E93}" type="datetime1">
              <a:rPr lang="it-IT" smtClean="0"/>
              <a:t>06/10/2019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382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C6A0-E693-47BC-AA86-8B8F9ED76AFF}" type="datetime1">
              <a:rPr lang="it-IT" smtClean="0"/>
              <a:t>06/10/2019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03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2400-A435-405C-B834-D7C46E09A041}" type="datetime1">
              <a:rPr lang="it-IT" smtClean="0"/>
              <a:t>06/10/2019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41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9B6AD-02F8-4CEF-86FA-759BDA46A40D}" type="datetime1">
              <a:rPr lang="it-IT" smtClean="0"/>
              <a:t>06/10/2019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9D81F-25BC-4B1B-9B43-C3BF61879F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921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Risk</a:t>
            </a:r>
            <a:r>
              <a:rPr lang="it-IT" dirty="0"/>
              <a:t> </a:t>
            </a:r>
            <a:r>
              <a:rPr lang="it-IT" dirty="0" err="1"/>
              <a:t>Assessment</a:t>
            </a:r>
            <a:r>
              <a:rPr lang="it-IT" dirty="0"/>
              <a:t> and Security Test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29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 Rischio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Dopo che i rischi sono stati identificati, insieme alla </a:t>
            </a:r>
            <a:r>
              <a:rPr lang="it-IT" sz="2400" b="1" dirty="0"/>
              <a:t>probabilità</a:t>
            </a:r>
            <a:r>
              <a:rPr lang="it-IT" sz="2400" dirty="0"/>
              <a:t> e al loro </a:t>
            </a:r>
            <a:r>
              <a:rPr lang="it-IT" sz="2400" b="1" dirty="0"/>
              <a:t>impatto</a:t>
            </a:r>
            <a:r>
              <a:rPr lang="it-IT" sz="2400" dirty="0"/>
              <a:t> essi devono essere verificati e avvalorati. Tipicamente la probabilità e l’impatto di un rischio sono valutati attraverso una scala qualitativa. </a:t>
            </a:r>
          </a:p>
          <a:p>
            <a:pPr lvl="1"/>
            <a:r>
              <a:rPr lang="it-IT" sz="2000" dirty="0" err="1"/>
              <a:t>Risk</a:t>
            </a:r>
            <a:r>
              <a:rPr lang="it-IT" sz="2000" dirty="0"/>
              <a:t> Scale</a:t>
            </a:r>
          </a:p>
          <a:p>
            <a:pPr lvl="1"/>
            <a:r>
              <a:rPr lang="it-IT" sz="2000" dirty="0" err="1"/>
              <a:t>Risk</a:t>
            </a:r>
            <a:r>
              <a:rPr lang="it-IT" sz="2000" dirty="0"/>
              <a:t> Matrix</a:t>
            </a:r>
          </a:p>
          <a:p>
            <a:r>
              <a:rPr lang="it-IT" sz="2400" dirty="0"/>
              <a:t>L’esatta valutazione del rischio dovrebbe essere realizzata sulla base delle indicazioni del </a:t>
            </a:r>
            <a:r>
              <a:rPr lang="it-IT" sz="2400" b="1" i="1" dirty="0"/>
              <a:t>business </a:t>
            </a:r>
            <a:r>
              <a:rPr lang="it-IT" sz="2400" b="1" i="1" dirty="0" err="1"/>
              <a:t>owner</a:t>
            </a:r>
            <a:r>
              <a:rPr lang="it-IT" sz="2400" b="1" i="1" dirty="0"/>
              <a:t> </a:t>
            </a:r>
            <a:r>
              <a:rPr lang="it-IT" sz="2400" dirty="0"/>
              <a:t>e dei </a:t>
            </a:r>
            <a:r>
              <a:rPr lang="it-IT" sz="2400" b="1" i="1" dirty="0" err="1"/>
              <a:t>subject</a:t>
            </a:r>
            <a:r>
              <a:rPr lang="it-IT" sz="2400" b="1" i="1" dirty="0"/>
              <a:t> </a:t>
            </a:r>
            <a:r>
              <a:rPr lang="it-IT" sz="2400" b="1" i="1" dirty="0" err="1"/>
              <a:t>matter</a:t>
            </a:r>
            <a:r>
              <a:rPr lang="it-IT" sz="2400" b="1" i="1" dirty="0"/>
              <a:t> </a:t>
            </a:r>
            <a:r>
              <a:rPr lang="it-IT" sz="2400" b="1" i="1" dirty="0" err="1"/>
              <a:t>expert</a:t>
            </a:r>
            <a:r>
              <a:rPr lang="it-IT" sz="2400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497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Impact </a:t>
            </a:r>
            <a:r>
              <a:rPr lang="it-IT" dirty="0" err="1"/>
              <a:t>Assessment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L’impatto di un rischio   si verifica </a:t>
            </a:r>
            <a:r>
              <a:rPr lang="it-IT" b="1" dirty="0"/>
              <a:t>senza </a:t>
            </a:r>
            <a:r>
              <a:rPr lang="it-IT" dirty="0"/>
              <a:t>l’installazione di controlli sul campo</a:t>
            </a:r>
          </a:p>
          <a:p>
            <a:r>
              <a:rPr lang="it-IT" dirty="0"/>
              <a:t>solo un rating può essere assegnato al rischio.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779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Likelihood</a:t>
            </a:r>
            <a:r>
              <a:rPr lang="it-IT" dirty="0"/>
              <a:t> </a:t>
            </a:r>
            <a:r>
              <a:rPr lang="it-IT" dirty="0" err="1"/>
              <a:t>assessment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La probabilità del rischio è verificata </a:t>
            </a:r>
            <a:r>
              <a:rPr lang="it-IT" sz="2400" u="sng" dirty="0"/>
              <a:t>senza l’installazione di controlli</a:t>
            </a:r>
          </a:p>
          <a:p>
            <a:r>
              <a:rPr lang="it-IT" sz="2400" dirty="0"/>
              <a:t>Laddove informazioni sulla storia della frequenza di un incidente dovesse essere disponibile sarà usata per determinare la </a:t>
            </a:r>
            <a:r>
              <a:rPr lang="it-IT" sz="2400" dirty="0" err="1"/>
              <a:t>probablità</a:t>
            </a:r>
            <a:r>
              <a:rPr lang="it-IT" sz="2400" dirty="0"/>
              <a:t> del rischio </a:t>
            </a:r>
          </a:p>
          <a:p>
            <a:r>
              <a:rPr lang="it-IT" sz="2400" dirty="0"/>
              <a:t>l’assenza di una simile informazione non necessariamente significa che la probabilità del rischio è bassa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009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Risk</a:t>
            </a:r>
            <a:r>
              <a:rPr lang="it-IT" dirty="0"/>
              <a:t> Rating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valutato utilizzando la </a:t>
            </a:r>
            <a:r>
              <a:rPr lang="it-IT" dirty="0" err="1">
                <a:solidFill>
                  <a:srgbClr val="FF0000"/>
                </a:solidFill>
              </a:rPr>
              <a:t>risk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matrix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Il </a:t>
            </a:r>
            <a:r>
              <a:rPr lang="it-IT" u="sng" dirty="0"/>
              <a:t>rischio difficilmente è statico</a:t>
            </a:r>
            <a:r>
              <a:rPr lang="it-IT" dirty="0"/>
              <a:t>, di conseguenza questi devono essere aggiunti al registro del rischio e monitorati e </a:t>
            </a:r>
            <a:r>
              <a:rPr lang="it-IT" dirty="0" err="1"/>
              <a:t>ri</a:t>
            </a:r>
            <a:r>
              <a:rPr lang="it-IT" dirty="0"/>
              <a:t>-verificati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254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Controls</a:t>
            </a:r>
            <a:r>
              <a:rPr lang="it-IT" dirty="0"/>
              <a:t> </a:t>
            </a:r>
            <a:r>
              <a:rPr lang="it-IT" dirty="0" err="1"/>
              <a:t>identification</a:t>
            </a:r>
            <a:r>
              <a:rPr lang="it-IT" dirty="0"/>
              <a:t> e </a:t>
            </a:r>
            <a:r>
              <a:rPr lang="it-IT" dirty="0" err="1"/>
              <a:t>assessment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Un controllo può ridurre il rischio riducendo la probabilità che l’evento scaturente il rischio si verifichi, l’impatto o entrambi.</a:t>
            </a:r>
          </a:p>
          <a:p>
            <a:r>
              <a:rPr lang="it-IT" sz="2400" dirty="0"/>
              <a:t>Verificare l’effetto che il controllo ha sull’intero rischio per determinare il </a:t>
            </a:r>
            <a:r>
              <a:rPr lang="it-IT" sz="2400" dirty="0" err="1"/>
              <a:t>residual</a:t>
            </a:r>
            <a:r>
              <a:rPr lang="it-IT" sz="2400" dirty="0"/>
              <a:t> </a:t>
            </a:r>
            <a:r>
              <a:rPr lang="it-IT" sz="2400" dirty="0" err="1"/>
              <a:t>risk</a:t>
            </a:r>
            <a:r>
              <a:rPr lang="it-IT" sz="2400" dirty="0"/>
              <a:t> rating</a:t>
            </a:r>
          </a:p>
          <a:p>
            <a:r>
              <a:rPr lang="it-IT" sz="2400" dirty="0" err="1"/>
              <a:t>deterrent</a:t>
            </a:r>
            <a:r>
              <a:rPr lang="it-IT" sz="2400" dirty="0"/>
              <a:t> e preventive </a:t>
            </a:r>
            <a:r>
              <a:rPr lang="it-IT" sz="2400" dirty="0" err="1"/>
              <a:t>controls</a:t>
            </a:r>
            <a:r>
              <a:rPr lang="it-IT" sz="2400" dirty="0"/>
              <a:t> riducono la probabilità di un rischio, mentre detective e </a:t>
            </a:r>
            <a:r>
              <a:rPr lang="it-IT" sz="2400" dirty="0" err="1"/>
              <a:t>corrective</a:t>
            </a:r>
            <a:r>
              <a:rPr lang="it-IT" sz="2400" dirty="0"/>
              <a:t> </a:t>
            </a:r>
            <a:r>
              <a:rPr lang="it-IT" sz="2400" dirty="0" err="1"/>
              <a:t>controls</a:t>
            </a:r>
            <a:r>
              <a:rPr lang="it-IT" sz="2400" dirty="0"/>
              <a:t> riducono l’impatto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394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controlli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6120130" cy="46304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078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controlli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it-IT" b="1" dirty="0" err="1"/>
              <a:t>Deterrent</a:t>
            </a:r>
            <a:r>
              <a:rPr lang="it-IT" b="1" dirty="0"/>
              <a:t> </a:t>
            </a:r>
            <a:r>
              <a:rPr lang="it-IT" b="1" dirty="0" err="1"/>
              <a:t>Controls</a:t>
            </a:r>
            <a:r>
              <a:rPr lang="it-IT" dirty="0"/>
              <a:t> – sono intesi scoraggiare potenziali </a:t>
            </a:r>
            <a:r>
              <a:rPr lang="it-IT" dirty="0" err="1"/>
              <a:t>attacker</a:t>
            </a:r>
            <a:r>
              <a:rPr lang="it-IT" dirty="0"/>
              <a:t>. Per esempio, stabilire una politica di sicurezza dell’informazione, un messaggio di allerta sulla schermata di </a:t>
            </a:r>
            <a:r>
              <a:rPr lang="it-IT" dirty="0" err="1"/>
              <a:t>logon</a:t>
            </a:r>
            <a:r>
              <a:rPr lang="it-IT" dirty="0"/>
              <a:t>, un Kensington </a:t>
            </a:r>
            <a:r>
              <a:rPr lang="it-IT" dirty="0" err="1"/>
              <a:t>lock</a:t>
            </a:r>
            <a:r>
              <a:rPr lang="it-IT" dirty="0"/>
              <a:t> o videocamere di sicurezza.</a:t>
            </a:r>
          </a:p>
          <a:p>
            <a:pPr lvl="0"/>
            <a:r>
              <a:rPr lang="it-IT" b="1" dirty="0"/>
              <a:t>Preventive </a:t>
            </a:r>
            <a:r>
              <a:rPr lang="it-IT" b="1" dirty="0" err="1"/>
              <a:t>Controls</a:t>
            </a:r>
            <a:r>
              <a:rPr lang="it-IT" b="1" dirty="0"/>
              <a:t> </a:t>
            </a:r>
            <a:r>
              <a:rPr lang="it-IT" dirty="0"/>
              <a:t>– sono intesi minimizzare la probabilità di un incidente. Per esempio, un processo di gestione di uno </a:t>
            </a:r>
            <a:r>
              <a:rPr lang="it-IT" dirty="0" err="1"/>
              <a:t>user</a:t>
            </a:r>
            <a:r>
              <a:rPr lang="it-IT" dirty="0"/>
              <a:t> account, restringere l’accesso alla sala dei server solo a personale autorizzato, configurare appropriate regole su un firewall o implementare una </a:t>
            </a:r>
            <a:r>
              <a:rPr lang="it-IT" dirty="0" err="1"/>
              <a:t>access</a:t>
            </a:r>
            <a:r>
              <a:rPr lang="it-IT" dirty="0"/>
              <a:t> control list su un file share.</a:t>
            </a:r>
          </a:p>
          <a:p>
            <a:pPr lvl="0"/>
            <a:r>
              <a:rPr lang="it-IT" b="1" dirty="0"/>
              <a:t>Detective </a:t>
            </a:r>
            <a:r>
              <a:rPr lang="it-IT" b="1" dirty="0" err="1"/>
              <a:t>Controls</a:t>
            </a:r>
            <a:r>
              <a:rPr lang="it-IT" b="1" dirty="0"/>
              <a:t> </a:t>
            </a:r>
            <a:r>
              <a:rPr lang="it-IT" dirty="0"/>
              <a:t>– sono intesi identificare quando un incidente si è verificato. Per esempio, revisione dei log di un server o di un firewall o gli </a:t>
            </a:r>
            <a:r>
              <a:rPr lang="it-IT" dirty="0" err="1"/>
              <a:t>alert</a:t>
            </a:r>
            <a:r>
              <a:rPr lang="it-IT" dirty="0"/>
              <a:t> di un </a:t>
            </a:r>
            <a:r>
              <a:rPr lang="it-IT" dirty="0" err="1"/>
              <a:t>Intrusion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System.</a:t>
            </a:r>
          </a:p>
          <a:p>
            <a:pPr lvl="0"/>
            <a:r>
              <a:rPr lang="it-IT" b="1" dirty="0" err="1"/>
              <a:t>Corrective</a:t>
            </a:r>
            <a:r>
              <a:rPr lang="it-IT" b="1" dirty="0"/>
              <a:t> </a:t>
            </a:r>
            <a:r>
              <a:rPr lang="it-IT" b="1" dirty="0" err="1"/>
              <a:t>Controls</a:t>
            </a:r>
            <a:r>
              <a:rPr lang="it-IT" dirty="0"/>
              <a:t> – sono intesi riparare i componenti di un sistema informativo dopo che un incidente si è verificato. </a:t>
            </a:r>
            <a:r>
              <a:rPr lang="en-US" dirty="0"/>
              <a:t>Per </a:t>
            </a:r>
            <a:r>
              <a:rPr lang="en-US" dirty="0" err="1"/>
              <a:t>sempio</a:t>
            </a:r>
            <a:r>
              <a:rPr lang="en-US" dirty="0"/>
              <a:t>, data backup, </a:t>
            </a:r>
            <a:r>
              <a:rPr lang="en-US" dirty="0" err="1"/>
              <a:t>Sq</a:t>
            </a:r>
            <a:r>
              <a:rPr lang="en-US" dirty="0"/>
              <a:t> transaction log shipping, </a:t>
            </a:r>
            <a:r>
              <a:rPr lang="en-US" dirty="0" err="1"/>
              <a:t>piani</a:t>
            </a:r>
            <a:r>
              <a:rPr lang="en-US" dirty="0"/>
              <a:t> di business continuity e disaster recovery.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4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Il </a:t>
            </a:r>
            <a:r>
              <a:rPr lang="it-IT" dirty="0" err="1">
                <a:solidFill>
                  <a:srgbClr val="FF0000"/>
                </a:solidFill>
              </a:rPr>
              <a:t>residual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risk</a:t>
            </a:r>
            <a:r>
              <a:rPr lang="it-IT" dirty="0">
                <a:solidFill>
                  <a:srgbClr val="FF0000"/>
                </a:solidFill>
              </a:rPr>
              <a:t> rating </a:t>
            </a:r>
            <a:r>
              <a:rPr lang="it-IT" dirty="0"/>
              <a:t>è derivato dalla verifica dell’effetto che gli attuali controlli hanno sul </a:t>
            </a:r>
            <a:r>
              <a:rPr lang="it-IT" b="1" i="1" dirty="0" err="1"/>
              <a:t>gross</a:t>
            </a:r>
            <a:r>
              <a:rPr lang="it-IT" b="1" i="1" dirty="0"/>
              <a:t> </a:t>
            </a:r>
            <a:r>
              <a:rPr lang="it-IT" b="1" i="1" dirty="0" err="1"/>
              <a:t>risk</a:t>
            </a:r>
            <a:r>
              <a:rPr lang="it-IT" b="1" i="1" dirty="0"/>
              <a:t> </a:t>
            </a:r>
            <a:r>
              <a:rPr lang="it-IT" dirty="0"/>
              <a:t>e usando la </a:t>
            </a:r>
            <a:r>
              <a:rPr lang="it-IT" dirty="0" err="1"/>
              <a:t>risk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.</a:t>
            </a:r>
          </a:p>
          <a:p>
            <a:r>
              <a:rPr lang="it-IT" dirty="0"/>
              <a:t>Per esempio:</a:t>
            </a:r>
          </a:p>
          <a:p>
            <a:pPr marL="0" indent="0">
              <a:buNone/>
            </a:pPr>
            <a:r>
              <a:rPr lang="it-IT" dirty="0"/>
              <a:t>Uno scenario di rischio con la </a:t>
            </a:r>
            <a:r>
              <a:rPr lang="it-IT" dirty="0" err="1"/>
              <a:t>likelihood</a:t>
            </a:r>
            <a:r>
              <a:rPr lang="it-IT" dirty="0"/>
              <a:t> rating di </a:t>
            </a:r>
            <a:r>
              <a:rPr lang="it-IT" i="1" dirty="0"/>
              <a:t>possibile ma improbabile</a:t>
            </a:r>
            <a:r>
              <a:rPr lang="it-IT" dirty="0"/>
              <a:t> e impact rating di </a:t>
            </a:r>
            <a:r>
              <a:rPr lang="it-IT" i="1" dirty="0"/>
              <a:t>severo </a:t>
            </a:r>
            <a:r>
              <a:rPr lang="it-IT" dirty="0"/>
              <a:t>risulterà avere un </a:t>
            </a:r>
            <a:r>
              <a:rPr lang="it-IT" dirty="0" err="1"/>
              <a:t>risk</a:t>
            </a:r>
            <a:r>
              <a:rPr lang="it-IT" dirty="0"/>
              <a:t> rating di 19. Un controllo attualmente installato è altamente efficace a ridurre l’impatto del rischio. L’impact rating è rivisitato a </a:t>
            </a:r>
            <a:r>
              <a:rPr lang="it-IT" i="1" dirty="0"/>
              <a:t>Moderato </a:t>
            </a:r>
            <a:r>
              <a:rPr lang="it-IT" dirty="0"/>
              <a:t>con il controllo installato, quindi il 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risk</a:t>
            </a:r>
            <a:r>
              <a:rPr lang="it-IT" dirty="0"/>
              <a:t> rating è 9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7355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Risk</a:t>
            </a:r>
            <a:r>
              <a:rPr lang="it-IT" dirty="0"/>
              <a:t> Evaluation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Dopo aver realizzato la </a:t>
            </a:r>
            <a:r>
              <a:rPr lang="it-IT" dirty="0" err="1"/>
              <a:t>risk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i 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risks</a:t>
            </a:r>
            <a:r>
              <a:rPr lang="it-IT" dirty="0"/>
              <a:t> possono essere confrontati con i livelli di tolleranza</a:t>
            </a:r>
          </a:p>
          <a:p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risks</a:t>
            </a:r>
            <a:r>
              <a:rPr lang="it-IT" dirty="0"/>
              <a:t> che sono stati verificati essere tra 1 e 3 sono considerati accettabili livello di rischio per il business e non necessitano una ulteriore valutazione</a:t>
            </a:r>
          </a:p>
          <a:p>
            <a:r>
              <a:rPr lang="it-IT" dirty="0"/>
              <a:t>Tutti i 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risks</a:t>
            </a:r>
            <a:r>
              <a:rPr lang="it-IT" dirty="0"/>
              <a:t> che sono valutati essere tra 4 e 25 su un rating scale hanno necessità di essere valutati e </a:t>
            </a:r>
            <a:r>
              <a:rPr lang="it-IT" dirty="0" err="1"/>
              <a:t>prioritizzati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2950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Risk</a:t>
            </a:r>
            <a:r>
              <a:rPr lang="it-IT" dirty="0"/>
              <a:t> Treatment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it-IT" b="1" dirty="0"/>
              <a:t>Evitare – </a:t>
            </a:r>
            <a:r>
              <a:rPr lang="it-IT" dirty="0"/>
              <a:t>fermare l’attività che causa il rischio, eleminando quindi il rischio. L’evitare il rischio non è la scelta preferenziale, dal momento che impedisce di cogliere l’opportunità associata al rischio stesso.</a:t>
            </a:r>
          </a:p>
          <a:p>
            <a:r>
              <a:rPr lang="it-IT" b="1" dirty="0"/>
              <a:t>Trattare – </a:t>
            </a:r>
            <a:r>
              <a:rPr lang="it-IT" dirty="0"/>
              <a:t>implementare controlli per ridurre la probabilità e/o l’impatto del rischio. Il trattamento del rischio è il </a:t>
            </a:r>
            <a:r>
              <a:rPr lang="it-IT" dirty="0" err="1"/>
              <a:t>risk</a:t>
            </a:r>
            <a:r>
              <a:rPr lang="it-IT" dirty="0"/>
              <a:t> treatment più comune</a:t>
            </a:r>
          </a:p>
          <a:p>
            <a:pPr lvl="0"/>
            <a:r>
              <a:rPr lang="it-IT" b="1" dirty="0"/>
              <a:t>Trasferimento – </a:t>
            </a:r>
            <a:r>
              <a:rPr lang="it-IT" dirty="0"/>
              <a:t>traferire o condividere tutto o parte dell’impatto del rischio con una terza parte. Le tecniche più comuni di trasferimento del rischio sono l’assicurazione e l’outsourcing.</a:t>
            </a:r>
          </a:p>
          <a:p>
            <a:pPr lvl="0"/>
            <a:r>
              <a:rPr lang="it-IT" b="1" dirty="0"/>
              <a:t>Accettazione – </a:t>
            </a:r>
            <a:r>
              <a:rPr lang="it-IT" dirty="0"/>
              <a:t>il business </a:t>
            </a:r>
            <a:r>
              <a:rPr lang="it-IT" dirty="0" err="1"/>
              <a:t>owner</a:t>
            </a:r>
            <a:r>
              <a:rPr lang="it-IT" dirty="0"/>
              <a:t> può anche scegliere di accettare il rischio. I rischi sono di solito accettati quando essi sono verificati essere all’interno del livello di tolleranza. Comunque possono anche essere accettati quando non è pratico evitarli, trattarli o trasferirli.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3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Information Security </a:t>
            </a:r>
            <a:r>
              <a:rPr lang="it-IT" dirty="0" err="1"/>
              <a:t>Assessment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Un </a:t>
            </a:r>
            <a:r>
              <a:rPr lang="it-IT" b="1" dirty="0">
                <a:solidFill>
                  <a:srgbClr val="FF0000"/>
                </a:solidFill>
              </a:rPr>
              <a:t>Information Security </a:t>
            </a:r>
            <a:r>
              <a:rPr lang="it-IT" b="1" dirty="0" err="1">
                <a:solidFill>
                  <a:srgbClr val="FF0000"/>
                </a:solidFill>
              </a:rPr>
              <a:t>assessment</a:t>
            </a:r>
            <a:r>
              <a:rPr lang="it-IT" dirty="0"/>
              <a:t> è il processo che determina quanto efficacemente un’</a:t>
            </a:r>
            <a:r>
              <a:rPr lang="it-IT" sz="3100" dirty="0">
                <a:solidFill>
                  <a:schemeClr val="accent1"/>
                </a:solidFill>
              </a:rPr>
              <a:t>entità </a:t>
            </a:r>
            <a:r>
              <a:rPr lang="it-IT" dirty="0"/>
              <a:t> (</a:t>
            </a:r>
            <a:r>
              <a:rPr lang="it-IT" dirty="0" err="1"/>
              <a:t>host</a:t>
            </a:r>
            <a:r>
              <a:rPr lang="it-IT" dirty="0"/>
              <a:t>, sistema, rete, procedure, persone, note come gli </a:t>
            </a:r>
            <a:r>
              <a:rPr lang="it-IT" dirty="0" err="1">
                <a:solidFill>
                  <a:schemeClr val="accent1"/>
                </a:solidFill>
              </a:rPr>
              <a:t>assessment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object</a:t>
            </a:r>
            <a:r>
              <a:rPr lang="it-IT" dirty="0"/>
              <a:t>) incontra gli obiettivi di sicurezza. Tre tipi di </a:t>
            </a:r>
            <a:r>
              <a:rPr lang="it-IT" dirty="0" err="1"/>
              <a:t>assessment</a:t>
            </a:r>
            <a:r>
              <a:rPr lang="it-IT" dirty="0"/>
              <a:t> possono essere condotti:</a:t>
            </a:r>
          </a:p>
          <a:p>
            <a:pPr lvl="1"/>
            <a:r>
              <a:rPr lang="it-IT" dirty="0"/>
              <a:t>Il </a:t>
            </a:r>
            <a:r>
              <a:rPr lang="it-IT" dirty="0" err="1">
                <a:solidFill>
                  <a:srgbClr val="FF0000"/>
                </a:solidFill>
              </a:rPr>
              <a:t>testing</a:t>
            </a:r>
            <a:r>
              <a:rPr lang="it-IT" dirty="0"/>
              <a:t>, ovvero il processo di esercitare uno o più </a:t>
            </a:r>
            <a:r>
              <a:rPr lang="it-IT" dirty="0" err="1"/>
              <a:t>assessment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 sotto specifiche condizioni per comparare il comportamento reale con quello atteso;</a:t>
            </a:r>
          </a:p>
          <a:p>
            <a:pPr lvl="1"/>
            <a:r>
              <a:rPr lang="it-IT" dirty="0"/>
              <a:t>L’</a:t>
            </a:r>
            <a:r>
              <a:rPr lang="it-IT" dirty="0" err="1">
                <a:solidFill>
                  <a:srgbClr val="FF0000"/>
                </a:solidFill>
              </a:rPr>
              <a:t>examination</a:t>
            </a:r>
            <a:r>
              <a:rPr lang="it-IT" dirty="0"/>
              <a:t>, ovvero il processo consistente nel controllare, ispezionare, revisionare, osservare, studiare o analizzare uno o più </a:t>
            </a:r>
            <a:r>
              <a:rPr lang="it-IT" dirty="0" err="1"/>
              <a:t>assessment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 per facilitare la comprensione o ottenere evidenze.</a:t>
            </a:r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Interviewing</a:t>
            </a:r>
            <a:r>
              <a:rPr lang="it-IT" dirty="0"/>
              <a:t>,  ovvero il processo di condurre discussioni con individui o gruppi all’interno di un’organizzazione per facilitare al comprensione o per ottenere evidenze.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518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Tecniche di </a:t>
            </a:r>
            <a:r>
              <a:rPr lang="it-IT" dirty="0" err="1"/>
              <a:t>assessment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it-IT" sz="1800" b="1" dirty="0" err="1"/>
              <a:t>Review</a:t>
            </a:r>
            <a:r>
              <a:rPr lang="it-IT" sz="1800" dirty="0"/>
              <a:t>: tecniche di analisi usate per valutare sistemi, applicazioni, network, politiche e procedure per scoprire vulnerabilità e sono condotte generalmente manualmente, con l’ausilio di opportune </a:t>
            </a:r>
            <a:r>
              <a:rPr lang="it-IT" sz="1800" dirty="0" err="1"/>
              <a:t>checklist</a:t>
            </a:r>
            <a:r>
              <a:rPr lang="it-IT" sz="1800" dirty="0"/>
              <a:t> o con l’ausilio di software predisposti ad identificare e localizzare i punti che possono contenere una vulnerabilità Le </a:t>
            </a:r>
            <a:r>
              <a:rPr lang="it-IT" sz="1800" dirty="0" err="1"/>
              <a:t>review</a:t>
            </a:r>
            <a:r>
              <a:rPr lang="it-IT" sz="1800" dirty="0"/>
              <a:t> sono rivolte a:</a:t>
            </a:r>
          </a:p>
          <a:p>
            <a:pPr lvl="1"/>
            <a:r>
              <a:rPr lang="it-IT" sz="1800" dirty="0"/>
              <a:t>Documentazione</a:t>
            </a:r>
          </a:p>
          <a:p>
            <a:pPr lvl="1"/>
            <a:r>
              <a:rPr lang="it-IT" sz="1800" dirty="0"/>
              <a:t>Log</a:t>
            </a:r>
          </a:p>
          <a:p>
            <a:pPr lvl="1"/>
            <a:r>
              <a:rPr lang="it-IT" sz="1800" dirty="0" err="1"/>
              <a:t>Ruleset</a:t>
            </a:r>
            <a:endParaRPr lang="it-IT" sz="1800" dirty="0"/>
          </a:p>
          <a:p>
            <a:pPr lvl="1"/>
            <a:r>
              <a:rPr lang="it-IT" sz="1800" dirty="0"/>
              <a:t>Configurazioni di sistema</a:t>
            </a:r>
          </a:p>
          <a:p>
            <a:pPr lvl="0"/>
            <a:r>
              <a:rPr lang="it-IT" sz="1800" b="1" dirty="0"/>
              <a:t>Target </a:t>
            </a:r>
            <a:r>
              <a:rPr lang="it-IT" sz="1800" b="1" dirty="0" err="1"/>
              <a:t>identification</a:t>
            </a:r>
            <a:r>
              <a:rPr lang="it-IT" sz="1800" b="1" dirty="0"/>
              <a:t> and </a:t>
            </a:r>
            <a:r>
              <a:rPr lang="it-IT" sz="1800" b="1" dirty="0" err="1"/>
              <a:t>analysis</a:t>
            </a:r>
            <a:r>
              <a:rPr lang="it-IT" sz="1800" dirty="0"/>
              <a:t>: queste tecniche identificano i sistemi, le porte, i servizi e le potenziali vulnerabilità e possono essere realizzate manualmente o con software che automatizzano il processo. Includono:</a:t>
            </a:r>
          </a:p>
          <a:p>
            <a:pPr lvl="1"/>
            <a:r>
              <a:rPr lang="it-IT" sz="1800" dirty="0"/>
              <a:t>Network </a:t>
            </a:r>
            <a:r>
              <a:rPr lang="it-IT" sz="1800" dirty="0" err="1"/>
              <a:t>discovery</a:t>
            </a:r>
            <a:endParaRPr lang="it-IT" sz="1800" dirty="0"/>
          </a:p>
          <a:p>
            <a:pPr lvl="1"/>
            <a:r>
              <a:rPr lang="en-US" sz="1800" dirty="0"/>
              <a:t>Network port and service identification,</a:t>
            </a:r>
            <a:endParaRPr lang="it-IT" sz="1800" dirty="0"/>
          </a:p>
          <a:p>
            <a:pPr lvl="1"/>
            <a:r>
              <a:rPr lang="en-US" sz="1800" dirty="0"/>
              <a:t>Vulnerability scanning</a:t>
            </a:r>
            <a:endParaRPr lang="it-IT" sz="1800" dirty="0"/>
          </a:p>
          <a:p>
            <a:pPr lvl="1"/>
            <a:r>
              <a:rPr lang="en-US" sz="1800" dirty="0"/>
              <a:t>Wireless scanning</a:t>
            </a:r>
            <a:endParaRPr lang="it-IT" sz="1800" dirty="0"/>
          </a:p>
          <a:p>
            <a:pPr lvl="1"/>
            <a:r>
              <a:rPr lang="en-US" sz="1800" dirty="0"/>
              <a:t>Application security examination</a:t>
            </a:r>
            <a:endParaRPr lang="it-IT" sz="1800" dirty="0"/>
          </a:p>
          <a:p>
            <a:endParaRPr lang="it-IT" sz="1800" dirty="0"/>
          </a:p>
          <a:p>
            <a:endParaRPr lang="it-IT" sz="1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452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Tecniche di </a:t>
            </a:r>
            <a:r>
              <a:rPr lang="it-IT" dirty="0" err="1"/>
              <a:t>assessment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b="1" dirty="0"/>
              <a:t>Target </a:t>
            </a:r>
            <a:r>
              <a:rPr lang="it-IT" b="1" dirty="0" err="1"/>
              <a:t>Vulnerability</a:t>
            </a:r>
            <a:r>
              <a:rPr lang="it-IT" b="1" dirty="0"/>
              <a:t> </a:t>
            </a:r>
            <a:r>
              <a:rPr lang="it-IT" b="1" dirty="0" err="1"/>
              <a:t>Validation</a:t>
            </a:r>
            <a:r>
              <a:rPr lang="it-IT" b="1" dirty="0"/>
              <a:t>: </a:t>
            </a:r>
            <a:r>
              <a:rPr lang="it-IT" dirty="0"/>
              <a:t>che corroborano l’esistenza delle vulnerabilità e possono essere realizzate sia </a:t>
            </a:r>
            <a:r>
              <a:rPr lang="it-IT" dirty="0" err="1"/>
              <a:t>manulamente</a:t>
            </a:r>
            <a:r>
              <a:rPr lang="it-IT" dirty="0"/>
              <a:t> che con l’ausilio di </a:t>
            </a:r>
            <a:r>
              <a:rPr lang="it-IT" dirty="0" err="1"/>
              <a:t>tool</a:t>
            </a:r>
            <a:r>
              <a:rPr lang="it-IT" dirty="0"/>
              <a:t> automatici. Includono:</a:t>
            </a:r>
            <a:endParaRPr lang="it-IT" sz="3600" dirty="0"/>
          </a:p>
          <a:p>
            <a:pPr lvl="1"/>
            <a:r>
              <a:rPr lang="it-IT" dirty="0"/>
              <a:t>Password cracking</a:t>
            </a:r>
            <a:endParaRPr lang="it-IT" sz="3200" dirty="0"/>
          </a:p>
          <a:p>
            <a:pPr lvl="1"/>
            <a:r>
              <a:rPr lang="it-IT" dirty="0" err="1"/>
              <a:t>Penetration</a:t>
            </a:r>
            <a:r>
              <a:rPr lang="it-IT" dirty="0"/>
              <a:t> </a:t>
            </a:r>
            <a:r>
              <a:rPr lang="it-IT" dirty="0" err="1"/>
              <a:t>testing</a:t>
            </a:r>
            <a:endParaRPr lang="it-IT" sz="3200" dirty="0"/>
          </a:p>
          <a:p>
            <a:pPr lvl="1"/>
            <a:r>
              <a:rPr lang="it-IT" dirty="0"/>
              <a:t>Social </a:t>
            </a:r>
            <a:r>
              <a:rPr lang="it-IT" dirty="0" err="1"/>
              <a:t>engineering</a:t>
            </a:r>
            <a:endParaRPr lang="it-IT" sz="3200" dirty="0"/>
          </a:p>
          <a:p>
            <a:pPr lvl="1"/>
            <a:r>
              <a:rPr lang="it-IT" dirty="0"/>
              <a:t>Application security </a:t>
            </a:r>
            <a:r>
              <a:rPr lang="it-IT" dirty="0" err="1"/>
              <a:t>testing</a:t>
            </a:r>
            <a:r>
              <a:rPr lang="it-IT" dirty="0"/>
              <a:t>.</a:t>
            </a:r>
            <a:r>
              <a:rPr lang="it-IT" b="1" dirty="0"/>
              <a:t> </a:t>
            </a:r>
            <a:endParaRPr lang="it-IT" sz="3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600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Threat</a:t>
            </a:r>
            <a:r>
              <a:rPr lang="it-IT" dirty="0"/>
              <a:t> </a:t>
            </a:r>
            <a:r>
              <a:rPr lang="it-IT" dirty="0" err="1"/>
              <a:t>Sources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1535187" y="1549750"/>
          <a:ext cx="6073626" cy="4525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6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5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Threat Group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Threat Agent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82">
                <a:tc rowSpan="6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Individui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Impiegati/fornitori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Clienti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Hackers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Hacktivist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Criminali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Terroristi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582">
                <a:tc rowSpan="6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Organizzazioni Esterne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Service Provider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Hactivist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Governi Esteri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Gruppi di Azioni Sponsorizzati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Gruppi Terroristi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Gruppi Criminali Organizzati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582">
                <a:tc row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Evento Tecnico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Codice malevolo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Codice difettoso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Malfunzionamento delle attrezzature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Perdita di corrente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8582"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Eventi Accidentali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Fuoco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Danneggiamento da acqua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distruzione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8582">
                <a:tc row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Eventi Naturali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Meteo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Terremoti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Eruzioni Vulcaniche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Inondazione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088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44261"/>
          </a:xfrm>
        </p:spPr>
        <p:txBody>
          <a:bodyPr>
            <a:normAutofit/>
          </a:bodyPr>
          <a:lstStyle/>
          <a:p>
            <a:r>
              <a:rPr lang="it-IT" sz="2000" dirty="0"/>
              <a:t>Impact Scale</a:t>
            </a: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35" y="718899"/>
            <a:ext cx="6120130" cy="61664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9834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Likelihood</a:t>
            </a:r>
            <a:r>
              <a:rPr lang="it-IT" dirty="0"/>
              <a:t> Scale</a:t>
            </a: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35" y="2379980"/>
            <a:ext cx="6120130" cy="20980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346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Risk</a:t>
            </a:r>
            <a:r>
              <a:rPr lang="it-IT" dirty="0"/>
              <a:t> Matrix</a:t>
            </a: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329" y="1484784"/>
            <a:ext cx="6120130" cy="52114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554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Tecniche di revisione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it-IT" b="1" dirty="0" err="1"/>
              <a:t>Document</a:t>
            </a:r>
            <a:r>
              <a:rPr lang="it-IT" b="1" dirty="0"/>
              <a:t> </a:t>
            </a:r>
            <a:r>
              <a:rPr lang="it-IT" b="1" dirty="0" err="1"/>
              <a:t>review</a:t>
            </a:r>
            <a:r>
              <a:rPr lang="it-IT" b="1" dirty="0"/>
              <a:t>: </a:t>
            </a:r>
            <a:r>
              <a:rPr lang="it-IT" dirty="0"/>
              <a:t>questa tecnica determina se vi sono mancanze o debolezze nelle politiche, nelle procedure o nei controlli. Questa tecnica analizza: politiche, requisiti, architetture, procedure, piani di sicurezza, piani di risposta, la </a:t>
            </a:r>
            <a:r>
              <a:rPr lang="it-IT" dirty="0" err="1"/>
              <a:t>compliance</a:t>
            </a:r>
            <a:r>
              <a:rPr lang="it-IT" dirty="0"/>
              <a:t> con gli standard adottati.</a:t>
            </a:r>
          </a:p>
          <a:p>
            <a:pPr lvl="0"/>
            <a:r>
              <a:rPr lang="it-IT" b="1" dirty="0"/>
              <a:t>Log </a:t>
            </a:r>
            <a:r>
              <a:rPr lang="it-IT" b="1" dirty="0" err="1"/>
              <a:t>review</a:t>
            </a:r>
            <a:r>
              <a:rPr lang="it-IT" dirty="0"/>
              <a:t>: determina se i controlli registrano completamente e correttamente le informazioni e se l’organizzazione implementa le corrette politiche di gestione dei log. </a:t>
            </a:r>
            <a:r>
              <a:rPr lang="en-US" dirty="0"/>
              <a:t>Si </a:t>
            </a:r>
            <a:r>
              <a:rPr lang="en-US" dirty="0" err="1"/>
              <a:t>analizzeranno</a:t>
            </a:r>
            <a:r>
              <a:rPr lang="en-US" dirty="0"/>
              <a:t>: system log, server log, </a:t>
            </a:r>
            <a:r>
              <a:rPr lang="en-US" dirty="0" err="1"/>
              <a:t>autentication</a:t>
            </a:r>
            <a:r>
              <a:rPr lang="en-US" dirty="0"/>
              <a:t> server, intrusion detection e prevention system log, firewall e router log, application log, antivirus log, security log.</a:t>
            </a:r>
            <a:endParaRPr lang="it-IT" dirty="0"/>
          </a:p>
          <a:p>
            <a:pPr lvl="0"/>
            <a:r>
              <a:rPr lang="it-IT" b="1" dirty="0" err="1"/>
              <a:t>Ruleset</a:t>
            </a:r>
            <a:r>
              <a:rPr lang="it-IT" b="1" dirty="0"/>
              <a:t> </a:t>
            </a:r>
            <a:r>
              <a:rPr lang="it-IT" b="1" dirty="0" err="1"/>
              <a:t>review</a:t>
            </a:r>
            <a:r>
              <a:rPr lang="it-IT" dirty="0"/>
              <a:t>: un </a:t>
            </a:r>
            <a:r>
              <a:rPr lang="it-IT" dirty="0" err="1"/>
              <a:t>ruleset</a:t>
            </a:r>
            <a:r>
              <a:rPr lang="it-IT" dirty="0"/>
              <a:t> è una collezione di regole o di firme che definiscono un attacco. </a:t>
            </a:r>
            <a:r>
              <a:rPr lang="en-US" dirty="0"/>
              <a:t>I </a:t>
            </a:r>
            <a:r>
              <a:rPr lang="en-US" dirty="0" err="1"/>
              <a:t>ruleset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riguardare</a:t>
            </a:r>
            <a:r>
              <a:rPr lang="en-US" dirty="0"/>
              <a:t>: router access control list, firewall </a:t>
            </a:r>
            <a:r>
              <a:rPr lang="en-US" dirty="0" err="1"/>
              <a:t>ruleset</a:t>
            </a:r>
            <a:r>
              <a:rPr lang="en-US" dirty="0"/>
              <a:t>, IDS/IPS </a:t>
            </a:r>
            <a:endParaRPr lang="it-IT" dirty="0"/>
          </a:p>
          <a:p>
            <a:pPr lvl="0"/>
            <a:r>
              <a:rPr lang="it-IT" b="1" dirty="0"/>
              <a:t>System </a:t>
            </a:r>
            <a:r>
              <a:rPr lang="it-IT" b="1" dirty="0" err="1"/>
              <a:t>configuration</a:t>
            </a:r>
            <a:r>
              <a:rPr lang="it-IT" b="1" dirty="0"/>
              <a:t> </a:t>
            </a:r>
            <a:r>
              <a:rPr lang="it-IT" b="1" dirty="0" err="1"/>
              <a:t>review</a:t>
            </a:r>
            <a:r>
              <a:rPr lang="it-IT" dirty="0"/>
              <a:t>: identifica le vulnerabilità nei controlli di configurazione, come sistemi che non sono stati </a:t>
            </a:r>
            <a:r>
              <a:rPr lang="it-IT" dirty="0" err="1"/>
              <a:t>hardened</a:t>
            </a:r>
            <a:r>
              <a:rPr lang="it-IT" dirty="0"/>
              <a:t> o configurati secondo le politiche di security.</a:t>
            </a:r>
          </a:p>
          <a:p>
            <a:pPr lvl="0"/>
            <a:r>
              <a:rPr lang="it-IT" b="1" dirty="0"/>
              <a:t>Network sniffing</a:t>
            </a:r>
            <a:r>
              <a:rPr lang="it-IT" dirty="0"/>
              <a:t>: è una tecnica passiva che monitora le comunicazioni di rete, i protocolli, gli </a:t>
            </a:r>
            <a:r>
              <a:rPr lang="it-IT" dirty="0" err="1"/>
              <a:t>header</a:t>
            </a:r>
            <a:r>
              <a:rPr lang="it-IT" dirty="0"/>
              <a:t> ed i </a:t>
            </a:r>
            <a:r>
              <a:rPr lang="it-IT" dirty="0" err="1"/>
              <a:t>payload</a:t>
            </a:r>
            <a:r>
              <a:rPr lang="it-IT" dirty="0"/>
              <a:t> dei pacchetti. Gli </a:t>
            </a:r>
            <a:r>
              <a:rPr lang="it-IT" dirty="0" err="1"/>
              <a:t>sniffer</a:t>
            </a:r>
            <a:r>
              <a:rPr lang="it-IT" dirty="0"/>
              <a:t> verranno installati nelle locazioni che saranno identificate dal piano e che di solito riguardano: il perimetro, in prossimità di firewall e IDS/IPS, su uno specifico segmento di rete, presso un sistema ritenuto critico.</a:t>
            </a:r>
          </a:p>
          <a:p>
            <a:r>
              <a:rPr lang="it-IT" b="1" dirty="0"/>
              <a:t>File </a:t>
            </a:r>
            <a:r>
              <a:rPr lang="it-IT" b="1" dirty="0" err="1"/>
              <a:t>integrity</a:t>
            </a:r>
            <a:r>
              <a:rPr lang="it-IT" b="1" dirty="0"/>
              <a:t> </a:t>
            </a:r>
            <a:r>
              <a:rPr lang="it-IT" b="1" dirty="0" err="1"/>
              <a:t>checking</a:t>
            </a:r>
            <a:r>
              <a:rPr lang="it-IT" dirty="0"/>
              <a:t>: queste revisioni garantiscono che un file non sia stato alterato o corrotto, attraverso un confronto con un database di </a:t>
            </a:r>
            <a:r>
              <a:rPr lang="it-IT" dirty="0" err="1"/>
              <a:t>ckecksum</a:t>
            </a:r>
            <a:r>
              <a:rPr lang="it-IT" dirty="0"/>
              <a:t>.</a:t>
            </a:r>
          </a:p>
          <a:p>
            <a:pPr lvl="0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8838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</a:t>
            </a:r>
            <a:r>
              <a:rPr lang="it-IT" dirty="0" err="1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External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viewpoint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dirty="0"/>
              <a:t>è realizzato dall’esterno del perimetro di sicurezza dell’organizzazione.</a:t>
            </a:r>
          </a:p>
          <a:p>
            <a:r>
              <a:rPr lang="it-IT" dirty="0"/>
              <a:t>Le tecniche utilizzate saranno:</a:t>
            </a:r>
          </a:p>
          <a:p>
            <a:pPr lvl="1"/>
            <a:r>
              <a:rPr lang="it-IT" dirty="0"/>
              <a:t>Ricerca di dati pubblici</a:t>
            </a:r>
          </a:p>
          <a:p>
            <a:pPr lvl="1"/>
            <a:r>
              <a:rPr lang="it-IT" dirty="0"/>
              <a:t>Raccolta Informazioni DNS</a:t>
            </a:r>
          </a:p>
          <a:p>
            <a:pPr lvl="1"/>
            <a:r>
              <a:rPr lang="it-IT" dirty="0"/>
              <a:t>Newsgroup</a:t>
            </a:r>
          </a:p>
          <a:p>
            <a:pPr lvl="1"/>
            <a:r>
              <a:rPr lang="it-IT" dirty="0"/>
              <a:t>Enumerazione di dati quali: nomi di sistemi, indirizzi IP, sistemi operativi, punti di contatto tecnici.</a:t>
            </a:r>
          </a:p>
          <a:p>
            <a:pPr lvl="1"/>
            <a:r>
              <a:rPr lang="it-IT" dirty="0"/>
              <a:t>Network </a:t>
            </a:r>
            <a:r>
              <a:rPr lang="it-IT" dirty="0" err="1"/>
              <a:t>discovery</a:t>
            </a:r>
            <a:r>
              <a:rPr lang="it-IT" dirty="0"/>
              <a:t> e tecniche di scanning per</a:t>
            </a:r>
          </a:p>
          <a:p>
            <a:pPr lvl="2"/>
            <a:r>
              <a:rPr lang="it-IT" dirty="0"/>
              <a:t>Trovare </a:t>
            </a:r>
            <a:r>
              <a:rPr lang="it-IT" dirty="0" err="1"/>
              <a:t>host</a:t>
            </a:r>
            <a:endParaRPr lang="it-IT" dirty="0"/>
          </a:p>
          <a:p>
            <a:pPr lvl="2"/>
            <a:r>
              <a:rPr lang="it-IT" dirty="0"/>
              <a:t>Elencare servizi e porte accessibili</a:t>
            </a:r>
          </a:p>
          <a:p>
            <a:pPr lvl="1"/>
            <a:r>
              <a:rPr lang="it-IT" dirty="0"/>
              <a:t>Esercizio di attacchi da FTP, http, SMTP, POP</a:t>
            </a:r>
          </a:p>
          <a:p>
            <a:pPr lvl="1"/>
            <a:r>
              <a:rPr lang="it-IT" dirty="0"/>
              <a:t>Server che sono accessibili dall’esterno</a:t>
            </a:r>
          </a:p>
          <a:p>
            <a:pPr lvl="1"/>
            <a:r>
              <a:rPr lang="it-IT" dirty="0"/>
              <a:t>Scoprire vulnerabilità nei metodi di accesso, quali wireless </a:t>
            </a:r>
            <a:r>
              <a:rPr lang="it-IT" dirty="0" err="1"/>
              <a:t>access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e portali a server interni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8516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Internal</a:t>
            </a:r>
            <a:r>
              <a:rPr lang="it-IT" dirty="0"/>
              <a:t> </a:t>
            </a:r>
            <a:r>
              <a:rPr lang="it-IT" dirty="0" err="1"/>
              <a:t>Viewpoint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</a:t>
            </a:r>
            <a:r>
              <a:rPr lang="it-IT" b="1" dirty="0">
                <a:solidFill>
                  <a:srgbClr val="FF0000"/>
                </a:solidFill>
              </a:rPr>
              <a:t>’ </a:t>
            </a:r>
            <a:r>
              <a:rPr lang="it-IT" b="1" dirty="0" err="1">
                <a:solidFill>
                  <a:srgbClr val="FF0000"/>
                </a:solidFill>
              </a:rPr>
              <a:t>Internal</a:t>
            </a:r>
            <a:r>
              <a:rPr lang="it-IT" b="1" dirty="0">
                <a:solidFill>
                  <a:srgbClr val="FF0000"/>
                </a:solidFill>
              </a:rPr>
              <a:t> security </a:t>
            </a:r>
            <a:r>
              <a:rPr lang="it-IT" dirty="0" err="1"/>
              <a:t>testing</a:t>
            </a:r>
            <a:r>
              <a:rPr lang="it-IT" dirty="0"/>
              <a:t> si realizza all’interno del perimetro di sicurezza dell’organizzazione ed assume che l’</a:t>
            </a:r>
            <a:r>
              <a:rPr lang="it-IT" dirty="0" err="1"/>
              <a:t>adversary</a:t>
            </a:r>
            <a:r>
              <a:rPr lang="it-IT" dirty="0"/>
              <a:t> o l’</a:t>
            </a:r>
            <a:r>
              <a:rPr lang="it-IT" dirty="0" err="1"/>
              <a:t>attacker</a:t>
            </a:r>
            <a:r>
              <a:rPr lang="it-IT" dirty="0"/>
              <a:t> sia all’interno dell’organizzazione. Si concentra su vulnerabilità legate alla configurazione, o a livello di sistema (vizi di autenticazione, controllo degli accessi,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hardening</a:t>
            </a:r>
            <a:r>
              <a:rPr lang="it-IT" dirty="0"/>
              <a:t>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785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i="1" dirty="0" err="1"/>
              <a:t>Overt</a:t>
            </a:r>
            <a:r>
              <a:rPr lang="it-IT" b="1" i="1" dirty="0"/>
              <a:t>/</a:t>
            </a:r>
            <a:r>
              <a:rPr lang="it-IT" b="1" i="1" dirty="0" err="1"/>
              <a:t>Covert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L’ </a:t>
            </a:r>
            <a:r>
              <a:rPr lang="it-IT" b="1" i="1" dirty="0" err="1"/>
              <a:t>overt</a:t>
            </a:r>
            <a:r>
              <a:rPr lang="it-IT" b="1" i="1" dirty="0"/>
              <a:t> security </a:t>
            </a:r>
            <a:r>
              <a:rPr lang="it-IT" b="1" i="1" dirty="0" err="1"/>
              <a:t>testing</a:t>
            </a:r>
            <a:r>
              <a:rPr lang="it-IT" dirty="0"/>
              <a:t>, noto anche come </a:t>
            </a:r>
            <a:r>
              <a:rPr lang="it-IT" b="1" dirty="0" err="1">
                <a:solidFill>
                  <a:srgbClr val="FF0000"/>
                </a:solidFill>
              </a:rPr>
              <a:t>white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hat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testing</a:t>
            </a:r>
            <a:r>
              <a:rPr lang="it-IT" dirty="0"/>
              <a:t>, coinvolge sia l’</a:t>
            </a:r>
            <a:r>
              <a:rPr lang="it-IT" dirty="0" err="1"/>
              <a:t>internal</a:t>
            </a:r>
            <a:r>
              <a:rPr lang="it-IT" dirty="0"/>
              <a:t> che l’</a:t>
            </a:r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testing</a:t>
            </a:r>
            <a:r>
              <a:rPr lang="it-IT" dirty="0"/>
              <a:t> ed è caratterizzato dal fatto che il tester ha  la conoscenza degli </a:t>
            </a:r>
            <a:r>
              <a:rPr lang="it-IT" dirty="0" err="1"/>
              <a:t>assessment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 nella loro struttura ed architettura. </a:t>
            </a:r>
          </a:p>
          <a:p>
            <a:r>
              <a:rPr lang="it-IT" dirty="0"/>
              <a:t>Il </a:t>
            </a:r>
            <a:r>
              <a:rPr lang="it-IT" b="1" i="1" dirty="0" err="1"/>
              <a:t>covert</a:t>
            </a:r>
            <a:r>
              <a:rPr lang="it-IT" b="1" i="1" dirty="0"/>
              <a:t> security </a:t>
            </a:r>
            <a:r>
              <a:rPr lang="it-IT" b="1" i="1" dirty="0" err="1"/>
              <a:t>testing</a:t>
            </a:r>
            <a:r>
              <a:rPr lang="it-IT" dirty="0"/>
              <a:t>, noto anche come </a:t>
            </a:r>
            <a:r>
              <a:rPr lang="it-IT" b="1" dirty="0" err="1">
                <a:solidFill>
                  <a:srgbClr val="FF0000"/>
                </a:solidFill>
              </a:rPr>
              <a:t>black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hat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testing</a:t>
            </a:r>
            <a:r>
              <a:rPr lang="it-IT" dirty="0"/>
              <a:t>, assume le forme del vero e proprio attacco e si realizza senza usufruire della conoscenza dei sistemi </a:t>
            </a:r>
            <a:r>
              <a:rPr lang="it-IT" dirty="0" err="1"/>
              <a:t>nè</a:t>
            </a:r>
            <a:r>
              <a:rPr lang="it-IT" dirty="0"/>
              <a:t> del reale supporto dello staff IT. Il risultato di questo test è una vista strategica dei potenziali metodi che possono essere usati per sfruttare le vulnerabilità e dunque una migliore identificazione dei rischi, del loro impatto e della loro probabilità.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203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 dell’</a:t>
            </a:r>
            <a:r>
              <a:rPr lang="it-IT" dirty="0" err="1"/>
              <a:t>assessment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I risultati di un </a:t>
            </a:r>
            <a:r>
              <a:rPr lang="it-IT" dirty="0" err="1"/>
              <a:t>assessment</a:t>
            </a:r>
            <a:r>
              <a:rPr lang="it-IT" dirty="0"/>
              <a:t> sono utilizzati per supportare la determinazione di </a:t>
            </a:r>
            <a:r>
              <a:rPr lang="it-IT" b="1" dirty="0">
                <a:solidFill>
                  <a:srgbClr val="FF0000"/>
                </a:solidFill>
              </a:rPr>
              <a:t>controlli di sicurezza</a:t>
            </a:r>
            <a:r>
              <a:rPr lang="it-IT" dirty="0"/>
              <a:t> e per monitorare e valutare la loro </a:t>
            </a:r>
            <a:r>
              <a:rPr lang="it-IT" b="1" i="1" dirty="0"/>
              <a:t>efficacia</a:t>
            </a:r>
            <a:r>
              <a:rPr lang="it-IT" dirty="0"/>
              <a:t>.</a:t>
            </a:r>
          </a:p>
          <a:p>
            <a:r>
              <a:rPr lang="it-IT" dirty="0"/>
              <a:t>L’</a:t>
            </a:r>
            <a:r>
              <a:rPr lang="it-IT" dirty="0" err="1"/>
              <a:t>assessment</a:t>
            </a:r>
            <a:r>
              <a:rPr lang="it-IT" dirty="0"/>
              <a:t> che si intende realizzare produrrà, dunque i seguenti documenti:</a:t>
            </a:r>
          </a:p>
          <a:p>
            <a:pPr lvl="1"/>
            <a:r>
              <a:rPr lang="it-IT" dirty="0"/>
              <a:t>Una </a:t>
            </a:r>
            <a:r>
              <a:rPr lang="it-IT" i="1" dirty="0">
                <a:solidFill>
                  <a:srgbClr val="FF0000"/>
                </a:solidFill>
              </a:rPr>
              <a:t>security </a:t>
            </a:r>
            <a:r>
              <a:rPr lang="it-IT" i="1" dirty="0" err="1">
                <a:solidFill>
                  <a:srgbClr val="FF0000"/>
                </a:solidFill>
              </a:rPr>
              <a:t>assessment</a:t>
            </a:r>
            <a:r>
              <a:rPr lang="it-IT" i="1" dirty="0">
                <a:solidFill>
                  <a:srgbClr val="FF0000"/>
                </a:solidFill>
              </a:rPr>
              <a:t> policy</a:t>
            </a:r>
            <a:r>
              <a:rPr lang="it-IT" dirty="0"/>
              <a:t>, ovvero identificare i </a:t>
            </a:r>
            <a:r>
              <a:rPr lang="it-IT" b="1" i="1" dirty="0"/>
              <a:t>requisiti di sicurezza </a:t>
            </a:r>
            <a:r>
              <a:rPr lang="it-IT" dirty="0"/>
              <a:t>in base ai quali stabilire l’</a:t>
            </a:r>
            <a:r>
              <a:rPr lang="it-IT" dirty="0" err="1"/>
              <a:t>assessment</a:t>
            </a:r>
            <a:r>
              <a:rPr lang="it-IT" dirty="0"/>
              <a:t> e fornire le </a:t>
            </a:r>
            <a:r>
              <a:rPr lang="it-IT" sz="2900" b="1" i="1" dirty="0"/>
              <a:t>responsabilità</a:t>
            </a:r>
            <a:r>
              <a:rPr lang="it-IT" dirty="0"/>
              <a:t> per i ruoli e o gli individui per assicurarsi che tali requisiti siano rispettati</a:t>
            </a:r>
          </a:p>
          <a:p>
            <a:pPr lvl="1"/>
            <a:r>
              <a:rPr lang="it-IT" dirty="0"/>
              <a:t>Una </a:t>
            </a:r>
            <a:r>
              <a:rPr lang="it-IT" i="1" dirty="0">
                <a:solidFill>
                  <a:srgbClr val="FF0000"/>
                </a:solidFill>
              </a:rPr>
              <a:t>metodologia di </a:t>
            </a:r>
            <a:r>
              <a:rPr lang="it-IT" i="1" dirty="0" err="1">
                <a:solidFill>
                  <a:srgbClr val="FF0000"/>
                </a:solidFill>
              </a:rPr>
              <a:t>assessment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dirty="0"/>
              <a:t>che sia </a:t>
            </a:r>
            <a:r>
              <a:rPr lang="it-IT" b="1" dirty="0"/>
              <a:t>documentata</a:t>
            </a:r>
            <a:r>
              <a:rPr lang="it-IT" dirty="0"/>
              <a:t> e </a:t>
            </a:r>
            <a:r>
              <a:rPr lang="it-IT" b="1" dirty="0"/>
              <a:t>ripetibile</a:t>
            </a:r>
            <a:r>
              <a:rPr lang="it-IT" dirty="0"/>
              <a:t>, ovvero fornire consistenza e struttura all’</a:t>
            </a:r>
            <a:r>
              <a:rPr lang="it-IT" dirty="0" err="1"/>
              <a:t>assessment</a:t>
            </a:r>
            <a:r>
              <a:rPr lang="it-IT" dirty="0"/>
              <a:t>, preparare un nuovo staff per l’</a:t>
            </a:r>
            <a:r>
              <a:rPr lang="it-IT" dirty="0" err="1"/>
              <a:t>assessment</a:t>
            </a:r>
            <a:r>
              <a:rPr lang="it-IT" dirty="0"/>
              <a:t>, identificare tutti i vincoli e le risorse necessarie all’</a:t>
            </a:r>
            <a:r>
              <a:rPr lang="it-IT" dirty="0" err="1"/>
              <a:t>assessment</a:t>
            </a:r>
            <a:r>
              <a:rPr lang="it-IT" dirty="0"/>
              <a:t>. </a:t>
            </a:r>
          </a:p>
          <a:p>
            <a:pPr lvl="1"/>
            <a:r>
              <a:rPr lang="it-IT" dirty="0"/>
              <a:t>Sviluppare </a:t>
            </a:r>
            <a:r>
              <a:rPr lang="it-IT" i="1" dirty="0">
                <a:solidFill>
                  <a:srgbClr val="FF0000"/>
                </a:solidFill>
              </a:rPr>
              <a:t>tecniche di </a:t>
            </a:r>
            <a:r>
              <a:rPr lang="it-IT" i="1" dirty="0" err="1">
                <a:solidFill>
                  <a:srgbClr val="FF0000"/>
                </a:solidFill>
              </a:rPr>
              <a:t>risk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 err="1">
                <a:solidFill>
                  <a:srgbClr val="FF0000"/>
                </a:solidFill>
              </a:rPr>
              <a:t>mitigation</a:t>
            </a:r>
            <a:r>
              <a:rPr lang="it-IT" dirty="0"/>
              <a:t>, ovvero fornire le </a:t>
            </a:r>
            <a:r>
              <a:rPr lang="it-IT" b="1" i="1" dirty="0"/>
              <a:t>s</a:t>
            </a:r>
            <a:r>
              <a:rPr lang="it-IT" sz="2900" b="1" i="1" dirty="0"/>
              <a:t>oluzioni</a:t>
            </a:r>
            <a:r>
              <a:rPr lang="it-IT" dirty="0"/>
              <a:t> che possono rimuovere le sorgenti di un rischio, ridurne la probabilità o contenerne l’impatto sugli </a:t>
            </a:r>
            <a:r>
              <a:rPr lang="it-IT" dirty="0" err="1"/>
              <a:t>asset</a:t>
            </a:r>
            <a:r>
              <a:rPr lang="it-IT" dirty="0"/>
              <a:t> di valore.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356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Identificazione del target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sz="2000" dirty="0"/>
              <a:t>Network </a:t>
            </a:r>
            <a:r>
              <a:rPr lang="it-IT" sz="2000" dirty="0" err="1"/>
              <a:t>discovery</a:t>
            </a:r>
            <a:endParaRPr lang="it-IT" sz="2000" dirty="0"/>
          </a:p>
          <a:p>
            <a:pPr lvl="1"/>
            <a:r>
              <a:rPr lang="it-IT" sz="2000" dirty="0"/>
              <a:t>Network Port e Service </a:t>
            </a:r>
            <a:r>
              <a:rPr lang="it-IT" sz="2000" dirty="0" err="1"/>
              <a:t>identification</a:t>
            </a:r>
            <a:endParaRPr lang="it-IT" sz="2000" dirty="0"/>
          </a:p>
          <a:p>
            <a:pPr lvl="1"/>
            <a:r>
              <a:rPr lang="it-IT" sz="2000" dirty="0" err="1"/>
              <a:t>Vulnerability</a:t>
            </a:r>
            <a:r>
              <a:rPr lang="it-IT" sz="2000" dirty="0"/>
              <a:t> Scanner</a:t>
            </a:r>
          </a:p>
          <a:p>
            <a:pPr lvl="1"/>
            <a:r>
              <a:rPr lang="it-IT" sz="2000" dirty="0"/>
              <a:t>Wireless Scanning</a:t>
            </a:r>
          </a:p>
          <a:p>
            <a:pPr lvl="1"/>
            <a:r>
              <a:rPr lang="it-IT" sz="2000" dirty="0"/>
              <a:t>Bluetooth Scanning</a:t>
            </a:r>
          </a:p>
          <a:p>
            <a:r>
              <a:rPr lang="it-IT" sz="2400" dirty="0"/>
              <a:t>Validazione delle vulnerabilità</a:t>
            </a:r>
          </a:p>
          <a:p>
            <a:pPr lvl="1"/>
            <a:r>
              <a:rPr lang="it-IT" sz="2000" dirty="0" err="1"/>
              <a:t>Penetration</a:t>
            </a:r>
            <a:r>
              <a:rPr lang="it-IT" sz="2000" dirty="0"/>
              <a:t> </a:t>
            </a:r>
            <a:r>
              <a:rPr lang="it-IT" sz="2000" dirty="0" err="1"/>
              <a:t>testing</a:t>
            </a:r>
            <a:endParaRPr lang="it-IT" sz="2000" dirty="0"/>
          </a:p>
          <a:p>
            <a:pPr lvl="1"/>
            <a:r>
              <a:rPr lang="it-IT" sz="2000" dirty="0"/>
              <a:t>Password cracking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836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Penetration</a:t>
            </a:r>
            <a:r>
              <a:rPr lang="it-IT" dirty="0"/>
              <a:t> </a:t>
            </a:r>
            <a:r>
              <a:rPr lang="it-IT" dirty="0" err="1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120130" cy="34982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70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Processo di Security </a:t>
            </a:r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4860265" cy="47250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805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Establishing</a:t>
            </a:r>
            <a:r>
              <a:rPr lang="it-IT" dirty="0"/>
              <a:t> the </a:t>
            </a:r>
            <a:r>
              <a:rPr lang="it-IT" dirty="0" err="1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Business </a:t>
            </a:r>
            <a:r>
              <a:rPr lang="it-IT" dirty="0" err="1"/>
              <a:t>Context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Information </a:t>
            </a:r>
            <a:r>
              <a:rPr lang="it-IT" b="1" dirty="0" err="1"/>
              <a:t>Classification</a:t>
            </a:r>
            <a:r>
              <a:rPr lang="it-IT" b="1" dirty="0"/>
              <a:t> – </a:t>
            </a:r>
            <a:r>
              <a:rPr lang="it-IT" dirty="0"/>
              <a:t>l’informazione ufficiale che è memorizzata, processata e o trasmessa dal sistema informativo deve essere classificata in opportuni livelli di </a:t>
            </a:r>
            <a:r>
              <a:rPr lang="it-IT" dirty="0" err="1"/>
              <a:t>clearances</a:t>
            </a:r>
            <a:endParaRPr lang="it-IT" dirty="0"/>
          </a:p>
          <a:p>
            <a:pPr lvl="1"/>
            <a:r>
              <a:rPr lang="it-IT" b="1" dirty="0"/>
              <a:t>Business </a:t>
            </a:r>
            <a:r>
              <a:rPr lang="it-IT" b="1" dirty="0" err="1"/>
              <a:t>Processes</a:t>
            </a:r>
            <a:r>
              <a:rPr lang="it-IT" b="1" dirty="0"/>
              <a:t> </a:t>
            </a:r>
            <a:r>
              <a:rPr lang="it-IT" b="1" dirty="0" err="1"/>
              <a:t>Supported</a:t>
            </a:r>
            <a:r>
              <a:rPr lang="it-IT" b="1" dirty="0"/>
              <a:t> –</a:t>
            </a:r>
            <a:r>
              <a:rPr lang="it-IT" dirty="0"/>
              <a:t> i processi di business e gli obiettivi supportati dal sistema informativo. Questo dovrebbe includere ogni processo secondario, dipendente o di supporto.</a:t>
            </a:r>
          </a:p>
          <a:p>
            <a:pPr lvl="1"/>
            <a:r>
              <a:rPr lang="it-IT" b="1" dirty="0" err="1"/>
              <a:t>Users</a:t>
            </a:r>
            <a:r>
              <a:rPr lang="it-IT" b="1" dirty="0"/>
              <a:t> of the System –</a:t>
            </a:r>
            <a:r>
              <a:rPr lang="it-IT" dirty="0"/>
              <a:t> i differenti tipi di utilizzatori del sistema informativo. Questo dovrebbe includere il </a:t>
            </a:r>
            <a:r>
              <a:rPr lang="it-IT" u="sng" dirty="0"/>
              <a:t>livello di privilegi </a:t>
            </a:r>
            <a:r>
              <a:rPr lang="it-IT" dirty="0"/>
              <a:t>che loro richiedono per realizzare i loro compiti o per utilizzare il sistema. Gli utenti possono includere gli utenti di business, lo staff di supporto all’esecuzione del processo, e gli utenti esterni di servizi.</a:t>
            </a:r>
          </a:p>
          <a:p>
            <a:pPr lvl="1"/>
            <a:r>
              <a:rPr lang="it-IT" b="1" dirty="0"/>
              <a:t>Security and </a:t>
            </a:r>
            <a:r>
              <a:rPr lang="it-IT" b="1" dirty="0" err="1"/>
              <a:t>compliance</a:t>
            </a:r>
            <a:r>
              <a:rPr lang="it-IT" b="1" dirty="0"/>
              <a:t> </a:t>
            </a:r>
            <a:r>
              <a:rPr lang="it-IT" b="1" dirty="0" err="1"/>
              <a:t>Requirements</a:t>
            </a:r>
            <a:r>
              <a:rPr lang="it-IT" b="1" dirty="0"/>
              <a:t> –</a:t>
            </a:r>
            <a:r>
              <a:rPr lang="it-IT" dirty="0"/>
              <a:t> i requisiti di </a:t>
            </a:r>
            <a:r>
              <a:rPr lang="it-IT" u="sng" dirty="0" err="1"/>
              <a:t>confidenizalità</a:t>
            </a:r>
            <a:r>
              <a:rPr lang="it-IT" u="sng" dirty="0"/>
              <a:t>, l’integrità, la disponibilità </a:t>
            </a:r>
            <a:r>
              <a:rPr lang="it-IT" dirty="0"/>
              <a:t>(CIA) e di </a:t>
            </a:r>
            <a:r>
              <a:rPr lang="it-IT" u="sng" dirty="0"/>
              <a:t>privacy dell’informazione </a:t>
            </a:r>
            <a:r>
              <a:rPr lang="it-IT" dirty="0"/>
              <a:t>archiviata, processata o trasmessa dal sistema informativo.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160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mbo 3"/>
          <p:cNvSpPr/>
          <p:nvPr/>
        </p:nvSpPr>
        <p:spPr>
          <a:xfrm>
            <a:off x="2987824" y="1772816"/>
            <a:ext cx="2858616" cy="28803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err="1">
                <a:solidFill>
                  <a:schemeClr val="bg1"/>
                </a:solidFill>
              </a:rPr>
              <a:t>context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779912" y="133147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Processes</a:t>
            </a:r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012160" y="298766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Information</a:t>
            </a:r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067944" y="478786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Users</a:t>
            </a:r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99592" y="299695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Sec </a:t>
            </a:r>
            <a:r>
              <a:rPr lang="it-IT" dirty="0" err="1"/>
              <a:t>Requirements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50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Establishing</a:t>
            </a:r>
            <a:r>
              <a:rPr lang="it-IT" dirty="0"/>
              <a:t> the </a:t>
            </a:r>
            <a:r>
              <a:rPr lang="it-IT" dirty="0" err="1"/>
              <a:t>Context</a:t>
            </a:r>
            <a:r>
              <a:rPr lang="it-IT" dirty="0"/>
              <a:t>…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Contesto Tecnico</a:t>
            </a:r>
          </a:p>
          <a:p>
            <a:pPr lvl="1"/>
            <a:r>
              <a:rPr lang="it-IT" sz="2000" b="1" dirty="0"/>
              <a:t>Service </a:t>
            </a:r>
            <a:r>
              <a:rPr lang="it-IT" sz="2000" b="1" dirty="0" err="1"/>
              <a:t>Owner</a:t>
            </a:r>
            <a:r>
              <a:rPr lang="it-IT" sz="2000" b="1" dirty="0"/>
              <a:t> </a:t>
            </a:r>
            <a:r>
              <a:rPr lang="it-IT" sz="2000" dirty="0"/>
              <a:t>– il responsabile del servizio è colui in grado di identificare i componenti e definire i confini di un sistema informativo che è il raggio di competenza del </a:t>
            </a:r>
            <a:r>
              <a:rPr lang="it-IT" sz="2000" dirty="0" err="1"/>
              <a:t>risk</a:t>
            </a:r>
            <a:r>
              <a:rPr lang="it-IT" sz="2000" dirty="0"/>
              <a:t> </a:t>
            </a:r>
            <a:r>
              <a:rPr lang="it-IT" sz="2000" dirty="0" err="1"/>
              <a:t>assessment</a:t>
            </a:r>
            <a:endParaRPr lang="it-IT" sz="2000" dirty="0"/>
          </a:p>
          <a:p>
            <a:pPr lvl="1"/>
            <a:r>
              <a:rPr lang="it-IT" sz="2000" b="1" dirty="0"/>
              <a:t>Enterprise or Solution Architect – </a:t>
            </a:r>
            <a:r>
              <a:rPr lang="it-IT" sz="2000" dirty="0"/>
              <a:t>l’Architect è </a:t>
            </a:r>
            <a:r>
              <a:rPr lang="it-IT" sz="2000" dirty="0" err="1"/>
              <a:t>resposabile</a:t>
            </a:r>
            <a:r>
              <a:rPr lang="it-IT" sz="2000" dirty="0"/>
              <a:t> di identificare i componenti e definire i confini di un sistema informativo che è all’interno della competenza del </a:t>
            </a:r>
            <a:r>
              <a:rPr lang="it-IT" sz="2000" dirty="0" err="1"/>
              <a:t>risk</a:t>
            </a:r>
            <a:r>
              <a:rPr lang="it-IT" sz="2000" dirty="0"/>
              <a:t> </a:t>
            </a:r>
            <a:r>
              <a:rPr lang="it-IT" sz="2000" dirty="0" err="1"/>
              <a:t>assessment</a:t>
            </a:r>
            <a:r>
              <a:rPr lang="it-IT" sz="2000" dirty="0"/>
              <a:t>.</a:t>
            </a:r>
          </a:p>
          <a:p>
            <a:pPr lvl="1"/>
            <a:r>
              <a:rPr lang="it-IT" sz="2000" b="1" dirty="0" err="1"/>
              <a:t>Subject</a:t>
            </a:r>
            <a:r>
              <a:rPr lang="it-IT" sz="2000" b="1" dirty="0"/>
              <a:t> </a:t>
            </a:r>
            <a:r>
              <a:rPr lang="it-IT" sz="2000" b="1" dirty="0" err="1"/>
              <a:t>Matter</a:t>
            </a:r>
            <a:r>
              <a:rPr lang="it-IT" sz="2000" b="1" dirty="0"/>
              <a:t> </a:t>
            </a:r>
            <a:r>
              <a:rPr lang="it-IT" sz="2000" b="1" dirty="0" err="1"/>
              <a:t>Experts</a:t>
            </a:r>
            <a:r>
              <a:rPr lang="it-IT" sz="2000" b="1" dirty="0"/>
              <a:t> –</a:t>
            </a:r>
            <a:r>
              <a:rPr lang="it-IT" sz="2000" dirty="0"/>
              <a:t> lo staff responsabile del supporto e della manutenzione del sistema informativo che ricade nella competenza del </a:t>
            </a:r>
            <a:r>
              <a:rPr lang="it-IT" sz="2000" dirty="0" err="1"/>
              <a:t>risk</a:t>
            </a:r>
            <a:r>
              <a:rPr lang="it-IT" sz="2000" dirty="0"/>
              <a:t> </a:t>
            </a:r>
            <a:r>
              <a:rPr lang="it-IT" sz="2000" dirty="0" err="1"/>
              <a:t>assessment</a:t>
            </a:r>
            <a:r>
              <a:rPr lang="it-IT" sz="2000" dirty="0"/>
              <a:t>.</a:t>
            </a:r>
          </a:p>
          <a:p>
            <a:r>
              <a:rPr lang="it-IT" dirty="0"/>
              <a:t>comprensione dell’intero profilo di sicurezza del sistema:</a:t>
            </a:r>
          </a:p>
          <a:p>
            <a:pPr lvl="1"/>
            <a:r>
              <a:rPr lang="it-IT" b="1" dirty="0"/>
              <a:t>Architettura Logica – </a:t>
            </a:r>
            <a:r>
              <a:rPr lang="it-IT" dirty="0"/>
              <a:t>una vista a livello di componente e di sistema dell’architettura logica del sistema informativo. Deve includere i domini di sicurezza dove i componenti del sistema sono localizzati, le interfacce di sistema e i flussi informativi</a:t>
            </a:r>
          </a:p>
          <a:p>
            <a:pPr lvl="1"/>
            <a:r>
              <a:rPr lang="it-IT" b="1" dirty="0"/>
              <a:t>System </a:t>
            </a:r>
            <a:r>
              <a:rPr lang="it-IT" b="1" dirty="0" err="1"/>
              <a:t>components</a:t>
            </a:r>
            <a:r>
              <a:rPr lang="it-IT" b="1" dirty="0"/>
              <a:t> – </a:t>
            </a:r>
            <a:r>
              <a:rPr lang="it-IT" dirty="0"/>
              <a:t>i componenti hardware e software che compongono il sistema informativo. Dovrebbe includere tutti i componenti diretti ed indiretti inclusi server, </a:t>
            </a:r>
            <a:r>
              <a:rPr lang="it-IT" dirty="0" err="1"/>
              <a:t>switch</a:t>
            </a:r>
            <a:r>
              <a:rPr lang="it-IT" dirty="0"/>
              <a:t>, sistemi operativi, applicazioni e basi di dati.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26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 </a:t>
            </a:r>
            <a:r>
              <a:rPr lang="it-IT" dirty="0" err="1"/>
              <a:t>Establishing</a:t>
            </a:r>
            <a:r>
              <a:rPr lang="it-IT" dirty="0"/>
              <a:t> the </a:t>
            </a:r>
            <a:r>
              <a:rPr lang="it-IT" dirty="0" err="1"/>
              <a:t>Context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 è sempre facile, anzi non lo è quasi mai, perché:</a:t>
            </a:r>
          </a:p>
          <a:p>
            <a:pPr lvl="1"/>
            <a:r>
              <a:rPr lang="it-IT" dirty="0"/>
              <a:t>Mancano le informazioni (complete)</a:t>
            </a:r>
          </a:p>
          <a:p>
            <a:pPr lvl="1"/>
            <a:r>
              <a:rPr lang="it-IT" dirty="0"/>
              <a:t>Mancano le responsabilità</a:t>
            </a:r>
          </a:p>
          <a:p>
            <a:pPr lvl="1"/>
            <a:r>
              <a:rPr lang="it-IT" dirty="0"/>
              <a:t>Mancano i processi</a:t>
            </a:r>
          </a:p>
          <a:p>
            <a:pPr lvl="1"/>
            <a:r>
              <a:rPr lang="it-IT" dirty="0"/>
              <a:t>Mancano le policy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38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Risk</a:t>
            </a:r>
            <a:r>
              <a:rPr lang="it-IT" dirty="0"/>
              <a:t> </a:t>
            </a:r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000" dirty="0"/>
              <a:t>La </a:t>
            </a:r>
            <a:r>
              <a:rPr lang="it-IT" sz="2000" b="1" i="1" dirty="0" err="1"/>
              <a:t>Risk</a:t>
            </a:r>
            <a:r>
              <a:rPr lang="it-IT" sz="2000" b="1" i="1" dirty="0"/>
              <a:t> </a:t>
            </a:r>
            <a:r>
              <a:rPr lang="it-IT" sz="2000" b="1" i="1" dirty="0" err="1"/>
              <a:t>Identification</a:t>
            </a:r>
            <a:r>
              <a:rPr lang="it-IT" sz="2000" b="1" i="1" dirty="0"/>
              <a:t> </a:t>
            </a:r>
            <a:r>
              <a:rPr lang="it-IT" sz="2000" dirty="0"/>
              <a:t>cerca di creare una </a:t>
            </a:r>
            <a:r>
              <a:rPr lang="it-IT" sz="2000" dirty="0">
                <a:solidFill>
                  <a:srgbClr val="FF0000"/>
                </a:solidFill>
              </a:rPr>
              <a:t>lista completa di eventi </a:t>
            </a:r>
            <a:r>
              <a:rPr lang="it-IT" sz="2000" dirty="0"/>
              <a:t>che possono prevenire degradare o ritardare il conseguimento degli obiettivi di business. </a:t>
            </a:r>
          </a:p>
          <a:p>
            <a:r>
              <a:rPr lang="it-IT" sz="2000" dirty="0"/>
              <a:t>le minacce potenziali ai sistemi informativi è necessario che siano identificate-&gt; </a:t>
            </a:r>
            <a:r>
              <a:rPr lang="it-IT" sz="2000" b="1" i="1" dirty="0"/>
              <a:t>scenari di rischio</a:t>
            </a:r>
            <a:r>
              <a:rPr lang="it-IT" sz="2000" dirty="0"/>
              <a:t>. </a:t>
            </a:r>
          </a:p>
          <a:p>
            <a:pPr marL="0" indent="0">
              <a:buNone/>
            </a:pPr>
            <a:r>
              <a:rPr lang="it-IT" sz="2000" dirty="0"/>
              <a:t>&lt;</a:t>
            </a:r>
            <a:r>
              <a:rPr lang="it-IT" sz="2000" b="1" dirty="0">
                <a:solidFill>
                  <a:srgbClr val="FF0000"/>
                </a:solidFill>
              </a:rPr>
              <a:t>Evento incerto</a:t>
            </a:r>
            <a:r>
              <a:rPr lang="it-IT" sz="2000" dirty="0"/>
              <a:t>&gt; avviene, conduce a &lt;</a:t>
            </a:r>
            <a:r>
              <a:rPr lang="it-IT" sz="2000" b="1" dirty="0">
                <a:solidFill>
                  <a:srgbClr val="FF0000"/>
                </a:solidFill>
              </a:rPr>
              <a:t>effetto sull’obiettivo</a:t>
            </a:r>
            <a:r>
              <a:rPr lang="it-IT" sz="2000" dirty="0"/>
              <a:t>&gt;, come risultato di &lt;</a:t>
            </a:r>
            <a:r>
              <a:rPr lang="it-IT" sz="2000" b="1" dirty="0">
                <a:solidFill>
                  <a:srgbClr val="FF0000"/>
                </a:solidFill>
              </a:rPr>
              <a:t>definisce la causa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Per esempio: la perdita di un laptop conduce alla potenziale perdita di informazioni ufficiali a beneficio di una terza parte non autorizzata, ad una perdita di reputazione.</a:t>
            </a:r>
          </a:p>
          <a:p>
            <a:r>
              <a:rPr lang="it-IT" sz="2000" dirty="0"/>
              <a:t>Catturare i </a:t>
            </a:r>
            <a:r>
              <a:rPr lang="it-IT" sz="2000" b="1" i="1" dirty="0" err="1"/>
              <a:t>risk</a:t>
            </a:r>
            <a:r>
              <a:rPr lang="it-IT" sz="2000" b="1" i="1" dirty="0"/>
              <a:t> driver </a:t>
            </a:r>
            <a:r>
              <a:rPr lang="it-IT" sz="2000" dirty="0"/>
              <a:t>è utile quando si identificano e si selezionano i controlli per gestire il rischio.</a:t>
            </a:r>
          </a:p>
          <a:p>
            <a:r>
              <a:rPr lang="it-IT" sz="2000" dirty="0"/>
              <a:t>Esempio: un rischio può esistere solo perché il sistema informativo si interfaccia con Internet</a:t>
            </a:r>
          </a:p>
          <a:p>
            <a:pPr marL="0" indent="0">
              <a:buNone/>
            </a:pPr>
            <a:endParaRPr lang="it-IT" sz="2000" dirty="0"/>
          </a:p>
          <a:p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D81F-25BC-4B1B-9B43-C3BF61879FA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710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2217</Words>
  <Application>Microsoft Office PowerPoint</Application>
  <PresentationFormat>Presentazione su schermo (4:3)</PresentationFormat>
  <Paragraphs>200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4" baseType="lpstr">
      <vt:lpstr>Arial</vt:lpstr>
      <vt:lpstr>Calibri</vt:lpstr>
      <vt:lpstr>Tema di Office</vt:lpstr>
      <vt:lpstr>Risk Assessment and Security Test</vt:lpstr>
      <vt:lpstr>Information Security Assessment</vt:lpstr>
      <vt:lpstr>Obiettivi dell’assessment</vt:lpstr>
      <vt:lpstr>Processo di Security Testing</vt:lpstr>
      <vt:lpstr>Establishing the Context</vt:lpstr>
      <vt:lpstr>Presentazione standard di PowerPoint</vt:lpstr>
      <vt:lpstr>Establishing the Context…</vt:lpstr>
      <vt:lpstr>… Establishing the Context</vt:lpstr>
      <vt:lpstr>Risk Identification</vt:lpstr>
      <vt:lpstr>Analisi del Rischio</vt:lpstr>
      <vt:lpstr>Impact Assessment</vt:lpstr>
      <vt:lpstr>Likelihood assessment</vt:lpstr>
      <vt:lpstr>Risk Rating</vt:lpstr>
      <vt:lpstr>Controls identification e assessment</vt:lpstr>
      <vt:lpstr>I controlli</vt:lpstr>
      <vt:lpstr>I controlli</vt:lpstr>
      <vt:lpstr>Presentazione standard di PowerPoint</vt:lpstr>
      <vt:lpstr>Risk Evaluation</vt:lpstr>
      <vt:lpstr>Risk Treatment</vt:lpstr>
      <vt:lpstr>Tecniche di assessment</vt:lpstr>
      <vt:lpstr>Tecniche di assessment</vt:lpstr>
      <vt:lpstr>Threat Sources</vt:lpstr>
      <vt:lpstr>Impact Scale</vt:lpstr>
      <vt:lpstr>Likelihood Scale</vt:lpstr>
      <vt:lpstr>Risk Matrix</vt:lpstr>
      <vt:lpstr>Tecniche di revisione</vt:lpstr>
      <vt:lpstr>Security Testing</vt:lpstr>
      <vt:lpstr>Internal Viewpoint</vt:lpstr>
      <vt:lpstr>Overt/Covert</vt:lpstr>
      <vt:lpstr>Identificazione del target</vt:lpstr>
      <vt:lpstr>Penetration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Assessment and Security Test</dc:title>
  <dc:creator>Thebrain</dc:creator>
  <cp:lastModifiedBy>corrado aaron visaggio</cp:lastModifiedBy>
  <cp:revision>11</cp:revision>
  <dcterms:created xsi:type="dcterms:W3CDTF">2014-11-25T18:53:40Z</dcterms:created>
  <dcterms:modified xsi:type="dcterms:W3CDTF">2019-10-06T08:04:09Z</dcterms:modified>
</cp:coreProperties>
</file>