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79" r:id="rId3"/>
    <p:sldId id="257" r:id="rId4"/>
    <p:sldId id="377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78" r:id="rId35"/>
    <p:sldId id="366" r:id="rId36"/>
    <p:sldId id="367" r:id="rId37"/>
    <p:sldId id="368" r:id="rId38"/>
    <p:sldId id="369" r:id="rId39"/>
    <p:sldId id="370" r:id="rId40"/>
    <p:sldId id="371" r:id="rId41"/>
    <p:sldId id="376" r:id="rId42"/>
    <p:sldId id="372" r:id="rId43"/>
    <p:sldId id="373" r:id="rId44"/>
    <p:sldId id="374" r:id="rId45"/>
    <p:sldId id="375" r:id="rId4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6C3B84D-7A58-4B76-9B12-FC4908A67660}">
          <p14:sldIdLst>
            <p14:sldId id="256"/>
            <p14:sldId id="379"/>
            <p14:sldId id="257"/>
            <p14:sldId id="377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8"/>
            <p14:sldId id="366"/>
            <p14:sldId id="367"/>
            <p14:sldId id="368"/>
            <p14:sldId id="369"/>
            <p14:sldId id="370"/>
            <p14:sldId id="371"/>
            <p14:sldId id="376"/>
            <p14:sldId id="372"/>
            <p14:sldId id="373"/>
            <p14:sldId id="374"/>
            <p14:sldId id="375"/>
          </p14:sldIdLst>
        </p14:section>
        <p14:section name="Sezione senza titolo" id="{E57C2E7E-622D-4DDE-A99E-8996C09A3AAE}">
          <p14:sldIdLst/>
        </p14:section>
        <p14:section name="Sezione senza titolo" id="{03FD9480-98B0-46C9-8B7B-4D6AE33F656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9278" autoAdjust="0"/>
  </p:normalViewPr>
  <p:slideViewPr>
    <p:cSldViewPr>
      <p:cViewPr varScale="1">
        <p:scale>
          <a:sx n="77" d="100"/>
          <a:sy n="77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C61D-9059-4083-B4C6-9117DDE34DDA}" type="datetimeFigureOut">
              <a:rPr lang="it-IT" smtClean="0"/>
              <a:t>21/11/2017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44D93-ECE8-4254-90A8-32151BFB2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10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4D93-ECE8-4254-90A8-32151BFB28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6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flag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included in a Set-Cookie HTTP response header.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flag (optional) is included in the HTTP response header, the cookie cannot be accessed through client side script (again if the browser supports this flag). As a result, even if a cross-site scripting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(XSS)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flaw exists, and a user accidentally accesses a link that exploits this flaw, the browser (primarily Internet Explorer) will not reveal the cookie to a third party.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browser does not support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website attempts to set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flag will be ignored by the browser, thus creating a traditional, script accessible cookie.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4D93-ECE8-4254-90A8-32151BFB283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44D93-ECE8-4254-90A8-32151BFB283E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9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2DFAB501-C2B8-45B5-ADBE-68E480D1F1A5}" type="datetime1">
              <a:rPr lang="it-IT" smtClean="0"/>
              <a:t>21/11/2017</a:t>
            </a:fld>
            <a:endParaRPr lang="it-I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D2C6-9032-481B-BD9F-7B74D55A6CD6}" type="datetime1">
              <a:rPr lang="it-IT" smtClean="0"/>
              <a:t>21/11/2017</a:t>
            </a:fld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CD66-15F4-418A-8452-11DF02C415A7}" type="datetime1">
              <a:rPr lang="it-IT" smtClean="0"/>
              <a:t>21/11/2017</a:t>
            </a:fld>
            <a:endParaRPr lang="it-I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258816" cy="4144963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14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2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2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2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8B7-FAD3-42CA-AAB3-0112669DB480}" type="datetime1">
              <a:rPr lang="it-IT" smtClean="0"/>
              <a:t>21/11/2017</a:t>
            </a:fld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2D3EC79-251A-4A2D-8AC5-26657F46A0CB}" type="datetime1">
              <a:rPr lang="it-IT" smtClean="0"/>
              <a:t>21/11/2017</a:t>
            </a:fld>
            <a:endParaRPr lang="it-IT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r>
              <a:rPr lang="it-IT"/>
              <a:t>Session Management</a:t>
            </a:r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0D3D94-8781-48F1-A631-BB8B8A9B595B}" type="datetime1">
              <a:rPr lang="it-IT" smtClean="0"/>
              <a:t>21/11/2017</a:t>
            </a:fld>
            <a:endParaRPr lang="it-IT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B29D066-B5C9-497D-85CA-01324442ECA5}" type="datetime1">
              <a:rPr lang="it-IT" smtClean="0"/>
              <a:t>21/11/2017</a:t>
            </a:fld>
            <a:endParaRPr lang="it-IT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F620-493D-43BB-93B6-5D4C686CA4BA}" type="datetime1">
              <a:rPr lang="it-IT" smtClean="0"/>
              <a:t>21/11/2017</a:t>
            </a:fld>
            <a:endParaRPr lang="it-IT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E7C1-0D9B-42CD-A412-FB8EA68F52D7}" type="datetime1">
              <a:rPr lang="it-IT" smtClean="0"/>
              <a:t>21/11/2017</a:t>
            </a:fld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857890E-13BA-48FA-8F6A-D18954CC6E73}" type="datetime1">
              <a:rPr lang="it-IT" smtClean="0"/>
              <a:t>21/11/2017</a:t>
            </a:fld>
            <a:endParaRPr lang="it-IT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0D7F-1058-44C5-ADDC-5AF777C9F68E}" type="datetime1">
              <a:rPr lang="it-IT" smtClean="0"/>
              <a:t>21/11/2017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E838573-B354-4D29-B8EE-1DED7365C758}" type="datetime1">
              <a:rPr lang="it-IT" smtClean="0"/>
              <a:t>21/11/2017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Session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1120F8B-5109-4CE4-8ABA-023BE865EC3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../Videos/Scena-cult-da-Una-Pallottola-Spuntata%5bwww.savevid.com%5d.mp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anonymbox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1700808"/>
            <a:ext cx="6781800" cy="740767"/>
          </a:xfrm>
          <a:solidFill>
            <a:schemeClr val="bg1"/>
          </a:solidFill>
        </p:spPr>
        <p:txBody>
          <a:bodyPr/>
          <a:lstStyle/>
          <a:p>
            <a:r>
              <a:rPr lang="it-IT" dirty="0"/>
              <a:t>Session Management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2420888"/>
            <a:ext cx="2736304" cy="307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Consolas" pitchFamily="49" charset="0"/>
                <a:cs typeface="Consolas" pitchFamily="49" charset="0"/>
              </a:rPr>
              <a:t>Corrado Aaron Visaggio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67544" y="2700969"/>
            <a:ext cx="5040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Sicurezza delle Reti e dei Sistemi Software A.A. 2012/2013</a:t>
            </a:r>
          </a:p>
        </p:txBody>
      </p:sp>
      <p:pic>
        <p:nvPicPr>
          <p:cNvPr id="1026" name="Picture 2" descr="http://www.repubblica.it/images/2010/11/29/081501557-dd487518-7fd2-45b3-baea-15ada1375bb8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04" y="3645024"/>
            <a:ext cx="2132049" cy="28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2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Autenticazione HTTP</a:t>
            </a:r>
          </a:p>
          <a:p>
            <a:pPr lvl="1"/>
            <a:r>
              <a:rPr lang="it-IT" dirty="0"/>
              <a:t>Con l’autenticazione HTTP, il client interagisce con il meccanismo di autenticazione direttamente via browser, usando </a:t>
            </a:r>
            <a:r>
              <a:rPr lang="it-IT" dirty="0" err="1">
                <a:solidFill>
                  <a:srgbClr val="FF0000"/>
                </a:solidFill>
              </a:rPr>
              <a:t>header</a:t>
            </a:r>
            <a:r>
              <a:rPr lang="it-IT" dirty="0">
                <a:solidFill>
                  <a:srgbClr val="FF0000"/>
                </a:solidFill>
              </a:rPr>
              <a:t> HTTP</a:t>
            </a:r>
            <a:r>
              <a:rPr lang="it-IT" dirty="0"/>
              <a:t>, e non attraverso il codice delle pagine dell’applicazione web. </a:t>
            </a:r>
          </a:p>
          <a:p>
            <a:r>
              <a:rPr lang="it-IT" dirty="0"/>
              <a:t>Meccanismi </a:t>
            </a:r>
            <a:r>
              <a:rPr lang="it-IT" dirty="0" err="1"/>
              <a:t>SessionLess</a:t>
            </a:r>
            <a:endParaRPr lang="it-IT" dirty="0"/>
          </a:p>
          <a:p>
            <a:pPr lvl="1"/>
            <a:r>
              <a:rPr lang="it-IT" dirty="0"/>
              <a:t>trasmettono </a:t>
            </a:r>
            <a:r>
              <a:rPr lang="it-IT" dirty="0">
                <a:solidFill>
                  <a:srgbClr val="FF0000"/>
                </a:solidFill>
              </a:rPr>
              <a:t>tutti i dati </a:t>
            </a:r>
            <a:r>
              <a:rPr lang="it-IT" dirty="0"/>
              <a:t>richiesti per gestire lo stato attraverso il client, spesso in un </a:t>
            </a:r>
            <a:r>
              <a:rPr lang="it-IT" b="1" dirty="0"/>
              <a:t>cookie </a:t>
            </a:r>
            <a:r>
              <a:rPr lang="it-IT" dirty="0"/>
              <a:t>oppure in un </a:t>
            </a:r>
            <a:r>
              <a:rPr lang="it-IT" b="1" dirty="0"/>
              <a:t>campo nascosto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E’ una </a:t>
            </a:r>
            <a:r>
              <a:rPr lang="it-IT" dirty="0">
                <a:solidFill>
                  <a:srgbClr val="FF0000"/>
                </a:solidFill>
              </a:rPr>
              <a:t>pratica abbastanza pericolosa</a:t>
            </a:r>
            <a:r>
              <a:rPr lang="it-IT" dirty="0"/>
              <a:t> </a:t>
            </a:r>
          </a:p>
          <a:p>
            <a:pPr lvl="1"/>
            <a:r>
              <a:rPr lang="it-IT" b="1" dirty="0"/>
              <a:t>Non usa </a:t>
            </a:r>
            <a:r>
              <a:rPr lang="it-IT" dirty="0" err="1"/>
              <a:t>token</a:t>
            </a:r>
            <a:r>
              <a:rPr lang="it-IT" dirty="0"/>
              <a:t> di sessione</a:t>
            </a:r>
          </a:p>
          <a:p>
            <a:pPr lvl="1"/>
            <a:r>
              <a:rPr lang="it-IT" dirty="0"/>
              <a:t>ad ogni richiesta vengono trasmesse tutte le </a:t>
            </a:r>
            <a:r>
              <a:rPr lang="it-IT" b="1" dirty="0"/>
              <a:t>informazioni</a:t>
            </a:r>
            <a:r>
              <a:rPr lang="it-IT" dirty="0"/>
              <a:t>. </a:t>
            </a:r>
          </a:p>
          <a:p>
            <a:pPr lvl="2"/>
            <a:r>
              <a:rPr lang="it-IT" dirty="0"/>
              <a:t>Credenziali</a:t>
            </a:r>
          </a:p>
          <a:p>
            <a:pPr lvl="2"/>
            <a:r>
              <a:rPr lang="it-IT" dirty="0"/>
              <a:t>Carrello</a:t>
            </a:r>
          </a:p>
          <a:p>
            <a:pPr lvl="2"/>
            <a:r>
              <a:rPr lang="it-IT" dirty="0"/>
              <a:t>Dati acquisto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2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generazione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Token</a:t>
            </a:r>
            <a:r>
              <a:rPr lang="it-IT" dirty="0"/>
              <a:t> con informazioni</a:t>
            </a:r>
          </a:p>
          <a:p>
            <a:pPr lvl="1"/>
            <a:r>
              <a:rPr lang="it-IT" dirty="0"/>
              <a:t>Alcuni </a:t>
            </a:r>
            <a:r>
              <a:rPr lang="it-IT" dirty="0" err="1"/>
              <a:t>token</a:t>
            </a:r>
            <a:r>
              <a:rPr lang="it-IT" dirty="0"/>
              <a:t> di sessione sono creati usando una trasformazione di informazioni dell’utente al quale il </a:t>
            </a:r>
            <a:r>
              <a:rPr lang="it-IT" dirty="0" err="1"/>
              <a:t>token</a:t>
            </a:r>
            <a:r>
              <a:rPr lang="it-IT" dirty="0"/>
              <a:t> è assegnato, come la username oppure l’indirizzo email. 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757365723d6c6f7279733b6170703d61646d696e3b646174653d30392f30392f3038</a:t>
            </a:r>
            <a:br>
              <a:rPr lang="it-IT" dirty="0">
                <a:latin typeface="Courier New" pitchFamily="49" charset="0"/>
                <a:cs typeface="Courier New" pitchFamily="49" charset="0"/>
              </a:rPr>
            </a:b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r>
              <a:rPr lang="it-IT" dirty="0"/>
              <a:t>Ipotizzando che la stringa sia la codifica in esadecimale di una stringa ASCII, </a:t>
            </a:r>
            <a:r>
              <a:rPr lang="it-IT" b="1" u="sng" dirty="0"/>
              <a:t>è possibile decodificarla </a:t>
            </a:r>
            <a:r>
              <a:rPr lang="it-IT" dirty="0"/>
              <a:t>per ottenere: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user=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lorys;app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admin;date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=09/09/08</a:t>
            </a:r>
          </a:p>
          <a:p>
            <a:r>
              <a:rPr lang="en-US" dirty="0" err="1"/>
              <a:t>Schemi</a:t>
            </a:r>
            <a:r>
              <a:rPr lang="en-US" dirty="0"/>
              <a:t> di </a:t>
            </a:r>
            <a:r>
              <a:rPr lang="en-US" dirty="0" err="1"/>
              <a:t>codifica</a:t>
            </a:r>
            <a:endParaRPr lang="en-US" dirty="0"/>
          </a:p>
          <a:p>
            <a:pPr lvl="1"/>
            <a:r>
              <a:rPr lang="it-IT" dirty="0"/>
              <a:t>XOR</a:t>
            </a:r>
            <a:endParaRPr lang="it-IT" sz="1200" dirty="0"/>
          </a:p>
          <a:p>
            <a:pPr lvl="1"/>
            <a:r>
              <a:rPr lang="it-IT" dirty="0"/>
              <a:t>Base64</a:t>
            </a:r>
            <a:endParaRPr lang="it-IT" sz="1200" dirty="0"/>
          </a:p>
          <a:p>
            <a:pPr lvl="1"/>
            <a:r>
              <a:rPr lang="it-IT" dirty="0"/>
              <a:t>Rappresentazioni esadecimale di caratteri ASCII</a:t>
            </a:r>
            <a:endParaRPr lang="it-IT" sz="1200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64088" y="2060848"/>
            <a:ext cx="3456384" cy="267765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Username dell’account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Identificatore numerico usato dall’applicazione per distinguere gli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Il nome/cognome dell’utente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L’email dell’utente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Il gruppo dell’utente o il ruolo nell’applicazione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Data/Ora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Numero incrementale o predicibile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L’indirizzo IP dell’utente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6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generazione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dirty="0" err="1"/>
              <a:t>Token</a:t>
            </a:r>
            <a:r>
              <a:rPr lang="it-IT" sz="1400" dirty="0"/>
              <a:t> predicibili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Randomness</a:t>
            </a:r>
            <a:r>
              <a:rPr lang="en-US" sz="1400" b="1" i="1" dirty="0"/>
              <a:t> </a:t>
            </a:r>
            <a:r>
              <a:rPr lang="en-US" sz="1400" dirty="0"/>
              <a:t>: </a:t>
            </a:r>
            <a:r>
              <a:rPr lang="en-US" sz="1400" i="1" dirty="0"/>
              <a:t>“an event is random if one couldn't predict that the event would occur.”</a:t>
            </a:r>
          </a:p>
          <a:p>
            <a:r>
              <a:rPr lang="it-IT" sz="1400" dirty="0"/>
              <a:t>Nel caso più semplice di vulnerabilità, un’applicazione può usare un numero sequenziale come </a:t>
            </a:r>
            <a:r>
              <a:rPr lang="it-IT" sz="1400" dirty="0" err="1"/>
              <a:t>token</a:t>
            </a:r>
            <a:r>
              <a:rPr lang="it-IT" sz="1400" dirty="0"/>
              <a:t> di sessione. </a:t>
            </a:r>
          </a:p>
          <a:p>
            <a:pPr lvl="1"/>
            <a:r>
              <a:rPr lang="it-IT" sz="1100" dirty="0"/>
              <a:t>Sequenze nascoste</a:t>
            </a:r>
          </a:p>
          <a:p>
            <a:pPr lvl="1"/>
            <a:r>
              <a:rPr lang="it-IT" sz="1100" dirty="0"/>
              <a:t>Dipendenze dal tempo</a:t>
            </a:r>
          </a:p>
          <a:p>
            <a:pPr lvl="1"/>
            <a:r>
              <a:rPr lang="it-IT" sz="1100" dirty="0"/>
              <a:t>Generazione dei numeri random debole</a:t>
            </a:r>
          </a:p>
          <a:p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4843353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lwjVJA</a:t>
            </a:r>
            <a:endParaRPr lang="it-IT" sz="1200" dirty="0"/>
          </a:p>
          <a:p>
            <a:r>
              <a:rPr lang="it-IT" sz="1200" dirty="0"/>
              <a:t>Ls3Ajg</a:t>
            </a:r>
          </a:p>
          <a:p>
            <a:r>
              <a:rPr lang="it-IT" sz="1200" dirty="0" err="1">
                <a:solidFill>
                  <a:srgbClr val="FF0000"/>
                </a:solidFill>
              </a:rPr>
              <a:t>xpKr+A</a:t>
            </a:r>
            <a:endParaRPr lang="it-IT" sz="1200" dirty="0">
              <a:solidFill>
                <a:srgbClr val="FF0000"/>
              </a:solidFill>
            </a:endParaRPr>
          </a:p>
          <a:p>
            <a:r>
              <a:rPr lang="it-IT" sz="1200" dirty="0" err="1"/>
              <a:t>XleXYg</a:t>
            </a:r>
            <a:endParaRPr lang="it-IT" sz="1200" dirty="0"/>
          </a:p>
          <a:p>
            <a:r>
              <a:rPr lang="it-IT" sz="1200" dirty="0"/>
              <a:t>9hyCzA</a:t>
            </a:r>
          </a:p>
          <a:p>
            <a:r>
              <a:rPr lang="it-IT" sz="1200" dirty="0" err="1"/>
              <a:t>jeFuNg</a:t>
            </a:r>
            <a:endParaRPr lang="it-IT" sz="1200" dirty="0"/>
          </a:p>
          <a:p>
            <a:r>
              <a:rPr lang="it-IT" sz="1200" dirty="0" err="1"/>
              <a:t>JaZZoA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15641" y="4820880"/>
            <a:ext cx="756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--Õ$</a:t>
            </a:r>
          </a:p>
          <a:p>
            <a:r>
              <a:rPr lang="it-IT" sz="1200" dirty="0"/>
              <a:t>.ÍÀŽ</a:t>
            </a:r>
          </a:p>
          <a:p>
            <a:r>
              <a:rPr lang="it-IT" sz="1200" dirty="0" err="1"/>
              <a:t>Æ’«ø</a:t>
            </a:r>
            <a:endParaRPr lang="it-IT" sz="1200" dirty="0"/>
          </a:p>
          <a:p>
            <a:r>
              <a:rPr lang="it-IT" sz="1200" dirty="0"/>
              <a:t>^W-b</a:t>
            </a:r>
          </a:p>
          <a:p>
            <a:r>
              <a:rPr lang="it-IT" sz="1200" dirty="0" err="1"/>
              <a:t>ö‚Ì</a:t>
            </a:r>
            <a:endParaRPr lang="it-IT" sz="1200" dirty="0"/>
          </a:p>
          <a:p>
            <a:r>
              <a:rPr lang="it-IT" sz="1200" dirty="0"/>
              <a:t>?án6</a:t>
            </a:r>
          </a:p>
          <a:p>
            <a:r>
              <a:rPr lang="it-IT" sz="1200" dirty="0"/>
              <a:t>%¦Y</a:t>
            </a:r>
          </a:p>
          <a:p>
            <a:endParaRPr lang="it-IT" sz="1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71800" y="4808627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9708D524</a:t>
            </a:r>
          </a:p>
          <a:p>
            <a:r>
              <a:rPr lang="it-IT" sz="1200" dirty="0"/>
              <a:t>2ECDC08E</a:t>
            </a:r>
          </a:p>
          <a:p>
            <a:r>
              <a:rPr lang="it-IT" sz="1200" dirty="0"/>
              <a:t>C692ABF8</a:t>
            </a:r>
          </a:p>
          <a:p>
            <a:r>
              <a:rPr lang="it-IT" sz="1200" dirty="0"/>
              <a:t>5E579762</a:t>
            </a:r>
          </a:p>
          <a:p>
            <a:r>
              <a:rPr lang="it-IT" sz="1200" dirty="0"/>
              <a:t>F61C82CC</a:t>
            </a:r>
          </a:p>
          <a:p>
            <a:r>
              <a:rPr lang="it-IT" sz="1200" dirty="0"/>
              <a:t>8DE16E36</a:t>
            </a:r>
          </a:p>
          <a:p>
            <a:r>
              <a:rPr lang="it-IT" sz="1200" dirty="0"/>
              <a:t>25A659A0</a:t>
            </a:r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11960" y="4869160"/>
            <a:ext cx="13141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FF97C4EB6A </a:t>
            </a:r>
            <a:endParaRPr lang="it-IT" sz="1100" dirty="0"/>
          </a:p>
          <a:p>
            <a:r>
              <a:rPr lang="en-US" sz="1100" dirty="0"/>
              <a:t>97C4EB6A</a:t>
            </a:r>
            <a:endParaRPr lang="it-IT" sz="1100" dirty="0"/>
          </a:p>
          <a:p>
            <a:r>
              <a:rPr lang="en-US" sz="1100" dirty="0"/>
              <a:t>FF97C4EB6A </a:t>
            </a:r>
            <a:endParaRPr lang="it-IT" sz="1100" dirty="0"/>
          </a:p>
          <a:p>
            <a:r>
              <a:rPr lang="en-US" sz="1100" dirty="0"/>
              <a:t>97C4EB6A </a:t>
            </a:r>
            <a:endParaRPr lang="it-IT" sz="1100" dirty="0"/>
          </a:p>
          <a:p>
            <a:r>
              <a:rPr lang="en-US" sz="1100" dirty="0"/>
              <a:t>FF97C4EB6A </a:t>
            </a:r>
            <a:endParaRPr lang="it-IT" sz="1100" dirty="0"/>
          </a:p>
          <a:p>
            <a:r>
              <a:rPr lang="en-US" sz="1100" dirty="0"/>
              <a:t>FF97C4EB6A </a:t>
            </a:r>
            <a:endParaRPr lang="it-IT" sz="1100" dirty="0"/>
          </a:p>
          <a:p>
            <a:endParaRPr lang="it-IT" sz="1100" dirty="0"/>
          </a:p>
        </p:txBody>
      </p:sp>
      <p:grpSp>
        <p:nvGrpSpPr>
          <p:cNvPr id="12" name="Gruppo 11"/>
          <p:cNvGrpSpPr/>
          <p:nvPr/>
        </p:nvGrpSpPr>
        <p:grpSpPr>
          <a:xfrm>
            <a:off x="899592" y="5157192"/>
            <a:ext cx="716446" cy="689595"/>
            <a:chOff x="2339752" y="4024809"/>
            <a:chExt cx="716446" cy="689595"/>
          </a:xfrm>
        </p:grpSpPr>
        <p:sp>
          <p:nvSpPr>
            <p:cNvPr id="13" name="CasellaDiTesto 12"/>
            <p:cNvSpPr txBox="1"/>
            <p:nvPr/>
          </p:nvSpPr>
          <p:spPr>
            <a:xfrm>
              <a:off x="2339752" y="4218186"/>
              <a:ext cx="716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rgbClr val="FF0000"/>
                  </a:solidFill>
                </a:rPr>
                <a:t>base64</a:t>
              </a:r>
              <a:endParaRPr lang="it-IT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2123728" y="5187677"/>
            <a:ext cx="716446" cy="689595"/>
            <a:chOff x="2339752" y="4024809"/>
            <a:chExt cx="716446" cy="689595"/>
          </a:xfrm>
        </p:grpSpPr>
        <p:sp>
          <p:nvSpPr>
            <p:cNvPr id="16" name="CasellaDiTesto 15"/>
            <p:cNvSpPr txBox="1"/>
            <p:nvPr/>
          </p:nvSpPr>
          <p:spPr>
            <a:xfrm>
              <a:off x="2339752" y="4218186"/>
              <a:ext cx="71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>
                  <a:solidFill>
                    <a:srgbClr val="FF0000"/>
                  </a:solidFill>
                </a:rPr>
                <a:t>hex</a:t>
              </a:r>
              <a:endParaRPr lang="it-IT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Freccia a destra 16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3639530" y="5187677"/>
            <a:ext cx="716446" cy="689595"/>
            <a:chOff x="2339752" y="4024809"/>
            <a:chExt cx="716446" cy="689595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2339752" y="4218186"/>
              <a:ext cx="71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FF0000"/>
                  </a:solidFill>
                </a:rPr>
                <a:t>B</a:t>
              </a:r>
              <a:r>
                <a:rPr lang="it-IT" sz="1000" dirty="0">
                  <a:solidFill>
                    <a:srgbClr val="FF0000"/>
                  </a:solidFill>
                </a:rPr>
                <a:t>i</a:t>
              </a:r>
              <a:r>
                <a:rPr lang="it-IT" sz="1400" dirty="0">
                  <a:solidFill>
                    <a:srgbClr val="FF0000"/>
                  </a:solidFill>
                </a:rPr>
                <a:t>-b</a:t>
              </a:r>
              <a:r>
                <a:rPr lang="it-IT" sz="1000" dirty="0">
                  <a:solidFill>
                    <a:srgbClr val="FF0000"/>
                  </a:solidFill>
                </a:rPr>
                <a:t>i-1</a:t>
              </a:r>
              <a:endParaRPr lang="it-IT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Freccia a destra 19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050" name="Picture 2" descr="http://utenti.multimania.it/robotriv/mie/film/matrix/matrix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7148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o 20"/>
          <p:cNvGrpSpPr/>
          <p:nvPr/>
        </p:nvGrpSpPr>
        <p:grpSpPr>
          <a:xfrm>
            <a:off x="5508104" y="4780889"/>
            <a:ext cx="3267363" cy="1569660"/>
            <a:chOff x="5526106" y="4780889"/>
            <a:chExt cx="3267363" cy="1569660"/>
          </a:xfrm>
        </p:grpSpPr>
        <p:sp>
          <p:nvSpPr>
            <p:cNvPr id="8" name="CasellaDiTesto 7"/>
            <p:cNvSpPr txBox="1"/>
            <p:nvPr/>
          </p:nvSpPr>
          <p:spPr>
            <a:xfrm>
              <a:off x="5526106" y="4780889"/>
              <a:ext cx="3267363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it-IT" sz="1200" dirty="0"/>
            </a:p>
            <a:p>
              <a:endParaRPr lang="it-IT" sz="1200" dirty="0"/>
            </a:p>
            <a:p>
              <a:r>
                <a:rPr lang="it-IT" sz="1200" dirty="0"/>
                <a:t>il </a:t>
              </a:r>
              <a:r>
                <a:rPr lang="it-IT" sz="1200" dirty="0" err="1"/>
                <a:t>token</a:t>
              </a:r>
              <a:r>
                <a:rPr lang="it-IT" sz="1200" dirty="0"/>
                <a:t> viene generato aggiungendo 0x97C4EB6A al valore precedente, troncando il risultato ad un numero di 32 bit, e codificando in Base64 questo dato binario, in modo da essere trasmesso usando il protocollo HTTP. </a:t>
              </a:r>
            </a:p>
            <a:p>
              <a:endParaRPr lang="it-IT" sz="1200" dirty="0"/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410" y="4788064"/>
              <a:ext cx="47625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8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generazione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Dipendenze dal tempo</a:t>
            </a:r>
          </a:p>
          <a:p>
            <a:pPr marL="0" indent="0">
              <a:buNone/>
            </a:pPr>
            <a:r>
              <a:rPr lang="it-IT" sz="1400" i="1" dirty="0" err="1">
                <a:solidFill>
                  <a:schemeClr val="bg1"/>
                </a:solidFill>
              </a:rPr>
              <a:t>token</a:t>
            </a:r>
            <a:r>
              <a:rPr lang="it-IT" sz="1400" i="1" dirty="0">
                <a:solidFill>
                  <a:schemeClr val="bg1"/>
                </a:solidFill>
              </a:rPr>
              <a:t>=f(</a:t>
            </a:r>
            <a:r>
              <a:rPr lang="it-IT" sz="1400" i="1" dirty="0" err="1">
                <a:solidFill>
                  <a:schemeClr val="bg1"/>
                </a:solidFill>
              </a:rPr>
              <a:t>tempo_generazione</a:t>
            </a:r>
            <a:r>
              <a:rPr lang="it-IT" sz="14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it-IT" sz="1700" i="1" dirty="0"/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3124538-1172764258718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3124539-1172764259062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3124540-1172764259281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3124541-1172764259734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3124542-1172764260046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3124543-1172764260156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3124544-1172764260296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3124545-1172764260421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3124546-1172764260812</a:t>
            </a:r>
          </a:p>
          <a:p>
            <a:pPr marL="0" indent="0">
              <a:buNone/>
            </a:pPr>
            <a:r>
              <a:rPr lang="it-IT" sz="1100" dirty="0">
                <a:latin typeface="Courier New" pitchFamily="49" charset="0"/>
                <a:cs typeface="Courier New" pitchFamily="49" charset="0"/>
              </a:rPr>
              <a:t>3124547-1172764260890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915816" y="3140968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344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219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453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312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110</a:t>
            </a:r>
            <a:br>
              <a:rPr lang="it-IT" sz="1200" dirty="0">
                <a:latin typeface="Courier New" pitchFamily="49" charset="0"/>
                <a:cs typeface="Courier New" pitchFamily="49" charset="0"/>
              </a:rPr>
            </a:br>
            <a:r>
              <a:rPr lang="it-IT" sz="1200" dirty="0">
                <a:latin typeface="Courier New" pitchFamily="49" charset="0"/>
                <a:cs typeface="Courier New" pitchFamily="49" charset="0"/>
              </a:rPr>
              <a:t>140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125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391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78</a:t>
            </a:r>
          </a:p>
          <a:p>
            <a:endParaRPr lang="it-IT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067944" y="3140968"/>
            <a:ext cx="28083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2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it-IT" dirty="0"/>
              <a:t>3124553-1172764800468</a:t>
            </a:r>
          </a:p>
          <a:p>
            <a:r>
              <a:rPr lang="it-IT" dirty="0"/>
              <a:t>3124554-1172764800609</a:t>
            </a:r>
          </a:p>
          <a:p>
            <a:r>
              <a:rPr lang="it-IT" dirty="0"/>
              <a:t>3124555-1172764801109</a:t>
            </a:r>
          </a:p>
          <a:p>
            <a:r>
              <a:rPr lang="it-IT" dirty="0"/>
              <a:t>3124556-1172764801406</a:t>
            </a:r>
          </a:p>
          <a:p>
            <a:r>
              <a:rPr lang="it-IT" dirty="0"/>
              <a:t>3124557-1172764801703</a:t>
            </a:r>
          </a:p>
          <a:p>
            <a:r>
              <a:rPr lang="it-IT" dirty="0"/>
              <a:t>3124558-1172764802125</a:t>
            </a:r>
          </a:p>
          <a:p>
            <a:r>
              <a:rPr lang="it-IT" dirty="0"/>
              <a:t>3124559-1172764802500</a:t>
            </a:r>
          </a:p>
          <a:p>
            <a:r>
              <a:rPr lang="it-IT" dirty="0"/>
              <a:t>3124560-1172764802656</a:t>
            </a:r>
          </a:p>
          <a:p>
            <a:r>
              <a:rPr lang="it-IT" dirty="0"/>
              <a:t>3124561-1172764803125</a:t>
            </a:r>
          </a:p>
          <a:p>
            <a:r>
              <a:rPr lang="it-IT" dirty="0"/>
              <a:t>3124562-1172764803562</a:t>
            </a:r>
          </a:p>
          <a:p>
            <a:endParaRPr lang="it-IT" dirty="0"/>
          </a:p>
        </p:txBody>
      </p:sp>
      <p:pic>
        <p:nvPicPr>
          <p:cNvPr id="1026" name="Picture 2" descr="http://t0.gstatic.com/images?q=tbn:ANd9GcS5hKaO38wnrASY5R8Wb6m7x1JTf0_5XRpuS2cSqnT5SM5zjiJI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6688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/>
          <p:cNvGrpSpPr/>
          <p:nvPr/>
        </p:nvGrpSpPr>
        <p:grpSpPr>
          <a:xfrm>
            <a:off x="6804248" y="2636912"/>
            <a:ext cx="2237581" cy="4154984"/>
            <a:chOff x="6804248" y="2636912"/>
            <a:chExt cx="2237581" cy="41549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CasellaDiTesto 6"/>
            <p:cNvSpPr txBox="1"/>
            <p:nvPr/>
          </p:nvSpPr>
          <p:spPr>
            <a:xfrm>
              <a:off x="6804248" y="2636912"/>
              <a:ext cx="2232248" cy="415498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it-IT" sz="1200" dirty="0"/>
            </a:p>
            <a:p>
              <a:endParaRPr lang="it-IT" sz="1200" dirty="0"/>
            </a:p>
            <a:p>
              <a:r>
                <a:rPr lang="it-IT" sz="1200" dirty="0"/>
                <a:t>La prima sequenza numerica continua ad essere incrementale. </a:t>
              </a:r>
            </a:p>
            <a:p>
              <a:r>
                <a:rPr lang="it-IT" sz="1200" dirty="0"/>
                <a:t>La seconda sequenza numerica continua ad incrementarsi con più o meno gli stessi intervalli della sequenza precedente.</a:t>
              </a:r>
            </a:p>
            <a:p>
              <a:r>
                <a:rPr lang="it-IT" sz="1200" dirty="0"/>
                <a:t> Il primo valore della seconda sequenza differisce però dall’ultimo della prima sequenza di 539.578.</a:t>
              </a:r>
            </a:p>
            <a:p>
              <a:r>
                <a:rPr lang="it-IT" sz="1200" dirty="0"/>
                <a:t>il tempo di delay di 10 minuti tra la cattura della prima e della seconda sequenza ha portato allo scarto di 539.578 tra i valori.  Ciò fa pensare che il secondo numero sia semplicemente il valore in millisecondi del tempo di generazione.</a:t>
              </a:r>
            </a:p>
            <a:p>
              <a:endParaRPr lang="it-IT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5579" y="2675012"/>
              <a:ext cx="47625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uppo 10"/>
          <p:cNvGrpSpPr/>
          <p:nvPr/>
        </p:nvGrpSpPr>
        <p:grpSpPr>
          <a:xfrm>
            <a:off x="2339752" y="4024809"/>
            <a:ext cx="716446" cy="689595"/>
            <a:chOff x="2339752" y="4024809"/>
            <a:chExt cx="716446" cy="689595"/>
          </a:xfrm>
        </p:grpSpPr>
        <p:sp>
          <p:nvSpPr>
            <p:cNvPr id="8" name="CasellaDiTesto 7"/>
            <p:cNvSpPr txBox="1"/>
            <p:nvPr/>
          </p:nvSpPr>
          <p:spPr>
            <a:xfrm>
              <a:off x="2339752" y="4218186"/>
              <a:ext cx="71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FF0000"/>
                  </a:solidFill>
                </a:rPr>
                <a:t>B</a:t>
              </a:r>
              <a:r>
                <a:rPr lang="it-IT" sz="1000" dirty="0">
                  <a:solidFill>
                    <a:srgbClr val="FF0000"/>
                  </a:solidFill>
                </a:rPr>
                <a:t>i</a:t>
              </a:r>
              <a:r>
                <a:rPr lang="it-IT" sz="1400" dirty="0">
                  <a:solidFill>
                    <a:srgbClr val="FF0000"/>
                  </a:solidFill>
                </a:rPr>
                <a:t>-b</a:t>
              </a:r>
              <a:r>
                <a:rPr lang="it-IT" sz="1000" dirty="0">
                  <a:solidFill>
                    <a:srgbClr val="FF0000"/>
                  </a:solidFill>
                </a:rPr>
                <a:t>i-1</a:t>
              </a:r>
              <a:endParaRPr lang="it-IT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3419872" y="4035549"/>
            <a:ext cx="716446" cy="689595"/>
            <a:chOff x="2339752" y="4024809"/>
            <a:chExt cx="716446" cy="689595"/>
          </a:xfrm>
        </p:grpSpPr>
        <p:sp>
          <p:nvSpPr>
            <p:cNvPr id="15" name="CasellaDiTesto 14"/>
            <p:cNvSpPr txBox="1"/>
            <p:nvPr/>
          </p:nvSpPr>
          <p:spPr>
            <a:xfrm>
              <a:off x="2339752" y="4218186"/>
              <a:ext cx="71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rgbClr val="FF0000"/>
                  </a:solidFill>
                </a:rPr>
                <a:t>new</a:t>
              </a:r>
            </a:p>
          </p:txBody>
        </p:sp>
        <p:sp>
          <p:nvSpPr>
            <p:cNvPr id="16" name="Freccia a destra 15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6159810" y="4035549"/>
            <a:ext cx="716446" cy="689595"/>
            <a:chOff x="2339752" y="4024809"/>
            <a:chExt cx="716446" cy="689595"/>
          </a:xfrm>
        </p:grpSpPr>
        <p:sp>
          <p:nvSpPr>
            <p:cNvPr id="18" name="CasellaDiTesto 17"/>
            <p:cNvSpPr txBox="1"/>
            <p:nvPr/>
          </p:nvSpPr>
          <p:spPr>
            <a:xfrm>
              <a:off x="2339752" y="4218186"/>
              <a:ext cx="716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>
                <a:solidFill>
                  <a:srgbClr val="FF0000"/>
                </a:solidFill>
              </a:endParaRPr>
            </a:p>
          </p:txBody>
        </p:sp>
        <p:sp>
          <p:nvSpPr>
            <p:cNvPr id="19" name="Freccia a destra 18"/>
            <p:cNvSpPr/>
            <p:nvPr/>
          </p:nvSpPr>
          <p:spPr>
            <a:xfrm>
              <a:off x="2339752" y="4024809"/>
              <a:ext cx="576064" cy="68959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5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generazione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400" b="1" dirty="0"/>
              <a:t>Pseudo-Random </a:t>
            </a:r>
            <a:r>
              <a:rPr lang="it-IT" sz="1400" b="1" dirty="0" err="1"/>
              <a:t>Number</a:t>
            </a:r>
            <a:r>
              <a:rPr lang="it-IT" sz="1400" b="1" dirty="0"/>
              <a:t> Generator (PRNG)</a:t>
            </a:r>
            <a:r>
              <a:rPr lang="it-IT" sz="1400" dirty="0"/>
              <a:t>.</a:t>
            </a:r>
            <a:br>
              <a:rPr lang="it-IT" sz="1400" dirty="0"/>
            </a:br>
            <a:br>
              <a:rPr lang="it-IT" sz="1400" b="1" i="1" dirty="0"/>
            </a:br>
            <a:r>
              <a:rPr lang="it-IT" sz="1400" b="1" i="1" dirty="0" err="1"/>
              <a:t>Entropy</a:t>
            </a:r>
            <a:r>
              <a:rPr lang="it-IT" sz="1400" b="1" i="1" dirty="0"/>
              <a:t> </a:t>
            </a:r>
            <a:r>
              <a:rPr lang="it-IT" sz="1400" dirty="0"/>
              <a:t>: </a:t>
            </a:r>
            <a:r>
              <a:rPr lang="it-IT" sz="1400" i="1" dirty="0"/>
              <a:t>“a </a:t>
            </a:r>
            <a:r>
              <a:rPr lang="it-IT" sz="1400" i="1" dirty="0" err="1"/>
              <a:t>measure</a:t>
            </a:r>
            <a:r>
              <a:rPr lang="it-IT" sz="1400" i="1" dirty="0"/>
              <a:t> of “</a:t>
            </a:r>
            <a:r>
              <a:rPr lang="it-IT" sz="1400" i="1" dirty="0" err="1"/>
              <a:t>randomness</a:t>
            </a:r>
            <a:r>
              <a:rPr lang="it-IT" sz="1400" i="1" dirty="0"/>
              <a:t>”. </a:t>
            </a:r>
            <a:r>
              <a:rPr lang="en-US" sz="1400" i="1" dirty="0"/>
              <a:t>In information theory, “entropy” is a direct measurement of the amount of information in a signal – in other words, the minimum number of bits that can possibly be used to encode it.” </a:t>
            </a:r>
            <a:endParaRPr lang="it-IT" sz="1400" dirty="0"/>
          </a:p>
          <a:p>
            <a:pPr lvl="1"/>
            <a:r>
              <a:rPr lang="it-IT" sz="1000" dirty="0"/>
              <a:t>l’output della scheda audio (che presenta sempre variazioni anche minime),</a:t>
            </a:r>
          </a:p>
          <a:p>
            <a:pPr lvl="1"/>
            <a:r>
              <a:rPr lang="it-IT" sz="1000" dirty="0"/>
              <a:t>il numero di click del mouse, </a:t>
            </a:r>
          </a:p>
          <a:p>
            <a:pPr lvl="1"/>
            <a:r>
              <a:rPr lang="it-IT" sz="1000" dirty="0"/>
              <a:t>e altre fonti che usate insieme aumentano l’entropia del numero finale generato.</a:t>
            </a:r>
          </a:p>
          <a:p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2040" y="2204864"/>
            <a:ext cx="3816424" cy="145424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Server Jetty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synchronized protected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next(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bits) {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seed = (seed * 0x5DEECE66DL + 0xBL) &amp; ((1L &lt;&lt; 48) - 1);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it-IT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it-IT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it-IT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seed</a:t>
            </a:r>
            <a:r>
              <a:rPr lang="it-IT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&gt;&gt;&gt; (48 - bits));</a:t>
            </a:r>
          </a:p>
          <a:p>
            <a:r>
              <a:rPr lang="it-IT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3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labellezzaeunaferita.files.wordpress.com/2010/06/le-vite-degli-altr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5965225" cy="25191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4824"/>
            <a:ext cx="4330824" cy="23839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C00000"/>
                </a:solidFill>
              </a:rPr>
              <a:t>Token</a:t>
            </a:r>
            <a:r>
              <a:rPr lang="it-IT" dirty="0">
                <a:solidFill>
                  <a:srgbClr val="C00000"/>
                </a:solidFill>
              </a:rPr>
              <a:t> intercettabili sulla rete</a:t>
            </a:r>
            <a:r>
              <a:rPr lang="it-IT" dirty="0"/>
              <a:t>:</a:t>
            </a:r>
          </a:p>
          <a:p>
            <a:r>
              <a:rPr lang="it-IT" dirty="0"/>
              <a:t>L’</a:t>
            </a:r>
            <a:r>
              <a:rPr lang="it-IT" dirty="0" err="1"/>
              <a:t>attacker</a:t>
            </a:r>
            <a:r>
              <a:rPr lang="it-IT" dirty="0"/>
              <a:t> per poter “ascoltare” la comunicazione deve posizionarsi in determinati sistemi, e tali sistemi includono:</a:t>
            </a:r>
          </a:p>
          <a:p>
            <a:pPr lvl="1"/>
            <a:r>
              <a:rPr lang="it-IT" dirty="0"/>
              <a:t>la rete locale dell’utente da attaccare, </a:t>
            </a:r>
          </a:p>
          <a:p>
            <a:pPr lvl="1"/>
            <a:r>
              <a:rPr lang="it-IT" dirty="0"/>
              <a:t>ISP dell’utente, </a:t>
            </a:r>
          </a:p>
          <a:p>
            <a:pPr lvl="1"/>
            <a:r>
              <a:rPr lang="it-IT" dirty="0"/>
              <a:t>Internet </a:t>
            </a:r>
            <a:r>
              <a:rPr lang="it-IT" dirty="0" err="1"/>
              <a:t>backbone</a:t>
            </a:r>
            <a:r>
              <a:rPr lang="it-IT" dirty="0"/>
              <a:t>, </a:t>
            </a:r>
          </a:p>
          <a:p>
            <a:pPr lvl="1"/>
            <a:r>
              <a:rPr lang="it-IT" dirty="0"/>
              <a:t>interno dell’ISP dell’applicazione e</a:t>
            </a:r>
          </a:p>
          <a:p>
            <a:pPr lvl="1"/>
            <a:r>
              <a:rPr lang="it-IT" dirty="0"/>
              <a:t>interno del dipartimento IT dell’organizzazione che ospita (</a:t>
            </a:r>
            <a:r>
              <a:rPr lang="it-IT" dirty="0" err="1"/>
              <a:t>host</a:t>
            </a:r>
            <a:r>
              <a:rPr lang="it-IT" dirty="0"/>
              <a:t>) l’applicazione.</a:t>
            </a:r>
          </a:p>
          <a:p>
            <a:r>
              <a:rPr lang="it-IT" dirty="0"/>
              <a:t>Nel caso più semplice, quando un’applicazione usa una connessione HTTP non criptata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89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Alcune applicazioni usano connessioni criptate (HTTPS) per proteggere le credenziali utente durante la fase di autenticazione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ritornando poi al protocollo non criptato HTTP per tutte le operazioni normali dell’applicazione</a:t>
            </a:r>
            <a:r>
              <a:rPr lang="it-IT" dirty="0"/>
              <a:t>. In questa situazione, l’</a:t>
            </a:r>
            <a:r>
              <a:rPr lang="it-IT" dirty="0" err="1"/>
              <a:t>attacker</a:t>
            </a:r>
            <a:r>
              <a:rPr lang="it-IT" dirty="0"/>
              <a:t> non può intercettare le credenziali dell’utente ma può comunque catturare il </a:t>
            </a:r>
            <a:r>
              <a:rPr lang="it-IT" dirty="0" err="1"/>
              <a:t>token</a:t>
            </a:r>
            <a:r>
              <a:rPr lang="it-IT" dirty="0"/>
              <a:t> di sessione.</a:t>
            </a:r>
          </a:p>
          <a:p>
            <a:r>
              <a:rPr lang="it-IT" dirty="0"/>
              <a:t>Alcune applicazioni usano </a:t>
            </a:r>
            <a:r>
              <a:rPr lang="it-IT" dirty="0">
                <a:solidFill>
                  <a:srgbClr val="FF0000"/>
                </a:solidFill>
              </a:rPr>
              <a:t>HTTP per aree del sito in cui non è necessaria l’autenticazione</a:t>
            </a:r>
            <a:r>
              <a:rPr lang="it-IT" dirty="0"/>
              <a:t>, come ad esempio, la homepage, </a:t>
            </a:r>
            <a:r>
              <a:rPr lang="it-IT" dirty="0">
                <a:solidFill>
                  <a:srgbClr val="FF0000"/>
                </a:solidFill>
              </a:rPr>
              <a:t>per poi usare HTTPS dalla pagina di autenticazione in poi</a:t>
            </a:r>
            <a:r>
              <a:rPr lang="it-IT" dirty="0"/>
              <a:t>. In molti casi, all’utente è assegnato un </a:t>
            </a:r>
            <a:r>
              <a:rPr lang="it-IT" dirty="0" err="1"/>
              <a:t>token</a:t>
            </a:r>
            <a:r>
              <a:rPr lang="it-IT" dirty="0"/>
              <a:t> di sessione già dalla prima pagina del sito, prima dell’autenticazione, e tale </a:t>
            </a:r>
            <a:r>
              <a:rPr lang="it-IT" dirty="0" err="1"/>
              <a:t>token</a:t>
            </a:r>
            <a:r>
              <a:rPr lang="it-IT" dirty="0"/>
              <a:t> non è modificato quando l’utente si autentica.</a:t>
            </a:r>
          </a:p>
          <a:p>
            <a:r>
              <a:rPr lang="it-IT" dirty="0"/>
              <a:t>Anche se l’applicazione </a:t>
            </a:r>
            <a:r>
              <a:rPr lang="it-IT" dirty="0">
                <a:solidFill>
                  <a:srgbClr val="FF0000"/>
                </a:solidFill>
              </a:rPr>
              <a:t>genera un nuovo </a:t>
            </a:r>
            <a:r>
              <a:rPr lang="it-IT" dirty="0" err="1">
                <a:solidFill>
                  <a:srgbClr val="FF0000"/>
                </a:solidFill>
              </a:rPr>
              <a:t>token</a:t>
            </a:r>
            <a:r>
              <a:rPr lang="it-IT" dirty="0">
                <a:solidFill>
                  <a:srgbClr val="FF0000"/>
                </a:solidFill>
              </a:rPr>
              <a:t> dopo il login</a:t>
            </a:r>
            <a:r>
              <a:rPr lang="it-IT" dirty="0"/>
              <a:t>, e il protocollo HTTPS viene usato solo in area protetta, è possibile lo stesso intercettare il </a:t>
            </a:r>
            <a:r>
              <a:rPr lang="it-IT" dirty="0" err="1"/>
              <a:t>token</a:t>
            </a:r>
            <a:r>
              <a:rPr lang="it-IT" dirty="0"/>
              <a:t> di sessione, nel caso in cui </a:t>
            </a:r>
            <a:r>
              <a:rPr lang="it-IT" dirty="0">
                <a:solidFill>
                  <a:srgbClr val="FF0000"/>
                </a:solidFill>
              </a:rPr>
              <a:t>l’utente visita, dopo l’autenticazione, una pagina al di fuori dell’area protetta</a:t>
            </a:r>
            <a:r>
              <a:rPr lang="it-IT" dirty="0"/>
              <a:t>, dove viene usato solo il protocollo HTTP.</a:t>
            </a:r>
          </a:p>
          <a:p>
            <a:r>
              <a:rPr lang="it-IT" dirty="0"/>
              <a:t>L’applicazione può usare il protocollo HTTPS per tutto il sito oppure solo per la parte di area protetta. </a:t>
            </a:r>
            <a:r>
              <a:rPr lang="it-IT" dirty="0">
                <a:solidFill>
                  <a:srgbClr val="FF0000"/>
                </a:solidFill>
              </a:rPr>
              <a:t>Però alcune applicazioni rendono possibile ancora accettare connessioni su HTTP, se l’utente modifica l’URL</a:t>
            </a:r>
            <a:r>
              <a:rPr lang="it-IT" dirty="0"/>
              <a:t>. Se un </a:t>
            </a:r>
            <a:r>
              <a:rPr lang="it-IT" dirty="0" err="1"/>
              <a:t>attacker</a:t>
            </a:r>
            <a:r>
              <a:rPr lang="it-IT" dirty="0"/>
              <a:t> induce un utente ad effettuare una richiesta su HTTP, allora il </a:t>
            </a:r>
            <a:r>
              <a:rPr lang="it-IT" dirty="0" err="1"/>
              <a:t>token</a:t>
            </a:r>
            <a:r>
              <a:rPr lang="it-IT" dirty="0"/>
              <a:t> può essere intercettato. L’</a:t>
            </a:r>
            <a:r>
              <a:rPr lang="it-IT" dirty="0" err="1"/>
              <a:t>attacker</a:t>
            </a:r>
            <a:r>
              <a:rPr lang="it-IT" dirty="0"/>
              <a:t> può spedire all’utente un URL in un email, o in un messaggio di un programma di </a:t>
            </a:r>
            <a:r>
              <a:rPr lang="it-IT" dirty="0" err="1"/>
              <a:t>instant</a:t>
            </a:r>
            <a:r>
              <a:rPr lang="it-IT" dirty="0"/>
              <a:t> </a:t>
            </a:r>
            <a:r>
              <a:rPr lang="it-IT" dirty="0" err="1"/>
              <a:t>messaging</a:t>
            </a:r>
            <a:r>
              <a:rPr lang="it-IT" dirty="0"/>
              <a:t>, piazzando dei link che si attivano automaticamente, o banner pubblicitari.</a:t>
            </a:r>
          </a:p>
          <a:p>
            <a:r>
              <a:rPr lang="it-IT" dirty="0">
                <a:solidFill>
                  <a:srgbClr val="FF0000"/>
                </a:solidFill>
              </a:rPr>
              <a:t>Alcune applicazioni usano HTTP per tutti i contenuti statici</a:t>
            </a:r>
            <a:r>
              <a:rPr lang="it-IT" dirty="0"/>
              <a:t> come immagini, script, CSS. Se ciò avviene, l’</a:t>
            </a:r>
            <a:r>
              <a:rPr lang="it-IT" dirty="0" err="1"/>
              <a:t>attacker</a:t>
            </a:r>
            <a:r>
              <a:rPr lang="it-IT" dirty="0"/>
              <a:t> può catturare il </a:t>
            </a:r>
            <a:r>
              <a:rPr lang="it-IT" dirty="0" err="1"/>
              <a:t>token</a:t>
            </a:r>
            <a:r>
              <a:rPr lang="it-IT" dirty="0"/>
              <a:t> di sessione attraverso queste richieste non criptate. 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932040" y="1974756"/>
            <a:ext cx="3816424" cy="46166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STESSO TOKEN - Autenticazione in </a:t>
            </a:r>
            <a:r>
              <a:rPr lang="it-IT" sz="1200" b="1" dirty="0" err="1">
                <a:solidFill>
                  <a:schemeClr val="bg1"/>
                </a:solidFill>
              </a:rPr>
              <a:t>https</a:t>
            </a:r>
            <a:r>
              <a:rPr lang="it-IT" sz="1200" b="1" dirty="0">
                <a:solidFill>
                  <a:schemeClr val="bg1"/>
                </a:solidFill>
              </a:rPr>
              <a:t> il resto in http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932040" y="2852936"/>
            <a:ext cx="3816424" cy="646331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STESSO TOKEN- Aree in http e in </a:t>
            </a:r>
            <a:r>
              <a:rPr lang="it-IT" sz="1200" b="1" dirty="0" err="1">
                <a:solidFill>
                  <a:schemeClr val="bg1"/>
                </a:solidFill>
              </a:rPr>
              <a:t>https</a:t>
            </a:r>
            <a:r>
              <a:rPr lang="it-IT" sz="1200" b="1" dirty="0">
                <a:solidFill>
                  <a:schemeClr val="bg1"/>
                </a:solidFill>
              </a:rPr>
              <a:t> ma stesso </a:t>
            </a:r>
            <a:r>
              <a:rPr lang="it-IT" sz="1200" b="1" dirty="0" err="1">
                <a:solidFill>
                  <a:schemeClr val="bg1"/>
                </a:solidFill>
              </a:rPr>
              <a:t>token</a:t>
            </a:r>
            <a:r>
              <a:rPr lang="it-IT" sz="1200" b="1" dirty="0">
                <a:solidFill>
                  <a:schemeClr val="bg1"/>
                </a:solidFill>
              </a:rPr>
              <a:t> già prima dell’autenticazione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932040" y="3687415"/>
            <a:ext cx="3816424" cy="646331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NUOVO TOKEN dopo autenticazione ma utente ritorna in aree http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932040" y="4581128"/>
            <a:ext cx="3816424" cy="46166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Forzare ad http aree </a:t>
            </a:r>
            <a:r>
              <a:rPr lang="it-IT" sz="1200" b="1" dirty="0" err="1">
                <a:solidFill>
                  <a:schemeClr val="bg1"/>
                </a:solidFill>
              </a:rPr>
              <a:t>https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5445224"/>
            <a:ext cx="3816424" cy="46166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http per contenuti statici</a:t>
            </a:r>
            <a:endParaRPr lang="it-IT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it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C00000"/>
                </a:solidFill>
              </a:rPr>
              <a:t>Token</a:t>
            </a:r>
            <a:r>
              <a:rPr lang="it-IT" dirty="0">
                <a:solidFill>
                  <a:srgbClr val="C00000"/>
                </a:solidFill>
              </a:rPr>
              <a:t> Intercettabili nei file di log</a:t>
            </a:r>
          </a:p>
          <a:p>
            <a:r>
              <a:rPr lang="it-IT" dirty="0"/>
              <a:t>Molte applicazioni forniscono ad amministratori e altro personale di supporto, funzionalità di monitoraggio e di controllo dello stato dell’applicazione, inclusi le sessioni dell’utente. </a:t>
            </a:r>
          </a:p>
          <a:p>
            <a:r>
              <a:rPr lang="it-IT" dirty="0"/>
              <a:t>Spesso i file di log contengono le URL delle pagine visitate dall’utente.</a:t>
            </a:r>
          </a:p>
          <a:p>
            <a:r>
              <a:rPr lang="it-IT" dirty="0"/>
              <a:t>In più, anche se sono usate richieste POST per trasmettere il </a:t>
            </a:r>
            <a:r>
              <a:rPr lang="it-IT" dirty="0" err="1"/>
              <a:t>token</a:t>
            </a:r>
            <a:r>
              <a:rPr lang="it-IT" dirty="0"/>
              <a:t> di sessione (</a:t>
            </a:r>
            <a:r>
              <a:rPr lang="it-IT" dirty="0" err="1"/>
              <a:t>Hidden</a:t>
            </a:r>
            <a:r>
              <a:rPr lang="it-IT" dirty="0"/>
              <a:t> Field), è possibile che </a:t>
            </a:r>
            <a:r>
              <a:rPr lang="it-IT" dirty="0">
                <a:solidFill>
                  <a:srgbClr val="0070C0"/>
                </a:solidFill>
              </a:rPr>
              <a:t>l’applicazione accetti il metodo GET anche per richieste di tipo POST</a:t>
            </a:r>
            <a:r>
              <a:rPr lang="it-IT" dirty="0"/>
              <a:t>, e quindi inviare il </a:t>
            </a:r>
            <a:r>
              <a:rPr lang="it-IT" dirty="0" err="1"/>
              <a:t>token</a:t>
            </a:r>
            <a:r>
              <a:rPr lang="it-IT" dirty="0"/>
              <a:t> come parametro URL. 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004048" y="2204864"/>
            <a:ext cx="3816424" cy="224676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Log del browser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Log del server web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Log nei server </a:t>
            </a:r>
            <a:r>
              <a:rPr lang="it-IT" sz="1400" dirty="0" err="1">
                <a:solidFill>
                  <a:schemeClr val="bg1"/>
                </a:solidFill>
              </a:rPr>
              <a:t>proxy</a:t>
            </a:r>
            <a:r>
              <a:rPr lang="it-IT" sz="1400" dirty="0">
                <a:solidFill>
                  <a:schemeClr val="bg1"/>
                </a:solidFill>
              </a:rPr>
              <a:t> di ISP o dell’azienda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</a:rPr>
              <a:t>Log in ogni server </a:t>
            </a:r>
            <a:r>
              <a:rPr lang="it-IT" sz="1400" dirty="0" err="1">
                <a:solidFill>
                  <a:schemeClr val="bg1"/>
                </a:solidFill>
              </a:rPr>
              <a:t>proxy</a:t>
            </a:r>
            <a:r>
              <a:rPr lang="it-IT" sz="1400" dirty="0">
                <a:solidFill>
                  <a:schemeClr val="bg1"/>
                </a:solidFill>
              </a:rPr>
              <a:t> usato nella rete del fornitore del servizio di hosting sul quale è collocata l’applicazione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</a:rPr>
              <a:t>Referer</a:t>
            </a:r>
            <a:r>
              <a:rPr lang="it-IT" sz="1400" dirty="0">
                <a:solidFill>
                  <a:schemeClr val="bg1"/>
                </a:solidFill>
              </a:rPr>
              <a:t> Log di ogni server che l’utente visita seguendo un link che porta fuori dal sito dove è situata l’applicazione web.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C00000"/>
                </a:solidFill>
              </a:rPr>
              <a:t>Token</a:t>
            </a:r>
            <a:r>
              <a:rPr lang="it-IT" dirty="0">
                <a:solidFill>
                  <a:srgbClr val="C00000"/>
                </a:solidFill>
              </a:rPr>
              <a:t> intercettabili dalla cache</a:t>
            </a:r>
          </a:p>
          <a:p>
            <a:r>
              <a:rPr lang="it-IT" dirty="0"/>
              <a:t>Nelle cache è possibile memorizzare </a:t>
            </a:r>
            <a:r>
              <a:rPr lang="it-IT" b="1" dirty="0"/>
              <a:t>l’intera pagina </a:t>
            </a:r>
            <a:r>
              <a:rPr lang="it-IT" dirty="0"/>
              <a:t>e </a:t>
            </a:r>
            <a:r>
              <a:rPr lang="it-IT" b="1" dirty="0"/>
              <a:t>l’</a:t>
            </a:r>
            <a:r>
              <a:rPr lang="it-IT" b="1" dirty="0" err="1"/>
              <a:t>header</a:t>
            </a:r>
            <a:r>
              <a:rPr lang="it-IT" b="1" dirty="0"/>
              <a:t> di risposta</a:t>
            </a:r>
            <a:r>
              <a:rPr lang="it-IT" dirty="0"/>
              <a:t>, e un </a:t>
            </a:r>
            <a:r>
              <a:rPr lang="it-IT" dirty="0" err="1"/>
              <a:t>attacker</a:t>
            </a:r>
            <a:r>
              <a:rPr lang="it-IT" dirty="0"/>
              <a:t> che ha accesso a queste informazioni, può intercettare i </a:t>
            </a:r>
            <a:r>
              <a:rPr lang="it-IT" dirty="0" err="1"/>
              <a:t>token</a:t>
            </a:r>
            <a:r>
              <a:rPr lang="it-IT" dirty="0"/>
              <a:t> di sessione. </a:t>
            </a:r>
          </a:p>
          <a:p>
            <a:r>
              <a:rPr lang="it-IT" dirty="0"/>
              <a:t>In alcune applicazioni web </a:t>
            </a:r>
            <a:r>
              <a:rPr lang="it-IT" b="1" u="sng" dirty="0"/>
              <a:t>non sono utilizzate direttive di </a:t>
            </a:r>
            <a:r>
              <a:rPr lang="it-IT" b="1" u="sng" dirty="0" err="1"/>
              <a:t>caching</a:t>
            </a:r>
            <a:r>
              <a:rPr lang="it-IT" b="1" u="sng" dirty="0"/>
              <a:t> restrittive</a:t>
            </a:r>
            <a:r>
              <a:rPr lang="it-IT" dirty="0"/>
              <a:t> nelle risposte HTTP, come ad esempio l’</a:t>
            </a:r>
            <a:r>
              <a:rPr lang="it-IT" dirty="0" err="1"/>
              <a:t>header</a:t>
            </a:r>
            <a:r>
              <a:rPr lang="it-IT" dirty="0"/>
              <a:t> “</a:t>
            </a:r>
            <a:r>
              <a:rPr lang="it-IT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Cache-Control: no cache</a:t>
            </a:r>
            <a:r>
              <a:rPr lang="it-IT" dirty="0"/>
              <a:t>”, permettendo dunque il </a:t>
            </a:r>
            <a:r>
              <a:rPr lang="it-IT" dirty="0" err="1"/>
              <a:t>caching</a:t>
            </a:r>
            <a:r>
              <a:rPr lang="it-IT" dirty="0"/>
              <a:t> delle pagine. </a:t>
            </a:r>
          </a:p>
          <a:p>
            <a:r>
              <a:rPr lang="it-IT" dirty="0"/>
              <a:t>Spesso viene usato l’</a:t>
            </a:r>
            <a:r>
              <a:rPr lang="it-IT" dirty="0" err="1"/>
              <a:t>header</a:t>
            </a:r>
            <a:r>
              <a:rPr lang="it-IT" dirty="0"/>
              <a:t> “</a:t>
            </a:r>
            <a:r>
              <a:rPr lang="it-IT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Cache-Control: private</a:t>
            </a:r>
            <a:r>
              <a:rPr lang="it-IT" dirty="0"/>
              <a:t>” che non permette il </a:t>
            </a:r>
            <a:r>
              <a:rPr lang="it-IT" dirty="0" err="1"/>
              <a:t>caching</a:t>
            </a:r>
            <a:r>
              <a:rPr lang="it-IT" dirty="0"/>
              <a:t> sui sistemi esterni (es. </a:t>
            </a:r>
            <a:r>
              <a:rPr lang="it-IT" dirty="0" err="1"/>
              <a:t>proxy</a:t>
            </a:r>
            <a:r>
              <a:rPr lang="it-IT" dirty="0"/>
              <a:t> esterni), ma abilita comunque la cache sul computer dell’utente, e, nel caso di computer condivisi da più utenti (ad esempio, un internet </a:t>
            </a:r>
            <a:r>
              <a:rPr lang="it-IT" dirty="0" err="1"/>
              <a:t>point</a:t>
            </a:r>
            <a:r>
              <a:rPr lang="it-IT" dirty="0"/>
              <a:t>), è possibile per un </a:t>
            </a:r>
            <a:r>
              <a:rPr lang="it-IT" dirty="0" err="1"/>
              <a:t>attacker</a:t>
            </a:r>
            <a:r>
              <a:rPr lang="it-IT" dirty="0"/>
              <a:t> leggere i </a:t>
            </a:r>
            <a:r>
              <a:rPr lang="it-IT" dirty="0" err="1"/>
              <a:t>token</a:t>
            </a:r>
            <a:r>
              <a:rPr lang="it-IT" dirty="0"/>
              <a:t> di sessione dalla cache.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1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C00000"/>
                </a:solidFill>
              </a:rPr>
              <a:t>Mapping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vunerabile</a:t>
            </a:r>
            <a:r>
              <a:rPr lang="it-IT" dirty="0">
                <a:solidFill>
                  <a:srgbClr val="C00000"/>
                </a:solidFill>
              </a:rPr>
              <a:t> dei </a:t>
            </a:r>
            <a:r>
              <a:rPr lang="it-IT" dirty="0" err="1">
                <a:solidFill>
                  <a:srgbClr val="C00000"/>
                </a:solidFill>
              </a:rPr>
              <a:t>token</a:t>
            </a:r>
            <a:r>
              <a:rPr lang="it-IT" dirty="0">
                <a:solidFill>
                  <a:srgbClr val="C00000"/>
                </a:solidFill>
              </a:rPr>
              <a:t> con le sessioni</a:t>
            </a:r>
          </a:p>
          <a:p>
            <a:r>
              <a:rPr lang="it-IT" dirty="0"/>
              <a:t>La vulnerabilità più semplice è quella di permettere che vengano assegnati </a:t>
            </a:r>
            <a:r>
              <a:rPr lang="it-IT" dirty="0" err="1">
                <a:solidFill>
                  <a:srgbClr val="FF0000"/>
                </a:solidFill>
              </a:rPr>
              <a:t>token</a:t>
            </a:r>
            <a:r>
              <a:rPr lang="it-IT" dirty="0">
                <a:solidFill>
                  <a:srgbClr val="FF0000"/>
                </a:solidFill>
              </a:rPr>
              <a:t> validi multipli</a:t>
            </a:r>
            <a:r>
              <a:rPr lang="it-IT" dirty="0"/>
              <a:t> allo stesso utente. </a:t>
            </a:r>
          </a:p>
          <a:p>
            <a:r>
              <a:rPr lang="it-IT" dirty="0"/>
              <a:t>uso da parte dell’applicazione di </a:t>
            </a:r>
            <a:r>
              <a:rPr lang="it-IT" dirty="0" err="1"/>
              <a:t>token</a:t>
            </a:r>
            <a:r>
              <a:rPr lang="it-IT" dirty="0"/>
              <a:t> “statici”. </a:t>
            </a:r>
          </a:p>
          <a:p>
            <a:pPr lvl="2"/>
            <a:r>
              <a:rPr lang="it-IT" dirty="0"/>
              <a:t>Applicazioni che usano la funzione «</a:t>
            </a:r>
            <a:r>
              <a:rPr lang="it-IT" dirty="0" err="1"/>
              <a:t>remember</a:t>
            </a:r>
            <a:r>
              <a:rPr lang="it-IT" dirty="0"/>
              <a:t> me»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6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A2E72-EF40-4488-8D4C-DC7985C5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A507F6-B26C-42CF-8343-C8C40E2B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DFE37-9B71-46EB-8F22-F56D40B17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FA59BD-FDEE-434F-8FEC-A05F3969FA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FEE5B4-3463-45C4-B283-F58C6D25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8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</a:rPr>
              <a:t>Terminazione di sessione vulnerabile</a:t>
            </a:r>
          </a:p>
          <a:p>
            <a:pPr lvl="1"/>
            <a:r>
              <a:rPr lang="it-IT" dirty="0"/>
              <a:t>Garantire che la durata di vita di una sessione sia la più breve possibile </a:t>
            </a:r>
          </a:p>
          <a:p>
            <a:r>
              <a:rPr lang="it-IT" dirty="0"/>
              <a:t>Alcune applicazioni non implementano nessuna tecnica per far scadere la sessione. </a:t>
            </a:r>
          </a:p>
          <a:p>
            <a:pPr lvl="1"/>
            <a:r>
              <a:rPr lang="it-IT" dirty="0"/>
              <a:t>attacchi di “</a:t>
            </a:r>
            <a:r>
              <a:rPr lang="it-IT" b="1" dirty="0" err="1"/>
              <a:t>Guessing</a:t>
            </a:r>
            <a:r>
              <a:rPr lang="it-IT" dirty="0"/>
              <a:t>” del </a:t>
            </a:r>
            <a:r>
              <a:rPr lang="it-IT" dirty="0" err="1"/>
              <a:t>token</a:t>
            </a:r>
            <a:r>
              <a:rPr lang="it-IT" dirty="0"/>
              <a:t> di sessione, dove per indovinare un </a:t>
            </a:r>
            <a:r>
              <a:rPr lang="it-IT" dirty="0" err="1"/>
              <a:t>token</a:t>
            </a:r>
            <a:r>
              <a:rPr lang="it-IT" dirty="0"/>
              <a:t> valido è necessario provare un numero elevato di valori ma comunque realistico (nell’ordine dei 100.000 tentativi per ogni </a:t>
            </a:r>
            <a:r>
              <a:rPr lang="it-IT" dirty="0" err="1"/>
              <a:t>token</a:t>
            </a:r>
            <a:r>
              <a:rPr lang="it-IT" dirty="0"/>
              <a:t> valido).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32040" y="2132856"/>
            <a:ext cx="3672408" cy="181588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it-IT" sz="1400" b="1" u="sng" dirty="0">
                <a:solidFill>
                  <a:schemeClr val="bg1"/>
                </a:solidFill>
              </a:rPr>
              <a:t>la funzionalità non è implementata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  <a:p>
            <a:pPr marL="342900" lvl="0" indent="-342900">
              <a:buAutoNum type="arabicParenR"/>
            </a:pPr>
            <a:r>
              <a:rPr lang="it-IT" sz="1400" b="1" u="sng" dirty="0">
                <a:solidFill>
                  <a:schemeClr val="bg1"/>
                </a:solidFill>
              </a:rPr>
              <a:t>la funzionalità di </a:t>
            </a:r>
            <a:r>
              <a:rPr lang="it-IT" sz="1400" b="1" u="sng" dirty="0" err="1">
                <a:solidFill>
                  <a:schemeClr val="bg1"/>
                </a:solidFill>
              </a:rPr>
              <a:t>logout</a:t>
            </a:r>
            <a:r>
              <a:rPr lang="it-IT" sz="1400" b="1" u="sng" dirty="0">
                <a:solidFill>
                  <a:schemeClr val="bg1"/>
                </a:solidFill>
              </a:rPr>
              <a:t> non fa invalidare la sessione al server. </a:t>
            </a:r>
            <a:r>
              <a:rPr lang="it-IT" sz="1400" dirty="0">
                <a:solidFill>
                  <a:schemeClr val="bg1"/>
                </a:solidFill>
              </a:rPr>
              <a:t>Il server rimuove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dal browser dell’utente ma se l’utente continua a inviare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precedente, viene ancora accettato dal server.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37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</a:rPr>
              <a:t>Cookie Vulnerabile</a:t>
            </a:r>
          </a:p>
          <a:p>
            <a:r>
              <a:rPr lang="it-IT" dirty="0" err="1">
                <a:solidFill>
                  <a:srgbClr val="0070C0"/>
                </a:solidFill>
              </a:rPr>
              <a:t>Flag</a:t>
            </a:r>
            <a:r>
              <a:rPr lang="it-IT" dirty="0"/>
              <a:t>: Ci sono due </a:t>
            </a:r>
            <a:r>
              <a:rPr lang="it-IT" dirty="0" err="1"/>
              <a:t>flag</a:t>
            </a:r>
            <a:r>
              <a:rPr lang="it-IT" dirty="0"/>
              <a:t> che è possibile impostare in un cookie e sono “</a:t>
            </a:r>
            <a:r>
              <a:rPr lang="it-IT" dirty="0" err="1">
                <a:solidFill>
                  <a:schemeClr val="bg1"/>
                </a:solidFill>
              </a:rPr>
              <a:t>Secure</a:t>
            </a:r>
            <a:r>
              <a:rPr lang="it-IT" dirty="0"/>
              <a:t>” e “</a:t>
            </a:r>
            <a:r>
              <a:rPr lang="it-IT" dirty="0" err="1">
                <a:solidFill>
                  <a:schemeClr val="bg1"/>
                </a:solidFill>
              </a:rPr>
              <a:t>HTTPOnly</a:t>
            </a:r>
            <a:r>
              <a:rPr lang="it-IT" dirty="0"/>
              <a:t>”. </a:t>
            </a:r>
          </a:p>
          <a:p>
            <a:r>
              <a:rPr lang="it-IT" dirty="0"/>
              <a:t>Se un cookie non ha il </a:t>
            </a:r>
            <a:r>
              <a:rPr lang="it-IT" dirty="0" err="1"/>
              <a:t>flag</a:t>
            </a:r>
            <a:r>
              <a:rPr lang="it-IT" dirty="0"/>
              <a:t> “</a:t>
            </a:r>
            <a:r>
              <a:rPr lang="it-IT" dirty="0" err="1"/>
              <a:t>Secure</a:t>
            </a:r>
            <a:r>
              <a:rPr lang="it-IT" dirty="0"/>
              <a:t>” esso verrà inviato su tutti i tipi di connessioni, criptate e non, quindi, se l’applicazione web utilizza HTTPS ma il cookie non ha il </a:t>
            </a:r>
            <a:r>
              <a:rPr lang="it-IT" dirty="0" err="1"/>
              <a:t>flag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, il cookie può essere trasmesso non criptato nel caso in cui magari l’applicazione permette l’uso di HTTP al posto di HTTPS. </a:t>
            </a:r>
          </a:p>
          <a:p>
            <a:r>
              <a:rPr lang="it-IT" dirty="0"/>
              <a:t>Se un cookie non ha il </a:t>
            </a:r>
            <a:r>
              <a:rPr lang="it-IT" dirty="0" err="1"/>
              <a:t>flag</a:t>
            </a:r>
            <a:r>
              <a:rPr lang="it-IT" dirty="0"/>
              <a:t> </a:t>
            </a:r>
            <a:r>
              <a:rPr lang="it-IT" dirty="0" err="1"/>
              <a:t>HTTPOnly</a:t>
            </a:r>
            <a:r>
              <a:rPr lang="it-IT" dirty="0"/>
              <a:t> è possibile leggerlo attraverso attacchi di </a:t>
            </a:r>
            <a:r>
              <a:rPr lang="it-IT" dirty="0">
                <a:solidFill>
                  <a:srgbClr val="C00000"/>
                </a:solidFill>
              </a:rPr>
              <a:t>cross-site </a:t>
            </a:r>
            <a:r>
              <a:rPr lang="it-IT" dirty="0" err="1">
                <a:solidFill>
                  <a:srgbClr val="C00000"/>
                </a:solidFill>
              </a:rPr>
              <a:t>scripting</a:t>
            </a:r>
            <a:r>
              <a:rPr lang="it-IT" dirty="0"/>
              <a:t>. Tuttavia, non tutti i browser supportano tale </a:t>
            </a:r>
            <a:r>
              <a:rPr lang="it-IT" dirty="0" err="1"/>
              <a:t>flag</a:t>
            </a:r>
            <a:r>
              <a:rPr lang="it-IT" dirty="0"/>
              <a:t>. </a:t>
            </a:r>
          </a:p>
          <a:p>
            <a:endParaRPr lang="it-IT" dirty="0"/>
          </a:p>
        </p:txBody>
      </p:sp>
      <p:pic>
        <p:nvPicPr>
          <p:cNvPr id="5122" name="Picture 2" descr="http://www.cinemovie.info/Blog/pirati-dei-caraibi-oltre-i-confini-del-mare-super-bowl-trail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95589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</a:rPr>
              <a:t>Cookie Vulnerabile</a:t>
            </a:r>
          </a:p>
          <a:p>
            <a:r>
              <a:rPr lang="it-IT" dirty="0"/>
              <a:t>Quando un’applicazione installata, ad esempio, sul dominio </a:t>
            </a:r>
            <a:r>
              <a:rPr lang="it-IT" i="1" dirty="0"/>
              <a:t>exp.testsite.com</a:t>
            </a:r>
            <a:r>
              <a:rPr lang="it-IT" dirty="0"/>
              <a:t> invia un cookie, il browser per default invierà il cookie per tutte le richieste seguenti al dominio </a:t>
            </a:r>
            <a:r>
              <a:rPr lang="it-IT" i="1" dirty="0"/>
              <a:t>exp.testsite.com</a:t>
            </a:r>
            <a:r>
              <a:rPr lang="it-IT" dirty="0"/>
              <a:t> e anche ad ogni sottodominio, ad esempio </a:t>
            </a:r>
            <a:r>
              <a:rPr lang="it-IT" i="1" dirty="0"/>
              <a:t>user.exp.testsite.com</a:t>
            </a:r>
            <a:r>
              <a:rPr lang="it-IT" dirty="0"/>
              <a:t>. </a:t>
            </a:r>
          </a:p>
          <a:p>
            <a:r>
              <a:rPr lang="it-IT" dirty="0"/>
              <a:t>Non invierà invece il cookie per ogni altro sottodominio del parente </a:t>
            </a:r>
            <a:r>
              <a:rPr lang="it-IT" i="1" dirty="0"/>
              <a:t>testsite.com</a:t>
            </a:r>
            <a:r>
              <a:rPr lang="it-IT" dirty="0"/>
              <a:t>, come </a:t>
            </a:r>
            <a:r>
              <a:rPr lang="it-IT" i="1" dirty="0"/>
              <a:t>beg.testite.com</a:t>
            </a:r>
            <a:r>
              <a:rPr lang="it-IT" dirty="0"/>
              <a:t>. Un server può aggirare questo comportamento includendo un attributo </a:t>
            </a:r>
            <a:r>
              <a:rPr lang="it-IT" b="1" i="1" dirty="0"/>
              <a:t>domain</a:t>
            </a:r>
            <a:r>
              <a:rPr lang="it-IT" dirty="0"/>
              <a:t> nell’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i="1" dirty="0"/>
              <a:t>Set-Cookie</a:t>
            </a:r>
            <a:r>
              <a:rPr lang="it-IT" dirty="0"/>
              <a:t>. </a:t>
            </a:r>
          </a:p>
          <a:p>
            <a:r>
              <a:rPr lang="it-IT" dirty="0"/>
              <a:t>Ad esempio, supponiamo che l’applicazione a </a:t>
            </a:r>
            <a:r>
              <a:rPr lang="it-IT" i="1" dirty="0"/>
              <a:t>exp.testsite.com</a:t>
            </a:r>
            <a:r>
              <a:rPr lang="it-IT" dirty="0"/>
              <a:t> ritorna il seguente </a:t>
            </a:r>
            <a:r>
              <a:rPr lang="it-IT" dirty="0" err="1"/>
              <a:t>header</a:t>
            </a:r>
            <a:r>
              <a:rPr lang="it-IT" dirty="0"/>
              <a:t> http: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Set-Cookie: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=12363437; domain=testsite.com;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r>
              <a:rPr lang="it-IT" dirty="0"/>
              <a:t>Il browser rispedirà questo cookie per tutti i sottodomini di </a:t>
            </a:r>
            <a:r>
              <a:rPr lang="it-IT" i="1" dirty="0"/>
              <a:t>testsite.com</a:t>
            </a:r>
            <a:r>
              <a:rPr lang="it-IT" dirty="0"/>
              <a:t>, anche </a:t>
            </a:r>
            <a:r>
              <a:rPr lang="it-IT" i="1" dirty="0"/>
              <a:t>beg.testsite.com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12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debolezza nella </a:t>
            </a:r>
            <a:r>
              <a:rPr lang="it-IT" dirty="0">
                <a:solidFill>
                  <a:srgbClr val="C00000"/>
                </a:solidFill>
              </a:rPr>
              <a:t>gestione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</a:rPr>
              <a:t>Cookie vulnerabile: Restrizioni di </a:t>
            </a:r>
            <a:r>
              <a:rPr lang="it-IT" dirty="0" err="1">
                <a:solidFill>
                  <a:srgbClr val="C00000"/>
                </a:solidFill>
              </a:rPr>
              <a:t>Path</a:t>
            </a:r>
            <a:endParaRPr lang="it-IT" dirty="0">
              <a:solidFill>
                <a:srgbClr val="C00000"/>
              </a:solidFill>
            </a:endParaRPr>
          </a:p>
          <a:p>
            <a:r>
              <a:rPr lang="it-IT" dirty="0"/>
              <a:t>Quando un applicazione risiede in </a:t>
            </a:r>
            <a:r>
              <a:rPr lang="it-IT" i="1" dirty="0"/>
              <a:t>/</a:t>
            </a:r>
            <a:r>
              <a:rPr lang="it-IT" i="1" dirty="0" err="1"/>
              <a:t>app</a:t>
            </a:r>
            <a:r>
              <a:rPr lang="it-IT" i="1" dirty="0"/>
              <a:t>/</a:t>
            </a:r>
            <a:r>
              <a:rPr lang="it-IT" i="1" dirty="0" err="1"/>
              <a:t>testapp</a:t>
            </a:r>
            <a:r>
              <a:rPr lang="it-IT" i="1" dirty="0"/>
              <a:t>/</a:t>
            </a:r>
            <a:r>
              <a:rPr lang="it-IT" i="1" dirty="0" err="1"/>
              <a:t>index.jsp</a:t>
            </a:r>
            <a:r>
              <a:rPr lang="it-IT" dirty="0"/>
              <a:t> e imposta un cookie, il browser invierà il cookie per tutte le richieste nel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i="1" dirty="0"/>
              <a:t>/</a:t>
            </a:r>
            <a:r>
              <a:rPr lang="it-IT" i="1" dirty="0" err="1"/>
              <a:t>app</a:t>
            </a:r>
            <a:r>
              <a:rPr lang="it-IT" i="1" dirty="0"/>
              <a:t>/</a:t>
            </a:r>
            <a:r>
              <a:rPr lang="it-IT" i="1" dirty="0" err="1"/>
              <a:t>testapp</a:t>
            </a:r>
            <a:r>
              <a:rPr lang="it-IT" i="1" dirty="0"/>
              <a:t>/</a:t>
            </a:r>
            <a:r>
              <a:rPr lang="it-IT" dirty="0"/>
              <a:t>, e anche nelle sottodirectory. Non invierà il cookie per la directory progenitrice o ogni altra directory che esiste sul server.</a:t>
            </a:r>
          </a:p>
          <a:p>
            <a:r>
              <a:rPr lang="it-IT" dirty="0"/>
              <a:t>Così come accade per il dominio del cookie, </a:t>
            </a:r>
            <a:r>
              <a:rPr lang="it-IT" b="1" u="sng" dirty="0"/>
              <a:t>un server può aggirare il comportamento standard</a:t>
            </a:r>
            <a:r>
              <a:rPr lang="it-IT" dirty="0"/>
              <a:t>, includendo l’attributo </a:t>
            </a:r>
            <a:r>
              <a:rPr lang="it-IT" i="1" dirty="0" err="1">
                <a:solidFill>
                  <a:srgbClr val="C00000"/>
                </a:solidFill>
              </a:rPr>
              <a:t>path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nell’</a:t>
            </a:r>
            <a:r>
              <a:rPr lang="it-IT" dirty="0" err="1">
                <a:solidFill>
                  <a:srgbClr val="C00000"/>
                </a:solidFill>
              </a:rPr>
              <a:t>header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i="1" dirty="0">
                <a:solidFill>
                  <a:srgbClr val="C00000"/>
                </a:solidFill>
              </a:rPr>
              <a:t>Set-Cookie</a:t>
            </a:r>
            <a:r>
              <a:rPr lang="it-IT" dirty="0"/>
              <a:t>. Per esempio se l’applicazione ritorna il seguente </a:t>
            </a:r>
            <a:r>
              <a:rPr lang="it-IT" dirty="0" err="1"/>
              <a:t>header</a:t>
            </a:r>
            <a:r>
              <a:rPr lang="it-IT" dirty="0"/>
              <a:t> HTTP:</a:t>
            </a:r>
          </a:p>
          <a:p>
            <a:pPr marL="0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Set-Cookie: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sessionID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=12363437;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=/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dirty="0"/>
              <a:t>;</a:t>
            </a:r>
          </a:p>
          <a:p>
            <a:r>
              <a:rPr lang="it-IT" dirty="0"/>
              <a:t>il browser restituirà il cookie per tutte le richieste nelle sottodirectory di </a:t>
            </a:r>
            <a:r>
              <a:rPr lang="it-IT" i="1" dirty="0"/>
              <a:t>/</a:t>
            </a:r>
            <a:r>
              <a:rPr lang="it-IT" i="1" dirty="0" err="1"/>
              <a:t>apps</a:t>
            </a:r>
            <a:r>
              <a:rPr lang="it-IT" i="1" dirty="0"/>
              <a:t>/</a:t>
            </a:r>
            <a:r>
              <a:rPr lang="it-IT" dirty="0"/>
              <a:t>.</a:t>
            </a:r>
          </a:p>
          <a:p>
            <a:r>
              <a:rPr lang="it-IT" dirty="0"/>
              <a:t>E’ molto comune incontrare delle applicazioni che impostano lo scope del </a:t>
            </a:r>
            <a:r>
              <a:rPr lang="it-IT" dirty="0" err="1"/>
              <a:t>path</a:t>
            </a:r>
            <a:r>
              <a:rPr lang="it-IT" dirty="0"/>
              <a:t> dei loro cookie al </a:t>
            </a:r>
            <a:r>
              <a:rPr lang="it-IT" dirty="0" err="1"/>
              <a:t>root</a:t>
            </a:r>
            <a:r>
              <a:rPr lang="it-IT" dirty="0"/>
              <a:t> del server web.</a:t>
            </a:r>
          </a:p>
          <a:p>
            <a:pPr lvl="1"/>
            <a:r>
              <a:rPr lang="it-IT" dirty="0"/>
              <a:t>In questa situazione se sul server ci sono diverse applicazioni, il cookie verrà inviato per ogni applicazione presente sul server.</a:t>
            </a:r>
          </a:p>
          <a:p>
            <a:r>
              <a:rPr lang="it-IT" dirty="0"/>
              <a:t>Si andrà incontro agli stessi problemi di vulnerabilità incontrati nel caso del dominio del cookie.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11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914400"/>
          </a:xfrm>
        </p:spPr>
        <p:txBody>
          <a:bodyPr/>
          <a:lstStyle/>
          <a:p>
            <a:r>
              <a:rPr lang="it-IT" dirty="0"/>
              <a:t>Attacchi:             </a:t>
            </a:r>
            <a:r>
              <a:rPr lang="it-IT" dirty="0">
                <a:solidFill>
                  <a:srgbClr val="C00000"/>
                </a:solidFill>
              </a:rPr>
              <a:t>Session Sniffing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Il Session Sniffing è l’attività di </a:t>
            </a:r>
            <a:r>
              <a:rPr lang="it-IT" b="1" u="sng" dirty="0"/>
              <a:t>intercettamento delle informazioni di sessione degli utenti</a:t>
            </a:r>
            <a:r>
              <a:rPr lang="it-IT" dirty="0"/>
              <a:t> collegati ad una applicazione web. </a:t>
            </a:r>
          </a:p>
          <a:p>
            <a:r>
              <a:rPr lang="it-IT" dirty="0"/>
              <a:t>L’intercettazione si può effettuare sfruttando:</a:t>
            </a:r>
          </a:p>
          <a:p>
            <a:pPr lvl="1"/>
            <a:r>
              <a:rPr lang="it-IT" dirty="0"/>
              <a:t>vulnerabilità dell’applicazione web (trasmissione non criptata, direttive di </a:t>
            </a:r>
            <a:r>
              <a:rPr lang="it-IT" dirty="0" err="1"/>
              <a:t>caching</a:t>
            </a:r>
            <a:r>
              <a:rPr lang="it-IT" dirty="0"/>
              <a:t> non restrittive, uso di </a:t>
            </a:r>
            <a:r>
              <a:rPr lang="it-IT" dirty="0" err="1"/>
              <a:t>token</a:t>
            </a:r>
            <a:r>
              <a:rPr lang="it-IT" dirty="0"/>
              <a:t> come parametri URL, ecc.)</a:t>
            </a:r>
          </a:p>
          <a:p>
            <a:pPr lvl="1"/>
            <a:r>
              <a:rPr lang="it-IT" dirty="0"/>
              <a:t>falle di sicurezza nelle infrastrutture attraverso la quali transita l’interazione utente-applicazione web (</a:t>
            </a:r>
            <a:r>
              <a:rPr lang="it-IT" dirty="0" err="1"/>
              <a:t>proxy</a:t>
            </a:r>
            <a:r>
              <a:rPr lang="it-IT" dirty="0"/>
              <a:t>, gateway, ecc.)</a:t>
            </a:r>
          </a:p>
          <a:p>
            <a:pPr lvl="0"/>
            <a:r>
              <a:rPr lang="it-IT" dirty="0"/>
              <a:t>Posizionamento strategico nella rete (rete locale dell’utente, rete dell’applicazione web)</a:t>
            </a:r>
          </a:p>
          <a:p>
            <a:r>
              <a:rPr lang="it-IT" dirty="0"/>
              <a:t>Le tecniche di attacco più diffuse sono:</a:t>
            </a:r>
          </a:p>
          <a:p>
            <a:pPr lvl="1"/>
            <a:r>
              <a:rPr lang="it-IT" dirty="0"/>
              <a:t>HTTP </a:t>
            </a:r>
            <a:r>
              <a:rPr lang="it-IT" dirty="0" err="1"/>
              <a:t>Packet</a:t>
            </a:r>
            <a:r>
              <a:rPr lang="it-IT" dirty="0"/>
              <a:t> Sniffing</a:t>
            </a:r>
          </a:p>
          <a:p>
            <a:pPr lvl="1"/>
            <a:r>
              <a:rPr lang="it-IT" dirty="0"/>
              <a:t>Log Sniffing</a:t>
            </a:r>
          </a:p>
          <a:p>
            <a:pPr lvl="1"/>
            <a:r>
              <a:rPr lang="it-IT" dirty="0"/>
              <a:t>Cache Sniffing</a:t>
            </a:r>
          </a:p>
          <a:p>
            <a:pPr lvl="1"/>
            <a:r>
              <a:rPr lang="it-IT" dirty="0"/>
              <a:t>XSS Cookie Sniffing</a:t>
            </a:r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2060848"/>
            <a:ext cx="34575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1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</a:t>
            </a:r>
            <a:r>
              <a:rPr lang="it-IT" dirty="0">
                <a:solidFill>
                  <a:srgbClr val="C00000"/>
                </a:solidFill>
              </a:rPr>
              <a:t>Session Sniffing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C00000"/>
                </a:solidFill>
              </a:rPr>
              <a:t>Packet</a:t>
            </a:r>
            <a:r>
              <a:rPr lang="it-IT" dirty="0">
                <a:solidFill>
                  <a:srgbClr val="C00000"/>
                </a:solidFill>
              </a:rPr>
              <a:t> Sniffing</a:t>
            </a:r>
          </a:p>
          <a:p>
            <a:r>
              <a:rPr lang="it-IT" dirty="0"/>
              <a:t>Questa tecnica di attacco mira ad </a:t>
            </a:r>
            <a:r>
              <a:rPr lang="it-IT" b="1" u="sng" dirty="0"/>
              <a:t>intercettare i pacchetti HTTP che transitano sulla rete </a:t>
            </a:r>
            <a:r>
              <a:rPr lang="it-IT" dirty="0"/>
              <a:t>nell’interazione tra un utente e il server web allo scopo di intercettare i </a:t>
            </a:r>
            <a:r>
              <a:rPr lang="it-IT" dirty="0" err="1"/>
              <a:t>token</a:t>
            </a:r>
            <a:r>
              <a:rPr lang="it-IT" dirty="0"/>
              <a:t> di sessione all’interno dei pacchetti HTTP. </a:t>
            </a:r>
          </a:p>
          <a:p>
            <a:r>
              <a:rPr lang="it-IT" dirty="0"/>
              <a:t>Le funzioni tipiche degli </a:t>
            </a:r>
            <a:r>
              <a:rPr lang="it-IT" dirty="0" err="1"/>
              <a:t>sniffer</a:t>
            </a:r>
            <a:r>
              <a:rPr lang="it-IT" dirty="0"/>
              <a:t> :</a:t>
            </a:r>
          </a:p>
          <a:p>
            <a:pPr lvl="1"/>
            <a:r>
              <a:rPr lang="it-IT" dirty="0"/>
              <a:t>filtraggio e conversione dei dati e dei pacchetti in una forma leggibile dall'utente</a:t>
            </a:r>
          </a:p>
          <a:p>
            <a:pPr lvl="1"/>
            <a:r>
              <a:rPr lang="it-IT" dirty="0"/>
              <a:t>analisi dei difetti di rete</a:t>
            </a:r>
          </a:p>
          <a:p>
            <a:pPr lvl="1"/>
            <a:r>
              <a:rPr lang="it-IT" dirty="0"/>
              <a:t>analisi di qualità e portata della rete (performance </a:t>
            </a:r>
            <a:r>
              <a:rPr lang="it-IT" dirty="0" err="1"/>
              <a:t>analisys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setacciamento automatizzato di password e nomi di utenti (in chiaro o, più spesso, cifrati) per successiva analisi</a:t>
            </a:r>
          </a:p>
          <a:p>
            <a:pPr lvl="1"/>
            <a:r>
              <a:rPr lang="it-IT" dirty="0"/>
              <a:t>creazione di log, lunghi elenchi che contengono la traccia, in questo caso, del traffico sulla rete</a:t>
            </a:r>
          </a:p>
          <a:p>
            <a:pPr lvl="1"/>
            <a:r>
              <a:rPr lang="it-IT" dirty="0"/>
              <a:t>scoperta di intrusioni in rete attraverso analisi dei log del traffico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2852936"/>
            <a:ext cx="4283968" cy="309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121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</a:t>
            </a:r>
            <a:r>
              <a:rPr lang="it-IT" dirty="0">
                <a:solidFill>
                  <a:srgbClr val="C00000"/>
                </a:solidFill>
              </a:rPr>
              <a:t>Session Sniffing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Analizzare le varie pagine dell’applicazione web per vedere quali usano protocolli non criptati (HTTP) e quali protocolli criptati (HTTPS). </a:t>
            </a:r>
          </a:p>
          <a:p>
            <a:pPr lvl="1"/>
            <a:r>
              <a:rPr lang="it-IT" b="1" u="sng" dirty="0"/>
              <a:t>Ovviamente se tutto il sito usa HTTP lo sniffing è possibile sempre</a:t>
            </a:r>
            <a:r>
              <a:rPr lang="it-IT" dirty="0"/>
              <a:t>. </a:t>
            </a:r>
          </a:p>
          <a:p>
            <a:r>
              <a:rPr lang="it-IT" dirty="0"/>
              <a:t>Se sono usati cookie HTTP per trasmettere i </a:t>
            </a:r>
            <a:r>
              <a:rPr lang="it-IT" dirty="0" err="1"/>
              <a:t>token</a:t>
            </a:r>
            <a:r>
              <a:rPr lang="it-IT" dirty="0"/>
              <a:t> di sessione, si verifica se il </a:t>
            </a:r>
            <a:r>
              <a:rPr lang="it-IT" b="1" dirty="0" err="1">
                <a:solidFill>
                  <a:srgbClr val="C00000"/>
                </a:solidFill>
              </a:rPr>
              <a:t>flag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i="1" dirty="0" err="1">
                <a:solidFill>
                  <a:srgbClr val="C00000"/>
                </a:solidFill>
              </a:rPr>
              <a:t>secure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è utilizzato. </a:t>
            </a:r>
          </a:p>
          <a:p>
            <a:pPr lvl="1"/>
            <a:r>
              <a:rPr lang="it-IT" dirty="0"/>
              <a:t>Se non viene utilizzato il </a:t>
            </a:r>
            <a:r>
              <a:rPr lang="it-IT" b="1" u="sng" dirty="0" err="1"/>
              <a:t>token</a:t>
            </a:r>
            <a:r>
              <a:rPr lang="it-IT" dirty="0"/>
              <a:t> può essere trasmesso su connessioni non criptate e quindi </a:t>
            </a:r>
            <a:r>
              <a:rPr lang="it-IT" b="1" u="sng" dirty="0"/>
              <a:t>può essere catturato dallo </a:t>
            </a:r>
            <a:r>
              <a:rPr lang="it-IT" b="1" u="sng" dirty="0" err="1"/>
              <a:t>sniffer</a:t>
            </a:r>
            <a:r>
              <a:rPr lang="it-IT" dirty="0"/>
              <a:t>.</a:t>
            </a:r>
          </a:p>
          <a:p>
            <a:pPr lvl="0"/>
            <a:r>
              <a:rPr lang="it-IT" b="1" u="sng" dirty="0"/>
              <a:t>Se l’applicazione usa HTTP per la pagina principale e poi usa HTTPS per il login e la parte protetta</a:t>
            </a:r>
            <a:r>
              <a:rPr lang="it-IT" dirty="0"/>
              <a:t>, si verifica se un nuovo </a:t>
            </a:r>
            <a:r>
              <a:rPr lang="it-IT" dirty="0" err="1"/>
              <a:t>token</a:t>
            </a:r>
            <a:r>
              <a:rPr lang="it-IT" dirty="0"/>
              <a:t> è creato dopo l’autenticazione, altrimenti il </a:t>
            </a:r>
            <a:r>
              <a:rPr lang="it-IT" dirty="0" err="1"/>
              <a:t>token</a:t>
            </a:r>
            <a:r>
              <a:rPr lang="it-IT" dirty="0"/>
              <a:t> creato prima dell’autenticazione può essere intercettato dato che il sito usa HTTP per la parte non protetta.</a:t>
            </a:r>
          </a:p>
          <a:p>
            <a:pPr lvl="0"/>
            <a:r>
              <a:rPr lang="it-IT" dirty="0"/>
              <a:t>Controllare se </a:t>
            </a:r>
            <a:r>
              <a:rPr lang="it-IT" b="1" u="sng" dirty="0"/>
              <a:t>l’applicazione accetta richieste usando HTTP per le pagine protette da HTTPS</a:t>
            </a:r>
            <a:r>
              <a:rPr lang="it-IT" dirty="0"/>
              <a:t>. Se ciò avviene si può intercettare il </a:t>
            </a:r>
            <a:r>
              <a:rPr lang="it-IT" dirty="0" err="1"/>
              <a:t>token</a:t>
            </a:r>
            <a:r>
              <a:rPr lang="it-IT" dirty="0"/>
              <a:t> di sessione.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652120" y="2060848"/>
            <a:ext cx="2952328" cy="341632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L’</a:t>
            </a:r>
            <a:r>
              <a:rPr lang="it-IT" sz="1200" dirty="0" err="1">
                <a:solidFill>
                  <a:schemeClr val="bg1"/>
                </a:solidFill>
              </a:rPr>
              <a:t>attacker</a:t>
            </a:r>
            <a:r>
              <a:rPr lang="it-IT" sz="1200" dirty="0">
                <a:solidFill>
                  <a:schemeClr val="bg1"/>
                </a:solidFill>
              </a:rPr>
              <a:t>, infine, conduce l’attacco seguendo questi passi: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1)Analizza l’applicazione web alla ricerca di vulnerabilità tali da abilitare l’attacco.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2) Ottiene l’accesso alla rete locale dell’utente o dell’organizzazione.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3) Installa lo </a:t>
            </a:r>
            <a:r>
              <a:rPr lang="it-IT" sz="1200" dirty="0" err="1">
                <a:solidFill>
                  <a:schemeClr val="bg1"/>
                </a:solidFill>
              </a:rPr>
              <a:t>sniffer</a:t>
            </a:r>
            <a:r>
              <a:rPr lang="it-IT" sz="1200" dirty="0">
                <a:solidFill>
                  <a:schemeClr val="bg1"/>
                </a:solidFill>
              </a:rPr>
              <a:t> su una macchina e sfrutta tutte le possibili vulnerabilità per ascoltare il traffico dell’intera rete con la sua macchina.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4) Analizza il traffico alla ricerca di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degli utenti.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5) Effettua una richiesta HTTP all’applicazione web con il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catturato ed ottiene l’accesso alla sessione dell’utente.</a:t>
            </a:r>
          </a:p>
          <a:p>
            <a:endParaRPr lang="it-IT" sz="1200" dirty="0">
              <a:solidFill>
                <a:schemeClr val="bg1"/>
              </a:solidFill>
            </a:endParaRP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19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</a:t>
            </a:r>
            <a:r>
              <a:rPr lang="it-IT" dirty="0">
                <a:solidFill>
                  <a:srgbClr val="C00000"/>
                </a:solidFill>
              </a:rPr>
              <a:t> Log sniffing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intercettare i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sessione attraverso l’analisi dei file di log </a:t>
            </a:r>
            <a:r>
              <a:rPr lang="it-IT" dirty="0"/>
              <a:t>di vari sistemi presenti nella comunicazione tra client e server. </a:t>
            </a:r>
          </a:p>
          <a:p>
            <a:pPr lvl="0"/>
            <a:r>
              <a:rPr lang="it-IT" dirty="0"/>
              <a:t>Identificare il modo in cui viene trasmesso il </a:t>
            </a:r>
            <a:r>
              <a:rPr lang="it-IT" dirty="0" err="1"/>
              <a:t>token</a:t>
            </a:r>
            <a:r>
              <a:rPr lang="it-IT" dirty="0"/>
              <a:t> di sessione. </a:t>
            </a:r>
          </a:p>
          <a:p>
            <a:pPr lvl="1"/>
            <a:r>
              <a:rPr lang="it-IT" dirty="0"/>
              <a:t>Se viene trasmesso come </a:t>
            </a:r>
            <a:r>
              <a:rPr lang="it-IT" b="1" dirty="0">
                <a:solidFill>
                  <a:srgbClr val="C00000"/>
                </a:solidFill>
              </a:rPr>
              <a:t>parametro URL </a:t>
            </a:r>
            <a:r>
              <a:rPr lang="it-IT" dirty="0"/>
              <a:t>c’è la possibilità che venga registrato nei file di log di diversi sistemi.</a:t>
            </a:r>
          </a:p>
          <a:p>
            <a:pPr lvl="0"/>
            <a:r>
              <a:rPr lang="it-IT" dirty="0"/>
              <a:t>Verificare, nel caso in cui il </a:t>
            </a:r>
            <a:r>
              <a:rPr lang="it-IT" dirty="0" err="1"/>
              <a:t>token</a:t>
            </a:r>
            <a:r>
              <a:rPr lang="it-IT" dirty="0"/>
              <a:t> viene trasmesso </a:t>
            </a:r>
            <a:r>
              <a:rPr lang="it-IT" b="1" dirty="0">
                <a:solidFill>
                  <a:srgbClr val="C00000"/>
                </a:solidFill>
              </a:rPr>
              <a:t>tramite campo nascosto</a:t>
            </a:r>
            <a:r>
              <a:rPr lang="it-IT" dirty="0"/>
              <a:t>,  se c’è la possibilità di far accettare al server </a:t>
            </a:r>
            <a:r>
              <a:rPr lang="it-IT" b="1" u="sng" dirty="0"/>
              <a:t>richieste col metodo GET per quelle pagine che utilizzano il metodo POST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Tramite uno script client-side, è possibile effettuare questo cambio di metodo e così il </a:t>
            </a:r>
            <a:r>
              <a:rPr lang="it-IT" dirty="0" err="1"/>
              <a:t>token</a:t>
            </a:r>
            <a:r>
              <a:rPr lang="it-IT" dirty="0"/>
              <a:t> di sessione verrà inviato come parametro URL e sarà possibile leggerlo tramite i file di log.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292080" y="1988840"/>
            <a:ext cx="3312368" cy="267765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400" dirty="0">
                <a:solidFill>
                  <a:schemeClr val="bg1"/>
                </a:solidFill>
              </a:rPr>
              <a:t>1)Analizzare l’applicazione web alla ricerca di vulnerabilità tali da abilitare l’attacco.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2)Sfruttare tutte le possibili vulnerabilità per accedere ai file di log dei sistemi presenti nella comunicazione client/server.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3) Analizzare il file di log alla ricerca di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degli utenti.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4) Effettuare una richiesta HTTP all’applicazione web con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catturato ed ottenere l’accesso alla sessione dell’utente.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00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 </a:t>
            </a:r>
            <a:r>
              <a:rPr lang="it-IT" dirty="0">
                <a:solidFill>
                  <a:srgbClr val="C00000"/>
                </a:solidFill>
              </a:rPr>
              <a:t>Cache Sniffing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I più comuni sistemi che implementano la </a:t>
            </a:r>
            <a:r>
              <a:rPr lang="it-IT" b="1" dirty="0">
                <a:solidFill>
                  <a:srgbClr val="C00000"/>
                </a:solidFill>
              </a:rPr>
              <a:t>cache web </a:t>
            </a:r>
            <a:r>
              <a:rPr lang="it-IT" dirty="0"/>
              <a:t>sono </a:t>
            </a:r>
            <a:r>
              <a:rPr lang="it-IT" b="1" u="sng" dirty="0"/>
              <a:t>i browser e i </a:t>
            </a:r>
            <a:r>
              <a:rPr lang="it-IT" b="1" u="sng" dirty="0" err="1"/>
              <a:t>proxy</a:t>
            </a:r>
            <a:r>
              <a:rPr lang="it-IT" dirty="0"/>
              <a:t>.</a:t>
            </a:r>
          </a:p>
          <a:p>
            <a:r>
              <a:rPr lang="it-IT" dirty="0"/>
              <a:t>Se non sono presenti direttive come:</a:t>
            </a:r>
          </a:p>
          <a:p>
            <a:pPr lvl="1"/>
            <a:r>
              <a:rPr lang="it-IT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Expires:0</a:t>
            </a:r>
          </a:p>
          <a:p>
            <a:pPr lvl="1"/>
            <a:r>
              <a:rPr lang="it-IT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Cache-control: </a:t>
            </a:r>
            <a:r>
              <a:rPr lang="it-IT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max-age</a:t>
            </a:r>
            <a:r>
              <a:rPr lang="it-IT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=0 oppure Cache-Control: no-cache</a:t>
            </a:r>
          </a:p>
          <a:p>
            <a:r>
              <a:rPr lang="it-IT" dirty="0"/>
              <a:t> Allora il </a:t>
            </a:r>
            <a:r>
              <a:rPr lang="it-IT" dirty="0" err="1"/>
              <a:t>caching</a:t>
            </a:r>
            <a:r>
              <a:rPr lang="it-IT" dirty="0"/>
              <a:t> delle pagine è abilitato e quindi l’attacco è possibile.</a:t>
            </a:r>
          </a:p>
          <a:p>
            <a:r>
              <a:rPr lang="it-IT" dirty="0"/>
              <a:t>Nel caso in cui c’è la direttiva </a:t>
            </a:r>
            <a:r>
              <a:rPr lang="it-IT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Cache-Control: private </a:t>
            </a:r>
            <a:r>
              <a:rPr lang="it-IT" dirty="0"/>
              <a:t>la cache è abilitata solo sulla macchina dove è presente l’utente e quindi ci possono essere dei rischi nel caso di macchine condivise (internet </a:t>
            </a:r>
            <a:r>
              <a:rPr lang="it-IT" dirty="0" err="1"/>
              <a:t>cafè</a:t>
            </a:r>
            <a:r>
              <a:rPr lang="it-IT" dirty="0"/>
              <a:t>). </a:t>
            </a:r>
          </a:p>
          <a:p>
            <a:r>
              <a:rPr lang="it-IT" dirty="0"/>
              <a:t>Anche nel caso di una macchina usata da un singolo utente, ci possono essere dei rischi, se l’</a:t>
            </a:r>
            <a:r>
              <a:rPr lang="it-IT" dirty="0" err="1"/>
              <a:t>attacker</a:t>
            </a:r>
            <a:r>
              <a:rPr lang="it-IT" dirty="0"/>
              <a:t> riesce ad ottenere l’accesso al file-</a:t>
            </a:r>
            <a:r>
              <a:rPr lang="it-IT" dirty="0" err="1"/>
              <a:t>system</a:t>
            </a:r>
            <a:r>
              <a:rPr lang="it-IT" dirty="0"/>
              <a:t> dove la cache è situata.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64088" y="2132856"/>
            <a:ext cx="2808312" cy="33239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400" dirty="0">
                <a:solidFill>
                  <a:schemeClr val="bg1"/>
                </a:solidFill>
              </a:rPr>
              <a:t>1)Analizzare l’applicazione web alla ricerca di vulnerabilità tali da abilitare l’attacco.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2)Sfruttare tutte le possibili vulnerabilità per accedere alla cache dei sistemi presenti nella comunicazione client/server.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3)Analizzare il contenuto della cache alla ricerca di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degli utenti.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4) Effettuare una richiesta HTTP all’applicazione web con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catturato ed ottenere l’accesso alla sessione dell’utente.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572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 </a:t>
            </a:r>
            <a:r>
              <a:rPr lang="it-IT" dirty="0">
                <a:solidFill>
                  <a:srgbClr val="C00000"/>
                </a:solidFill>
              </a:rPr>
              <a:t>XSS Cookie Sniffing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i="1" dirty="0"/>
              <a:t>Cross-Site Scripting</a:t>
            </a:r>
            <a:r>
              <a:rPr lang="en-GB" sz="1400" i="1" dirty="0"/>
              <a:t>: “Cross-Site Scripting (XSS) is an attack technique that forces a Web site to echo attacker-supplied executable malicious code, which loads in a user’s browser.” 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1988840"/>
            <a:ext cx="3762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3789040"/>
            <a:ext cx="3868291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4006205"/>
            <a:ext cx="37623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7704" y="2780928"/>
            <a:ext cx="50577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asellaDiTesto 7"/>
          <p:cNvSpPr txBox="1"/>
          <p:nvPr/>
        </p:nvSpPr>
        <p:spPr>
          <a:xfrm>
            <a:off x="4139952" y="2884874"/>
            <a:ext cx="237626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Cattura dei </a:t>
            </a:r>
            <a:r>
              <a:rPr lang="it-IT" sz="1400" dirty="0" err="1">
                <a:solidFill>
                  <a:srgbClr val="C00000"/>
                </a:solidFill>
              </a:rPr>
              <a:t>token</a:t>
            </a:r>
            <a:r>
              <a:rPr lang="it-IT" sz="1400" dirty="0">
                <a:solidFill>
                  <a:srgbClr val="C00000"/>
                </a:solidFill>
              </a:rPr>
              <a:t> di sessione</a:t>
            </a: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2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752" y="1887088"/>
            <a:ext cx="4414264" cy="3270104"/>
          </a:xfrm>
        </p:spPr>
        <p:txBody>
          <a:bodyPr>
            <a:noAutofit/>
          </a:bodyPr>
          <a:lstStyle/>
          <a:p>
            <a:r>
              <a:rPr lang="it-IT" sz="1400" dirty="0"/>
              <a:t>Il protocollo http è </a:t>
            </a:r>
            <a:r>
              <a:rPr lang="it-IT" sz="1400" dirty="0" err="1">
                <a:solidFill>
                  <a:srgbClr val="FF0000"/>
                </a:solidFill>
              </a:rPr>
              <a:t>stateless</a:t>
            </a:r>
            <a:endParaRPr lang="it-IT" sz="1400" dirty="0">
              <a:solidFill>
                <a:srgbClr val="FF0000"/>
              </a:solidFill>
            </a:endParaRPr>
          </a:p>
          <a:p>
            <a:pPr lvl="1"/>
            <a:r>
              <a:rPr lang="it-IT" sz="1100" dirty="0"/>
              <a:t>Modello </a:t>
            </a:r>
            <a:r>
              <a:rPr lang="it-IT" sz="1100" dirty="0" err="1"/>
              <a:t>request-response</a:t>
            </a:r>
            <a:r>
              <a:rPr lang="it-IT" sz="1100" dirty="0"/>
              <a:t>: transazione indipendente</a:t>
            </a:r>
          </a:p>
          <a:p>
            <a:pPr lvl="1"/>
            <a:r>
              <a:rPr lang="it-IT" sz="1100" dirty="0"/>
              <a:t>Non si può ricordare la storia delle interazioni</a:t>
            </a:r>
          </a:p>
          <a:p>
            <a:r>
              <a:rPr lang="it-IT" sz="1400" dirty="0"/>
              <a:t>   </a:t>
            </a:r>
            <a:r>
              <a:rPr lang="it-IT" sz="1400" dirty="0">
                <a:solidFill>
                  <a:srgbClr val="FF0000"/>
                </a:solidFill>
              </a:rPr>
              <a:t>Sessione</a:t>
            </a:r>
            <a:r>
              <a:rPr lang="it-IT" sz="1400" dirty="0"/>
              <a:t>: “Sequenza di pagine, visitata sullo stesso sito dallo stesso utente con lo stesso browser nella stessa seduta di navigazione, che presentino una consequenzialità logica.” </a:t>
            </a:r>
          </a:p>
          <a:p>
            <a:r>
              <a:rPr lang="it-IT" sz="1400" dirty="0">
                <a:solidFill>
                  <a:srgbClr val="FF0000"/>
                </a:solidFill>
              </a:rPr>
              <a:t>Session Management</a:t>
            </a:r>
            <a:r>
              <a:rPr lang="it-IT" sz="1400" dirty="0"/>
              <a:t>: “the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keeping</a:t>
            </a:r>
            <a:r>
              <a:rPr lang="it-IT" sz="1400" dirty="0"/>
              <a:t> </a:t>
            </a:r>
            <a:r>
              <a:rPr lang="it-IT" sz="1400" dirty="0" err="1"/>
              <a:t>track</a:t>
            </a:r>
            <a:r>
              <a:rPr lang="it-IT" sz="1400" dirty="0"/>
              <a:t> of a </a:t>
            </a:r>
            <a:r>
              <a:rPr lang="it-IT" sz="1400" dirty="0" err="1"/>
              <a:t>user's</a:t>
            </a:r>
            <a:r>
              <a:rPr lang="it-IT" sz="1400" dirty="0"/>
              <a:t> </a:t>
            </a:r>
            <a:r>
              <a:rPr lang="it-IT" sz="1400" dirty="0" err="1"/>
              <a:t>activity</a:t>
            </a:r>
            <a:r>
              <a:rPr lang="it-IT" sz="1400" dirty="0"/>
              <a:t> </a:t>
            </a:r>
            <a:r>
              <a:rPr lang="it-IT" sz="1400" dirty="0" err="1"/>
              <a:t>across</a:t>
            </a:r>
            <a:r>
              <a:rPr lang="it-IT" sz="1400" dirty="0"/>
              <a:t> sessions of </a:t>
            </a:r>
            <a:r>
              <a:rPr lang="it-IT" sz="1400" dirty="0" err="1"/>
              <a:t>interaction</a:t>
            </a:r>
            <a:r>
              <a:rPr lang="it-IT" sz="1400" dirty="0"/>
              <a:t> with the web site.”</a:t>
            </a:r>
          </a:p>
          <a:p>
            <a:endParaRPr lang="it-IT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68144" y="1844824"/>
            <a:ext cx="2952328" cy="230832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Uso delle sessioni: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log.-in</a:t>
            </a:r>
            <a:endParaRPr lang="it-IT" sz="1200" dirty="0">
              <a:solidFill>
                <a:schemeClr val="bg1"/>
              </a:solidFill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Carrello della spesa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Wish</a:t>
            </a:r>
            <a:r>
              <a:rPr lang="it-IT" sz="1200" dirty="0">
                <a:solidFill>
                  <a:schemeClr val="bg1"/>
                </a:solidFill>
              </a:rPr>
              <a:t> list</a:t>
            </a:r>
          </a:p>
          <a:p>
            <a:r>
              <a:rPr lang="it-IT" sz="1200" dirty="0">
                <a:solidFill>
                  <a:schemeClr val="bg1"/>
                </a:solidFill>
              </a:rPr>
              <a:t>La sessione si gestisce attraverso i TOKEN / SESSION ID: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memorizzato in </a:t>
            </a:r>
            <a:r>
              <a:rPr lang="it-IT" sz="1200" b="1" dirty="0">
                <a:solidFill>
                  <a:schemeClr val="bg1"/>
                </a:solidFill>
              </a:rPr>
              <a:t>cookies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memorizzato in </a:t>
            </a:r>
            <a:r>
              <a:rPr lang="it-IT" sz="1200" b="1" dirty="0" err="1">
                <a:solidFill>
                  <a:schemeClr val="bg1"/>
                </a:solidFill>
              </a:rPr>
              <a:t>hidden</a:t>
            </a:r>
            <a:r>
              <a:rPr lang="it-IT" sz="1200" b="1" dirty="0">
                <a:solidFill>
                  <a:schemeClr val="bg1"/>
                </a:solidFill>
              </a:rPr>
              <a:t> </a:t>
            </a:r>
            <a:r>
              <a:rPr lang="it-IT" sz="1200" b="1" dirty="0" err="1">
                <a:solidFill>
                  <a:schemeClr val="bg1"/>
                </a:solidFill>
              </a:rPr>
              <a:t>fields</a:t>
            </a:r>
            <a:r>
              <a:rPr lang="it-IT" sz="1200" dirty="0">
                <a:solidFill>
                  <a:schemeClr val="bg1"/>
                </a:solidFill>
              </a:rPr>
              <a:t> (Campi nascosti) nelle </a:t>
            </a:r>
            <a:r>
              <a:rPr lang="it-IT" sz="1200" b="1" dirty="0">
                <a:solidFill>
                  <a:schemeClr val="bg1"/>
                </a:solidFill>
              </a:rPr>
              <a:t>Form HTML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veicolati come </a:t>
            </a:r>
            <a:r>
              <a:rPr lang="it-IT" sz="1200" b="1" dirty="0">
                <a:solidFill>
                  <a:schemeClr val="bg1"/>
                </a:solidFill>
              </a:rPr>
              <a:t>Parametri URL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95536" y="551723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https://www.owasp.org/index.php/Top_10_2013-Top_10</a:t>
            </a:r>
          </a:p>
        </p:txBody>
      </p:sp>
    </p:spTree>
    <p:extLst>
      <p:ext uri="{BB962C8B-B14F-4D97-AF65-F5344CB8AC3E}">
        <p14:creationId xmlns:p14="http://schemas.microsoft.com/office/powerpoint/2010/main" val="423523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Attacchi:              </a:t>
            </a:r>
            <a:r>
              <a:rPr lang="it-IT" dirty="0">
                <a:solidFill>
                  <a:srgbClr val="C00000"/>
                </a:solidFill>
              </a:rPr>
              <a:t>XSS Cookie Sniffing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dirty="0" err="1"/>
              <a:t>attacker</a:t>
            </a:r>
            <a:r>
              <a:rPr lang="it-IT" dirty="0"/>
              <a:t> controlla la presenza delle seguenti vulnerabilità:</a:t>
            </a:r>
          </a:p>
          <a:p>
            <a:pPr lvl="1"/>
            <a:r>
              <a:rPr lang="it-IT" dirty="0"/>
              <a:t>attraverso software di analisi automatica, oppure mediante sperimentazione manuale, la presenza della </a:t>
            </a:r>
            <a:r>
              <a:rPr lang="it-IT" b="1" dirty="0">
                <a:solidFill>
                  <a:srgbClr val="C00000"/>
                </a:solidFill>
              </a:rPr>
              <a:t>vulnerabilità XSS</a:t>
            </a:r>
            <a:r>
              <a:rPr lang="it-IT" dirty="0"/>
              <a:t>.</a:t>
            </a:r>
          </a:p>
          <a:p>
            <a:pPr lvl="1"/>
            <a:r>
              <a:rPr lang="it-IT" dirty="0">
                <a:solidFill>
                  <a:srgbClr val="C00000"/>
                </a:solidFill>
              </a:rPr>
              <a:t>la presenza del </a:t>
            </a:r>
            <a:r>
              <a:rPr lang="it-IT" dirty="0" err="1">
                <a:solidFill>
                  <a:srgbClr val="C00000"/>
                </a:solidFill>
              </a:rPr>
              <a:t>flag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HTTPOnly</a:t>
            </a:r>
            <a:r>
              <a:rPr lang="it-IT" dirty="0"/>
              <a:t>. Se non è presente, è possibile leggere il cookie tramite XSS.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508104" y="1916832"/>
            <a:ext cx="3168352" cy="35394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400" dirty="0">
                <a:solidFill>
                  <a:schemeClr val="bg1"/>
                </a:solidFill>
              </a:rPr>
              <a:t>1)Analizzare l’applicazione web alla ricerca di vulnerabilità tali da abilitare l’attacco.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2)Inserire uno script sfruttando l’XSS </a:t>
            </a:r>
            <a:r>
              <a:rPr lang="it-IT" sz="1400" dirty="0" err="1">
                <a:solidFill>
                  <a:schemeClr val="bg1"/>
                </a:solidFill>
              </a:rPr>
              <a:t>Injection</a:t>
            </a:r>
            <a:r>
              <a:rPr lang="it-IT" sz="1400" dirty="0">
                <a:solidFill>
                  <a:schemeClr val="bg1"/>
                </a:solidFill>
              </a:rPr>
              <a:t> nell’applicazione web, in maniera persistente se è possibile, oppure costringendo l’utente a cliccare su un link appositamente modificato ed inviato all’utente in vari modi (email, </a:t>
            </a:r>
            <a:r>
              <a:rPr lang="it-IT" sz="1400" dirty="0" err="1">
                <a:solidFill>
                  <a:schemeClr val="bg1"/>
                </a:solidFill>
              </a:rPr>
              <a:t>instant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messanger</a:t>
            </a:r>
            <a:r>
              <a:rPr lang="it-IT" sz="1400" dirty="0">
                <a:solidFill>
                  <a:schemeClr val="bg1"/>
                </a:solidFill>
              </a:rPr>
              <a:t>). Lo script invierà il cookie all’</a:t>
            </a:r>
            <a:r>
              <a:rPr lang="it-IT" sz="1400" dirty="0" err="1">
                <a:solidFill>
                  <a:schemeClr val="bg1"/>
                </a:solidFill>
              </a:rPr>
              <a:t>attacker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it-IT" sz="1400" dirty="0">
                <a:solidFill>
                  <a:schemeClr val="bg1"/>
                </a:solidFill>
              </a:rPr>
              <a:t>3)Effettuare una richiesta HTTP all’applicazione web con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catturato ed ottenere l’accesso alla sessione dell’utente.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385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914400"/>
          </a:xfrm>
        </p:spPr>
        <p:txBody>
          <a:bodyPr/>
          <a:lstStyle/>
          <a:p>
            <a:r>
              <a:rPr lang="it-IT" sz="2400" dirty="0"/>
              <a:t>Session </a:t>
            </a:r>
            <a:r>
              <a:rPr lang="it-IT" sz="2400" dirty="0" err="1"/>
              <a:t>Prediction</a:t>
            </a:r>
            <a:r>
              <a:rPr lang="it-IT" sz="2400" dirty="0"/>
              <a:t>: </a:t>
            </a:r>
            <a:r>
              <a:rPr lang="it-IT" sz="2400" dirty="0">
                <a:solidFill>
                  <a:srgbClr val="C00000"/>
                </a:solidFill>
              </a:rPr>
              <a:t>Manipolazione del </a:t>
            </a:r>
            <a:r>
              <a:rPr lang="it-IT" sz="2400" dirty="0" err="1">
                <a:solidFill>
                  <a:srgbClr val="C00000"/>
                </a:solidFill>
              </a:rPr>
              <a:t>token</a:t>
            </a:r>
            <a:r>
              <a:rPr lang="it-IT" sz="2400" dirty="0"/>
              <a:t>             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se il </a:t>
            </a:r>
            <a:r>
              <a:rPr lang="it-IT" dirty="0" err="1"/>
              <a:t>token</a:t>
            </a:r>
            <a:r>
              <a:rPr lang="it-IT" dirty="0"/>
              <a:t> di sessione contiene </a:t>
            </a:r>
          </a:p>
          <a:p>
            <a:pPr lvl="1"/>
            <a:r>
              <a:rPr lang="it-IT" dirty="0"/>
              <a:t>una serie di informazioni sull’utente autenticato o sulla natura della sessione, </a:t>
            </a:r>
          </a:p>
          <a:p>
            <a:pPr lvl="1"/>
            <a:r>
              <a:rPr lang="it-IT" dirty="0"/>
              <a:t>sequenze nascoste, </a:t>
            </a:r>
          </a:p>
          <a:p>
            <a:pPr lvl="1"/>
            <a:r>
              <a:rPr lang="it-IT" dirty="0"/>
              <a:t>dipendenze del tempo o algoritmi di PRNG deboli, </a:t>
            </a:r>
          </a:p>
          <a:p>
            <a:r>
              <a:rPr lang="it-IT" b="1" u="sng" dirty="0"/>
              <a:t>è più facile per un </a:t>
            </a:r>
            <a:r>
              <a:rPr lang="it-IT" b="1" u="sng" dirty="0" err="1"/>
              <a:t>attacker</a:t>
            </a:r>
            <a:r>
              <a:rPr lang="it-IT" b="1" u="sng" dirty="0"/>
              <a:t> capire la struttura del </a:t>
            </a:r>
            <a:r>
              <a:rPr lang="it-IT" b="1" u="sng" dirty="0" err="1"/>
              <a:t>token</a:t>
            </a:r>
            <a:r>
              <a:rPr lang="it-IT" b="1" u="sng" dirty="0"/>
              <a:t> </a:t>
            </a:r>
            <a:r>
              <a:rPr lang="it-IT" dirty="0"/>
              <a:t>e manipolarlo per ottenere </a:t>
            </a:r>
            <a:r>
              <a:rPr lang="it-IT" b="1" u="sng" dirty="0"/>
              <a:t>non solo l’accesso all’utente corrente autenticato, ma anche agli altri utenti autenticati.</a:t>
            </a:r>
          </a:p>
          <a:p>
            <a:r>
              <a:rPr lang="it-IT" dirty="0"/>
              <a:t>I passi che un </a:t>
            </a:r>
            <a:r>
              <a:rPr lang="it-IT" dirty="0" err="1"/>
              <a:t>attacker</a:t>
            </a:r>
            <a:r>
              <a:rPr lang="it-IT" dirty="0"/>
              <a:t> deve compiere per poter effettuare questo attacco sono i seguenti: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/>
              <a:t>Creare un account presso l’applicazione web da attaccare (è possibile farlo usando dati falsi e e-mail anonime temporanee come </a:t>
            </a:r>
            <a:r>
              <a:rPr lang="it-IT" dirty="0">
                <a:hlinkClick r:id="rId2"/>
              </a:rPr>
              <a:t>http://www.anonymbox.com</a:t>
            </a:r>
            <a:r>
              <a:rPr lang="it-IT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/>
              <a:t>Collezionare un numero considerevole di </a:t>
            </a:r>
            <a:r>
              <a:rPr lang="it-IT" dirty="0" err="1"/>
              <a:t>token</a:t>
            </a:r>
            <a:r>
              <a:rPr lang="it-IT" dirty="0"/>
              <a:t> di sessione.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/>
              <a:t>Analizzare i </a:t>
            </a:r>
            <a:r>
              <a:rPr lang="it-IT" dirty="0" err="1"/>
              <a:t>token</a:t>
            </a:r>
            <a:r>
              <a:rPr lang="it-IT" dirty="0"/>
              <a:t> di sessione alla ricerca di informazioni note o pattern predicibili, e usare dei </a:t>
            </a:r>
            <a:r>
              <a:rPr lang="it-IT" dirty="0" err="1"/>
              <a:t>tool</a:t>
            </a:r>
            <a:r>
              <a:rPr lang="it-IT" dirty="0"/>
              <a:t> statistici per verificare la </a:t>
            </a:r>
            <a:r>
              <a:rPr lang="it-IT" dirty="0" err="1"/>
              <a:t>randomness</a:t>
            </a:r>
            <a:r>
              <a:rPr lang="it-IT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/>
              <a:t>Provare a manipolare il </a:t>
            </a:r>
            <a:r>
              <a:rPr lang="it-IT" dirty="0" err="1"/>
              <a:t>token</a:t>
            </a:r>
            <a:r>
              <a:rPr lang="it-IT" dirty="0"/>
              <a:t> per ottenere l’accesso ad altri account.</a:t>
            </a:r>
          </a:p>
          <a:p>
            <a:pPr marL="800100" lvl="1" indent="-342900">
              <a:buFont typeface="+mj-lt"/>
              <a:buAutoNum type="arabicParenR"/>
            </a:pPr>
            <a:r>
              <a:rPr lang="it-IT" dirty="0"/>
              <a:t>Effettuare una richiesta HTTP all’applicazione web con il </a:t>
            </a:r>
            <a:r>
              <a:rPr lang="it-IT" dirty="0" err="1"/>
              <a:t>token</a:t>
            </a:r>
            <a:r>
              <a:rPr lang="it-IT" dirty="0"/>
              <a:t> di sessione manipolato per ottenere l’accesso alla sessione dell’utente.</a:t>
            </a:r>
          </a:p>
          <a:p>
            <a:endParaRPr lang="it-IT" dirty="0"/>
          </a:p>
        </p:txBody>
      </p:sp>
      <p:pic>
        <p:nvPicPr>
          <p:cNvPr id="10242" name="Picture 2" descr="http://www.intermed.it/shuttle/box1028/ig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4864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8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</a:t>
            </a:r>
            <a:r>
              <a:rPr lang="it-IT" dirty="0" err="1"/>
              <a:t>Prediction</a:t>
            </a:r>
            <a:r>
              <a:rPr lang="it-IT" dirty="0"/>
              <a:t>: </a:t>
            </a:r>
            <a:r>
              <a:rPr lang="it-IT" dirty="0">
                <a:solidFill>
                  <a:srgbClr val="C00000"/>
                </a:solidFill>
              </a:rPr>
              <a:t>brute force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Questo tipo di attacco mira ad “</a:t>
            </a:r>
            <a:r>
              <a:rPr lang="it-IT" b="1" dirty="0">
                <a:solidFill>
                  <a:srgbClr val="C00000"/>
                </a:solidFill>
              </a:rPr>
              <a:t>indovinare</a:t>
            </a:r>
            <a:r>
              <a:rPr lang="it-IT" dirty="0"/>
              <a:t>” il </a:t>
            </a:r>
            <a:r>
              <a:rPr lang="it-IT" dirty="0" err="1"/>
              <a:t>token</a:t>
            </a:r>
            <a:r>
              <a:rPr lang="it-IT" dirty="0"/>
              <a:t> di sessione di un utente attivo, semplicemente provando molteplici valori di </a:t>
            </a:r>
            <a:r>
              <a:rPr lang="it-IT" dirty="0" err="1"/>
              <a:t>token</a:t>
            </a:r>
            <a:r>
              <a:rPr lang="it-IT" dirty="0"/>
              <a:t> di sessione in un lasso di tempo breve. </a:t>
            </a:r>
          </a:p>
          <a:p>
            <a:r>
              <a:rPr lang="it-IT" dirty="0"/>
              <a:t>Riescono ad individuare una serie di informazioni sui </a:t>
            </a:r>
            <a:r>
              <a:rPr lang="it-IT" dirty="0" err="1"/>
              <a:t>token</a:t>
            </a:r>
            <a:r>
              <a:rPr lang="it-IT" dirty="0"/>
              <a:t> di sessione:</a:t>
            </a:r>
          </a:p>
          <a:p>
            <a:pPr lvl="1">
              <a:buFont typeface="+mj-lt"/>
              <a:buAutoNum type="arabicParenR"/>
            </a:pPr>
            <a:r>
              <a:rPr lang="it-IT" dirty="0"/>
              <a:t>Alfabeto utilizzato per ogni carattere del </a:t>
            </a:r>
            <a:r>
              <a:rPr lang="it-IT" dirty="0" err="1"/>
              <a:t>token</a:t>
            </a:r>
            <a:r>
              <a:rPr lang="it-IT" dirty="0"/>
              <a:t> di sessione</a:t>
            </a:r>
          </a:p>
          <a:p>
            <a:pPr lvl="1">
              <a:buFont typeface="+mj-lt"/>
              <a:buAutoNum type="arabicParenR"/>
            </a:pPr>
            <a:r>
              <a:rPr lang="it-IT" dirty="0"/>
              <a:t>Individuazione dei caratteri che sono troppo rari e quelli che sono troppo comuni in ogni posizione, che potrebbero far pensare ad un certo di tipo di pattern e quindi una certa predicibilità.</a:t>
            </a:r>
          </a:p>
          <a:p>
            <a:pPr lvl="1">
              <a:buFont typeface="+mj-lt"/>
              <a:buAutoNum type="arabicParenR"/>
            </a:pPr>
            <a:r>
              <a:rPr lang="it-IT" dirty="0"/>
              <a:t>Frequenza di transizioni tra caratteri della stessa posizione</a:t>
            </a:r>
          </a:p>
          <a:p>
            <a:pPr lvl="1">
              <a:buFont typeface="+mj-lt"/>
              <a:buAutoNum type="arabicParenR"/>
            </a:pPr>
            <a:r>
              <a:rPr lang="it-IT" dirty="0"/>
              <a:t>Test statistici per individuare il livello di </a:t>
            </a:r>
            <a:r>
              <a:rPr lang="it-IT" dirty="0" err="1"/>
              <a:t>randomness</a:t>
            </a:r>
            <a:r>
              <a:rPr lang="it-IT" dirty="0"/>
              <a:t> dei </a:t>
            </a:r>
            <a:r>
              <a:rPr lang="it-IT" dirty="0" err="1"/>
              <a:t>token</a:t>
            </a:r>
            <a:r>
              <a:rPr lang="it-IT" dirty="0"/>
              <a:t> di sessione</a:t>
            </a:r>
          </a:p>
          <a:p>
            <a:r>
              <a:rPr lang="it-IT" b="1" i="1" dirty="0">
                <a:solidFill>
                  <a:srgbClr val="C00000"/>
                </a:solidFill>
              </a:rPr>
              <a:t>Tempo di </a:t>
            </a:r>
            <a:r>
              <a:rPr lang="it-IT" b="1" i="1" dirty="0" err="1">
                <a:solidFill>
                  <a:srgbClr val="C00000"/>
                </a:solidFill>
              </a:rPr>
              <a:t>idle</a:t>
            </a:r>
            <a:r>
              <a:rPr lang="it-IT" b="1" i="1" dirty="0">
                <a:solidFill>
                  <a:srgbClr val="C00000"/>
                </a:solidFill>
              </a:rPr>
              <a:t> troppo elevato</a:t>
            </a:r>
            <a:r>
              <a:rPr lang="it-IT" dirty="0"/>
              <a:t>: in questo modo la  sessione non scade subito, dando più tempo e quindi più possibilità all’</a:t>
            </a:r>
            <a:r>
              <a:rPr lang="it-IT" dirty="0" err="1"/>
              <a:t>attacker</a:t>
            </a:r>
            <a:r>
              <a:rPr lang="it-IT" dirty="0"/>
              <a:t> di provare combinazioni di </a:t>
            </a:r>
            <a:r>
              <a:rPr lang="it-IT" dirty="0" err="1"/>
              <a:t>token</a:t>
            </a:r>
            <a:r>
              <a:rPr lang="it-IT" dirty="0"/>
              <a:t> di sessione.</a:t>
            </a:r>
          </a:p>
          <a:p>
            <a:pPr lvl="0"/>
            <a:r>
              <a:rPr lang="it-IT" b="1" i="1" dirty="0">
                <a:solidFill>
                  <a:srgbClr val="C00000"/>
                </a:solidFill>
              </a:rPr>
              <a:t>Terminazione di sessione vulnerabile</a:t>
            </a:r>
            <a:r>
              <a:rPr lang="it-IT" dirty="0"/>
              <a:t>: anche qui se la terminazione di sessione non è implementata o è implementata non correttamente, l’</a:t>
            </a:r>
            <a:r>
              <a:rPr lang="it-IT" dirty="0" err="1"/>
              <a:t>attacker</a:t>
            </a:r>
            <a:r>
              <a:rPr lang="it-IT" dirty="0"/>
              <a:t> ha più tempo a disposizione per effettuare l’attacco.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508104" y="1988840"/>
            <a:ext cx="3240360" cy="36009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200" dirty="0">
                <a:solidFill>
                  <a:schemeClr val="bg1"/>
                </a:solidFill>
              </a:rPr>
              <a:t>1)Creare un account presso l’applicazione web da attaccare (è possibile farlo usando dati falsi e e-mail anonime temporanee come http://www.anonymbox.com)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2)Analizzare l’applicazione web alla ricerca di vulnerabilità tali da facilitare l’attacco.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3)Usare un </a:t>
            </a:r>
            <a:r>
              <a:rPr lang="it-IT" sz="1200" dirty="0" err="1">
                <a:solidFill>
                  <a:schemeClr val="bg1"/>
                </a:solidFill>
              </a:rPr>
              <a:t>tool</a:t>
            </a:r>
            <a:r>
              <a:rPr lang="it-IT" sz="1200" dirty="0">
                <a:solidFill>
                  <a:schemeClr val="bg1"/>
                </a:solidFill>
              </a:rPr>
              <a:t> per l’analisi dei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per collezionare un numero considerevole di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4)Usare il suddetto </a:t>
            </a:r>
            <a:r>
              <a:rPr lang="it-IT" sz="1200" dirty="0" err="1">
                <a:solidFill>
                  <a:schemeClr val="bg1"/>
                </a:solidFill>
              </a:rPr>
              <a:t>tool</a:t>
            </a:r>
            <a:r>
              <a:rPr lang="it-IT" sz="1200" dirty="0">
                <a:solidFill>
                  <a:schemeClr val="bg1"/>
                </a:solidFill>
              </a:rPr>
              <a:t> per effettuare l’analisi di </a:t>
            </a:r>
            <a:r>
              <a:rPr lang="it-IT" sz="1200" dirty="0" err="1">
                <a:solidFill>
                  <a:schemeClr val="bg1"/>
                </a:solidFill>
              </a:rPr>
              <a:t>randomness</a:t>
            </a:r>
            <a:r>
              <a:rPr lang="it-IT" sz="1200" dirty="0">
                <a:solidFill>
                  <a:schemeClr val="bg1"/>
                </a:solidFill>
              </a:rPr>
              <a:t> e verificare che si possa condurre un attacco di brute force.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5)Usare dei </a:t>
            </a:r>
            <a:r>
              <a:rPr lang="it-IT" sz="1200" dirty="0" err="1">
                <a:solidFill>
                  <a:schemeClr val="bg1"/>
                </a:solidFill>
              </a:rPr>
              <a:t>tool</a:t>
            </a:r>
            <a:r>
              <a:rPr lang="it-IT" sz="1200" dirty="0">
                <a:solidFill>
                  <a:schemeClr val="bg1"/>
                </a:solidFill>
              </a:rPr>
              <a:t> automatici che inviano delle richieste HTTP all’applicazione web da attaccare con valori diversi di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6)Aspettare fino a che una risposta sia corretta e si possa entrare nella sessione di un utente collegato.</a:t>
            </a: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956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</a:t>
            </a:r>
            <a:r>
              <a:rPr lang="it-IT" dirty="0" err="1"/>
              <a:t>Fixation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dirty="0"/>
              <a:t>In un attacco di tipo Session </a:t>
            </a:r>
            <a:r>
              <a:rPr lang="it-IT" sz="1400" dirty="0" err="1"/>
              <a:t>Fixation</a:t>
            </a:r>
            <a:r>
              <a:rPr lang="it-IT" sz="1400" dirty="0"/>
              <a:t>, l’</a:t>
            </a:r>
            <a:r>
              <a:rPr lang="it-IT" sz="1400" dirty="0" err="1"/>
              <a:t>attacker</a:t>
            </a:r>
            <a:r>
              <a:rPr lang="it-IT" sz="1400" dirty="0"/>
              <a:t> </a:t>
            </a:r>
            <a:r>
              <a:rPr lang="it-IT" sz="1400" b="1" dirty="0"/>
              <a:t>fissa</a:t>
            </a:r>
            <a:r>
              <a:rPr lang="it-IT" sz="1400" dirty="0"/>
              <a:t> il </a:t>
            </a:r>
            <a:r>
              <a:rPr lang="it-IT" sz="1400" dirty="0" err="1"/>
              <a:t>token</a:t>
            </a:r>
            <a:r>
              <a:rPr lang="it-IT" sz="1400" dirty="0"/>
              <a:t> di sessione per l’utente da attaccare, prima che egli si autentichi all’applicazione web, eliminando così il bisogno di ottenere il </a:t>
            </a:r>
            <a:r>
              <a:rPr lang="it-IT" sz="1400" dirty="0" err="1"/>
              <a:t>token</a:t>
            </a:r>
            <a:r>
              <a:rPr lang="it-IT" sz="1400" dirty="0"/>
              <a:t> di sessione con le tecniche descritte in precedenza</a:t>
            </a:r>
          </a:p>
        </p:txBody>
      </p:sp>
      <p:pic>
        <p:nvPicPr>
          <p:cNvPr id="5" name="Immagin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0482" y="2132856"/>
            <a:ext cx="4143395" cy="175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671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</a:t>
            </a:r>
            <a:r>
              <a:rPr lang="it-IT" dirty="0" err="1"/>
              <a:t>Fixation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1200"/>
            <a:ext cx="8579296" cy="4616152"/>
          </a:xfrm>
          <a:solidFill>
            <a:schemeClr val="bg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4879" y="5003884"/>
            <a:ext cx="94066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www.regitaly.it/images/serve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88840"/>
            <a:ext cx="1650876" cy="16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3923928" y="62280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victim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660232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Online.worldbank.com</a:t>
            </a:r>
          </a:p>
        </p:txBody>
      </p:sp>
      <p:pic>
        <p:nvPicPr>
          <p:cNvPr id="2050" name="Picture 2" descr="http://www.gettyicons.com/free-icons/135/product-categories/png/256/pc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7" y="2060848"/>
            <a:ext cx="1353716" cy="13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pensecurityarchitecture.org/cms/images/OSA_images/icon_library/osa_user_black_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9" y="212810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04360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attacker</a:t>
            </a:r>
            <a:endParaRPr lang="it-IT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1979712" y="2276872"/>
            <a:ext cx="4637013" cy="792088"/>
            <a:chOff x="1979712" y="2276872"/>
            <a:chExt cx="4637013" cy="792088"/>
          </a:xfrm>
        </p:grpSpPr>
        <p:sp>
          <p:nvSpPr>
            <p:cNvPr id="12" name="CasellaDiTesto 11"/>
            <p:cNvSpPr txBox="1"/>
            <p:nvPr/>
          </p:nvSpPr>
          <p:spPr>
            <a:xfrm rot="405008">
              <a:off x="3797625" y="2389469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login</a:t>
              </a:r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1979712" y="2276872"/>
              <a:ext cx="4637013" cy="792088"/>
              <a:chOff x="2239243" y="2420888"/>
              <a:chExt cx="4637013" cy="792088"/>
            </a:xfrm>
          </p:grpSpPr>
          <p:cxnSp>
            <p:nvCxnSpPr>
              <p:cNvPr id="10" name="Connettore 2 9"/>
              <p:cNvCxnSpPr/>
              <p:nvPr/>
            </p:nvCxnSpPr>
            <p:spPr>
              <a:xfrm>
                <a:off x="2239243" y="2564904"/>
                <a:ext cx="4637013" cy="6480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/>
              <p:cNvSpPr/>
              <p:nvPr/>
            </p:nvSpPr>
            <p:spPr>
              <a:xfrm>
                <a:off x="2239243" y="2420888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5" name="Gruppo 14"/>
          <p:cNvGrpSpPr/>
          <p:nvPr/>
        </p:nvGrpSpPr>
        <p:grpSpPr>
          <a:xfrm rot="21239044">
            <a:off x="2095701" y="2708920"/>
            <a:ext cx="4938948" cy="792088"/>
            <a:chOff x="2095701" y="2863417"/>
            <a:chExt cx="4938948" cy="792088"/>
          </a:xfrm>
        </p:grpSpPr>
        <p:grpSp>
          <p:nvGrpSpPr>
            <p:cNvPr id="17" name="Gruppo 16"/>
            <p:cNvGrpSpPr/>
            <p:nvPr/>
          </p:nvGrpSpPr>
          <p:grpSpPr>
            <a:xfrm rot="1059826" flipH="1">
              <a:off x="2095701" y="2863417"/>
              <a:ext cx="4938948" cy="792088"/>
              <a:chOff x="2239243" y="2420888"/>
              <a:chExt cx="4637013" cy="792088"/>
            </a:xfrm>
          </p:grpSpPr>
          <p:cxnSp>
            <p:nvCxnSpPr>
              <p:cNvPr id="18" name="Connettore 2 17"/>
              <p:cNvCxnSpPr/>
              <p:nvPr/>
            </p:nvCxnSpPr>
            <p:spPr>
              <a:xfrm>
                <a:off x="2239243" y="2564904"/>
                <a:ext cx="4637013" cy="6480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/>
              <p:cNvSpPr/>
              <p:nvPr/>
            </p:nvSpPr>
            <p:spPr>
              <a:xfrm>
                <a:off x="2239243" y="2420888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0" name="CasellaDiTesto 19"/>
            <p:cNvSpPr txBox="1"/>
            <p:nvPr/>
          </p:nvSpPr>
          <p:spPr>
            <a:xfrm rot="405008">
              <a:off x="4083652" y="3081084"/>
              <a:ext cx="17304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sessionId</a:t>
              </a:r>
              <a:r>
                <a:rPr lang="it-IT" sz="1100" dirty="0"/>
                <a:t>=1234</a:t>
              </a:r>
            </a:p>
          </p:txBody>
        </p:sp>
      </p:grpSp>
      <p:grpSp>
        <p:nvGrpSpPr>
          <p:cNvPr id="16" name="Gruppo 15"/>
          <p:cNvGrpSpPr/>
          <p:nvPr/>
        </p:nvGrpSpPr>
        <p:grpSpPr>
          <a:xfrm rot="21236729">
            <a:off x="1979712" y="3114657"/>
            <a:ext cx="4637013" cy="792088"/>
            <a:chOff x="2123728" y="3140968"/>
            <a:chExt cx="4637013" cy="792088"/>
          </a:xfrm>
        </p:grpSpPr>
        <p:grpSp>
          <p:nvGrpSpPr>
            <p:cNvPr id="22" name="Gruppo 21"/>
            <p:cNvGrpSpPr/>
            <p:nvPr/>
          </p:nvGrpSpPr>
          <p:grpSpPr>
            <a:xfrm>
              <a:off x="2123728" y="3140968"/>
              <a:ext cx="4637013" cy="792088"/>
              <a:chOff x="2239243" y="2420888"/>
              <a:chExt cx="4637013" cy="792088"/>
            </a:xfrm>
          </p:grpSpPr>
          <p:cxnSp>
            <p:nvCxnSpPr>
              <p:cNvPr id="23" name="Connettore 2 22"/>
              <p:cNvCxnSpPr/>
              <p:nvPr/>
            </p:nvCxnSpPr>
            <p:spPr>
              <a:xfrm>
                <a:off x="2239243" y="2564904"/>
                <a:ext cx="4637013" cy="6480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e 23"/>
              <p:cNvSpPr/>
              <p:nvPr/>
            </p:nvSpPr>
            <p:spPr>
              <a:xfrm>
                <a:off x="2239243" y="2420888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25" name="CasellaDiTesto 24"/>
            <p:cNvSpPr txBox="1"/>
            <p:nvPr/>
          </p:nvSpPr>
          <p:spPr>
            <a:xfrm rot="405008">
              <a:off x="2926050" y="3308362"/>
              <a:ext cx="3309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GET/</a:t>
              </a:r>
              <a:r>
                <a:rPr lang="it-IT" sz="1200" dirty="0" err="1"/>
                <a:t>account.jsp?sessionId</a:t>
              </a:r>
              <a:r>
                <a:rPr lang="it-IT" sz="1200" dirty="0"/>
                <a:t>=1234</a:t>
              </a:r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1259632" y="3904271"/>
            <a:ext cx="3340937" cy="1324929"/>
            <a:chOff x="1259632" y="3904271"/>
            <a:chExt cx="3340937" cy="1324929"/>
          </a:xfrm>
        </p:grpSpPr>
        <p:cxnSp>
          <p:nvCxnSpPr>
            <p:cNvPr id="27" name="Connettore 2 26"/>
            <p:cNvCxnSpPr/>
            <p:nvPr/>
          </p:nvCxnSpPr>
          <p:spPr>
            <a:xfrm>
              <a:off x="1576165" y="4149080"/>
              <a:ext cx="2498092" cy="108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o 41"/>
            <p:cNvGrpSpPr/>
            <p:nvPr/>
          </p:nvGrpSpPr>
          <p:grpSpPr>
            <a:xfrm>
              <a:off x="1259632" y="3904271"/>
              <a:ext cx="3340937" cy="756827"/>
              <a:chOff x="1259632" y="3904271"/>
              <a:chExt cx="3340937" cy="756827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259632" y="3904271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1" name="CasellaDiTesto 40"/>
              <p:cNvSpPr txBox="1"/>
              <p:nvPr/>
            </p:nvSpPr>
            <p:spPr>
              <a:xfrm rot="1338352">
                <a:off x="1667795" y="4230211"/>
                <a:ext cx="2932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/>
                  <a:t>http://online.workbank.com/login.jsp?sessionId=1234</a:t>
                </a:r>
              </a:p>
            </p:txBody>
          </p:sp>
        </p:grpSp>
      </p:grpSp>
      <p:grpSp>
        <p:nvGrpSpPr>
          <p:cNvPr id="47" name="Gruppo 46"/>
          <p:cNvGrpSpPr/>
          <p:nvPr/>
        </p:nvGrpSpPr>
        <p:grpSpPr>
          <a:xfrm>
            <a:off x="4945384" y="4036422"/>
            <a:ext cx="2232248" cy="1592560"/>
            <a:chOff x="5364088" y="4293096"/>
            <a:chExt cx="2232248" cy="1592560"/>
          </a:xfrm>
        </p:grpSpPr>
        <p:grpSp>
          <p:nvGrpSpPr>
            <p:cNvPr id="54" name="Gruppo 53"/>
            <p:cNvGrpSpPr/>
            <p:nvPr/>
          </p:nvGrpSpPr>
          <p:grpSpPr>
            <a:xfrm>
              <a:off x="5364088" y="4801991"/>
              <a:ext cx="2087866" cy="1083665"/>
              <a:chOff x="4903539" y="4649591"/>
              <a:chExt cx="2087866" cy="1083665"/>
            </a:xfrm>
          </p:grpSpPr>
          <p:sp>
            <p:nvSpPr>
              <p:cNvPr id="55" name="Ovale 54"/>
              <p:cNvSpPr/>
              <p:nvPr/>
            </p:nvSpPr>
            <p:spPr>
              <a:xfrm>
                <a:off x="4903539" y="5416439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 rot="19469153">
                <a:off x="4936498" y="4649591"/>
                <a:ext cx="20549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>
                    <a:solidFill>
                      <a:srgbClr val="0070C0"/>
                    </a:solidFill>
                  </a:rPr>
                  <a:t>GET/</a:t>
                </a:r>
                <a:r>
                  <a:rPr lang="it-IT" sz="1100" dirty="0" err="1">
                    <a:solidFill>
                      <a:srgbClr val="0070C0"/>
                    </a:solidFill>
                  </a:rPr>
                  <a:t>account.jsp?sessionId</a:t>
                </a:r>
                <a:r>
                  <a:rPr lang="it-IT" sz="1100" dirty="0">
                    <a:solidFill>
                      <a:srgbClr val="0070C0"/>
                    </a:solidFill>
                  </a:rPr>
                  <a:t>=1234</a:t>
                </a:r>
              </a:p>
            </p:txBody>
          </p:sp>
        </p:grpSp>
        <p:cxnSp>
          <p:nvCxnSpPr>
            <p:cNvPr id="57" name="Connettore 2 56"/>
            <p:cNvCxnSpPr/>
            <p:nvPr/>
          </p:nvCxnSpPr>
          <p:spPr>
            <a:xfrm flipV="1">
              <a:off x="5637713" y="4293096"/>
              <a:ext cx="1958623" cy="135429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o 58"/>
          <p:cNvGrpSpPr/>
          <p:nvPr/>
        </p:nvGrpSpPr>
        <p:grpSpPr>
          <a:xfrm>
            <a:off x="5364088" y="4188822"/>
            <a:ext cx="2232248" cy="1592560"/>
            <a:chOff x="5364088" y="4293096"/>
            <a:chExt cx="2232248" cy="1592560"/>
          </a:xfrm>
        </p:grpSpPr>
        <p:grpSp>
          <p:nvGrpSpPr>
            <p:cNvPr id="60" name="Gruppo 59"/>
            <p:cNvGrpSpPr/>
            <p:nvPr/>
          </p:nvGrpSpPr>
          <p:grpSpPr>
            <a:xfrm>
              <a:off x="5364088" y="4801991"/>
              <a:ext cx="2087866" cy="1083665"/>
              <a:chOff x="4903539" y="4649591"/>
              <a:chExt cx="2087866" cy="1083665"/>
            </a:xfrm>
          </p:grpSpPr>
          <p:sp>
            <p:nvSpPr>
              <p:cNvPr id="62" name="Ovale 61"/>
              <p:cNvSpPr/>
              <p:nvPr/>
            </p:nvSpPr>
            <p:spPr>
              <a:xfrm>
                <a:off x="4903539" y="5416439"/>
                <a:ext cx="316533" cy="316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3" name="CasellaDiTesto 62"/>
              <p:cNvSpPr txBox="1"/>
              <p:nvPr/>
            </p:nvSpPr>
            <p:spPr>
              <a:xfrm rot="19469153">
                <a:off x="4936498" y="4649591"/>
                <a:ext cx="20549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dirty="0">
                    <a:solidFill>
                      <a:srgbClr val="0070C0"/>
                    </a:solidFill>
                  </a:rPr>
                  <a:t>Username &amp; password</a:t>
                </a:r>
              </a:p>
            </p:txBody>
          </p:sp>
        </p:grpSp>
        <p:cxnSp>
          <p:nvCxnSpPr>
            <p:cNvPr id="61" name="Connettore 2 60"/>
            <p:cNvCxnSpPr/>
            <p:nvPr/>
          </p:nvCxnSpPr>
          <p:spPr>
            <a:xfrm flipV="1">
              <a:off x="5637713" y="4293096"/>
              <a:ext cx="1958623" cy="135429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egnaposto piè di pa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</a:t>
            </a:r>
            <a:r>
              <a:rPr lang="it-IT" dirty="0" err="1"/>
              <a:t>Fixation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it-IT" b="1" i="1" dirty="0"/>
              <a:t>Session Setup</a:t>
            </a:r>
            <a:r>
              <a:rPr lang="it-IT" dirty="0"/>
              <a:t>: L’</a:t>
            </a:r>
            <a:r>
              <a:rPr lang="it-IT" dirty="0" err="1"/>
              <a:t>attacker</a:t>
            </a:r>
            <a:r>
              <a:rPr lang="it-IT" dirty="0"/>
              <a:t> deve creare una sessione sul server (“</a:t>
            </a:r>
            <a:r>
              <a:rPr lang="it-IT" b="1" dirty="0" err="1">
                <a:solidFill>
                  <a:srgbClr val="C00000"/>
                </a:solidFill>
              </a:rPr>
              <a:t>trap</a:t>
            </a:r>
            <a:r>
              <a:rPr lang="it-IT" b="1" dirty="0">
                <a:solidFill>
                  <a:srgbClr val="C00000"/>
                </a:solidFill>
              </a:rPr>
              <a:t> session</a:t>
            </a:r>
            <a:r>
              <a:rPr lang="it-IT" dirty="0"/>
              <a:t>”) e ricevere un </a:t>
            </a:r>
            <a:r>
              <a:rPr lang="it-IT" dirty="0" err="1"/>
              <a:t>token</a:t>
            </a:r>
            <a:r>
              <a:rPr lang="it-IT" dirty="0"/>
              <a:t> di sessione, oppure creare un </a:t>
            </a:r>
            <a:r>
              <a:rPr lang="it-IT" dirty="0" err="1"/>
              <a:t>token</a:t>
            </a:r>
            <a:r>
              <a:rPr lang="it-IT" dirty="0"/>
              <a:t> di sessione arbitrario. In alcuni casi la sessione deve essere mantenuta in vita (</a:t>
            </a:r>
            <a:r>
              <a:rPr lang="it-IT" b="1" dirty="0"/>
              <a:t>Session </a:t>
            </a:r>
            <a:r>
              <a:rPr lang="it-IT" b="1" dirty="0" err="1"/>
              <a:t>Maintenance</a:t>
            </a:r>
            <a:r>
              <a:rPr lang="it-IT" dirty="0"/>
              <a:t>) </a:t>
            </a:r>
            <a:r>
              <a:rPr lang="it-IT" i="1" u="sng" dirty="0"/>
              <a:t>inviando richieste ad intervalli regolari </a:t>
            </a:r>
            <a:r>
              <a:rPr lang="it-IT" dirty="0"/>
              <a:t>per far sì che essa non scadi. </a:t>
            </a:r>
          </a:p>
          <a:p>
            <a:pPr lvl="0"/>
            <a:r>
              <a:rPr lang="it-IT" b="1" i="1" dirty="0"/>
              <a:t>Session </a:t>
            </a:r>
            <a:r>
              <a:rPr lang="it-IT" b="1" i="1" dirty="0" err="1"/>
              <a:t>Fixation</a:t>
            </a:r>
            <a:r>
              <a:rPr lang="it-IT" dirty="0"/>
              <a:t>: L’</a:t>
            </a:r>
            <a:r>
              <a:rPr lang="it-IT" dirty="0" err="1"/>
              <a:t>attacker</a:t>
            </a:r>
            <a:r>
              <a:rPr lang="it-IT" dirty="0"/>
              <a:t> introduce il suo </a:t>
            </a:r>
            <a:r>
              <a:rPr lang="it-IT" dirty="0" err="1"/>
              <a:t>token</a:t>
            </a:r>
            <a:r>
              <a:rPr lang="it-IT" dirty="0"/>
              <a:t> di sessione nel browser dell’utente, “</a:t>
            </a:r>
            <a:r>
              <a:rPr lang="it-IT" b="1" dirty="0">
                <a:solidFill>
                  <a:srgbClr val="C00000"/>
                </a:solidFill>
              </a:rPr>
              <a:t>fissando</a:t>
            </a:r>
            <a:r>
              <a:rPr lang="it-IT" dirty="0"/>
              <a:t>” la sessione.</a:t>
            </a:r>
          </a:p>
          <a:p>
            <a:r>
              <a:rPr lang="it-IT" b="1" i="1" dirty="0"/>
              <a:t>Session </a:t>
            </a:r>
            <a:r>
              <a:rPr lang="it-IT" b="1" i="1" dirty="0" err="1"/>
              <a:t>entrance</a:t>
            </a:r>
            <a:r>
              <a:rPr lang="it-IT" dirty="0"/>
              <a:t>:  L’</a:t>
            </a:r>
            <a:r>
              <a:rPr lang="it-IT" dirty="0" err="1"/>
              <a:t>attacker</a:t>
            </a:r>
            <a:r>
              <a:rPr lang="it-IT" dirty="0"/>
              <a:t> aspetta che l’utente si autentichi all’applicazione web e poi </a:t>
            </a:r>
            <a:r>
              <a:rPr lang="it-IT" b="1" dirty="0">
                <a:solidFill>
                  <a:srgbClr val="C00000"/>
                </a:solidFill>
              </a:rPr>
              <a:t>entra</a:t>
            </a:r>
            <a:r>
              <a:rPr lang="it-IT" dirty="0"/>
              <a:t> nella sessione dell’utente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508104" y="1988840"/>
            <a:ext cx="3384376" cy="28931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just"/>
            <a:r>
              <a:rPr lang="it-IT" sz="1400" b="1" i="1" dirty="0">
                <a:solidFill>
                  <a:schemeClr val="bg1"/>
                </a:solidFill>
              </a:rPr>
              <a:t>Permissive”</a:t>
            </a:r>
            <a:r>
              <a:rPr lang="it-IT" sz="1400" dirty="0">
                <a:solidFill>
                  <a:schemeClr val="bg1"/>
                </a:solidFill>
              </a:rPr>
              <a:t>: accetta dei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arbitrari, e crea una nuova sessione con il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proposto se non esiste ancora (Macromedia </a:t>
            </a:r>
            <a:r>
              <a:rPr lang="it-IT" sz="1400" dirty="0" err="1">
                <a:solidFill>
                  <a:schemeClr val="bg1"/>
                </a:solidFill>
              </a:rPr>
              <a:t>JRun</a:t>
            </a:r>
            <a:r>
              <a:rPr lang="it-IT" sz="1400" dirty="0">
                <a:solidFill>
                  <a:schemeClr val="bg1"/>
                </a:solidFill>
              </a:rPr>
              <a:t> server, PHP)</a:t>
            </a:r>
          </a:p>
          <a:p>
            <a:pPr lvl="0" algn="just"/>
            <a:r>
              <a:rPr lang="it-IT" sz="1400" dirty="0">
                <a:solidFill>
                  <a:schemeClr val="bg1"/>
                </a:solidFill>
              </a:rPr>
              <a:t>L’</a:t>
            </a:r>
            <a:r>
              <a:rPr lang="it-IT" sz="1400" dirty="0" err="1">
                <a:solidFill>
                  <a:schemeClr val="bg1"/>
                </a:solidFill>
              </a:rPr>
              <a:t>attacker</a:t>
            </a:r>
            <a:r>
              <a:rPr lang="it-IT" sz="1400" dirty="0">
                <a:solidFill>
                  <a:schemeClr val="bg1"/>
                </a:solidFill>
              </a:rPr>
              <a:t> sceglie un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a caso</a:t>
            </a:r>
          </a:p>
          <a:p>
            <a:pPr lvl="0" algn="just"/>
            <a:r>
              <a:rPr lang="it-IT" sz="1400" b="1" i="1" dirty="0">
                <a:solidFill>
                  <a:schemeClr val="bg1"/>
                </a:solidFill>
              </a:rPr>
              <a:t>“</a:t>
            </a:r>
            <a:r>
              <a:rPr lang="it-IT" sz="1400" b="1" i="1" dirty="0" err="1">
                <a:solidFill>
                  <a:schemeClr val="bg1"/>
                </a:solidFill>
              </a:rPr>
              <a:t>Strict</a:t>
            </a:r>
            <a:r>
              <a:rPr lang="it-IT" sz="1400" b="1" i="1" dirty="0">
                <a:solidFill>
                  <a:schemeClr val="bg1"/>
                </a:solidFill>
              </a:rPr>
              <a:t>”</a:t>
            </a:r>
            <a:r>
              <a:rPr lang="it-IT" sz="1400" dirty="0">
                <a:solidFill>
                  <a:schemeClr val="bg1"/>
                </a:solidFill>
              </a:rPr>
              <a:t>: accetta solo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conosciuti, che sono stati generati in precedenza (Microsoft IIS).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</a:rPr>
              <a:t>L’</a:t>
            </a:r>
            <a:r>
              <a:rPr lang="it-IT" sz="1400" dirty="0" err="1">
                <a:solidFill>
                  <a:schemeClr val="bg1"/>
                </a:solidFill>
              </a:rPr>
              <a:t>attacker</a:t>
            </a:r>
            <a:r>
              <a:rPr lang="it-IT" sz="1400" dirty="0">
                <a:solidFill>
                  <a:schemeClr val="bg1"/>
                </a:solidFill>
              </a:rPr>
              <a:t> deve invece stabilire una sessione e mantenerla in vita per tutta la durata dell’attacco (Session </a:t>
            </a:r>
            <a:r>
              <a:rPr lang="it-IT" sz="1400" dirty="0" err="1">
                <a:solidFill>
                  <a:schemeClr val="bg1"/>
                </a:solidFill>
              </a:rPr>
              <a:t>Maintenance</a:t>
            </a:r>
            <a:r>
              <a:rPr lang="it-IT" sz="1400" dirty="0">
                <a:solidFill>
                  <a:schemeClr val="bg1"/>
                </a:solidFill>
              </a:rPr>
              <a:t>).</a:t>
            </a:r>
          </a:p>
          <a:p>
            <a:pPr lvl="0"/>
            <a:endParaRPr lang="it-IT" sz="1400" dirty="0">
              <a:solidFill>
                <a:schemeClr val="bg1"/>
              </a:solidFill>
            </a:endParaRP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15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</a:t>
            </a:r>
            <a:r>
              <a:rPr lang="it-IT" dirty="0" err="1"/>
              <a:t>Fixation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Se è usato un </a:t>
            </a:r>
            <a:r>
              <a:rPr lang="it-IT" b="1" i="1" dirty="0">
                <a:solidFill>
                  <a:srgbClr val="C00000"/>
                </a:solidFill>
              </a:rPr>
              <a:t>parametro URL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allora l’</a:t>
            </a:r>
            <a:r>
              <a:rPr lang="it-IT" dirty="0" err="1"/>
              <a:t>attacker</a:t>
            </a:r>
            <a:r>
              <a:rPr lang="it-IT" dirty="0"/>
              <a:t> deve costringere l’utente a cliccare su un link creato su misura.</a:t>
            </a:r>
          </a:p>
          <a:p>
            <a:r>
              <a:rPr lang="it-IT" dirty="0"/>
              <a:t>Se il </a:t>
            </a:r>
            <a:r>
              <a:rPr lang="it-IT" dirty="0" err="1"/>
              <a:t>token</a:t>
            </a:r>
            <a:r>
              <a:rPr lang="it-IT" dirty="0"/>
              <a:t> è trasmesso in un </a:t>
            </a:r>
            <a:r>
              <a:rPr lang="it-IT" b="1" i="1" dirty="0" err="1">
                <a:solidFill>
                  <a:srgbClr val="C00000"/>
                </a:solidFill>
              </a:rPr>
              <a:t>hidden</a:t>
            </a:r>
            <a:r>
              <a:rPr lang="it-IT" b="1" i="1" dirty="0">
                <a:solidFill>
                  <a:srgbClr val="C00000"/>
                </a:solidFill>
              </a:rPr>
              <a:t> </a:t>
            </a:r>
            <a:r>
              <a:rPr lang="it-IT" b="1" i="1" dirty="0" err="1">
                <a:solidFill>
                  <a:srgbClr val="C00000"/>
                </a:solidFill>
              </a:rPr>
              <a:t>field</a:t>
            </a:r>
            <a:r>
              <a:rPr lang="it-IT" dirty="0"/>
              <a:t>, l’</a:t>
            </a:r>
            <a:r>
              <a:rPr lang="it-IT" dirty="0" err="1"/>
              <a:t>attacker</a:t>
            </a:r>
            <a:r>
              <a:rPr lang="it-IT" dirty="0"/>
              <a:t> deve cercare di sfruttare la </a:t>
            </a:r>
            <a:r>
              <a:rPr lang="it-IT" b="1" u="sng" dirty="0"/>
              <a:t>vulnerabilità XSS </a:t>
            </a:r>
            <a:r>
              <a:rPr lang="it-IT" dirty="0"/>
              <a:t>(se è presente) per costruire un </a:t>
            </a:r>
            <a:r>
              <a:rPr lang="it-IT" dirty="0" err="1"/>
              <a:t>form</a:t>
            </a:r>
            <a:r>
              <a:rPr lang="it-IT" dirty="0"/>
              <a:t> di login che abbia il </a:t>
            </a:r>
            <a:r>
              <a:rPr lang="it-IT" dirty="0" err="1"/>
              <a:t>token</a:t>
            </a:r>
            <a:r>
              <a:rPr lang="it-IT" dirty="0"/>
              <a:t> di sessione scelto.</a:t>
            </a:r>
          </a:p>
          <a:p>
            <a:r>
              <a:rPr lang="it-IT" dirty="0"/>
              <a:t>Se il </a:t>
            </a:r>
            <a:r>
              <a:rPr lang="it-IT" dirty="0" err="1"/>
              <a:t>token</a:t>
            </a:r>
            <a:r>
              <a:rPr lang="it-IT" dirty="0"/>
              <a:t> è trasmesso in un </a:t>
            </a:r>
            <a:r>
              <a:rPr lang="it-IT" b="1" i="1" dirty="0">
                <a:solidFill>
                  <a:srgbClr val="C00000"/>
                </a:solidFill>
              </a:rPr>
              <a:t>cookie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Usare un script client-side che imposta il cookie nel browser.</a:t>
            </a:r>
          </a:p>
          <a:p>
            <a:pPr lvl="1"/>
            <a:r>
              <a:rPr lang="it-IT" dirty="0"/>
              <a:t>Usare il </a:t>
            </a:r>
            <a:r>
              <a:rPr lang="it-IT" dirty="0" err="1"/>
              <a:t>tag</a:t>
            </a:r>
            <a:r>
              <a:rPr lang="it-IT" dirty="0"/>
              <a:t> HTML &lt;META&gt; con l’attributo </a:t>
            </a:r>
            <a:r>
              <a:rPr lang="it-IT" i="1" dirty="0"/>
              <a:t>Set-Cookie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Usare l’</a:t>
            </a:r>
            <a:r>
              <a:rPr lang="it-IT" dirty="0" err="1"/>
              <a:t>header</a:t>
            </a:r>
            <a:r>
              <a:rPr lang="it-IT" dirty="0"/>
              <a:t> di risposta HTTP </a:t>
            </a:r>
            <a:r>
              <a:rPr lang="it-IT" i="1" dirty="0"/>
              <a:t>Set-Cookie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24128" y="2132856"/>
            <a:ext cx="2952328" cy="33239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bg1"/>
                </a:solidFill>
              </a:rPr>
              <a:t>Per far sì che si possa utilizzare questo attacco è necessario controllare la presenza di alcune vulnerabilità dell’applicazione web:</a:t>
            </a:r>
          </a:p>
          <a:p>
            <a:pPr lvl="0" algn="just"/>
            <a:r>
              <a:rPr lang="it-IT" sz="1400" dirty="0">
                <a:solidFill>
                  <a:schemeClr val="bg1"/>
                </a:solidFill>
              </a:rPr>
              <a:t>1)Controllare se, al momento dell’autenticazione, viene creato un nuovo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sessione. In caso contrario è possibile effettuare attacchi di session </a:t>
            </a:r>
            <a:r>
              <a:rPr lang="it-IT" sz="1400" dirty="0" err="1">
                <a:solidFill>
                  <a:schemeClr val="bg1"/>
                </a:solidFill>
              </a:rPr>
              <a:t>fixation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 lvl="0" algn="just"/>
            <a:r>
              <a:rPr lang="it-IT" sz="1400" dirty="0">
                <a:solidFill>
                  <a:schemeClr val="bg1"/>
                </a:solidFill>
              </a:rPr>
              <a:t>2)Controllare se è possibile creare una sessione utilizzando un </a:t>
            </a:r>
            <a:r>
              <a:rPr lang="it-IT" sz="1400" dirty="0" err="1">
                <a:solidFill>
                  <a:schemeClr val="bg1"/>
                </a:solidFill>
              </a:rPr>
              <a:t>token</a:t>
            </a:r>
            <a:r>
              <a:rPr lang="it-IT" sz="1400" dirty="0">
                <a:solidFill>
                  <a:schemeClr val="bg1"/>
                </a:solidFill>
              </a:rPr>
              <a:t> di sessione arbitrario. Se è possibile il sistema è più facilmente attaccabile usando session </a:t>
            </a:r>
            <a:r>
              <a:rPr lang="it-IT" sz="1400" dirty="0" err="1">
                <a:solidFill>
                  <a:schemeClr val="bg1"/>
                </a:solidFill>
              </a:rPr>
              <a:t>fixation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13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Site               </a:t>
            </a:r>
            <a:r>
              <a:rPr lang="it-IT" dirty="0" err="1">
                <a:solidFill>
                  <a:srgbClr val="C00000"/>
                </a:solidFill>
              </a:rPr>
              <a:t>Request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Forgery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4325"/>
            <a:ext cx="4258816" cy="2311896"/>
          </a:xfrm>
        </p:spPr>
        <p:txBody>
          <a:bodyPr/>
          <a:lstStyle/>
          <a:p>
            <a:r>
              <a:rPr lang="it-IT" dirty="0"/>
              <a:t>Il Cross-Site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Forgery</a:t>
            </a:r>
            <a:r>
              <a:rPr lang="it-IT" dirty="0"/>
              <a:t> (CSRF) è un attacco che consiste nel </a:t>
            </a:r>
            <a:r>
              <a:rPr lang="it-IT" b="1" u="sng" dirty="0"/>
              <a:t>costringere l’utente ad eseguire azioni non volute</a:t>
            </a:r>
            <a:r>
              <a:rPr lang="it-IT" dirty="0"/>
              <a:t> su una applicazione web nella quale è autenticato</a:t>
            </a:r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9" y="4293096"/>
            <a:ext cx="3960439" cy="116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2043" y="4317543"/>
            <a:ext cx="4719459" cy="11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4860032" y="1988840"/>
            <a:ext cx="4176464" cy="160043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bg1"/>
                </a:solidFill>
              </a:rPr>
              <a:t>Con questo scenario un </a:t>
            </a:r>
            <a:r>
              <a:rPr lang="it-IT" sz="1400" dirty="0" err="1">
                <a:solidFill>
                  <a:schemeClr val="bg1"/>
                </a:solidFill>
              </a:rPr>
              <a:t>attacker</a:t>
            </a:r>
            <a:r>
              <a:rPr lang="it-IT" sz="1400" dirty="0">
                <a:solidFill>
                  <a:schemeClr val="bg1"/>
                </a:solidFill>
              </a:rPr>
              <a:t> che riesce a scoprire il modo in cui funziona l’applicazione web, potrebbe creare un email con il link di cui sopra e costringere l’utente a cliccare sul link. Oppure ancora l’</a:t>
            </a:r>
            <a:r>
              <a:rPr lang="it-IT" sz="1400" dirty="0" err="1">
                <a:solidFill>
                  <a:schemeClr val="bg1"/>
                </a:solidFill>
              </a:rPr>
              <a:t>attacker</a:t>
            </a:r>
            <a:r>
              <a:rPr lang="it-IT" sz="1400" dirty="0">
                <a:solidFill>
                  <a:schemeClr val="bg1"/>
                </a:solidFill>
              </a:rPr>
              <a:t> potrebbe creare un sito “trappola” inducendo l’utente a visitarlo e tramite un </a:t>
            </a:r>
            <a:r>
              <a:rPr lang="it-IT" sz="1400" dirty="0" err="1">
                <a:solidFill>
                  <a:schemeClr val="bg1"/>
                </a:solidFill>
              </a:rPr>
              <a:t>redirect</a:t>
            </a:r>
            <a:r>
              <a:rPr lang="it-IT" sz="1400" dirty="0">
                <a:solidFill>
                  <a:schemeClr val="bg1"/>
                </a:solidFill>
              </a:rPr>
              <a:t> effettuare la richiesta. </a:t>
            </a:r>
          </a:p>
          <a:p>
            <a:pPr algn="just"/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 Site               </a:t>
            </a:r>
            <a:r>
              <a:rPr lang="it-IT" dirty="0" err="1">
                <a:solidFill>
                  <a:srgbClr val="C00000"/>
                </a:solidFill>
              </a:rPr>
              <a:t>Request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Forgery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t-IT" dirty="0"/>
              <a:t>Comportamento del browser riguardante la gestione delle informazioni di sessione come cookie e informazioni di autenticazione HTTP</a:t>
            </a:r>
          </a:p>
          <a:p>
            <a:pPr lvl="0"/>
            <a:r>
              <a:rPr lang="it-IT" dirty="0"/>
              <a:t>Conoscenza delle URL dell’applicazione web da attaccare da parte dell’</a:t>
            </a:r>
            <a:r>
              <a:rPr lang="it-IT" dirty="0" err="1"/>
              <a:t>attacker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Session management che si basa solo su informazioni conosciute dal browser.</a:t>
            </a:r>
          </a:p>
          <a:p>
            <a:pPr lvl="0"/>
            <a:r>
              <a:rPr lang="it-IT" dirty="0"/>
              <a:t>Esistenza di </a:t>
            </a:r>
            <a:r>
              <a:rPr lang="it-IT" dirty="0" err="1"/>
              <a:t>tag</a:t>
            </a:r>
            <a:r>
              <a:rPr lang="it-IT" dirty="0"/>
              <a:t> HTML la cui presenza causa un immediato accesso ad una risorsa HTTP(S), ad esempio il </a:t>
            </a:r>
            <a:r>
              <a:rPr lang="it-IT" dirty="0" err="1"/>
              <a:t>tag</a:t>
            </a:r>
            <a:r>
              <a:rPr lang="it-IT" dirty="0"/>
              <a:t> di immagine </a:t>
            </a:r>
            <a:r>
              <a:rPr lang="it-IT" dirty="0" err="1"/>
              <a:t>img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148064" y="2060848"/>
            <a:ext cx="3024336" cy="397031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Per il primo punto, l’attacco è possibile grazie al comportamento del browser che invia automaticamente le informazioni della sessione al server. In questo modo basta che l’utente visiti un link normale, e il browser automaticamente invia il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e quindi l’operazione eseguita da un link è autenticata.</a:t>
            </a:r>
          </a:p>
          <a:p>
            <a:r>
              <a:rPr lang="it-IT" sz="1200" dirty="0">
                <a:solidFill>
                  <a:schemeClr val="bg1"/>
                </a:solidFill>
              </a:rPr>
              <a:t>Per quanto riguarda il secondo punto, l’attacco è possibile se l’applicazione non usa informazioni di sessione nell’URL, in questo modo è possibile scoprire facilmente parametri e valori legittimi delle URL.</a:t>
            </a:r>
          </a:p>
          <a:p>
            <a:r>
              <a:rPr lang="it-IT" sz="1200" dirty="0">
                <a:solidFill>
                  <a:schemeClr val="bg1"/>
                </a:solidFill>
              </a:rPr>
              <a:t>Per quanto riguarda il terzo punto, per informazioni conosciute dal browser, si intende informazioni come cookie o autenticazione HTTP (non basata su </a:t>
            </a:r>
            <a:r>
              <a:rPr lang="it-IT" sz="1200" dirty="0" err="1">
                <a:solidFill>
                  <a:schemeClr val="bg1"/>
                </a:solidFill>
              </a:rPr>
              <a:t>form</a:t>
            </a:r>
            <a:r>
              <a:rPr lang="it-IT" sz="1200" dirty="0">
                <a:solidFill>
                  <a:schemeClr val="bg1"/>
                </a:solidFill>
              </a:rPr>
              <a:t>), che sono memorizzate nel browser e rispedite ad ogni richiesta delle pagine protette da autenticazione. </a:t>
            </a: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41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                   </a:t>
            </a:r>
            <a:r>
              <a:rPr lang="it-IT" dirty="0" err="1">
                <a:solidFill>
                  <a:srgbClr val="C00000"/>
                </a:solidFill>
              </a:rPr>
              <a:t>Response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Splitting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/>
              <a:t>Alcune applicazioni web usano </a:t>
            </a:r>
            <a:r>
              <a:rPr lang="it-IT" b="1" u="sng" dirty="0"/>
              <a:t>parte dell’input dell’utente per generare i valori di alcuni </a:t>
            </a:r>
            <a:r>
              <a:rPr lang="it-IT" b="1" u="sng" dirty="0" err="1"/>
              <a:t>header</a:t>
            </a:r>
            <a:r>
              <a:rPr lang="it-IT" b="1" u="sng" dirty="0"/>
              <a:t> </a:t>
            </a:r>
            <a:r>
              <a:rPr lang="it-IT" dirty="0"/>
              <a:t>della risposta HTTP. </a:t>
            </a:r>
          </a:p>
          <a:p>
            <a:pPr lvl="1"/>
            <a:r>
              <a:rPr lang="it-IT" dirty="0"/>
              <a:t>L’esempio più significativo è rappresentato dal </a:t>
            </a:r>
            <a:r>
              <a:rPr lang="it-IT" b="1" dirty="0" err="1">
                <a:solidFill>
                  <a:srgbClr val="C00000"/>
                </a:solidFill>
              </a:rPr>
              <a:t>redirect</a:t>
            </a:r>
            <a:r>
              <a:rPr lang="it-IT" dirty="0"/>
              <a:t>, che spesso è utilizzato a seconda dell’input dell’utente.</a:t>
            </a:r>
          </a:p>
          <a:p>
            <a:r>
              <a:rPr lang="it-IT" dirty="0"/>
              <a:t>Più in dettaglio, se il parametro </a:t>
            </a:r>
            <a:r>
              <a:rPr lang="it-IT" b="1" i="1" dirty="0" err="1">
                <a:solidFill>
                  <a:srgbClr val="C00000"/>
                </a:solidFill>
              </a:rPr>
              <a:t>interface</a:t>
            </a:r>
            <a:r>
              <a:rPr lang="it-IT" dirty="0"/>
              <a:t> ha il valore </a:t>
            </a:r>
            <a:r>
              <a:rPr lang="it-IT" i="1" dirty="0"/>
              <a:t>“</a:t>
            </a:r>
            <a:r>
              <a:rPr lang="it-IT" b="1" i="1" dirty="0" err="1">
                <a:solidFill>
                  <a:srgbClr val="C00000"/>
                </a:solidFill>
              </a:rPr>
              <a:t>advanced</a:t>
            </a:r>
            <a:r>
              <a:rPr lang="it-IT" i="1" dirty="0"/>
              <a:t>”</a:t>
            </a:r>
            <a:r>
              <a:rPr lang="it-IT" dirty="0"/>
              <a:t>, l’applicazione risponderà con la seguente risposta HTTP: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HTTP/1.1 302 Moved Temporarily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Sun, 03 Dec 2005 16:22:19 GMT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Location: http://victim.com/main.jsp?interface=advanced</a:t>
            </a:r>
            <a:endParaRPr lang="it-IT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snip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dirty="0"/>
              <a:t> </a:t>
            </a:r>
          </a:p>
          <a:p>
            <a:r>
              <a:rPr lang="it-IT" dirty="0"/>
              <a:t>Quando si riceve questo messaggio, il browser porta l’utente alla pagina indicata nell’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i="1" dirty="0"/>
              <a:t>Location</a:t>
            </a:r>
            <a:r>
              <a:rPr lang="it-IT" dirty="0"/>
              <a:t>.</a:t>
            </a:r>
          </a:p>
          <a:p>
            <a:r>
              <a:rPr lang="it-IT" dirty="0"/>
              <a:t> Se l’applicazione non controlla l’input dell’utente, è possibile inserire nel valore del parametro </a:t>
            </a:r>
            <a:r>
              <a:rPr lang="it-IT" i="1" dirty="0" err="1"/>
              <a:t>interface</a:t>
            </a:r>
            <a:r>
              <a:rPr lang="it-IT" dirty="0"/>
              <a:t> la sequenza </a:t>
            </a:r>
            <a:r>
              <a:rPr lang="it-IT" b="1" i="1" dirty="0"/>
              <a:t>%0d%0a</a:t>
            </a:r>
            <a:r>
              <a:rPr lang="it-IT" dirty="0"/>
              <a:t>, che rappresenta la sequenza CRLF che è usata per separare linee differenti. </a:t>
            </a:r>
          </a:p>
          <a:p>
            <a:r>
              <a:rPr lang="it-IT" dirty="0"/>
              <a:t>A questo punto, si può generare una risposta che sarà interpretata come </a:t>
            </a:r>
            <a:r>
              <a:rPr lang="it-IT" b="1" u="sng" dirty="0"/>
              <a:t>due risposte differenti da qualsiasi sistema possa processarla</a:t>
            </a:r>
            <a:r>
              <a:rPr lang="it-IT" dirty="0"/>
              <a:t>, come ad esempio una cache web posta tra l’utente e l’applicazione. </a:t>
            </a:r>
          </a:p>
          <a:p>
            <a:r>
              <a:rPr lang="it-IT" dirty="0"/>
              <a:t>Questa vulnerabilità può essere sfruttata da un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b="1" u="sng" dirty="0"/>
              <a:t>per fornire contenuti falsi in tutte le richieste successive.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220072" y="1988840"/>
            <a:ext cx="3456384" cy="187743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Ad esempio, supponiamo che per l’esempio precedente, un potenziale </a:t>
            </a:r>
            <a:r>
              <a:rPr lang="it-IT" sz="1200" dirty="0" err="1">
                <a:solidFill>
                  <a:schemeClr val="bg1"/>
                </a:solidFill>
              </a:rPr>
              <a:t>attacker</a:t>
            </a:r>
            <a:r>
              <a:rPr lang="it-IT" sz="1200" dirty="0">
                <a:solidFill>
                  <a:schemeClr val="bg1"/>
                </a:solidFill>
              </a:rPr>
              <a:t> inserisce nel parametro </a:t>
            </a:r>
            <a:r>
              <a:rPr lang="it-IT" sz="1200" dirty="0" err="1">
                <a:solidFill>
                  <a:schemeClr val="bg1"/>
                </a:solidFill>
              </a:rPr>
              <a:t>interface</a:t>
            </a:r>
            <a:r>
              <a:rPr lang="it-IT" sz="1200" dirty="0">
                <a:solidFill>
                  <a:schemeClr val="bg1"/>
                </a:solidFill>
              </a:rPr>
              <a:t> il valore: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advanced%0d%0aContent-Length:%200%0d%0a%0d%0aHTTP/1.1%20200%20OK%0d%0aContent-Type:%20text/html%0d%0aContent-Length:%2035%0d%0a%0d%0a&lt;html&gt;Sorry,%20System%20Down&lt;/html&gt;</a:t>
            </a:r>
            <a:endParaRPr lang="it-IT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4504471"/>
            <a:ext cx="3456384" cy="2092881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La risposta HTTP dell’applicazione che presenta questa vulnerabilità è la seguente: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HTTP/1.1 302 Moved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TemporarilyDate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Sun, 03 Dec 2005 16:22:19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GMTLocation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http://victim.com/main.jsp?interface=advancedContent-Length: 0 HTTP/1.1 200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OKContent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-Type: text/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htmlContent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-Length: 35 &lt;html&gt;Sorry,%20System%20Down&lt;/html&gt;</a:t>
            </a:r>
            <a:r>
              <a:rPr lang="it-IT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it-IT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data&gt;  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6" name="Freccia in giù 5"/>
          <p:cNvSpPr/>
          <p:nvPr/>
        </p:nvSpPr>
        <p:spPr>
          <a:xfrm>
            <a:off x="6732240" y="4077072"/>
            <a:ext cx="576064" cy="288032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0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1200"/>
            <a:ext cx="8219256" cy="4760168"/>
          </a:xfrm>
          <a:solidFill>
            <a:schemeClr val="bg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8575" y="2492896"/>
            <a:ext cx="94066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ww.regitaly.it/images/serve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38958"/>
            <a:ext cx="1650876" cy="16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87624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73224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server</a:t>
            </a:r>
          </a:p>
        </p:txBody>
      </p:sp>
      <p:cxnSp>
        <p:nvCxnSpPr>
          <p:cNvPr id="6" name="Connettore 1 5"/>
          <p:cNvCxnSpPr>
            <a:stCxn id="4" idx="2"/>
          </p:cNvCxnSpPr>
          <p:nvPr/>
        </p:nvCxnSpPr>
        <p:spPr>
          <a:xfrm>
            <a:off x="1871700" y="4086364"/>
            <a:ext cx="0" cy="26550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7380312" y="4077072"/>
            <a:ext cx="0" cy="26550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871700" y="3901698"/>
            <a:ext cx="5508612" cy="319390"/>
            <a:chOff x="1871700" y="3901698"/>
            <a:chExt cx="5508612" cy="319390"/>
          </a:xfrm>
        </p:grpSpPr>
        <p:cxnSp>
          <p:nvCxnSpPr>
            <p:cNvPr id="8" name="Connettore 2 7"/>
            <p:cNvCxnSpPr/>
            <p:nvPr/>
          </p:nvCxnSpPr>
          <p:spPr>
            <a:xfrm>
              <a:off x="1871700" y="4221088"/>
              <a:ext cx="5508612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sellaDiTesto 9"/>
            <p:cNvSpPr txBox="1"/>
            <p:nvPr/>
          </p:nvSpPr>
          <p:spPr>
            <a:xfrm>
              <a:off x="3563888" y="3901698"/>
              <a:ext cx="2145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solidFill>
                    <a:srgbClr val="C00000"/>
                  </a:solidFill>
                </a:rPr>
                <a:t>Prima richiesta Pagina web</a:t>
              </a: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1907704" y="4581128"/>
            <a:ext cx="5508612" cy="319390"/>
            <a:chOff x="1871700" y="3901698"/>
            <a:chExt cx="5508612" cy="319390"/>
          </a:xfrm>
        </p:grpSpPr>
        <p:cxnSp>
          <p:nvCxnSpPr>
            <p:cNvPr id="19" name="Connettore 2 18"/>
            <p:cNvCxnSpPr/>
            <p:nvPr/>
          </p:nvCxnSpPr>
          <p:spPr>
            <a:xfrm>
              <a:off x="1871700" y="4221088"/>
              <a:ext cx="5508612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3563888" y="3901698"/>
              <a:ext cx="126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solidFill>
                    <a:srgbClr val="C00000"/>
                  </a:solidFill>
                </a:rPr>
                <a:t>Pagina + </a:t>
              </a:r>
              <a:r>
                <a:rPr lang="it-IT" sz="1400" dirty="0" err="1">
                  <a:solidFill>
                    <a:srgbClr val="C00000"/>
                  </a:solidFill>
                </a:rPr>
                <a:t>Token</a:t>
              </a:r>
              <a:endParaRPr lang="it-IT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95730" y="4472583"/>
            <a:ext cx="936002" cy="524865"/>
            <a:chOff x="6295730" y="4472583"/>
            <a:chExt cx="936002" cy="524865"/>
          </a:xfrm>
        </p:grpSpPr>
        <p:pic>
          <p:nvPicPr>
            <p:cNvPr id="1032" name="Picture 8" descr="http://us.cdn2.123rf.com/168nwm/nbvf/nbvf1209/nbvf120900652/15100576-up-arrow-illustration-icon-emblem-as-shiny-glossy-golden-coin-token-isolated-on-white-backgroun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812" y="4509596"/>
              <a:ext cx="422920" cy="42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http://bigblue.it/images/webpag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730" y="4472583"/>
              <a:ext cx="524864" cy="52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asellaDiTesto 14"/>
          <p:cNvSpPr txBox="1"/>
          <p:nvPr/>
        </p:nvSpPr>
        <p:spPr>
          <a:xfrm>
            <a:off x="827584" y="4581128"/>
            <a:ext cx="94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Token</a:t>
            </a:r>
            <a:r>
              <a:rPr lang="it-IT" sz="1000" dirty="0"/>
              <a:t> di sessione memorizzato</a:t>
            </a:r>
          </a:p>
        </p:txBody>
      </p:sp>
      <p:grpSp>
        <p:nvGrpSpPr>
          <p:cNvPr id="26" name="Gruppo 25"/>
          <p:cNvGrpSpPr/>
          <p:nvPr/>
        </p:nvGrpSpPr>
        <p:grpSpPr>
          <a:xfrm>
            <a:off x="1907704" y="5445224"/>
            <a:ext cx="5508612" cy="319390"/>
            <a:chOff x="1871700" y="3901698"/>
            <a:chExt cx="5508612" cy="319390"/>
          </a:xfrm>
        </p:grpSpPr>
        <p:cxnSp>
          <p:nvCxnSpPr>
            <p:cNvPr id="27" name="Connettore 2 26"/>
            <p:cNvCxnSpPr/>
            <p:nvPr/>
          </p:nvCxnSpPr>
          <p:spPr>
            <a:xfrm>
              <a:off x="1871700" y="4221088"/>
              <a:ext cx="5508612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/>
            <p:cNvSpPr txBox="1"/>
            <p:nvPr/>
          </p:nvSpPr>
          <p:spPr>
            <a:xfrm>
              <a:off x="3563888" y="3901698"/>
              <a:ext cx="221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solidFill>
                    <a:srgbClr val="C00000"/>
                  </a:solidFill>
                </a:rPr>
                <a:t>Richiesta successiva + </a:t>
              </a:r>
              <a:r>
                <a:rPr lang="it-IT" sz="1400" dirty="0" err="1">
                  <a:solidFill>
                    <a:srgbClr val="C00000"/>
                  </a:solidFill>
                </a:rPr>
                <a:t>token</a:t>
              </a:r>
              <a:endParaRPr lang="it-IT" sz="1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9" name="Picture 8" descr="http://us.cdn2.123rf.com/168nwm/nbvf/nbvf1209/nbvf120900652/15100576-up-arrow-illustration-icon-emblem-as-shiny-glossy-golden-coin-token-isolated-on-white-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29200"/>
            <a:ext cx="422920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/>
          <p:cNvSpPr txBox="1"/>
          <p:nvPr/>
        </p:nvSpPr>
        <p:spPr>
          <a:xfrm>
            <a:off x="7596336" y="5467290"/>
            <a:ext cx="94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Utente Riconosciuto</a:t>
            </a:r>
          </a:p>
        </p:txBody>
      </p:sp>
      <p:grpSp>
        <p:nvGrpSpPr>
          <p:cNvPr id="31" name="Gruppo 30"/>
          <p:cNvGrpSpPr/>
          <p:nvPr/>
        </p:nvGrpSpPr>
        <p:grpSpPr>
          <a:xfrm>
            <a:off x="1835696" y="6277962"/>
            <a:ext cx="5508612" cy="319390"/>
            <a:chOff x="1871700" y="3901698"/>
            <a:chExt cx="5508612" cy="319390"/>
          </a:xfrm>
        </p:grpSpPr>
        <p:cxnSp>
          <p:nvCxnSpPr>
            <p:cNvPr id="32" name="Connettore 2 31"/>
            <p:cNvCxnSpPr/>
            <p:nvPr/>
          </p:nvCxnSpPr>
          <p:spPr>
            <a:xfrm>
              <a:off x="1871700" y="4221088"/>
              <a:ext cx="5508612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/>
            <p:cNvSpPr txBox="1"/>
            <p:nvPr/>
          </p:nvSpPr>
          <p:spPr>
            <a:xfrm>
              <a:off x="3563888" y="3901698"/>
              <a:ext cx="668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solidFill>
                    <a:srgbClr val="C00000"/>
                  </a:solidFill>
                </a:rPr>
                <a:t>Pagina</a:t>
              </a:r>
            </a:p>
          </p:txBody>
        </p:sp>
      </p:grpSp>
      <p:pic>
        <p:nvPicPr>
          <p:cNvPr id="34" name="Picture 11" descr="http://bigblue.it/images/webpag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021288"/>
            <a:ext cx="524864" cy="5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8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3889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1111 L 0.56701 0.010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1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56424 0.0037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                    </a:t>
            </a:r>
            <a:r>
              <a:rPr lang="it-IT" dirty="0" err="1">
                <a:solidFill>
                  <a:srgbClr val="C00000"/>
                </a:solidFill>
              </a:rPr>
              <a:t>Response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Splitting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La cache web vedrà </a:t>
            </a:r>
            <a:r>
              <a:rPr lang="it-IT" b="1" dirty="0">
                <a:solidFill>
                  <a:srgbClr val="C00000"/>
                </a:solidFill>
              </a:rPr>
              <a:t>due risposte differenti</a:t>
            </a:r>
            <a:r>
              <a:rPr lang="it-IT" dirty="0"/>
              <a:t>, così se l’</a:t>
            </a:r>
            <a:r>
              <a:rPr lang="it-IT" dirty="0" err="1"/>
              <a:t>attacker</a:t>
            </a:r>
            <a:r>
              <a:rPr lang="it-IT" dirty="0"/>
              <a:t> spedisce, immediatamente dopo la prima richiesta una seconda chiedendo ad esempio /index.html, la cache web effettuerò il match tra questa richiesta e la seconda risposta e memorizzerà il contenuto, in modo che tutte le richieste successive dirette a </a:t>
            </a:r>
            <a:r>
              <a:rPr lang="it-IT" u="sng" dirty="0"/>
              <a:t>http://applicazioneweb.test/index.html</a:t>
            </a:r>
            <a:r>
              <a:rPr lang="it-IT" dirty="0"/>
              <a:t> che passano per la cache riceveranno il messaggio “System Down”. </a:t>
            </a:r>
          </a:p>
          <a:p>
            <a:r>
              <a:rPr lang="it-IT" dirty="0"/>
              <a:t>Ovviamente il contenuto della seconda risposta è a discrezione dell’</a:t>
            </a:r>
            <a:r>
              <a:rPr lang="it-IT" dirty="0" err="1"/>
              <a:t>attacker</a:t>
            </a:r>
            <a:r>
              <a:rPr lang="it-IT" dirty="0"/>
              <a:t>, può ad esempio creare una risposta con uno script </a:t>
            </a:r>
            <a:r>
              <a:rPr lang="it-IT" dirty="0" err="1"/>
              <a:t>javascript</a:t>
            </a:r>
            <a:r>
              <a:rPr lang="it-IT" dirty="0"/>
              <a:t> che ruba i cookie dell’utente, similmente a quanto accade con l’XSS </a:t>
            </a:r>
            <a:r>
              <a:rPr lang="it-IT" dirty="0" err="1"/>
              <a:t>Injection</a:t>
            </a:r>
            <a:r>
              <a:rPr lang="it-IT" dirty="0"/>
              <a:t>.</a:t>
            </a:r>
          </a:p>
          <a:p>
            <a:r>
              <a:rPr lang="it-IT" dirty="0"/>
              <a:t>Gli </a:t>
            </a:r>
            <a:r>
              <a:rPr lang="it-IT" dirty="0" err="1"/>
              <a:t>header</a:t>
            </a:r>
            <a:r>
              <a:rPr lang="it-IT" dirty="0"/>
              <a:t> candidati a questo tipo di </a:t>
            </a:r>
            <a:r>
              <a:rPr lang="it-IT" dirty="0" err="1"/>
              <a:t>attaccon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Location</a:t>
            </a:r>
          </a:p>
          <a:p>
            <a:pPr lvl="1"/>
            <a:r>
              <a:rPr lang="it-IT" dirty="0"/>
              <a:t>Set-Cookie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08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endParaRPr lang="it-IT" dirty="0"/>
          </a:p>
        </p:txBody>
      </p:sp>
      <p:pic>
        <p:nvPicPr>
          <p:cNvPr id="4" name="Picture 2" descr="http://cdn.blogosfere.it/attentialcine/images/chuck_norris2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328592" cy="40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0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err="1"/>
              <a:t>Countermeasures</a:t>
            </a:r>
            <a:r>
              <a:rPr lang="it-IT" sz="2400" dirty="0"/>
              <a:t>:         </a:t>
            </a:r>
            <a:r>
              <a:rPr lang="it-IT" sz="2400" dirty="0">
                <a:solidFill>
                  <a:srgbClr val="C00000"/>
                </a:solidFill>
              </a:rPr>
              <a:t>Generazione dei </a:t>
            </a:r>
            <a:r>
              <a:rPr lang="it-IT" sz="2400" dirty="0" err="1">
                <a:solidFill>
                  <a:srgbClr val="C00000"/>
                </a:solidFill>
              </a:rPr>
              <a:t>Token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t-IT" dirty="0"/>
              <a:t>Usare nella generazione dei </a:t>
            </a:r>
            <a:r>
              <a:rPr lang="it-IT" dirty="0" err="1"/>
              <a:t>token</a:t>
            </a:r>
            <a:r>
              <a:rPr lang="it-IT" dirty="0"/>
              <a:t> una </a:t>
            </a:r>
            <a:r>
              <a:rPr lang="it-IT" dirty="0">
                <a:solidFill>
                  <a:srgbClr val="C00000"/>
                </a:solidFill>
              </a:rPr>
              <a:t>forte sorgente pseudo-random</a:t>
            </a:r>
            <a:r>
              <a:rPr lang="it-IT" dirty="0"/>
              <a:t>, con algoritmi noti per essere crittograficamente sicuri, assicurando una </a:t>
            </a:r>
            <a:r>
              <a:rPr lang="it-IT" dirty="0">
                <a:solidFill>
                  <a:srgbClr val="C00000"/>
                </a:solidFill>
              </a:rPr>
              <a:t>distribuzione di </a:t>
            </a:r>
            <a:r>
              <a:rPr lang="it-IT" dirty="0" err="1">
                <a:solidFill>
                  <a:srgbClr val="C00000"/>
                </a:solidFill>
              </a:rPr>
              <a:t>token</a:t>
            </a:r>
            <a:r>
              <a:rPr lang="it-IT" dirty="0">
                <a:solidFill>
                  <a:srgbClr val="C00000"/>
                </a:solidFill>
              </a:rPr>
              <a:t> ampia e non predicibile </a:t>
            </a:r>
            <a:r>
              <a:rPr lang="it-IT" dirty="0"/>
              <a:t>lungo tutto il </a:t>
            </a:r>
            <a:r>
              <a:rPr lang="it-IT" dirty="0" err="1"/>
              <a:t>range</a:t>
            </a:r>
            <a:r>
              <a:rPr lang="it-IT" dirty="0"/>
              <a:t> di valori. </a:t>
            </a:r>
          </a:p>
          <a:p>
            <a:pPr lvl="1"/>
            <a:r>
              <a:rPr lang="it-IT" dirty="0"/>
              <a:t>Spesso è utile usare </a:t>
            </a:r>
            <a:r>
              <a:rPr lang="it-IT" b="1" dirty="0"/>
              <a:t>più fonti pseudo-random </a:t>
            </a:r>
            <a:r>
              <a:rPr lang="it-IT" dirty="0"/>
              <a:t>e unirli con un algoritmo di </a:t>
            </a:r>
            <a:r>
              <a:rPr lang="it-IT" dirty="0" err="1"/>
              <a:t>hashing</a:t>
            </a:r>
            <a:r>
              <a:rPr lang="it-IT" dirty="0"/>
              <a:t> come SHA-256 per generare un </a:t>
            </a:r>
            <a:r>
              <a:rPr lang="it-IT" dirty="0" err="1"/>
              <a:t>token</a:t>
            </a:r>
            <a:r>
              <a:rPr lang="it-IT" dirty="0"/>
              <a:t> di lunghezza fissa.</a:t>
            </a:r>
          </a:p>
          <a:p>
            <a:pPr lvl="0"/>
            <a:r>
              <a:rPr lang="it-IT" dirty="0"/>
              <a:t>Generare </a:t>
            </a:r>
            <a:r>
              <a:rPr lang="it-IT" dirty="0" err="1"/>
              <a:t>token</a:t>
            </a:r>
            <a:r>
              <a:rPr lang="it-IT" dirty="0"/>
              <a:t> di sessione con un </a:t>
            </a:r>
            <a:r>
              <a:rPr lang="it-IT" dirty="0">
                <a:solidFill>
                  <a:srgbClr val="C00000"/>
                </a:solidFill>
              </a:rPr>
              <a:t>alto </a:t>
            </a:r>
            <a:r>
              <a:rPr lang="it-IT" dirty="0" err="1">
                <a:solidFill>
                  <a:srgbClr val="C00000"/>
                </a:solidFill>
              </a:rPr>
              <a:t>range</a:t>
            </a:r>
            <a:r>
              <a:rPr lang="it-IT" dirty="0">
                <a:solidFill>
                  <a:srgbClr val="C00000"/>
                </a:solidFill>
              </a:rPr>
              <a:t> di valori</a:t>
            </a:r>
            <a:r>
              <a:rPr lang="it-IT" dirty="0"/>
              <a:t> (caratteri alfanumerici, simboli, </a:t>
            </a:r>
            <a:r>
              <a:rPr lang="it-IT" dirty="0" err="1"/>
              <a:t>ecc</a:t>
            </a:r>
            <a:r>
              <a:rPr lang="it-IT" dirty="0"/>
              <a:t>).</a:t>
            </a:r>
          </a:p>
          <a:p>
            <a:pPr lvl="0"/>
            <a:r>
              <a:rPr lang="it-IT" dirty="0"/>
              <a:t>Generare dei </a:t>
            </a:r>
            <a:r>
              <a:rPr lang="it-IT" dirty="0" err="1"/>
              <a:t>token</a:t>
            </a:r>
            <a:r>
              <a:rPr lang="it-IT" dirty="0"/>
              <a:t> con un numero </a:t>
            </a:r>
            <a:r>
              <a:rPr lang="it-IT" dirty="0">
                <a:solidFill>
                  <a:srgbClr val="C00000"/>
                </a:solidFill>
              </a:rPr>
              <a:t>elevato di bit di entropia</a:t>
            </a:r>
            <a:r>
              <a:rPr lang="it-IT" dirty="0"/>
              <a:t>, in modo da rendere troppo onerosa la conduzione di attacchi di tipo brute force.</a:t>
            </a:r>
          </a:p>
          <a:p>
            <a:pPr lvl="0"/>
            <a:r>
              <a:rPr lang="it-IT" dirty="0"/>
              <a:t>Non inserire informazioni sull’utente in chiaro o codificate con tecniche di offuscamento reversibili (Base64, </a:t>
            </a:r>
            <a:r>
              <a:rPr lang="it-IT" dirty="0" err="1"/>
              <a:t>Hex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276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err="1"/>
              <a:t>Countermeasures</a:t>
            </a:r>
            <a:r>
              <a:rPr lang="it-IT" sz="2400" dirty="0"/>
              <a:t>:         </a:t>
            </a:r>
            <a:r>
              <a:rPr lang="it-IT" sz="2400" dirty="0">
                <a:solidFill>
                  <a:srgbClr val="C00000"/>
                </a:solidFill>
              </a:rPr>
              <a:t>Generazione dei </a:t>
            </a:r>
            <a:r>
              <a:rPr lang="it-IT" sz="2400" dirty="0" err="1">
                <a:solidFill>
                  <a:srgbClr val="C00000"/>
                </a:solidFill>
              </a:rPr>
              <a:t>Token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144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it-IT" dirty="0"/>
              <a:t>Il </a:t>
            </a:r>
            <a:r>
              <a:rPr lang="it-IT" dirty="0" err="1"/>
              <a:t>token</a:t>
            </a:r>
            <a:r>
              <a:rPr lang="it-IT" dirty="0"/>
              <a:t> dovrebbe essere trasmesso solo usando </a:t>
            </a:r>
            <a:r>
              <a:rPr lang="it-IT" b="1" dirty="0">
                <a:solidFill>
                  <a:srgbClr val="C00000"/>
                </a:solidFill>
              </a:rPr>
              <a:t>HTTPS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Se il </a:t>
            </a:r>
            <a:r>
              <a:rPr lang="it-IT" dirty="0" err="1"/>
              <a:t>token</a:t>
            </a:r>
            <a:r>
              <a:rPr lang="it-IT" dirty="0"/>
              <a:t> trasmesso in chiaro è possibile condurre </a:t>
            </a:r>
            <a:r>
              <a:rPr lang="it-IT" dirty="0">
                <a:solidFill>
                  <a:srgbClr val="C00000"/>
                </a:solidFill>
              </a:rPr>
              <a:t>attacchi di sniffing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Se i </a:t>
            </a:r>
            <a:r>
              <a:rPr lang="it-IT" dirty="0" err="1"/>
              <a:t>token</a:t>
            </a:r>
            <a:r>
              <a:rPr lang="it-IT" dirty="0"/>
              <a:t> sono trasmessi usando i cookie, dovrebbero usare il </a:t>
            </a:r>
            <a:r>
              <a:rPr lang="it-IT" dirty="0" err="1">
                <a:solidFill>
                  <a:srgbClr val="C00000"/>
                </a:solidFill>
              </a:rPr>
              <a:t>flag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b="1" i="1" dirty="0" err="1">
                <a:solidFill>
                  <a:srgbClr val="C00000"/>
                </a:solidFill>
              </a:rPr>
              <a:t>secure</a:t>
            </a:r>
            <a:r>
              <a:rPr lang="it-IT" dirty="0"/>
              <a:t>, impedendo ai cookie stessi di essere trasmessi su HTTP. </a:t>
            </a:r>
          </a:p>
          <a:p>
            <a:pPr lvl="1"/>
            <a:r>
              <a:rPr lang="it-IT" dirty="0">
                <a:solidFill>
                  <a:srgbClr val="C00000"/>
                </a:solidFill>
              </a:rPr>
              <a:t>HTTPS</a:t>
            </a:r>
            <a:r>
              <a:rPr lang="it-IT" dirty="0"/>
              <a:t> dovrebbe essere utilizzato in </a:t>
            </a:r>
            <a:r>
              <a:rPr lang="it-IT" dirty="0">
                <a:solidFill>
                  <a:srgbClr val="C00000"/>
                </a:solidFill>
              </a:rPr>
              <a:t>tutte le pagine </a:t>
            </a:r>
            <a:r>
              <a:rPr lang="it-IT" dirty="0"/>
              <a:t>dell’applicazione web, </a:t>
            </a:r>
            <a:r>
              <a:rPr lang="it-IT" b="1" dirty="0"/>
              <a:t>anche per contenuti statici </a:t>
            </a:r>
            <a:r>
              <a:rPr lang="it-IT" dirty="0"/>
              <a:t>come pagine, immagini, ecc. Per le pagine protette da HTTPS non deve essere possibile utilizzare HTTP.</a:t>
            </a:r>
          </a:p>
          <a:p>
            <a:pPr lvl="0"/>
            <a:r>
              <a:rPr lang="it-IT" dirty="0"/>
              <a:t>I </a:t>
            </a:r>
            <a:r>
              <a:rPr lang="it-IT" dirty="0" err="1"/>
              <a:t>token</a:t>
            </a:r>
            <a:r>
              <a:rPr lang="it-IT" dirty="0"/>
              <a:t> non dovrebbero mai essere trasmessi esclusivamente come parametri URL, (session </a:t>
            </a:r>
            <a:r>
              <a:rPr lang="it-IT" dirty="0" err="1"/>
              <a:t>fixtion</a:t>
            </a:r>
            <a:r>
              <a:rPr lang="it-IT" dirty="0"/>
              <a:t> &amp; log sniffing). </a:t>
            </a:r>
          </a:p>
          <a:p>
            <a:pPr lvl="1"/>
            <a:r>
              <a:rPr lang="it-IT" dirty="0"/>
              <a:t>Se non è possibile usare cookie, meglio usare gli </a:t>
            </a:r>
            <a:r>
              <a:rPr lang="it-IT" dirty="0" err="1">
                <a:solidFill>
                  <a:srgbClr val="C00000"/>
                </a:solidFill>
              </a:rPr>
              <a:t>hidden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field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Se l’applicazione web usa i cookie come mezzo di trasmissione del </a:t>
            </a:r>
            <a:r>
              <a:rPr lang="it-IT" dirty="0" err="1"/>
              <a:t>token</a:t>
            </a:r>
            <a:r>
              <a:rPr lang="it-IT" dirty="0"/>
              <a:t> di sessione, </a:t>
            </a:r>
            <a:r>
              <a:rPr lang="it-IT" dirty="0">
                <a:solidFill>
                  <a:srgbClr val="C00000"/>
                </a:solidFill>
              </a:rPr>
              <a:t>il dominio e il </a:t>
            </a:r>
            <a:r>
              <a:rPr lang="it-IT" dirty="0" err="1">
                <a:solidFill>
                  <a:srgbClr val="C00000"/>
                </a:solidFill>
              </a:rPr>
              <a:t>path</a:t>
            </a:r>
            <a:r>
              <a:rPr lang="it-IT" dirty="0">
                <a:solidFill>
                  <a:srgbClr val="C00000"/>
                </a:solidFill>
              </a:rPr>
              <a:t> del cookie </a:t>
            </a:r>
            <a:r>
              <a:rPr lang="it-IT" dirty="0"/>
              <a:t>devono essere il più possibile </a:t>
            </a:r>
            <a:r>
              <a:rPr lang="it-IT" b="1" dirty="0"/>
              <a:t>restrittivi </a:t>
            </a:r>
            <a:r>
              <a:rPr lang="it-IT" dirty="0"/>
              <a:t>per impedire che il </a:t>
            </a:r>
            <a:r>
              <a:rPr lang="it-IT" dirty="0" err="1"/>
              <a:t>token</a:t>
            </a:r>
            <a:r>
              <a:rPr lang="it-IT" dirty="0"/>
              <a:t> venga inviato per richieste che non riguardino l’area protetta dell’applicazione web. </a:t>
            </a:r>
          </a:p>
          <a:p>
            <a:pPr lvl="1"/>
            <a:r>
              <a:rPr lang="it-IT" dirty="0"/>
              <a:t>Può essere necessario delle volte riorganizzare la posizione delle varie applicazioni nei vari domini e nei vari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60032" y="1988840"/>
            <a:ext cx="3456384" cy="341632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200" dirty="0">
                <a:solidFill>
                  <a:schemeClr val="bg1"/>
                </a:solidFill>
              </a:rPr>
              <a:t>La </a:t>
            </a:r>
            <a:r>
              <a:rPr lang="it-IT" sz="1200" b="1" dirty="0">
                <a:solidFill>
                  <a:schemeClr val="bg1"/>
                </a:solidFill>
              </a:rPr>
              <a:t>funzionalità di </a:t>
            </a:r>
            <a:r>
              <a:rPr lang="it-IT" sz="1200" b="1" dirty="0" err="1">
                <a:solidFill>
                  <a:schemeClr val="bg1"/>
                </a:solidFill>
              </a:rPr>
              <a:t>logout</a:t>
            </a:r>
            <a:r>
              <a:rPr lang="it-IT" sz="1200" b="1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dovrebbe essere implementata. 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Dovrebbe </a:t>
            </a:r>
            <a:r>
              <a:rPr lang="it-IT" sz="1200" b="1" dirty="0">
                <a:solidFill>
                  <a:schemeClr val="bg1"/>
                </a:solidFill>
              </a:rPr>
              <a:t>eliminare</a:t>
            </a:r>
            <a:r>
              <a:rPr lang="it-IT" sz="1200" dirty="0">
                <a:solidFill>
                  <a:schemeClr val="bg1"/>
                </a:solidFill>
              </a:rPr>
              <a:t> tutte le risorse di sessione create sul server e </a:t>
            </a:r>
            <a:r>
              <a:rPr lang="it-IT" sz="1200" b="1" dirty="0">
                <a:solidFill>
                  <a:schemeClr val="bg1"/>
                </a:solidFill>
              </a:rPr>
              <a:t>invalidare</a:t>
            </a:r>
            <a:r>
              <a:rPr lang="it-IT" sz="1200" dirty="0">
                <a:solidFill>
                  <a:schemeClr val="bg1"/>
                </a:solidFill>
              </a:rPr>
              <a:t> il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sul client.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La sessione dovrebbe avere un </a:t>
            </a:r>
            <a:r>
              <a:rPr lang="it-IT" sz="1200" b="1" u="sng" dirty="0">
                <a:solidFill>
                  <a:schemeClr val="bg1"/>
                </a:solidFill>
              </a:rPr>
              <a:t>tempo di </a:t>
            </a:r>
            <a:r>
              <a:rPr lang="it-IT" sz="1200" b="1" u="sng" dirty="0" err="1">
                <a:solidFill>
                  <a:schemeClr val="bg1"/>
                </a:solidFill>
              </a:rPr>
              <a:t>idle</a:t>
            </a:r>
            <a:r>
              <a:rPr lang="it-IT" sz="1200" b="1" u="sng" dirty="0">
                <a:solidFill>
                  <a:schemeClr val="bg1"/>
                </a:solidFill>
              </a:rPr>
              <a:t> </a:t>
            </a:r>
            <a:r>
              <a:rPr lang="it-IT" sz="1200" b="1" u="sng" dirty="0" err="1">
                <a:solidFill>
                  <a:schemeClr val="bg1"/>
                </a:solidFill>
              </a:rPr>
              <a:t>timeout</a:t>
            </a:r>
            <a:r>
              <a:rPr lang="it-IT" sz="1200" b="1" u="sng" dirty="0">
                <a:solidFill>
                  <a:schemeClr val="bg1"/>
                </a:solidFill>
              </a:rPr>
              <a:t> abbastanza basso</a:t>
            </a:r>
            <a:r>
              <a:rPr lang="it-IT" sz="1200" dirty="0">
                <a:solidFill>
                  <a:schemeClr val="bg1"/>
                </a:solidFill>
              </a:rPr>
              <a:t> (30 minuti o meno). 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La scadenza della sessione dovrebbe produrre gli stessi effetti della funzionalità di </a:t>
            </a:r>
            <a:r>
              <a:rPr lang="it-IT" sz="1200" dirty="0" err="1">
                <a:solidFill>
                  <a:schemeClr val="bg1"/>
                </a:solidFill>
              </a:rPr>
              <a:t>logout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Non dovrebbe essere possibile effettuare connessioni autenticate da diverse macchine nello stesso momento. 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Ogni volta che l’utente si autentica, la sessione precedente dovrebbe essere invalidata. 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Dovrebbe essere notificato alla macchina che ha effettuato il login per primo che c’è stato un nuovo accesso e che la sessione è invalidata.</a:t>
            </a: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89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err="1"/>
              <a:t>Countermeasures</a:t>
            </a:r>
            <a:r>
              <a:rPr lang="it-IT" sz="2400" dirty="0"/>
              <a:t>:         </a:t>
            </a:r>
            <a:r>
              <a:rPr lang="it-IT" sz="2400" dirty="0">
                <a:solidFill>
                  <a:srgbClr val="C00000"/>
                </a:solidFill>
              </a:rPr>
              <a:t>Generazione dei </a:t>
            </a:r>
            <a:r>
              <a:rPr lang="it-IT" sz="2400" dirty="0" err="1">
                <a:solidFill>
                  <a:srgbClr val="C00000"/>
                </a:solidFill>
              </a:rPr>
              <a:t>Token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it-IT" dirty="0"/>
              <a:t>I </a:t>
            </a:r>
            <a:r>
              <a:rPr lang="it-IT" dirty="0" err="1"/>
              <a:t>token</a:t>
            </a:r>
            <a:r>
              <a:rPr lang="it-IT" dirty="0"/>
              <a:t> di sessione non dovrebbero essere trasmessi usando esclusivamente i cookie (attacchi </a:t>
            </a:r>
            <a:r>
              <a:rPr lang="it-IT" dirty="0">
                <a:solidFill>
                  <a:srgbClr val="C00000"/>
                </a:solidFill>
              </a:rPr>
              <a:t>Cross-Site </a:t>
            </a:r>
            <a:r>
              <a:rPr lang="it-IT" dirty="0" err="1">
                <a:solidFill>
                  <a:srgbClr val="C00000"/>
                </a:solidFill>
              </a:rPr>
              <a:t>Request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Forgery</a:t>
            </a:r>
            <a:r>
              <a:rPr lang="it-IT" dirty="0"/>
              <a:t>). </a:t>
            </a:r>
          </a:p>
          <a:p>
            <a:pPr lvl="0"/>
            <a:r>
              <a:rPr lang="it-IT" dirty="0"/>
              <a:t>Sarebbe opportuno usare </a:t>
            </a:r>
            <a:r>
              <a:rPr lang="it-IT" dirty="0" err="1"/>
              <a:t>token</a:t>
            </a:r>
            <a:r>
              <a:rPr lang="it-IT" dirty="0"/>
              <a:t> di sessione misti, usando cookie e parametri URL (con valori diversi).</a:t>
            </a:r>
          </a:p>
          <a:p>
            <a:pPr lvl="0"/>
            <a:r>
              <a:rPr lang="it-IT" dirty="0"/>
              <a:t>E’ opportuno creare ed assegnare il </a:t>
            </a:r>
            <a:r>
              <a:rPr lang="it-IT" dirty="0" err="1"/>
              <a:t>token</a:t>
            </a:r>
            <a:r>
              <a:rPr lang="it-IT" dirty="0"/>
              <a:t> di sessione solo dopo l’autenticazione all’applicazione web (session </a:t>
            </a:r>
            <a:r>
              <a:rPr lang="it-IT" dirty="0" err="1"/>
              <a:t>fixation</a:t>
            </a:r>
            <a:r>
              <a:rPr lang="it-IT" dirty="0"/>
              <a:t>).</a:t>
            </a:r>
          </a:p>
          <a:p>
            <a:pPr lvl="0"/>
            <a:r>
              <a:rPr lang="it-IT" dirty="0"/>
              <a:t>Se il </a:t>
            </a:r>
            <a:r>
              <a:rPr lang="it-IT" dirty="0" err="1"/>
              <a:t>token</a:t>
            </a:r>
            <a:r>
              <a:rPr lang="it-IT" dirty="0"/>
              <a:t> viene assegnato prima dell’autenticazione, al momento dell’autenticazione, un nuovo </a:t>
            </a:r>
            <a:r>
              <a:rPr lang="it-IT" dirty="0" err="1"/>
              <a:t>token</a:t>
            </a:r>
            <a:r>
              <a:rPr lang="it-IT" dirty="0"/>
              <a:t> dovrebbe essere creato ed assegnato. (session </a:t>
            </a:r>
            <a:r>
              <a:rPr lang="it-IT" dirty="0" err="1"/>
              <a:t>fixation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148064" y="1988840"/>
            <a:ext cx="3168352" cy="341632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it-IT" sz="1200" dirty="0">
                <a:solidFill>
                  <a:schemeClr val="bg1"/>
                </a:solidFill>
              </a:rPr>
              <a:t>1)Eliminare la vulnerabilità Cross Site Scripting </a:t>
            </a:r>
            <a:r>
              <a:rPr lang="it-IT" sz="1200" dirty="0" err="1">
                <a:solidFill>
                  <a:schemeClr val="bg1"/>
                </a:solidFill>
              </a:rPr>
              <a:t>Injection</a:t>
            </a:r>
            <a:r>
              <a:rPr lang="it-IT" sz="1200" dirty="0">
                <a:solidFill>
                  <a:schemeClr val="bg1"/>
                </a:solidFill>
              </a:rPr>
              <a:t>, che può essere usata per intercettare i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2)Impedire, se possibile, la possibilità di collegarsi da un altro computer con lo stesso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di sessione assegnato ad un altro utente. 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Si potrebbe legare l’indirizzo IP al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, al momento della creazione, impedendo ad un altro computer con un differente indirizzo IP di usare il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per accedere alla sessione dell’utente da attaccare.</a:t>
            </a:r>
          </a:p>
          <a:p>
            <a:pPr lvl="0"/>
            <a:r>
              <a:rPr lang="it-IT" sz="1200" dirty="0">
                <a:solidFill>
                  <a:schemeClr val="bg1"/>
                </a:solidFill>
              </a:rPr>
              <a:t>3)Evitare di fornire la funzionalità “</a:t>
            </a:r>
            <a:r>
              <a:rPr lang="it-IT" sz="1200" dirty="0" err="1">
                <a:solidFill>
                  <a:schemeClr val="bg1"/>
                </a:solidFill>
              </a:rPr>
              <a:t>remember</a:t>
            </a:r>
            <a:r>
              <a:rPr lang="it-IT" sz="1200" dirty="0">
                <a:solidFill>
                  <a:schemeClr val="bg1"/>
                </a:solidFill>
              </a:rPr>
              <a:t> me”, per evitare che venga di fatto  implementato un </a:t>
            </a:r>
            <a:r>
              <a:rPr lang="it-IT" sz="1200" dirty="0" err="1">
                <a:solidFill>
                  <a:schemeClr val="bg1"/>
                </a:solidFill>
              </a:rPr>
              <a:t>token</a:t>
            </a:r>
            <a:r>
              <a:rPr lang="it-IT" sz="1200" dirty="0">
                <a:solidFill>
                  <a:schemeClr val="bg1"/>
                </a:solidFill>
              </a:rPr>
              <a:t> statico che permetterebbe ad un </a:t>
            </a:r>
            <a:r>
              <a:rPr lang="it-IT" sz="1200" dirty="0" err="1">
                <a:solidFill>
                  <a:schemeClr val="bg1"/>
                </a:solidFill>
              </a:rPr>
              <a:t>attacker</a:t>
            </a:r>
            <a:r>
              <a:rPr lang="it-IT" sz="1200" dirty="0">
                <a:solidFill>
                  <a:schemeClr val="bg1"/>
                </a:solidFill>
              </a:rPr>
              <a:t> di ottenere accesso per lungo termine alla sessione dell’utente.</a:t>
            </a:r>
          </a:p>
          <a:p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501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Fine? </a:t>
            </a:r>
          </a:p>
        </p:txBody>
      </p:sp>
      <p:pic>
        <p:nvPicPr>
          <p:cNvPr id="9218" name="Picture 2" descr="http://images.gqitalia.it/imgs/gallery/gcult/cinema/001134/pirati-caraibi-9-3742787_0x4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96" y="2348880"/>
            <a:ext cx="5905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0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COOKIE</a:t>
            </a:r>
          </a:p>
        </p:txBody>
      </p:sp>
      <p:pic>
        <p:nvPicPr>
          <p:cNvPr id="5" name="Immagine 4" descr="C:\Documents and Settings\Deckard\Desktop\asp-session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603762"/>
            <a:ext cx="3600400" cy="253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403648" y="3490843"/>
            <a:ext cx="6976800" cy="2000548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/>
              <a:t>Richiesta HTTP dell’utente di una pagina: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GET http://www.jobonline.it/ HTTP/1.1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Host: www.jobonline.it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Mozilla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/5.0 (Windows; U; Windows NT 5.1;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; rv:1.9.0.1)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Gecko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/2008070208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/3.0.1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Paros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/3.2.13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text/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html,application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xhtml+xml,application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xml;q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=0.9,*/*;q=0.8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-Language: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it-it,it;q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=0.8,en-us;q=0.5,en;q=0.3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Accept-Charset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ISO-8859-1,utf-8;q=0.7,*;q=0.7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300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Proxy-Connection: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endParaRPr lang="it-IT" sz="1100" dirty="0"/>
          </a:p>
        </p:txBody>
      </p:sp>
      <p:pic>
        <p:nvPicPr>
          <p:cNvPr id="1026" name="Picture 2" descr="https://encrypted-tbn2.gstatic.com/images?q=tbn:ANd9GcSpY5U05xmDroTImRnFKofepVCYkHsQj45ESuP_teKsxKtl4cPOL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45" y="354980"/>
            <a:ext cx="1680655" cy="154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1403648" y="3501008"/>
            <a:ext cx="7696880" cy="21544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400" b="1" dirty="0"/>
              <a:t>Risposta HTTP (Solo </a:t>
            </a:r>
            <a:r>
              <a:rPr lang="it-IT" sz="1400" b="1" dirty="0" err="1"/>
              <a:t>header</a:t>
            </a:r>
            <a:r>
              <a:rPr lang="it-IT" sz="1400" b="1" dirty="0"/>
              <a:t>) del server</a:t>
            </a:r>
            <a:r>
              <a:rPr lang="it-IT" sz="1200" b="1" dirty="0"/>
              <a:t>: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Date: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Sat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, 23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Aug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2008 15:11:02 GMT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Server: Apache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X-Powered-By: PHP/5.2.0-8+etch11</a:t>
            </a:r>
          </a:p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Set-Cookie: PHPSESSID=8fda85921fd31588485b9f27189afce7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path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=/</a:t>
            </a:r>
          </a:p>
          <a:p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Expires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Thu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, 19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Nov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1981 08:52:00 GMT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Cache-Control: no-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store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, no-cache, must-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revalidate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, post-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check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=0,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pre-check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: no-cache</a:t>
            </a:r>
          </a:p>
          <a:p>
            <a:r>
              <a:rPr lang="it-IT" sz="1200" dirty="0">
                <a:latin typeface="Courier New" pitchFamily="49" charset="0"/>
                <a:cs typeface="Courier New" pitchFamily="49" charset="0"/>
              </a:rPr>
              <a:t>Content-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: text/html; </a:t>
            </a:r>
            <a:r>
              <a:rPr lang="it-IT" sz="1200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=ISO-8859-1</a:t>
            </a:r>
          </a:p>
          <a:p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403648" y="3490843"/>
            <a:ext cx="7732377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/>
              <a:t>Richiesta HTTP successiva dell’utente</a:t>
            </a:r>
            <a:r>
              <a:rPr lang="it-IT" sz="1400" dirty="0"/>
              <a:t>: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GET http://www.jobonline.it/aziende/aziende.php?id=servizi HTTP/1.1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Host: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HUwww.jobonline.itUH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Mozilla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/5.0 (Windows; U; Windows NT 5.1;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; rv:1.9.0.1)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Gecko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/2008070208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/3.0.1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Paros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/3.2.13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text/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html,application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xhtml+xml,application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xml;q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=0.9,*/*;q=0.8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-Language: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it-it,it;q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=0.8,en-us;q=0.5,en;q=0.3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Accept-Charset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ISO-8859-1,utf-8;q=0.7,*;q=0.7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300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Proxy-Connection: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Cookie: PHPSESSID=8fda85921fd31588485b9f27189afce7</a:t>
            </a:r>
          </a:p>
          <a:p>
            <a:endParaRPr lang="it-IT" sz="140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5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411623" y="5949280"/>
            <a:ext cx="553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http://hexillion.com/asp/samples/AspTcpQuery.asp</a:t>
            </a:r>
          </a:p>
        </p:txBody>
      </p:sp>
    </p:spTree>
    <p:extLst>
      <p:ext uri="{BB962C8B-B14F-4D97-AF65-F5344CB8AC3E}">
        <p14:creationId xmlns:p14="http://schemas.microsoft.com/office/powerpoint/2010/main" val="32051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Field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400" dirty="0"/>
              <a:t>il </a:t>
            </a:r>
            <a:r>
              <a:rPr lang="it-IT" sz="1400" dirty="0" err="1"/>
              <a:t>token</a:t>
            </a:r>
            <a:r>
              <a:rPr lang="it-IT" sz="1400" dirty="0"/>
              <a:t> di sessione viene continuamente inviato e ricevuto dal server sotto forma di </a:t>
            </a:r>
            <a:r>
              <a:rPr lang="it-IT" sz="1400" dirty="0">
                <a:solidFill>
                  <a:srgbClr val="FF0000"/>
                </a:solidFill>
              </a:rPr>
              <a:t>campi nascosti </a:t>
            </a:r>
            <a:r>
              <a:rPr lang="it-IT" sz="1400" dirty="0"/>
              <a:t>presenti all’interno delle </a:t>
            </a:r>
            <a:r>
              <a:rPr lang="it-IT" sz="1400" dirty="0">
                <a:solidFill>
                  <a:srgbClr val="FF0000"/>
                </a:solidFill>
              </a:rPr>
              <a:t>FORM</a:t>
            </a:r>
            <a:r>
              <a:rPr lang="it-IT" sz="1400" dirty="0"/>
              <a:t>. </a:t>
            </a:r>
          </a:p>
          <a:p>
            <a:r>
              <a:rPr lang="it-IT" sz="1400" dirty="0"/>
              <a:t>il metodo di invio dei dati di tipo </a:t>
            </a:r>
            <a:r>
              <a:rPr lang="it-IT" sz="1400" b="1" dirty="0"/>
              <a:t>POST</a:t>
            </a:r>
            <a:r>
              <a:rPr lang="it-IT" sz="1400" dirty="0"/>
              <a:t>, così che le informazioni di sessione risultano veicolate nel corpo dei messaggi HTTP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004048" y="514409"/>
            <a:ext cx="3960440" cy="600164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 sz="1100" b="1" dirty="0"/>
          </a:p>
          <a:p>
            <a:endParaRPr lang="it-IT" sz="1100" b="1" dirty="0"/>
          </a:p>
          <a:p>
            <a:r>
              <a:rPr lang="it-IT" sz="1600" b="1" dirty="0"/>
              <a:t>Messaggio di Richiesta HTTP per il login alla posta elettronica di </a:t>
            </a:r>
            <a:r>
              <a:rPr lang="it-IT" sz="1600" b="1" dirty="0" err="1"/>
              <a:t>aruba</a:t>
            </a:r>
            <a:r>
              <a:rPr lang="it-IT" sz="1600" dirty="0"/>
              <a:t>: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POST HUhttp://webmaildomini.aruba.it/cgi-bin/webmail.cgi HTTP/1.1UH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Host: webmaildomini.aruba.it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Mozilla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/5.0 (Windows; U; Windows NT 5.1;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; rv:1.9.0.1)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Gecko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/2008070208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/3.0.1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Paros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/3.2.13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text/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html,application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xhtml+xml,application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xml;q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=0.9,*/*;q=0.8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-Language: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it-it,it;q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=0.8,en-us;q=0.5,en;q=0.3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Accept-Charset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ISO-8859-1,utf-8;q=0.7,*;q=0.7</a:t>
            </a: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300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Proxy-Connection: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keep-alive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Referer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HUhttp://webmaildomini.aruba.it/cgi-bin/webmail.cgiUH</a:t>
            </a: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Cookie: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webmail_lang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=Italiano;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webmail_tpl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surge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 _none_;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webmail_cookie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works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Content-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/x-www-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urlencoded</a:t>
            </a:r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>
                <a:latin typeface="Courier New" pitchFamily="49" charset="0"/>
                <a:cs typeface="Courier New" pitchFamily="49" charset="0"/>
              </a:rPr>
              <a:t>Content-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: 182</a:t>
            </a:r>
          </a:p>
          <a:p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login&amp;tcode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=62379693705&amp;frames=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true&amp;email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=&amp;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on_error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show&amp;err_page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login.tpl&amp;gmt_mins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=120&amp;user=test%40drmita.com&amp;pass=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test&amp;selected_tpl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surge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+_none_&amp;_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tpl_lang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100" dirty="0" err="1">
                <a:latin typeface="Courier New" pitchFamily="49" charset="0"/>
                <a:cs typeface="Courier New" pitchFamily="49" charset="0"/>
              </a:rPr>
              <a:t>Italiano&amp;login</a:t>
            </a:r>
            <a:r>
              <a:rPr lang="it-IT" sz="1100" dirty="0">
                <a:latin typeface="Courier New" pitchFamily="49" charset="0"/>
                <a:cs typeface="Courier New" pitchFamily="49" charset="0"/>
              </a:rPr>
              <a:t>=Login </a:t>
            </a:r>
          </a:p>
        </p:txBody>
      </p:sp>
      <p:pic>
        <p:nvPicPr>
          <p:cNvPr id="4098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07" y="514409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5364088" y="548680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002432"/>
            <a:ext cx="8229600" cy="914400"/>
          </a:xfrm>
        </p:spPr>
        <p:txBody>
          <a:bodyPr/>
          <a:lstStyle/>
          <a:p>
            <a:r>
              <a:rPr lang="it-IT" dirty="0"/>
              <a:t>					</a:t>
            </a:r>
            <a:r>
              <a:rPr lang="it-IT" dirty="0" err="1">
                <a:solidFill>
                  <a:srgbClr val="C00000"/>
                </a:solidFill>
              </a:rPr>
              <a:t>Hidden</a:t>
            </a:r>
            <a:r>
              <a:rPr lang="it-IT" dirty="0">
                <a:solidFill>
                  <a:srgbClr val="C00000"/>
                </a:solidFill>
              </a:rPr>
              <a:t> Field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32040" y="1888371"/>
            <a:ext cx="4104456" cy="470898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 sz="1200" b="1" dirty="0"/>
          </a:p>
          <a:p>
            <a:endParaRPr lang="it-IT" sz="1200" b="1" dirty="0"/>
          </a:p>
          <a:p>
            <a:r>
              <a:rPr lang="it-IT" sz="1600" b="1" dirty="0"/>
              <a:t>Messaggio di Richiesta HTTP successiva</a:t>
            </a:r>
            <a:r>
              <a:rPr lang="it-IT" sz="1600" dirty="0"/>
              <a:t>:</a:t>
            </a:r>
          </a:p>
          <a:p>
            <a:r>
              <a:rPr lang="it-IT" sz="1200" dirty="0"/>
              <a:t>POST HUhttp://webmaildomini.aruba.it/cgi-bin/webmail.cgi HTTP/1.1UH</a:t>
            </a:r>
          </a:p>
          <a:p>
            <a:r>
              <a:rPr lang="it-IT" sz="1200" dirty="0"/>
              <a:t>Host: webmaildomini.aruba.it</a:t>
            </a:r>
          </a:p>
          <a:p>
            <a:r>
              <a:rPr lang="it-IT" sz="1200" dirty="0"/>
              <a:t>User-Agent: </a:t>
            </a:r>
            <a:r>
              <a:rPr lang="it-IT" sz="1200" dirty="0" err="1"/>
              <a:t>Mozilla</a:t>
            </a:r>
            <a:r>
              <a:rPr lang="it-IT" sz="1200" dirty="0"/>
              <a:t>/5.0 (Windows; U; Windows NT 5.1; </a:t>
            </a:r>
            <a:r>
              <a:rPr lang="it-IT" sz="1200" dirty="0" err="1"/>
              <a:t>it</a:t>
            </a:r>
            <a:r>
              <a:rPr lang="it-IT" sz="1200" dirty="0"/>
              <a:t>; rv:1.9.0.1) </a:t>
            </a:r>
            <a:r>
              <a:rPr lang="it-IT" sz="1200" dirty="0" err="1"/>
              <a:t>Gecko</a:t>
            </a:r>
            <a:r>
              <a:rPr lang="it-IT" sz="1200" dirty="0"/>
              <a:t>/2008070208 </a:t>
            </a:r>
            <a:r>
              <a:rPr lang="it-IT" sz="1200" dirty="0" err="1"/>
              <a:t>Firefox</a:t>
            </a:r>
            <a:r>
              <a:rPr lang="it-IT" sz="1200" dirty="0"/>
              <a:t>/3.0.1 </a:t>
            </a:r>
            <a:r>
              <a:rPr lang="it-IT" sz="1200" dirty="0" err="1"/>
              <a:t>Paros</a:t>
            </a:r>
            <a:r>
              <a:rPr lang="it-IT" sz="1200" dirty="0"/>
              <a:t>/3.2.13</a:t>
            </a:r>
          </a:p>
          <a:p>
            <a:r>
              <a:rPr lang="it-IT" sz="1200" dirty="0" err="1"/>
              <a:t>Accept</a:t>
            </a:r>
            <a:r>
              <a:rPr lang="it-IT" sz="1200" dirty="0"/>
              <a:t>: text/</a:t>
            </a:r>
            <a:r>
              <a:rPr lang="it-IT" sz="1200" dirty="0" err="1"/>
              <a:t>html,application</a:t>
            </a:r>
            <a:r>
              <a:rPr lang="it-IT" sz="1200" dirty="0"/>
              <a:t>/</a:t>
            </a:r>
            <a:r>
              <a:rPr lang="it-IT" sz="1200" dirty="0" err="1"/>
              <a:t>xhtml+xml,application</a:t>
            </a:r>
            <a:r>
              <a:rPr lang="it-IT" sz="1200" dirty="0"/>
              <a:t>/</a:t>
            </a:r>
            <a:r>
              <a:rPr lang="it-IT" sz="1200" dirty="0" err="1"/>
              <a:t>xml;q</a:t>
            </a:r>
            <a:r>
              <a:rPr lang="it-IT" sz="1200" dirty="0"/>
              <a:t>=0.9,*/*;q=0.8</a:t>
            </a:r>
          </a:p>
          <a:p>
            <a:r>
              <a:rPr lang="it-IT" sz="1200" dirty="0" err="1"/>
              <a:t>Accept</a:t>
            </a:r>
            <a:r>
              <a:rPr lang="it-IT" sz="1200" dirty="0"/>
              <a:t>-Language: </a:t>
            </a:r>
            <a:r>
              <a:rPr lang="it-IT" sz="1200" dirty="0" err="1"/>
              <a:t>it-it,it;q</a:t>
            </a:r>
            <a:r>
              <a:rPr lang="it-IT" sz="1200" dirty="0"/>
              <a:t>=0.8,en-us;q=0.5,en;q=0.3</a:t>
            </a:r>
          </a:p>
          <a:p>
            <a:r>
              <a:rPr lang="it-IT" sz="1200" dirty="0" err="1"/>
              <a:t>Accept-Charset</a:t>
            </a:r>
            <a:r>
              <a:rPr lang="it-IT" sz="1200" dirty="0"/>
              <a:t>: ISO-8859-1,utf-8;q=0.7,*;q=0.7</a:t>
            </a:r>
          </a:p>
          <a:p>
            <a:r>
              <a:rPr lang="it-IT" sz="1200" dirty="0" err="1"/>
              <a:t>Keep-Alive</a:t>
            </a:r>
            <a:r>
              <a:rPr lang="it-IT" sz="1200" dirty="0"/>
              <a:t>: 300</a:t>
            </a:r>
          </a:p>
          <a:p>
            <a:r>
              <a:rPr lang="it-IT" sz="1200" dirty="0"/>
              <a:t>Proxy-Connection: </a:t>
            </a:r>
            <a:r>
              <a:rPr lang="it-IT" sz="1200" dirty="0" err="1"/>
              <a:t>keep-alive</a:t>
            </a:r>
            <a:endParaRPr lang="it-IT" sz="1200" dirty="0"/>
          </a:p>
          <a:p>
            <a:r>
              <a:rPr lang="it-IT" sz="1200" dirty="0" err="1"/>
              <a:t>Referer</a:t>
            </a:r>
            <a:r>
              <a:rPr lang="it-IT" sz="1200" dirty="0"/>
              <a:t>: HUhttp://webmaildomini.aruba.it/cgi-bin/webmail.cgiUH</a:t>
            </a:r>
          </a:p>
          <a:p>
            <a:r>
              <a:rPr lang="it-IT" sz="1200" dirty="0"/>
              <a:t>Cookie: </a:t>
            </a:r>
            <a:r>
              <a:rPr lang="it-IT" sz="1200" dirty="0" err="1"/>
              <a:t>webmail_lang</a:t>
            </a:r>
            <a:r>
              <a:rPr lang="it-IT" sz="1200" dirty="0"/>
              <a:t>=Italiano; </a:t>
            </a:r>
            <a:r>
              <a:rPr lang="it-IT" sz="1200" dirty="0" err="1"/>
              <a:t>webmail_tpl</a:t>
            </a:r>
            <a:r>
              <a:rPr lang="it-IT" sz="1200" dirty="0"/>
              <a:t>=</a:t>
            </a:r>
            <a:r>
              <a:rPr lang="it-IT" sz="1200" dirty="0" err="1"/>
              <a:t>surge</a:t>
            </a:r>
            <a:r>
              <a:rPr lang="it-IT" sz="1200" dirty="0"/>
              <a:t> _none_; </a:t>
            </a:r>
            <a:r>
              <a:rPr lang="it-IT" sz="1200" dirty="0" err="1"/>
              <a:t>webmail_cookie</a:t>
            </a:r>
            <a:r>
              <a:rPr lang="it-IT" sz="1200" dirty="0"/>
              <a:t>=</a:t>
            </a:r>
            <a:r>
              <a:rPr lang="it-IT" sz="1200" dirty="0" err="1"/>
              <a:t>works</a:t>
            </a:r>
            <a:endParaRPr lang="it-IT" sz="1200" dirty="0"/>
          </a:p>
          <a:p>
            <a:r>
              <a:rPr lang="it-IT" sz="1200" dirty="0"/>
              <a:t>Content-</a:t>
            </a:r>
            <a:r>
              <a:rPr lang="it-IT" sz="1200" dirty="0" err="1"/>
              <a:t>Type</a:t>
            </a:r>
            <a:r>
              <a:rPr lang="it-IT" sz="1200" dirty="0"/>
              <a:t>: </a:t>
            </a:r>
            <a:r>
              <a:rPr lang="it-IT" sz="1200" dirty="0" err="1"/>
              <a:t>application</a:t>
            </a:r>
            <a:r>
              <a:rPr lang="it-IT" sz="1200" dirty="0"/>
              <a:t>/x-www-</a:t>
            </a:r>
            <a:r>
              <a:rPr lang="it-IT" sz="1200" dirty="0" err="1"/>
              <a:t>form</a:t>
            </a:r>
            <a:r>
              <a:rPr lang="it-IT" sz="1200" dirty="0"/>
              <a:t>-</a:t>
            </a:r>
            <a:r>
              <a:rPr lang="it-IT" sz="1200" dirty="0" err="1"/>
              <a:t>urlencoded</a:t>
            </a:r>
            <a:endParaRPr lang="it-IT" sz="1200" dirty="0"/>
          </a:p>
          <a:p>
            <a:r>
              <a:rPr lang="it-IT" sz="1200" dirty="0"/>
              <a:t>Content-</a:t>
            </a:r>
            <a:r>
              <a:rPr lang="it-IT" sz="1200" dirty="0" err="1"/>
              <a:t>Length</a:t>
            </a:r>
            <a:r>
              <a:rPr lang="it-IT" sz="1200" dirty="0"/>
              <a:t>: 159</a:t>
            </a:r>
          </a:p>
          <a:p>
            <a:endParaRPr lang="it-IT" sz="1200" dirty="0"/>
          </a:p>
          <a:p>
            <a:r>
              <a:rPr lang="it-IT" sz="1100" b="1" dirty="0" err="1"/>
              <a:t>utoken</a:t>
            </a:r>
            <a:r>
              <a:rPr lang="it-IT" sz="1100" b="1" dirty="0"/>
              <a:t>=test%2140drmita.com%2140localhost%213A143_%217E2-89d473cb5278ad210ee400_0&amp;get_attach_id=</a:t>
            </a:r>
            <a:r>
              <a:rPr lang="it-IT" sz="1100" b="1" dirty="0" err="1"/>
              <a:t>true&amp;force_connection</a:t>
            </a:r>
            <a:r>
              <a:rPr lang="it-IT" sz="1100" b="1" dirty="0"/>
              <a:t>=</a:t>
            </a:r>
            <a:r>
              <a:rPr lang="it-IT" sz="1100" b="1" dirty="0" err="1"/>
              <a:t>true&amp;gmt_mins</a:t>
            </a:r>
            <a:r>
              <a:rPr lang="it-IT" sz="1100" b="1" dirty="0"/>
              <a:t>=120&amp;msg_new=</a:t>
            </a:r>
            <a:r>
              <a:rPr lang="it-IT" sz="1100" b="1" dirty="0" err="1"/>
              <a:t>Nuovo+Messaggio</a:t>
            </a:r>
            <a:r>
              <a:rPr lang="it-IT" sz="1100" b="1" dirty="0"/>
              <a:t>+</a:t>
            </a:r>
          </a:p>
        </p:txBody>
      </p:sp>
      <p:pic>
        <p:nvPicPr>
          <p:cNvPr id="6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88" y="1866028"/>
            <a:ext cx="502708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79512" y="1052736"/>
            <a:ext cx="4508698" cy="55553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 sz="1200" b="1" dirty="0"/>
          </a:p>
          <a:p>
            <a:endParaRPr lang="it-IT" sz="1200" b="1" dirty="0"/>
          </a:p>
          <a:p>
            <a:endParaRPr lang="it-IT" sz="1200" b="1" dirty="0"/>
          </a:p>
          <a:p>
            <a:r>
              <a:rPr lang="it-IT" sz="1400" b="1" dirty="0"/>
              <a:t>Messaggio di Risposta HTTP per il login alla posta elettronica di </a:t>
            </a:r>
            <a:r>
              <a:rPr lang="it-IT" sz="1400" b="1" dirty="0" err="1"/>
              <a:t>aruba</a:t>
            </a:r>
            <a:r>
              <a:rPr lang="it-IT" sz="1400" b="1" dirty="0"/>
              <a:t>:</a:t>
            </a:r>
          </a:p>
          <a:p>
            <a:r>
              <a:rPr lang="it-IT" sz="1600" b="1" dirty="0"/>
              <a:t>HTTP/1.1 200 OK</a:t>
            </a:r>
          </a:p>
          <a:p>
            <a:r>
              <a:rPr lang="it-IT" sz="1100" dirty="0"/>
              <a:t>Date: </a:t>
            </a:r>
            <a:r>
              <a:rPr lang="it-IT" sz="1100" dirty="0" err="1"/>
              <a:t>Sun</a:t>
            </a:r>
            <a:r>
              <a:rPr lang="it-IT" sz="1100" dirty="0"/>
              <a:t>, 17 </a:t>
            </a:r>
            <a:r>
              <a:rPr lang="it-IT" sz="1100" dirty="0" err="1"/>
              <a:t>Aug</a:t>
            </a:r>
            <a:r>
              <a:rPr lang="it-IT" sz="1100" dirty="0"/>
              <a:t> 2008 14:51:32 GMT</a:t>
            </a:r>
          </a:p>
          <a:p>
            <a:r>
              <a:rPr lang="it-IT" sz="1100" dirty="0"/>
              <a:t>Server: Apache/2.2.3 (</a:t>
            </a:r>
            <a:r>
              <a:rPr lang="it-IT" sz="1100" dirty="0" err="1"/>
              <a:t>CentOS</a:t>
            </a:r>
            <a:r>
              <a:rPr lang="it-IT" sz="1100" dirty="0"/>
              <a:t>)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webmail_lang</a:t>
            </a:r>
            <a:r>
              <a:rPr lang="it-IT" sz="1100" dirty="0"/>
              <a:t>=Italiano;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Wed</a:t>
            </a:r>
            <a:r>
              <a:rPr lang="it-IT" sz="1100" dirty="0"/>
              <a:t>, 17-Sep-2008 14:51:32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webmail_tpl</a:t>
            </a:r>
            <a:r>
              <a:rPr lang="it-IT" sz="1100" dirty="0"/>
              <a:t>=</a:t>
            </a:r>
            <a:r>
              <a:rPr lang="it-IT" sz="1100" dirty="0" err="1"/>
              <a:t>surge</a:t>
            </a:r>
            <a:r>
              <a:rPr lang="it-IT" sz="1100" dirty="0"/>
              <a:t> _none_;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Wed</a:t>
            </a:r>
            <a:r>
              <a:rPr lang="it-IT" sz="1100" dirty="0"/>
              <a:t>, 17-Sep-2008 14:51:32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webmail_key</a:t>
            </a:r>
            <a:r>
              <a:rPr lang="it-IT" sz="1100" dirty="0"/>
              <a:t>=;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Thu</a:t>
            </a:r>
            <a:r>
              <a:rPr lang="it-IT" sz="1100" dirty="0"/>
              <a:t>, 1-Jan-1970 01:00:00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webmail_rnd</a:t>
            </a:r>
            <a:r>
              <a:rPr lang="it-IT" sz="1100" dirty="0"/>
              <a:t>=;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Thu</a:t>
            </a:r>
            <a:r>
              <a:rPr lang="it-IT" sz="1100" dirty="0"/>
              <a:t>, 1-Jan-1970 01:00:00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webmail_tpl</a:t>
            </a:r>
            <a:r>
              <a:rPr lang="it-IT" sz="1100" dirty="0"/>
              <a:t>=</a:t>
            </a:r>
            <a:r>
              <a:rPr lang="it-IT" sz="1100" dirty="0" err="1"/>
              <a:t>surge</a:t>
            </a:r>
            <a:r>
              <a:rPr lang="it-IT" sz="1100" dirty="0"/>
              <a:t> _none_;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Wed</a:t>
            </a:r>
            <a:r>
              <a:rPr lang="it-IT" sz="1100" dirty="0"/>
              <a:t>, 17-Sep-2008 14:51:35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webmail_user</a:t>
            </a:r>
            <a:r>
              <a:rPr lang="it-IT" sz="1100" dirty="0"/>
              <a:t>=;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Thu</a:t>
            </a:r>
            <a:r>
              <a:rPr lang="it-IT" sz="1100" dirty="0"/>
              <a:t>, 1-Jan-1970 01:00:00 GMT"; domain=webmaildomini.aruba.it</a:t>
            </a:r>
          </a:p>
          <a:p>
            <a:r>
              <a:rPr lang="it-IT" sz="1100" dirty="0"/>
              <a:t>Set-Cookie: </a:t>
            </a:r>
            <a:r>
              <a:rPr lang="it-IT" sz="1100" dirty="0" err="1"/>
              <a:t>webmail_code</a:t>
            </a:r>
            <a:r>
              <a:rPr lang="it-IT" sz="1100" dirty="0"/>
              <a:t>=; </a:t>
            </a:r>
            <a:r>
              <a:rPr lang="it-IT" sz="1100" dirty="0" err="1"/>
              <a:t>expires</a:t>
            </a:r>
            <a:r>
              <a:rPr lang="it-IT" sz="1100" dirty="0"/>
              <a:t>="</a:t>
            </a:r>
            <a:r>
              <a:rPr lang="it-IT" sz="1100" dirty="0" err="1"/>
              <a:t>Thu</a:t>
            </a:r>
            <a:r>
              <a:rPr lang="it-IT" sz="1100" dirty="0"/>
              <a:t>, 1-Jan-1970 01:00:00 GMT"; domain=webmaildomini.aruba.it</a:t>
            </a:r>
          </a:p>
          <a:p>
            <a:r>
              <a:rPr lang="it-IT" sz="1100" dirty="0"/>
              <a:t>Connection: </a:t>
            </a:r>
            <a:r>
              <a:rPr lang="it-IT" sz="1100" dirty="0" err="1"/>
              <a:t>close</a:t>
            </a:r>
            <a:endParaRPr lang="it-IT" sz="1100" dirty="0"/>
          </a:p>
          <a:p>
            <a:r>
              <a:rPr lang="it-IT" sz="1100" dirty="0"/>
              <a:t>Content-</a:t>
            </a:r>
            <a:r>
              <a:rPr lang="it-IT" sz="1100" dirty="0" err="1"/>
              <a:t>Type</a:t>
            </a:r>
            <a:r>
              <a:rPr lang="it-IT" sz="1100" dirty="0"/>
              <a:t>: text/html</a:t>
            </a:r>
          </a:p>
          <a:p>
            <a:r>
              <a:rPr lang="it-IT" sz="1100" dirty="0"/>
              <a:t>Nel codice della pagina è presente questo frammento:</a:t>
            </a:r>
          </a:p>
          <a:p>
            <a:r>
              <a:rPr lang="it-IT" sz="1100" dirty="0"/>
              <a:t>&lt;</a:t>
            </a:r>
            <a:r>
              <a:rPr lang="it-IT" sz="1100" dirty="0" err="1"/>
              <a:t>form</a:t>
            </a:r>
            <a:r>
              <a:rPr lang="it-IT" sz="1100" dirty="0"/>
              <a:t> </a:t>
            </a:r>
            <a:r>
              <a:rPr lang="it-IT" sz="1100" dirty="0" err="1"/>
              <a:t>name</a:t>
            </a:r>
            <a:r>
              <a:rPr lang="it-IT" sz="1100" dirty="0"/>
              <a:t>="</a:t>
            </a:r>
            <a:r>
              <a:rPr lang="it-IT" sz="1100" dirty="0" err="1"/>
              <a:t>leftnav</a:t>
            </a:r>
            <a:r>
              <a:rPr lang="it-IT" sz="1100" dirty="0"/>
              <a:t>" </a:t>
            </a:r>
            <a:r>
              <a:rPr lang="it-IT" sz="1100" dirty="0" err="1"/>
              <a:t>method</a:t>
            </a:r>
            <a:r>
              <a:rPr lang="it-IT" sz="1100" dirty="0"/>
              <a:t>="post" </a:t>
            </a:r>
            <a:r>
              <a:rPr lang="it-IT" sz="1100" dirty="0" err="1"/>
              <a:t>action</a:t>
            </a:r>
            <a:r>
              <a:rPr lang="it-IT" sz="1100" dirty="0"/>
              <a:t>="/</a:t>
            </a:r>
            <a:r>
              <a:rPr lang="it-IT" sz="1100" dirty="0" err="1"/>
              <a:t>cgi</a:t>
            </a:r>
            <a:r>
              <a:rPr lang="it-IT" sz="1100" dirty="0"/>
              <a:t>-bin/</a:t>
            </a:r>
            <a:r>
              <a:rPr lang="it-IT" sz="1100" dirty="0" err="1"/>
              <a:t>webmail.cgi</a:t>
            </a:r>
            <a:r>
              <a:rPr lang="it-IT" sz="1100" dirty="0"/>
              <a:t>"&gt;</a:t>
            </a:r>
          </a:p>
          <a:p>
            <a:r>
              <a:rPr lang="it-IT" sz="1100" dirty="0"/>
              <a:t>&lt;input </a:t>
            </a:r>
            <a:r>
              <a:rPr lang="it-IT" sz="1100" dirty="0" err="1"/>
              <a:t>type</a:t>
            </a:r>
            <a:r>
              <a:rPr lang="it-IT" sz="1100" dirty="0"/>
              <a:t>="</a:t>
            </a:r>
            <a:r>
              <a:rPr lang="it-IT" sz="1100" dirty="0" err="1"/>
              <a:t>hidden</a:t>
            </a:r>
            <a:r>
              <a:rPr lang="it-IT" sz="1100" dirty="0"/>
              <a:t>" </a:t>
            </a:r>
            <a:r>
              <a:rPr lang="it-IT" sz="1100" dirty="0" err="1"/>
              <a:t>name</a:t>
            </a:r>
            <a:r>
              <a:rPr lang="it-IT" sz="1100" dirty="0"/>
              <a:t>="</a:t>
            </a:r>
            <a:r>
              <a:rPr lang="it-IT" sz="1100" dirty="0" err="1"/>
              <a:t>utoken</a:t>
            </a:r>
            <a:r>
              <a:rPr lang="it-IT" sz="1100" dirty="0"/>
              <a:t>" </a:t>
            </a:r>
            <a:r>
              <a:rPr lang="it-IT" sz="1100" dirty="0" err="1"/>
              <a:t>value</a:t>
            </a:r>
            <a:r>
              <a:rPr lang="it-IT" sz="1100" dirty="0"/>
              <a:t>="test!40drmita.com!40localhost!3A143_!7E2-89d473cb5278ad210ee400_0"&gt;</a:t>
            </a:r>
          </a:p>
          <a:p>
            <a:r>
              <a:rPr lang="it-IT" sz="1100" dirty="0"/>
              <a:t>&lt;input </a:t>
            </a:r>
            <a:r>
              <a:rPr lang="it-IT" sz="1100" dirty="0" err="1"/>
              <a:t>type</a:t>
            </a:r>
            <a:r>
              <a:rPr lang="it-IT" sz="1100" dirty="0"/>
              <a:t>="</a:t>
            </a:r>
            <a:r>
              <a:rPr lang="it-IT" sz="1100" dirty="0" err="1"/>
              <a:t>hidden</a:t>
            </a:r>
            <a:r>
              <a:rPr lang="it-IT" sz="1100" dirty="0"/>
              <a:t>" </a:t>
            </a:r>
            <a:r>
              <a:rPr lang="it-IT" sz="1100" dirty="0" err="1"/>
              <a:t>name</a:t>
            </a:r>
            <a:r>
              <a:rPr lang="it-IT" sz="1100" dirty="0"/>
              <a:t>="</a:t>
            </a:r>
            <a:r>
              <a:rPr lang="it-IT" sz="1100" dirty="0" err="1"/>
              <a:t>get_attach_id</a:t>
            </a:r>
            <a:r>
              <a:rPr lang="it-IT" sz="1100" dirty="0"/>
              <a:t>" </a:t>
            </a:r>
            <a:r>
              <a:rPr lang="it-IT" sz="1100" dirty="0" err="1"/>
              <a:t>value</a:t>
            </a:r>
            <a:r>
              <a:rPr lang="it-IT" sz="1100" dirty="0"/>
              <a:t>="</a:t>
            </a:r>
            <a:r>
              <a:rPr lang="it-IT" sz="1100" dirty="0" err="1"/>
              <a:t>true</a:t>
            </a:r>
            <a:r>
              <a:rPr lang="it-IT" sz="1100" dirty="0"/>
              <a:t>"&gt;</a:t>
            </a:r>
          </a:p>
          <a:p>
            <a:r>
              <a:rPr lang="it-IT" sz="1100" dirty="0"/>
              <a:t>&lt;input </a:t>
            </a:r>
            <a:r>
              <a:rPr lang="it-IT" sz="1100" dirty="0" err="1"/>
              <a:t>type</a:t>
            </a:r>
            <a:r>
              <a:rPr lang="it-IT" sz="1100" dirty="0"/>
              <a:t>="</a:t>
            </a:r>
            <a:r>
              <a:rPr lang="it-IT" sz="1100" dirty="0" err="1"/>
              <a:t>hidden</a:t>
            </a:r>
            <a:r>
              <a:rPr lang="it-IT" sz="1100" dirty="0"/>
              <a:t>" </a:t>
            </a:r>
            <a:r>
              <a:rPr lang="it-IT" sz="1100" dirty="0" err="1"/>
              <a:t>name</a:t>
            </a:r>
            <a:r>
              <a:rPr lang="it-IT" sz="1100" dirty="0"/>
              <a:t>="</a:t>
            </a:r>
            <a:r>
              <a:rPr lang="it-IT" sz="1100" dirty="0" err="1"/>
              <a:t>force_connection</a:t>
            </a:r>
            <a:r>
              <a:rPr lang="it-IT" sz="1100" dirty="0"/>
              <a:t>" </a:t>
            </a:r>
            <a:r>
              <a:rPr lang="it-IT" sz="1100" dirty="0" err="1"/>
              <a:t>value</a:t>
            </a:r>
            <a:r>
              <a:rPr lang="it-IT" sz="1100" dirty="0"/>
              <a:t>="</a:t>
            </a:r>
            <a:r>
              <a:rPr lang="it-IT" sz="1100" dirty="0" err="1"/>
              <a:t>true</a:t>
            </a:r>
            <a:r>
              <a:rPr lang="it-IT" sz="1100" dirty="0"/>
              <a:t>"&gt;</a:t>
            </a:r>
          </a:p>
        </p:txBody>
      </p:sp>
      <p:pic>
        <p:nvPicPr>
          <p:cNvPr id="9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e 9"/>
          <p:cNvSpPr/>
          <p:nvPr/>
        </p:nvSpPr>
        <p:spPr>
          <a:xfrm>
            <a:off x="323528" y="1124744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e 10"/>
          <p:cNvSpPr/>
          <p:nvPr/>
        </p:nvSpPr>
        <p:spPr>
          <a:xfrm>
            <a:off x="5112274" y="1897436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7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79512" y="5445224"/>
            <a:ext cx="4508698" cy="7200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4932040" y="5949280"/>
            <a:ext cx="4104456" cy="6480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Parametro URL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16638"/>
            <a:ext cx="4258816" cy="1756378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Con questo metodo il </a:t>
            </a:r>
            <a:r>
              <a:rPr lang="it-IT" b="1" dirty="0" err="1"/>
              <a:t>token</a:t>
            </a:r>
            <a:r>
              <a:rPr lang="it-IT" b="1" dirty="0"/>
              <a:t> di sessione viene veicolato attraverso uno o più parametri URL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http://elearning.moe.gov.eg/SiteRoots/main/User/Homepage.jhtml?dmy=1219403037108&amp;sessionid=1219403024328344019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2040" y="1483181"/>
            <a:ext cx="4104456" cy="417806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 sz="1100" b="1" dirty="0"/>
          </a:p>
          <a:p>
            <a:endParaRPr lang="it-IT" sz="1100" b="1" dirty="0"/>
          </a:p>
          <a:p>
            <a:r>
              <a:rPr lang="it-IT" sz="1200" b="1" dirty="0"/>
              <a:t>Messaggio di Risposta HTTP della pagina principale del sito</a:t>
            </a:r>
            <a:r>
              <a:rPr lang="it-IT" sz="1200" dirty="0"/>
              <a:t>:</a:t>
            </a:r>
          </a:p>
          <a:p>
            <a:r>
              <a:rPr lang="it-IT" sz="1050" dirty="0">
                <a:cs typeface="Courier New" pitchFamily="49" charset="0"/>
              </a:rPr>
              <a:t>HTTP/1.1 200 OK</a:t>
            </a:r>
          </a:p>
          <a:p>
            <a:r>
              <a:rPr lang="it-IT" sz="1050" dirty="0">
                <a:cs typeface="Courier New" pitchFamily="49" charset="0"/>
              </a:rPr>
              <a:t>Connection: </a:t>
            </a:r>
            <a:r>
              <a:rPr lang="it-IT" sz="1050" dirty="0" err="1">
                <a:cs typeface="Courier New" pitchFamily="49" charset="0"/>
              </a:rPr>
              <a:t>close</a:t>
            </a:r>
            <a:endParaRPr lang="it-IT" sz="1050" dirty="0">
              <a:cs typeface="Courier New" pitchFamily="49" charset="0"/>
            </a:endParaRPr>
          </a:p>
          <a:p>
            <a:r>
              <a:rPr lang="it-IT" sz="1050" dirty="0" err="1">
                <a:cs typeface="Courier New" pitchFamily="49" charset="0"/>
              </a:rPr>
              <a:t>Expires</a:t>
            </a:r>
            <a:r>
              <a:rPr lang="it-IT" sz="1050" dirty="0">
                <a:cs typeface="Courier New" pitchFamily="49" charset="0"/>
              </a:rPr>
              <a:t>: -1</a:t>
            </a:r>
          </a:p>
          <a:p>
            <a:r>
              <a:rPr lang="it-IT" sz="1050" dirty="0">
                <a:cs typeface="Courier New" pitchFamily="49" charset="0"/>
              </a:rPr>
              <a:t>Date: </a:t>
            </a:r>
            <a:r>
              <a:rPr lang="it-IT" sz="1050" dirty="0" err="1">
                <a:cs typeface="Courier New" pitchFamily="49" charset="0"/>
              </a:rPr>
              <a:t>Fri</a:t>
            </a:r>
            <a:r>
              <a:rPr lang="it-IT" sz="1050" dirty="0">
                <a:cs typeface="Courier New" pitchFamily="49" charset="0"/>
              </a:rPr>
              <a:t>, 22 </a:t>
            </a:r>
            <a:r>
              <a:rPr lang="it-IT" sz="1050" dirty="0" err="1">
                <a:cs typeface="Courier New" pitchFamily="49" charset="0"/>
              </a:rPr>
              <a:t>Aug</a:t>
            </a:r>
            <a:r>
              <a:rPr lang="it-IT" sz="1050" dirty="0">
                <a:cs typeface="Courier New" pitchFamily="49" charset="0"/>
              </a:rPr>
              <a:t> 2008 11:03:44 GMT</a:t>
            </a:r>
          </a:p>
          <a:p>
            <a:r>
              <a:rPr lang="it-IT" sz="1050" dirty="0">
                <a:cs typeface="Courier New" pitchFamily="49" charset="0"/>
              </a:rPr>
              <a:t>Content-</a:t>
            </a:r>
            <a:r>
              <a:rPr lang="it-IT" sz="1050" dirty="0" err="1">
                <a:cs typeface="Courier New" pitchFamily="49" charset="0"/>
              </a:rPr>
              <a:t>Type</a:t>
            </a:r>
            <a:r>
              <a:rPr lang="it-IT" sz="1050" dirty="0">
                <a:cs typeface="Courier New" pitchFamily="49" charset="0"/>
              </a:rPr>
              <a:t>: text/</a:t>
            </a:r>
            <a:r>
              <a:rPr lang="it-IT" sz="1050" dirty="0" err="1">
                <a:cs typeface="Courier New" pitchFamily="49" charset="0"/>
              </a:rPr>
              <a:t>html;charset</a:t>
            </a:r>
            <a:r>
              <a:rPr lang="it-IT" sz="1050" dirty="0">
                <a:cs typeface="Courier New" pitchFamily="49" charset="0"/>
              </a:rPr>
              <a:t>=UTF-8</a:t>
            </a:r>
          </a:p>
          <a:p>
            <a:r>
              <a:rPr lang="it-IT" sz="1050" dirty="0">
                <a:cs typeface="Courier New" pitchFamily="49" charset="0"/>
              </a:rPr>
              <a:t>Server: Microsoft-IIS/6.0</a:t>
            </a:r>
          </a:p>
          <a:p>
            <a:r>
              <a:rPr lang="it-IT" sz="1050" dirty="0">
                <a:cs typeface="Courier New" pitchFamily="49" charset="0"/>
              </a:rPr>
              <a:t>X-Powered-By: ASP.NET</a:t>
            </a:r>
          </a:p>
          <a:p>
            <a:r>
              <a:rPr lang="it-IT" sz="1050" dirty="0" err="1">
                <a:cs typeface="Courier New" pitchFamily="49" charset="0"/>
              </a:rPr>
              <a:t>Pragma</a:t>
            </a:r>
            <a:r>
              <a:rPr lang="it-IT" sz="1050" dirty="0">
                <a:cs typeface="Courier New" pitchFamily="49" charset="0"/>
              </a:rPr>
              <a:t>: no-cache</a:t>
            </a:r>
          </a:p>
          <a:p>
            <a:r>
              <a:rPr lang="it-IT" sz="1050" dirty="0">
                <a:cs typeface="Courier New" pitchFamily="49" charset="0"/>
              </a:rPr>
              <a:t>Cache-control: </a:t>
            </a:r>
            <a:r>
              <a:rPr lang="it-IT" sz="1050" dirty="0" err="1">
                <a:cs typeface="Courier New" pitchFamily="49" charset="0"/>
              </a:rPr>
              <a:t>max-age</a:t>
            </a:r>
            <a:r>
              <a:rPr lang="it-IT" sz="1050" dirty="0">
                <a:cs typeface="Courier New" pitchFamily="49" charset="0"/>
              </a:rPr>
              <a:t>=0,must-revalidate,no-store</a:t>
            </a:r>
          </a:p>
          <a:p>
            <a:endParaRPr lang="it-IT" sz="1050" dirty="0">
              <a:cs typeface="Courier New" pitchFamily="49" charset="0"/>
            </a:endParaRPr>
          </a:p>
          <a:p>
            <a:r>
              <a:rPr lang="it-IT" sz="1050" dirty="0">
                <a:cs typeface="Courier New" pitchFamily="49" charset="0"/>
              </a:rPr>
              <a:t>&lt;a </a:t>
            </a:r>
            <a:r>
              <a:rPr lang="it-IT" sz="1050" b="1" dirty="0" err="1">
                <a:cs typeface="Courier New" pitchFamily="49" charset="0"/>
              </a:rPr>
              <a:t>href</a:t>
            </a:r>
            <a:r>
              <a:rPr lang="it-IT" sz="1050" b="1" dirty="0">
                <a:cs typeface="Courier New" pitchFamily="49" charset="0"/>
              </a:rPr>
              <a:t>="</a:t>
            </a:r>
            <a:r>
              <a:rPr lang="it-IT" sz="1050" dirty="0" err="1">
                <a:cs typeface="Courier New" pitchFamily="49" charset="0"/>
              </a:rPr>
              <a:t>javascript:openWindow</a:t>
            </a:r>
            <a:r>
              <a:rPr lang="it-IT" sz="1050" dirty="0">
                <a:cs typeface="Courier New" pitchFamily="49" charset="0"/>
              </a:rPr>
              <a:t>('http://elearning.moe.gov.eg/</a:t>
            </a:r>
            <a:r>
              <a:rPr lang="it-IT" sz="1050" dirty="0" err="1">
                <a:cs typeface="Courier New" pitchFamily="49" charset="0"/>
              </a:rPr>
              <a:t>main</a:t>
            </a:r>
            <a:r>
              <a:rPr lang="it-IT" sz="1050" dirty="0">
                <a:cs typeface="Courier New" pitchFamily="49" charset="0"/>
              </a:rPr>
              <a:t>/</a:t>
            </a:r>
            <a:r>
              <a:rPr lang="it-IT" sz="1050" dirty="0" err="1">
                <a:cs typeface="Courier New" pitchFamily="49" charset="0"/>
              </a:rPr>
              <a:t>SystemCheck</a:t>
            </a:r>
            <a:r>
              <a:rPr lang="it-IT" sz="1050" dirty="0">
                <a:cs typeface="Courier New" pitchFamily="49" charset="0"/>
              </a:rPr>
              <a:t>/</a:t>
            </a:r>
            <a:r>
              <a:rPr lang="it-IT" sz="1050" dirty="0" err="1">
                <a:cs typeface="Courier New" pitchFamily="49" charset="0"/>
              </a:rPr>
              <a:t>LaunchSystemCheck.jhtml?in</a:t>
            </a:r>
            <a:r>
              <a:rPr lang="it-IT" sz="1050" dirty="0">
                <a:cs typeface="Courier New" pitchFamily="49" charset="0"/>
              </a:rPr>
              <a:t>=0&amp;</a:t>
            </a:r>
            <a:r>
              <a:rPr lang="it-IT" sz="1050" b="1" dirty="0">
                <a:cs typeface="Courier New" pitchFamily="49" charset="0"/>
              </a:rPr>
              <a:t>sessionid=1219403024328344019',</a:t>
            </a:r>
            <a:r>
              <a:rPr lang="it-IT" sz="1050" dirty="0">
                <a:cs typeface="Courier New" pitchFamily="49" charset="0"/>
              </a:rPr>
              <a:t>'SystemCheck','toolbar=</a:t>
            </a:r>
            <a:r>
              <a:rPr lang="it-IT" sz="1050" dirty="0" err="1">
                <a:cs typeface="Courier New" pitchFamily="49" charset="0"/>
              </a:rPr>
              <a:t>yes,location</a:t>
            </a:r>
            <a:r>
              <a:rPr lang="it-IT" sz="1050" dirty="0">
                <a:cs typeface="Courier New" pitchFamily="49" charset="0"/>
              </a:rPr>
              <a:t>=</a:t>
            </a:r>
            <a:r>
              <a:rPr lang="it-IT" sz="1050" dirty="0" err="1">
                <a:cs typeface="Courier New" pitchFamily="49" charset="0"/>
              </a:rPr>
              <a:t>no,directories</a:t>
            </a:r>
            <a:r>
              <a:rPr lang="it-IT" sz="1050" dirty="0">
                <a:cs typeface="Courier New" pitchFamily="49" charset="0"/>
              </a:rPr>
              <a:t>=</a:t>
            </a:r>
            <a:r>
              <a:rPr lang="it-IT" sz="1050" dirty="0" err="1">
                <a:cs typeface="Courier New" pitchFamily="49" charset="0"/>
              </a:rPr>
              <a:t>no,menubar</a:t>
            </a:r>
            <a:r>
              <a:rPr lang="it-IT" sz="1050" dirty="0">
                <a:cs typeface="Courier New" pitchFamily="49" charset="0"/>
              </a:rPr>
              <a:t>=</a:t>
            </a:r>
            <a:r>
              <a:rPr lang="it-IT" sz="1050" dirty="0" err="1">
                <a:cs typeface="Courier New" pitchFamily="49" charset="0"/>
              </a:rPr>
              <a:t>no,scrollbars</a:t>
            </a:r>
            <a:r>
              <a:rPr lang="it-IT" sz="1050" dirty="0">
                <a:cs typeface="Courier New" pitchFamily="49" charset="0"/>
              </a:rPr>
              <a:t>=</a:t>
            </a:r>
            <a:r>
              <a:rPr lang="it-IT" sz="1050" dirty="0" err="1">
                <a:cs typeface="Courier New" pitchFamily="49" charset="0"/>
              </a:rPr>
              <a:t>yes,resizable</a:t>
            </a:r>
            <a:r>
              <a:rPr lang="it-IT" sz="1050" dirty="0">
                <a:cs typeface="Courier New" pitchFamily="49" charset="0"/>
              </a:rPr>
              <a:t>=</a:t>
            </a:r>
            <a:r>
              <a:rPr lang="it-IT" sz="1050" dirty="0" err="1">
                <a:cs typeface="Courier New" pitchFamily="49" charset="0"/>
              </a:rPr>
              <a:t>yes,width</a:t>
            </a:r>
            <a:r>
              <a:rPr lang="it-IT" sz="1050" dirty="0">
                <a:cs typeface="Courier New" pitchFamily="49" charset="0"/>
              </a:rPr>
              <a:t>=800,height=600')" </a:t>
            </a:r>
            <a:r>
              <a:rPr lang="it-IT" sz="1050" dirty="0" err="1">
                <a:cs typeface="Courier New" pitchFamily="49" charset="0"/>
              </a:rPr>
              <a:t>name</a:t>
            </a:r>
            <a:r>
              <a:rPr lang="it-IT" sz="1050" dirty="0">
                <a:cs typeface="Courier New" pitchFamily="49" charset="0"/>
              </a:rPr>
              <a:t>=SYSCHECK </a:t>
            </a:r>
            <a:r>
              <a:rPr lang="it-IT" sz="1050" dirty="0" err="1">
                <a:cs typeface="Courier New" pitchFamily="49" charset="0"/>
              </a:rPr>
              <a:t>class</a:t>
            </a:r>
            <a:r>
              <a:rPr lang="it-IT" sz="1050" dirty="0">
                <a:cs typeface="Courier New" pitchFamily="49" charset="0"/>
              </a:rPr>
              <a:t>='</a:t>
            </a:r>
            <a:r>
              <a:rPr lang="it-IT" sz="1050" dirty="0" err="1">
                <a:cs typeface="Courier New" pitchFamily="49" charset="0"/>
              </a:rPr>
              <a:t>topnav</a:t>
            </a:r>
            <a:r>
              <a:rPr lang="it-IT" sz="1050" dirty="0">
                <a:cs typeface="Courier New" pitchFamily="49" charset="0"/>
              </a:rPr>
              <a:t>' </a:t>
            </a:r>
            <a:r>
              <a:rPr lang="it-IT" sz="1050" dirty="0" err="1">
                <a:cs typeface="Courier New" pitchFamily="49" charset="0"/>
              </a:rPr>
              <a:t>onmouseover</a:t>
            </a:r>
            <a:r>
              <a:rPr lang="it-IT" sz="1050" dirty="0">
                <a:cs typeface="Courier New" pitchFamily="49" charset="0"/>
              </a:rPr>
              <a:t>="</a:t>
            </a:r>
            <a:r>
              <a:rPr lang="it-IT" sz="1050" dirty="0" err="1">
                <a:cs typeface="Courier New" pitchFamily="49" charset="0"/>
              </a:rPr>
              <a:t>window.status</a:t>
            </a:r>
            <a:r>
              <a:rPr lang="it-IT" sz="1050" dirty="0">
                <a:cs typeface="Courier New" pitchFamily="49" charset="0"/>
              </a:rPr>
              <a:t>='';</a:t>
            </a:r>
            <a:r>
              <a:rPr lang="it-IT" sz="1050" dirty="0" err="1">
                <a:cs typeface="Courier New" pitchFamily="49" charset="0"/>
              </a:rPr>
              <a:t>return</a:t>
            </a:r>
            <a:r>
              <a:rPr lang="it-IT" sz="1050" dirty="0">
                <a:cs typeface="Courier New" pitchFamily="49" charset="0"/>
              </a:rPr>
              <a:t> </a:t>
            </a:r>
            <a:r>
              <a:rPr lang="it-IT" sz="1050" dirty="0" err="1">
                <a:cs typeface="Courier New" pitchFamily="49" charset="0"/>
              </a:rPr>
              <a:t>true</a:t>
            </a:r>
            <a:r>
              <a:rPr lang="it-IT" sz="1050" dirty="0">
                <a:cs typeface="Courier New" pitchFamily="49" charset="0"/>
              </a:rPr>
              <a:t>" </a:t>
            </a:r>
            <a:r>
              <a:rPr lang="it-IT" sz="1050" dirty="0" err="1">
                <a:cs typeface="Courier New" pitchFamily="49" charset="0"/>
              </a:rPr>
              <a:t>onmouseout</a:t>
            </a:r>
            <a:r>
              <a:rPr lang="it-IT" sz="1050" dirty="0">
                <a:cs typeface="Courier New" pitchFamily="49" charset="0"/>
              </a:rPr>
              <a:t>="</a:t>
            </a:r>
            <a:r>
              <a:rPr lang="it-IT" sz="1050" dirty="0" err="1">
                <a:cs typeface="Courier New" pitchFamily="49" charset="0"/>
              </a:rPr>
              <a:t>window.status</a:t>
            </a:r>
            <a:r>
              <a:rPr lang="it-IT" sz="1050" dirty="0">
                <a:cs typeface="Courier New" pitchFamily="49" charset="0"/>
              </a:rPr>
              <a:t>=''"&gt;System </a:t>
            </a:r>
            <a:r>
              <a:rPr lang="it-IT" sz="1050" dirty="0" err="1">
                <a:cs typeface="Courier New" pitchFamily="49" charset="0"/>
              </a:rPr>
              <a:t>Check</a:t>
            </a:r>
            <a:r>
              <a:rPr lang="it-IT" sz="1050" dirty="0">
                <a:cs typeface="Courier New" pitchFamily="49" charset="0"/>
              </a:rPr>
              <a:t>&lt;/a&gt;  &lt;a </a:t>
            </a:r>
            <a:r>
              <a:rPr lang="it-IT" sz="1050" dirty="0" err="1">
                <a:cs typeface="Courier New" pitchFamily="49" charset="0"/>
              </a:rPr>
              <a:t>href</a:t>
            </a:r>
            <a:r>
              <a:rPr lang="it-IT" sz="1050" dirty="0">
                <a:cs typeface="Courier New" pitchFamily="49" charset="0"/>
              </a:rPr>
              <a:t>="http://elearning.moe.gov.eg/</a:t>
            </a:r>
            <a:r>
              <a:rPr lang="it-IT" sz="1050" dirty="0" err="1">
                <a:cs typeface="Courier New" pitchFamily="49" charset="0"/>
              </a:rPr>
              <a:t>SiteRoots</a:t>
            </a:r>
            <a:r>
              <a:rPr lang="it-IT" sz="1050" dirty="0">
                <a:cs typeface="Courier New" pitchFamily="49" charset="0"/>
              </a:rPr>
              <a:t>/</a:t>
            </a:r>
            <a:r>
              <a:rPr lang="it-IT" sz="1050" dirty="0" err="1">
                <a:cs typeface="Courier New" pitchFamily="49" charset="0"/>
              </a:rPr>
              <a:t>main</a:t>
            </a:r>
            <a:r>
              <a:rPr lang="it-IT" sz="1050" dirty="0">
                <a:cs typeface="Courier New" pitchFamily="49" charset="0"/>
              </a:rPr>
              <a:t>/Public/</a:t>
            </a:r>
            <a:r>
              <a:rPr lang="it-IT" sz="1050" dirty="0" err="1">
                <a:cs typeface="Courier New" pitchFamily="49" charset="0"/>
              </a:rPr>
              <a:t>Events.jsp?domain</a:t>
            </a:r>
            <a:r>
              <a:rPr lang="it-IT" sz="1050" dirty="0">
                <a:cs typeface="Courier New" pitchFamily="49" charset="0"/>
              </a:rPr>
              <a:t>=/&amp;</a:t>
            </a:r>
            <a:r>
              <a:rPr lang="it-IT" sz="1050" dirty="0" err="1">
                <a:cs typeface="Courier New" pitchFamily="49" charset="0"/>
              </a:rPr>
              <a:t>sessionid</a:t>
            </a:r>
            <a:r>
              <a:rPr lang="it-IT" sz="1050" dirty="0">
                <a:cs typeface="Courier New" pitchFamily="49" charset="0"/>
              </a:rPr>
              <a:t>=1219403024328344019" </a:t>
            </a:r>
            <a:r>
              <a:rPr lang="it-IT" sz="1050" dirty="0" err="1">
                <a:cs typeface="Courier New" pitchFamily="49" charset="0"/>
              </a:rPr>
              <a:t>class</a:t>
            </a:r>
            <a:r>
              <a:rPr lang="it-IT" sz="1050" dirty="0">
                <a:cs typeface="Courier New" pitchFamily="49" charset="0"/>
              </a:rPr>
              <a:t>='</a:t>
            </a:r>
            <a:r>
              <a:rPr lang="it-IT" sz="1050" dirty="0" err="1">
                <a:cs typeface="Courier New" pitchFamily="49" charset="0"/>
              </a:rPr>
              <a:t>leftnav</a:t>
            </a:r>
            <a:r>
              <a:rPr lang="it-IT" sz="1050" dirty="0">
                <a:cs typeface="Courier New" pitchFamily="49" charset="0"/>
              </a:rPr>
              <a:t>' </a:t>
            </a:r>
            <a:r>
              <a:rPr lang="it-IT" sz="1050" dirty="0" err="1">
                <a:cs typeface="Courier New" pitchFamily="49" charset="0"/>
              </a:rPr>
              <a:t>onmouseover</a:t>
            </a:r>
            <a:r>
              <a:rPr lang="it-IT" sz="1050" dirty="0">
                <a:cs typeface="Courier New" pitchFamily="49" charset="0"/>
              </a:rPr>
              <a:t>="</a:t>
            </a:r>
            <a:r>
              <a:rPr lang="it-IT" sz="1050" dirty="0" err="1">
                <a:cs typeface="Courier New" pitchFamily="49" charset="0"/>
              </a:rPr>
              <a:t>window.status</a:t>
            </a:r>
            <a:r>
              <a:rPr lang="it-IT" sz="1050" dirty="0">
                <a:cs typeface="Courier New" pitchFamily="49" charset="0"/>
              </a:rPr>
              <a:t>='Public </a:t>
            </a:r>
            <a:r>
              <a:rPr lang="it-IT" sz="1050" dirty="0" err="1">
                <a:cs typeface="Courier New" pitchFamily="49" charset="0"/>
              </a:rPr>
              <a:t>Events</a:t>
            </a:r>
            <a:r>
              <a:rPr lang="it-IT" sz="1050" dirty="0">
                <a:cs typeface="Courier New" pitchFamily="49" charset="0"/>
              </a:rPr>
              <a:t>';</a:t>
            </a:r>
            <a:r>
              <a:rPr lang="it-IT" sz="1050" dirty="0" err="1">
                <a:cs typeface="Courier New" pitchFamily="49" charset="0"/>
              </a:rPr>
              <a:t>return</a:t>
            </a:r>
            <a:r>
              <a:rPr lang="it-IT" sz="1050" dirty="0">
                <a:cs typeface="Courier New" pitchFamily="49" charset="0"/>
              </a:rPr>
              <a:t> </a:t>
            </a:r>
            <a:r>
              <a:rPr lang="it-IT" sz="1050" dirty="0" err="1">
                <a:cs typeface="Courier New" pitchFamily="49" charset="0"/>
              </a:rPr>
              <a:t>true</a:t>
            </a:r>
            <a:r>
              <a:rPr lang="it-IT" sz="1050" dirty="0">
                <a:cs typeface="Courier New" pitchFamily="49" charset="0"/>
              </a:rPr>
              <a:t>" </a:t>
            </a:r>
            <a:r>
              <a:rPr lang="it-IT" sz="1050" dirty="0" err="1">
                <a:cs typeface="Courier New" pitchFamily="49" charset="0"/>
              </a:rPr>
              <a:t>onmouseout</a:t>
            </a:r>
            <a:r>
              <a:rPr lang="it-IT" sz="1050" dirty="0">
                <a:cs typeface="Courier New" pitchFamily="49" charset="0"/>
              </a:rPr>
              <a:t>="</a:t>
            </a:r>
            <a:r>
              <a:rPr lang="it-IT" sz="1050" dirty="0" err="1">
                <a:cs typeface="Courier New" pitchFamily="49" charset="0"/>
              </a:rPr>
              <a:t>window.status</a:t>
            </a:r>
            <a:r>
              <a:rPr lang="it-IT" sz="1050" dirty="0">
                <a:cs typeface="Courier New" pitchFamily="49" charset="0"/>
              </a:rPr>
              <a:t>=''"&gt;</a:t>
            </a:r>
            <a:r>
              <a:rPr lang="it-IT" sz="1050" dirty="0" err="1">
                <a:cs typeface="Courier New" pitchFamily="49" charset="0"/>
              </a:rPr>
              <a:t>Public&amp;nbsp;Events</a:t>
            </a:r>
            <a:r>
              <a:rPr lang="it-IT" sz="1050" dirty="0">
                <a:cs typeface="Courier New" pitchFamily="49" charset="0"/>
              </a:rPr>
              <a:t>&lt;/a&gt;</a:t>
            </a:r>
          </a:p>
          <a:p>
            <a:endParaRPr lang="it-IT" sz="11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284984"/>
            <a:ext cx="4788024" cy="235449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it-IT" sz="1100" dirty="0">
              <a:latin typeface="Courier New" pitchFamily="49" charset="0"/>
              <a:cs typeface="Courier New" pitchFamily="49" charset="0"/>
            </a:endParaRPr>
          </a:p>
          <a:p>
            <a:endParaRPr lang="it-IT" sz="1400" b="1" dirty="0"/>
          </a:p>
          <a:p>
            <a:r>
              <a:rPr lang="it-IT" sz="1200" b="1" dirty="0"/>
              <a:t>Messaggio di Richiesta HTTP della pagina principale del sito:</a:t>
            </a:r>
          </a:p>
          <a:p>
            <a:r>
              <a:rPr lang="it-IT" sz="1100" dirty="0">
                <a:cs typeface="Courier New" pitchFamily="49" charset="0"/>
              </a:rPr>
              <a:t>GET http://elearning.moe.gov.eg/SiteRoots/main/index.jhtml HTTP/1.1</a:t>
            </a:r>
          </a:p>
          <a:p>
            <a:r>
              <a:rPr lang="it-IT" sz="1100" dirty="0">
                <a:cs typeface="Courier New" pitchFamily="49" charset="0"/>
              </a:rPr>
              <a:t>Host: elearning.moe.gov.eg</a:t>
            </a:r>
          </a:p>
          <a:p>
            <a:r>
              <a:rPr lang="it-IT" sz="1100" dirty="0">
                <a:cs typeface="Courier New" pitchFamily="49" charset="0"/>
              </a:rPr>
              <a:t>User-Agent: </a:t>
            </a:r>
            <a:r>
              <a:rPr lang="it-IT" sz="1100" dirty="0" err="1">
                <a:cs typeface="Courier New" pitchFamily="49" charset="0"/>
              </a:rPr>
              <a:t>Mozilla</a:t>
            </a:r>
            <a:r>
              <a:rPr lang="it-IT" sz="1100" dirty="0">
                <a:cs typeface="Courier New" pitchFamily="49" charset="0"/>
              </a:rPr>
              <a:t>/5.0 (Windows; U; Windows NT 5.1; </a:t>
            </a:r>
            <a:r>
              <a:rPr lang="it-IT" sz="1100" dirty="0" err="1">
                <a:cs typeface="Courier New" pitchFamily="49" charset="0"/>
              </a:rPr>
              <a:t>it</a:t>
            </a:r>
            <a:r>
              <a:rPr lang="it-IT" sz="1100" dirty="0">
                <a:cs typeface="Courier New" pitchFamily="49" charset="0"/>
              </a:rPr>
              <a:t>; rv:1.9.0.1) </a:t>
            </a:r>
            <a:r>
              <a:rPr lang="it-IT" sz="1100" dirty="0" err="1">
                <a:cs typeface="Courier New" pitchFamily="49" charset="0"/>
              </a:rPr>
              <a:t>Gecko</a:t>
            </a:r>
            <a:r>
              <a:rPr lang="it-IT" sz="1100" dirty="0">
                <a:cs typeface="Courier New" pitchFamily="49" charset="0"/>
              </a:rPr>
              <a:t>/2008070208 </a:t>
            </a:r>
            <a:r>
              <a:rPr lang="it-IT" sz="1100" dirty="0" err="1">
                <a:cs typeface="Courier New" pitchFamily="49" charset="0"/>
              </a:rPr>
              <a:t>Firefox</a:t>
            </a:r>
            <a:r>
              <a:rPr lang="it-IT" sz="1100" dirty="0">
                <a:cs typeface="Courier New" pitchFamily="49" charset="0"/>
              </a:rPr>
              <a:t>/3.0.1 </a:t>
            </a:r>
            <a:r>
              <a:rPr lang="it-IT" sz="1100" dirty="0" err="1">
                <a:cs typeface="Courier New" pitchFamily="49" charset="0"/>
              </a:rPr>
              <a:t>Paros</a:t>
            </a:r>
            <a:r>
              <a:rPr lang="it-IT" sz="1100" dirty="0">
                <a:cs typeface="Courier New" pitchFamily="49" charset="0"/>
              </a:rPr>
              <a:t>/3.2.13</a:t>
            </a:r>
          </a:p>
          <a:p>
            <a:r>
              <a:rPr lang="it-IT" sz="1100" dirty="0" err="1">
                <a:cs typeface="Courier New" pitchFamily="49" charset="0"/>
              </a:rPr>
              <a:t>Accept</a:t>
            </a:r>
            <a:r>
              <a:rPr lang="it-IT" sz="1100" dirty="0">
                <a:cs typeface="Courier New" pitchFamily="49" charset="0"/>
              </a:rPr>
              <a:t>: text/</a:t>
            </a:r>
            <a:r>
              <a:rPr lang="it-IT" sz="1100" dirty="0" err="1">
                <a:cs typeface="Courier New" pitchFamily="49" charset="0"/>
              </a:rPr>
              <a:t>html,application</a:t>
            </a:r>
            <a:r>
              <a:rPr lang="it-IT" sz="1100" dirty="0">
                <a:cs typeface="Courier New" pitchFamily="49" charset="0"/>
              </a:rPr>
              <a:t>/</a:t>
            </a:r>
            <a:r>
              <a:rPr lang="it-IT" sz="1100" dirty="0" err="1">
                <a:cs typeface="Courier New" pitchFamily="49" charset="0"/>
              </a:rPr>
              <a:t>xhtml+xml,application</a:t>
            </a:r>
            <a:r>
              <a:rPr lang="it-IT" sz="1100" dirty="0">
                <a:cs typeface="Courier New" pitchFamily="49" charset="0"/>
              </a:rPr>
              <a:t>/</a:t>
            </a:r>
            <a:r>
              <a:rPr lang="it-IT" sz="1100" dirty="0" err="1">
                <a:cs typeface="Courier New" pitchFamily="49" charset="0"/>
              </a:rPr>
              <a:t>xml;q</a:t>
            </a:r>
            <a:r>
              <a:rPr lang="it-IT" sz="1100" dirty="0">
                <a:cs typeface="Courier New" pitchFamily="49" charset="0"/>
              </a:rPr>
              <a:t>=0.9,*/*;q=0.8</a:t>
            </a:r>
          </a:p>
          <a:p>
            <a:r>
              <a:rPr lang="it-IT" sz="1100" dirty="0" err="1">
                <a:cs typeface="Courier New" pitchFamily="49" charset="0"/>
              </a:rPr>
              <a:t>Accept</a:t>
            </a:r>
            <a:r>
              <a:rPr lang="it-IT" sz="1100" dirty="0">
                <a:cs typeface="Courier New" pitchFamily="49" charset="0"/>
              </a:rPr>
              <a:t>-Language: </a:t>
            </a:r>
            <a:r>
              <a:rPr lang="it-IT" sz="1100" dirty="0" err="1">
                <a:cs typeface="Courier New" pitchFamily="49" charset="0"/>
              </a:rPr>
              <a:t>it-it,it;q</a:t>
            </a:r>
            <a:r>
              <a:rPr lang="it-IT" sz="1100" dirty="0">
                <a:cs typeface="Courier New" pitchFamily="49" charset="0"/>
              </a:rPr>
              <a:t>=0.8,en-us;q=0.5,en;q=0.3</a:t>
            </a:r>
          </a:p>
          <a:p>
            <a:r>
              <a:rPr lang="it-IT" sz="1100" dirty="0" err="1">
                <a:cs typeface="Courier New" pitchFamily="49" charset="0"/>
              </a:rPr>
              <a:t>Accept-Charset</a:t>
            </a:r>
            <a:r>
              <a:rPr lang="it-IT" sz="1100" dirty="0">
                <a:cs typeface="Courier New" pitchFamily="49" charset="0"/>
              </a:rPr>
              <a:t>: ISO-8859-1,utf-8;q=0.7,*;q=0.7</a:t>
            </a:r>
          </a:p>
          <a:p>
            <a:r>
              <a:rPr lang="it-IT" sz="1100" dirty="0" err="1">
                <a:cs typeface="Courier New" pitchFamily="49" charset="0"/>
              </a:rPr>
              <a:t>Keep-Alive</a:t>
            </a:r>
            <a:r>
              <a:rPr lang="it-IT" sz="1100" dirty="0">
                <a:cs typeface="Courier New" pitchFamily="49" charset="0"/>
              </a:rPr>
              <a:t>: 300</a:t>
            </a:r>
          </a:p>
          <a:p>
            <a:r>
              <a:rPr lang="it-IT" sz="1100" dirty="0">
                <a:cs typeface="Courier New" pitchFamily="49" charset="0"/>
              </a:rPr>
              <a:t>Proxy-Connection: </a:t>
            </a:r>
            <a:r>
              <a:rPr lang="it-IT" sz="1100" dirty="0" err="1">
                <a:cs typeface="Courier New" pitchFamily="49" charset="0"/>
              </a:rPr>
              <a:t>keep-alive</a:t>
            </a:r>
            <a:endParaRPr lang="it-IT" sz="1100" dirty="0">
              <a:cs typeface="Courier New" pitchFamily="49" charset="0"/>
            </a:endParaRPr>
          </a:p>
          <a:p>
            <a:r>
              <a:rPr lang="it-IT" sz="1100" dirty="0">
                <a:cs typeface="Courier New" pitchFamily="49" charset="0"/>
              </a:rPr>
              <a:t>Cookie: </a:t>
            </a:r>
            <a:r>
              <a:rPr lang="it-IT" sz="1100" dirty="0" err="1">
                <a:cs typeface="Courier New" pitchFamily="49" charset="0"/>
              </a:rPr>
              <a:t>DisplayLocale</a:t>
            </a:r>
            <a:r>
              <a:rPr lang="it-IT" sz="1100" dirty="0">
                <a:cs typeface="Courier New" pitchFamily="49" charset="0"/>
              </a:rPr>
              <a:t>=</a:t>
            </a:r>
            <a:r>
              <a:rPr lang="it-IT" sz="1100" dirty="0" err="1">
                <a:cs typeface="Courier New" pitchFamily="49" charset="0"/>
              </a:rPr>
              <a:t>en_US</a:t>
            </a:r>
            <a:endParaRPr lang="it-IT" sz="1100" dirty="0">
              <a:cs typeface="Courier New" pitchFamily="49" charset="0"/>
            </a:endParaRPr>
          </a:p>
        </p:txBody>
      </p:sp>
      <p:pic>
        <p:nvPicPr>
          <p:cNvPr id="6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74" y="3284984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46" y="1482873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7"/>
          <p:cNvSpPr/>
          <p:nvPr/>
        </p:nvSpPr>
        <p:spPr>
          <a:xfrm>
            <a:off x="35496" y="3284984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e 8"/>
          <p:cNvSpPr/>
          <p:nvPr/>
        </p:nvSpPr>
        <p:spPr>
          <a:xfrm>
            <a:off x="5004048" y="1517144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93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Parametro URL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2816"/>
            <a:ext cx="8075240" cy="414496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900" b="1" dirty="0">
                <a:latin typeface="+mn-lt"/>
              </a:rPr>
              <a:t>Messaggio di Richiesta HTTP successiva:</a:t>
            </a:r>
          </a:p>
          <a:p>
            <a:pPr marL="0" indent="0">
              <a:buNone/>
            </a:pPr>
            <a:r>
              <a:rPr lang="it-IT" dirty="0">
                <a:latin typeface="+mn-lt"/>
                <a:cs typeface="Courier New" pitchFamily="49" charset="0"/>
              </a:rPr>
              <a:t>GET HUhttp://elearning.moe.gov.eg/SiteRoots/main/eMeeting/AttendMeeting.jsp?</a:t>
            </a:r>
            <a:r>
              <a:rPr lang="it-IT" b="1" dirty="0">
                <a:latin typeface="+mn-lt"/>
                <a:cs typeface="Courier New" pitchFamily="49" charset="0"/>
              </a:rPr>
              <a:t>sessionid=1219403024328344019</a:t>
            </a:r>
            <a:r>
              <a:rPr lang="it-IT" dirty="0">
                <a:latin typeface="+mn-lt"/>
                <a:cs typeface="Courier New" pitchFamily="49" charset="0"/>
              </a:rPr>
              <a:t>UH HTTP/1.1</a:t>
            </a:r>
          </a:p>
          <a:p>
            <a:pPr marL="0" indent="0">
              <a:buNone/>
            </a:pPr>
            <a:r>
              <a:rPr lang="it-IT" dirty="0">
                <a:latin typeface="+mn-lt"/>
                <a:cs typeface="Courier New" pitchFamily="49" charset="0"/>
              </a:rPr>
              <a:t>Host: elearning.moe.gov.eg</a:t>
            </a:r>
          </a:p>
          <a:p>
            <a:pPr marL="0" indent="0">
              <a:buNone/>
            </a:pPr>
            <a:r>
              <a:rPr lang="it-IT" dirty="0">
                <a:latin typeface="+mn-lt"/>
                <a:cs typeface="Courier New" pitchFamily="49" charset="0"/>
              </a:rPr>
              <a:t>User-Agent: </a:t>
            </a:r>
            <a:r>
              <a:rPr lang="it-IT" dirty="0" err="1">
                <a:latin typeface="+mn-lt"/>
                <a:cs typeface="Courier New" pitchFamily="49" charset="0"/>
              </a:rPr>
              <a:t>Mozilla</a:t>
            </a:r>
            <a:r>
              <a:rPr lang="it-IT" dirty="0">
                <a:latin typeface="+mn-lt"/>
                <a:cs typeface="Courier New" pitchFamily="49" charset="0"/>
              </a:rPr>
              <a:t>/5.0 (Windows; U; Windows NT 5.1; </a:t>
            </a:r>
            <a:r>
              <a:rPr lang="it-IT" dirty="0" err="1">
                <a:latin typeface="+mn-lt"/>
                <a:cs typeface="Courier New" pitchFamily="49" charset="0"/>
              </a:rPr>
              <a:t>it</a:t>
            </a:r>
            <a:r>
              <a:rPr lang="it-IT" dirty="0">
                <a:latin typeface="+mn-lt"/>
                <a:cs typeface="Courier New" pitchFamily="49" charset="0"/>
              </a:rPr>
              <a:t>; rv:1.9.0.1) </a:t>
            </a:r>
            <a:r>
              <a:rPr lang="it-IT" dirty="0" err="1">
                <a:latin typeface="+mn-lt"/>
                <a:cs typeface="Courier New" pitchFamily="49" charset="0"/>
              </a:rPr>
              <a:t>Gecko</a:t>
            </a:r>
            <a:r>
              <a:rPr lang="it-IT" dirty="0">
                <a:latin typeface="+mn-lt"/>
                <a:cs typeface="Courier New" pitchFamily="49" charset="0"/>
              </a:rPr>
              <a:t>/2008070208 </a:t>
            </a:r>
            <a:r>
              <a:rPr lang="it-IT" dirty="0" err="1">
                <a:latin typeface="+mn-lt"/>
                <a:cs typeface="Courier New" pitchFamily="49" charset="0"/>
              </a:rPr>
              <a:t>Firefox</a:t>
            </a:r>
            <a:r>
              <a:rPr lang="it-IT" dirty="0">
                <a:latin typeface="+mn-lt"/>
                <a:cs typeface="Courier New" pitchFamily="49" charset="0"/>
              </a:rPr>
              <a:t>/3.0.1 </a:t>
            </a:r>
            <a:r>
              <a:rPr lang="it-IT" dirty="0" err="1">
                <a:latin typeface="+mn-lt"/>
                <a:cs typeface="Courier New" pitchFamily="49" charset="0"/>
              </a:rPr>
              <a:t>Paros</a:t>
            </a:r>
            <a:r>
              <a:rPr lang="it-IT" dirty="0">
                <a:latin typeface="+mn-lt"/>
                <a:cs typeface="Courier New" pitchFamily="49" charset="0"/>
              </a:rPr>
              <a:t>/3.2.13</a:t>
            </a:r>
          </a:p>
          <a:p>
            <a:pPr marL="0" indent="0">
              <a:buNone/>
            </a:pPr>
            <a:r>
              <a:rPr lang="it-IT" dirty="0" err="1">
                <a:latin typeface="+mn-lt"/>
                <a:cs typeface="Courier New" pitchFamily="49" charset="0"/>
              </a:rPr>
              <a:t>Accept</a:t>
            </a:r>
            <a:r>
              <a:rPr lang="it-IT" dirty="0">
                <a:latin typeface="+mn-lt"/>
                <a:cs typeface="Courier New" pitchFamily="49" charset="0"/>
              </a:rPr>
              <a:t>: text/</a:t>
            </a:r>
            <a:r>
              <a:rPr lang="it-IT" dirty="0" err="1">
                <a:latin typeface="+mn-lt"/>
                <a:cs typeface="Courier New" pitchFamily="49" charset="0"/>
              </a:rPr>
              <a:t>html,application</a:t>
            </a:r>
            <a:r>
              <a:rPr lang="it-IT" dirty="0">
                <a:latin typeface="+mn-lt"/>
                <a:cs typeface="Courier New" pitchFamily="49" charset="0"/>
              </a:rPr>
              <a:t>/</a:t>
            </a:r>
            <a:r>
              <a:rPr lang="it-IT" dirty="0" err="1">
                <a:latin typeface="+mn-lt"/>
                <a:cs typeface="Courier New" pitchFamily="49" charset="0"/>
              </a:rPr>
              <a:t>xhtml+xml,application</a:t>
            </a:r>
            <a:r>
              <a:rPr lang="it-IT" dirty="0">
                <a:latin typeface="+mn-lt"/>
                <a:cs typeface="Courier New" pitchFamily="49" charset="0"/>
              </a:rPr>
              <a:t>/</a:t>
            </a:r>
            <a:r>
              <a:rPr lang="it-IT" dirty="0" err="1">
                <a:latin typeface="+mn-lt"/>
                <a:cs typeface="Courier New" pitchFamily="49" charset="0"/>
              </a:rPr>
              <a:t>xml;q</a:t>
            </a:r>
            <a:r>
              <a:rPr lang="it-IT" dirty="0">
                <a:latin typeface="+mn-lt"/>
                <a:cs typeface="Courier New" pitchFamily="49" charset="0"/>
              </a:rPr>
              <a:t>=0.9,*/*;q=0.8</a:t>
            </a:r>
          </a:p>
          <a:p>
            <a:pPr marL="0" indent="0">
              <a:buNone/>
            </a:pPr>
            <a:r>
              <a:rPr lang="it-IT" dirty="0" err="1">
                <a:latin typeface="+mn-lt"/>
                <a:cs typeface="Courier New" pitchFamily="49" charset="0"/>
              </a:rPr>
              <a:t>Accept</a:t>
            </a:r>
            <a:r>
              <a:rPr lang="it-IT" dirty="0">
                <a:latin typeface="+mn-lt"/>
                <a:cs typeface="Courier New" pitchFamily="49" charset="0"/>
              </a:rPr>
              <a:t>-Language: </a:t>
            </a:r>
            <a:r>
              <a:rPr lang="it-IT" dirty="0" err="1">
                <a:latin typeface="+mn-lt"/>
                <a:cs typeface="Courier New" pitchFamily="49" charset="0"/>
              </a:rPr>
              <a:t>it-it,it;q</a:t>
            </a:r>
            <a:r>
              <a:rPr lang="it-IT" dirty="0">
                <a:latin typeface="+mn-lt"/>
                <a:cs typeface="Courier New" pitchFamily="49" charset="0"/>
              </a:rPr>
              <a:t>=0.8,en-us;q=0.5,en;q=0.3</a:t>
            </a:r>
          </a:p>
          <a:p>
            <a:pPr marL="0" indent="0">
              <a:buNone/>
            </a:pPr>
            <a:r>
              <a:rPr lang="it-IT" dirty="0" err="1">
                <a:latin typeface="+mn-lt"/>
                <a:cs typeface="Courier New" pitchFamily="49" charset="0"/>
              </a:rPr>
              <a:t>Accept-Charset</a:t>
            </a:r>
            <a:r>
              <a:rPr lang="it-IT" dirty="0">
                <a:latin typeface="+mn-lt"/>
                <a:cs typeface="Courier New" pitchFamily="49" charset="0"/>
              </a:rPr>
              <a:t>: ISO-8859-1,utf-8;q=0.7,*;q=0.7</a:t>
            </a:r>
          </a:p>
          <a:p>
            <a:pPr marL="0" indent="0">
              <a:buNone/>
            </a:pPr>
            <a:r>
              <a:rPr lang="it-IT" dirty="0" err="1">
                <a:latin typeface="+mn-lt"/>
                <a:cs typeface="Courier New" pitchFamily="49" charset="0"/>
              </a:rPr>
              <a:t>Keep-Alive</a:t>
            </a:r>
            <a:r>
              <a:rPr lang="it-IT" dirty="0">
                <a:latin typeface="+mn-lt"/>
                <a:cs typeface="Courier New" pitchFamily="49" charset="0"/>
              </a:rPr>
              <a:t>: 300</a:t>
            </a:r>
          </a:p>
          <a:p>
            <a:pPr marL="0" indent="0">
              <a:buNone/>
            </a:pPr>
            <a:r>
              <a:rPr lang="it-IT" dirty="0">
                <a:latin typeface="+mn-lt"/>
                <a:cs typeface="Courier New" pitchFamily="49" charset="0"/>
              </a:rPr>
              <a:t>Proxy-Connection: </a:t>
            </a:r>
            <a:r>
              <a:rPr lang="it-IT" dirty="0" err="1">
                <a:latin typeface="+mn-lt"/>
                <a:cs typeface="Courier New" pitchFamily="49" charset="0"/>
              </a:rPr>
              <a:t>keep-alive</a:t>
            </a:r>
            <a:endParaRPr lang="it-IT" dirty="0">
              <a:latin typeface="+mn-lt"/>
              <a:cs typeface="Courier New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+mn-lt"/>
                <a:cs typeface="Courier New" pitchFamily="49" charset="0"/>
              </a:rPr>
              <a:t>Referer</a:t>
            </a:r>
            <a:r>
              <a:rPr lang="it-IT" dirty="0">
                <a:latin typeface="+mn-lt"/>
                <a:cs typeface="Courier New" pitchFamily="49" charset="0"/>
              </a:rPr>
              <a:t>: HUhttp://elearning.moe.gov.eg/SiteRoots/main/User/Homepage.jhtml?dmy=1219403041092&amp;sessionid=1219403024328344019UH</a:t>
            </a:r>
          </a:p>
          <a:p>
            <a:pPr marL="0" indent="0">
              <a:buNone/>
            </a:pPr>
            <a:r>
              <a:rPr lang="it-IT" dirty="0">
                <a:latin typeface="+mn-lt"/>
                <a:cs typeface="Courier New" pitchFamily="49" charset="0"/>
              </a:rPr>
              <a:t>Cookie: </a:t>
            </a:r>
            <a:r>
              <a:rPr lang="it-IT" dirty="0" err="1">
                <a:latin typeface="+mn-lt"/>
                <a:cs typeface="Courier New" pitchFamily="49" charset="0"/>
              </a:rPr>
              <a:t>DisplayLocale</a:t>
            </a:r>
            <a:r>
              <a:rPr lang="it-IT" dirty="0">
                <a:latin typeface="+mn-lt"/>
                <a:cs typeface="Courier New" pitchFamily="49" charset="0"/>
              </a:rPr>
              <a:t>=</a:t>
            </a:r>
            <a:r>
              <a:rPr lang="it-IT" dirty="0" err="1">
                <a:latin typeface="+mn-lt"/>
                <a:cs typeface="Courier New" pitchFamily="49" charset="0"/>
              </a:rPr>
              <a:t>en_US</a:t>
            </a:r>
            <a:endParaRPr lang="it-IT" dirty="0">
              <a:latin typeface="+mn-lt"/>
              <a:cs typeface="Courier New" pitchFamily="49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 descr="http://4.bp.blogspot.com/_SSMqakB-rLE/S7OevDlmm4I/AAAAAAAAAI8/ci05UU_fjw0/s400/p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0" y="1770905"/>
            <a:ext cx="4762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539552" y="1897436"/>
            <a:ext cx="432048" cy="327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Session Management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20F8B-5109-4CE4-8ABA-023BE865EC3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771710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1976</TotalTime>
  <Words>6994</Words>
  <Application>Microsoft Office PowerPoint</Application>
  <PresentationFormat>Presentazione su schermo (4:3)</PresentationFormat>
  <Paragraphs>646</Paragraphs>
  <Slides>45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Wingdings</vt:lpstr>
      <vt:lpstr>Macro</vt:lpstr>
      <vt:lpstr>Session Management</vt:lpstr>
      <vt:lpstr>Presentazione standard di PowerPoint</vt:lpstr>
      <vt:lpstr>intro</vt:lpstr>
      <vt:lpstr>Presentazione standard di PowerPoint</vt:lpstr>
      <vt:lpstr>COOKIE</vt:lpstr>
      <vt:lpstr>Hidden Field</vt:lpstr>
      <vt:lpstr>     Hidden Field</vt:lpstr>
      <vt:lpstr>Parametro URL</vt:lpstr>
      <vt:lpstr>Parametro URL</vt:lpstr>
      <vt:lpstr>Alternative</vt:lpstr>
      <vt:lpstr>Punti di debolezza nella generazione</vt:lpstr>
      <vt:lpstr>Punti di debolezza nella generazione</vt:lpstr>
      <vt:lpstr>Punti di debolezza nella generazione</vt:lpstr>
      <vt:lpstr>Punti di debolezza nella generazione</vt:lpstr>
      <vt:lpstr>Punti di debolezza nella gestione</vt:lpstr>
      <vt:lpstr>Punti di debolezza nella gestione</vt:lpstr>
      <vt:lpstr>Punti di debolezza nella gestione</vt:lpstr>
      <vt:lpstr>Punti di debolezza nella gestione</vt:lpstr>
      <vt:lpstr>Punti di debolezza nella gestione</vt:lpstr>
      <vt:lpstr>Punti di debolezza nella gestione</vt:lpstr>
      <vt:lpstr>Punti di debolezza nella gestione</vt:lpstr>
      <vt:lpstr>Punti di debolezza nella gestione</vt:lpstr>
      <vt:lpstr>Punti di debolezza nella gestione</vt:lpstr>
      <vt:lpstr>Attacchi:             Session Sniffing</vt:lpstr>
      <vt:lpstr>Attacchi:             Session Sniffing</vt:lpstr>
      <vt:lpstr>Attacchi:             Session Sniffing</vt:lpstr>
      <vt:lpstr>Attacchi:              Log sniffing</vt:lpstr>
      <vt:lpstr>Attacchi:              Cache Sniffing</vt:lpstr>
      <vt:lpstr>Attacchi:              XSS Cookie Sniffing</vt:lpstr>
      <vt:lpstr>Attacchi:              XSS Cookie Sniffing</vt:lpstr>
      <vt:lpstr>Session Prediction: Manipolazione del token              </vt:lpstr>
      <vt:lpstr>Session Prediction: brute force</vt:lpstr>
      <vt:lpstr>Session Fixation</vt:lpstr>
      <vt:lpstr>Session Fixation</vt:lpstr>
      <vt:lpstr>Session Fixation</vt:lpstr>
      <vt:lpstr>Session Fixation</vt:lpstr>
      <vt:lpstr>Cross Site               Request Forgery</vt:lpstr>
      <vt:lpstr>Cross Site               Request Forgery</vt:lpstr>
      <vt:lpstr>HTTP                    Response Splitting</vt:lpstr>
      <vt:lpstr>HTTP                    Response Splitting</vt:lpstr>
      <vt:lpstr>Countermeasures</vt:lpstr>
      <vt:lpstr>Countermeasures:         Generazione dei Token</vt:lpstr>
      <vt:lpstr>Countermeasures:         Generazione dei Token</vt:lpstr>
      <vt:lpstr>Countermeasures:         Generazione dei Token</vt:lpstr>
      <vt:lpstr>Fine?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Thebrain</dc:creator>
  <cp:lastModifiedBy>corrado aaron visaggio</cp:lastModifiedBy>
  <cp:revision>121</cp:revision>
  <dcterms:created xsi:type="dcterms:W3CDTF">2012-09-01T14:33:20Z</dcterms:created>
  <dcterms:modified xsi:type="dcterms:W3CDTF">2017-11-21T09:06:08Z</dcterms:modified>
</cp:coreProperties>
</file>