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40" r:id="rId3"/>
    <p:sldId id="426" r:id="rId4"/>
    <p:sldId id="427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51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7AF239-F3AD-45EE-BA98-F59B1B43D8E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E6E0243E-7B44-48B9-8653-6AE60C707A75}">
      <dgm:prSet phldrT="[Testo]"/>
      <dgm:spPr/>
      <dgm:t>
        <a:bodyPr/>
        <a:lstStyle/>
        <a:p>
          <a:r>
            <a:rPr lang="it-IT" dirty="0" err="1"/>
            <a:t>Identifying</a:t>
          </a:r>
          <a:r>
            <a:rPr lang="it-IT" dirty="0"/>
            <a:t> the source</a:t>
          </a:r>
        </a:p>
      </dgm:t>
    </dgm:pt>
    <dgm:pt modelId="{2D7246E2-6B0D-48F9-AB79-3C9A0AC3E5B8}" type="parTrans" cxnId="{A15A3724-A795-4990-800A-CCF485C67197}">
      <dgm:prSet/>
      <dgm:spPr/>
      <dgm:t>
        <a:bodyPr/>
        <a:lstStyle/>
        <a:p>
          <a:endParaRPr lang="it-IT"/>
        </a:p>
      </dgm:t>
    </dgm:pt>
    <dgm:pt modelId="{6C8CC8D1-8772-4E0E-BADC-EAD19F1CB602}" type="sibTrans" cxnId="{A15A3724-A795-4990-800A-CCF485C67197}">
      <dgm:prSet/>
      <dgm:spPr/>
      <dgm:t>
        <a:bodyPr/>
        <a:lstStyle/>
        <a:p>
          <a:endParaRPr lang="it-IT"/>
        </a:p>
      </dgm:t>
    </dgm:pt>
    <dgm:pt modelId="{1CBB9031-E7C6-4116-BEFA-DA6AF5222E4C}">
      <dgm:prSet phldrT="[Testo]" custT="1"/>
      <dgm:spPr/>
      <dgm:t>
        <a:bodyPr/>
        <a:lstStyle/>
        <a:p>
          <a:r>
            <a:rPr lang="it-IT" sz="1100" dirty="0" err="1"/>
            <a:t>Where</a:t>
          </a:r>
          <a:r>
            <a:rPr lang="it-IT" sz="1100" dirty="0"/>
            <a:t> </a:t>
          </a:r>
          <a:r>
            <a:rPr lang="it-IT" sz="1100" dirty="0" err="1"/>
            <a:t>you</a:t>
          </a:r>
          <a:r>
            <a:rPr lang="it-IT" sz="1100" dirty="0"/>
            <a:t> can </a:t>
          </a:r>
          <a:r>
            <a:rPr lang="it-IT" sz="1100" dirty="0" err="1"/>
            <a:t>find</a:t>
          </a:r>
          <a:r>
            <a:rPr lang="it-IT" sz="1100" dirty="0"/>
            <a:t> the information?</a:t>
          </a:r>
        </a:p>
      </dgm:t>
    </dgm:pt>
    <dgm:pt modelId="{0CBFC68C-F6C9-4163-81A3-78EBD46DC72E}" type="parTrans" cxnId="{2DB3F901-A031-4F17-89F8-15BCEF06C39B}">
      <dgm:prSet/>
      <dgm:spPr/>
      <dgm:t>
        <a:bodyPr/>
        <a:lstStyle/>
        <a:p>
          <a:endParaRPr lang="it-IT"/>
        </a:p>
      </dgm:t>
    </dgm:pt>
    <dgm:pt modelId="{FD0D1890-1FF2-4334-A12D-9142B4E589C1}" type="sibTrans" cxnId="{2DB3F901-A031-4F17-89F8-15BCEF06C39B}">
      <dgm:prSet/>
      <dgm:spPr/>
      <dgm:t>
        <a:bodyPr/>
        <a:lstStyle/>
        <a:p>
          <a:endParaRPr lang="it-IT"/>
        </a:p>
      </dgm:t>
    </dgm:pt>
    <dgm:pt modelId="{F74E4CCA-212E-41A7-A419-CA21FF03DDA6}">
      <dgm:prSet phldrT="[Testo]"/>
      <dgm:spPr/>
      <dgm:t>
        <a:bodyPr/>
        <a:lstStyle/>
        <a:p>
          <a:r>
            <a:rPr lang="it-IT" dirty="0" err="1"/>
            <a:t>Harvesting</a:t>
          </a:r>
          <a:endParaRPr lang="it-IT" dirty="0"/>
        </a:p>
      </dgm:t>
    </dgm:pt>
    <dgm:pt modelId="{78798526-86C0-4F15-A833-F4731C8636B1}" type="parTrans" cxnId="{F4F97967-4182-4DC5-91E1-967EE535B86A}">
      <dgm:prSet/>
      <dgm:spPr/>
      <dgm:t>
        <a:bodyPr/>
        <a:lstStyle/>
        <a:p>
          <a:endParaRPr lang="it-IT"/>
        </a:p>
      </dgm:t>
    </dgm:pt>
    <dgm:pt modelId="{03C5B086-F51A-41DF-A9BD-5E080447655A}" type="sibTrans" cxnId="{F4F97967-4182-4DC5-91E1-967EE535B86A}">
      <dgm:prSet/>
      <dgm:spPr/>
      <dgm:t>
        <a:bodyPr/>
        <a:lstStyle/>
        <a:p>
          <a:endParaRPr lang="it-IT"/>
        </a:p>
      </dgm:t>
    </dgm:pt>
    <dgm:pt modelId="{9CB6D558-7AAF-4A3D-A218-13C38B825D15}">
      <dgm:prSet phldrT="[Testo]" custT="1"/>
      <dgm:spPr/>
      <dgm:t>
        <a:bodyPr/>
        <a:lstStyle/>
        <a:p>
          <a:r>
            <a:rPr lang="it-IT" sz="1100" dirty="0" err="1"/>
            <a:t>It</a:t>
          </a:r>
          <a:r>
            <a:rPr lang="it-IT" sz="1100" dirty="0"/>
            <a:t> </a:t>
          </a:r>
          <a:r>
            <a:rPr lang="it-IT" sz="1100" dirty="0" err="1"/>
            <a:t>is</a:t>
          </a:r>
          <a:r>
            <a:rPr lang="it-IT" sz="1100" dirty="0"/>
            <a:t> time to </a:t>
          </a:r>
          <a:r>
            <a:rPr lang="it-IT" sz="1100" dirty="0" err="1"/>
            <a:t>collect</a:t>
          </a:r>
          <a:r>
            <a:rPr lang="it-IT" sz="1100" dirty="0"/>
            <a:t> the </a:t>
          </a:r>
          <a:r>
            <a:rPr lang="it-IT" sz="1100" dirty="0" err="1"/>
            <a:t>relevant</a:t>
          </a:r>
          <a:r>
            <a:rPr lang="it-IT" sz="1100" dirty="0"/>
            <a:t> data from the </a:t>
          </a:r>
          <a:r>
            <a:rPr lang="it-IT" sz="1100" dirty="0" err="1"/>
            <a:t>identified</a:t>
          </a:r>
          <a:r>
            <a:rPr lang="it-IT" sz="1100" dirty="0"/>
            <a:t> </a:t>
          </a:r>
          <a:r>
            <a:rPr lang="it-IT" sz="1100" dirty="0" err="1"/>
            <a:t>sources</a:t>
          </a:r>
          <a:endParaRPr lang="it-IT" sz="1100" dirty="0"/>
        </a:p>
      </dgm:t>
    </dgm:pt>
    <dgm:pt modelId="{FD1D5514-9E37-4389-BBCA-B815366486F5}" type="parTrans" cxnId="{2E645DAE-B7AD-450D-B7C7-4B409C1616B8}">
      <dgm:prSet/>
      <dgm:spPr/>
      <dgm:t>
        <a:bodyPr/>
        <a:lstStyle/>
        <a:p>
          <a:endParaRPr lang="it-IT"/>
        </a:p>
      </dgm:t>
    </dgm:pt>
    <dgm:pt modelId="{0D18B747-FBB5-4E85-9109-F94DF95ED2B0}" type="sibTrans" cxnId="{2E645DAE-B7AD-450D-B7C7-4B409C1616B8}">
      <dgm:prSet/>
      <dgm:spPr/>
      <dgm:t>
        <a:bodyPr/>
        <a:lstStyle/>
        <a:p>
          <a:endParaRPr lang="it-IT"/>
        </a:p>
      </dgm:t>
    </dgm:pt>
    <dgm:pt modelId="{2999E17F-87D3-49F0-8D4C-55C7FF0992CF}">
      <dgm:prSet phldrT="[Testo]"/>
      <dgm:spPr/>
      <dgm:t>
        <a:bodyPr/>
        <a:lstStyle/>
        <a:p>
          <a:r>
            <a:rPr lang="it-IT" dirty="0"/>
            <a:t>Data Processing</a:t>
          </a:r>
        </a:p>
      </dgm:t>
    </dgm:pt>
    <dgm:pt modelId="{25369976-F05C-4771-8503-B154819069B4}" type="parTrans" cxnId="{544D4B87-64B6-47E8-9912-776971D976B8}">
      <dgm:prSet/>
      <dgm:spPr/>
      <dgm:t>
        <a:bodyPr/>
        <a:lstStyle/>
        <a:p>
          <a:endParaRPr lang="it-IT"/>
        </a:p>
      </dgm:t>
    </dgm:pt>
    <dgm:pt modelId="{9C21B0B3-9507-4245-905D-0DB4954A71B7}" type="sibTrans" cxnId="{544D4B87-64B6-47E8-9912-776971D976B8}">
      <dgm:prSet/>
      <dgm:spPr/>
      <dgm:t>
        <a:bodyPr/>
        <a:lstStyle/>
        <a:p>
          <a:endParaRPr lang="it-IT"/>
        </a:p>
      </dgm:t>
    </dgm:pt>
    <dgm:pt modelId="{ADB2529C-8C15-4669-8D37-863CEF4812B9}">
      <dgm:prSet phldrT="[Testo]" custT="1"/>
      <dgm:spPr/>
      <dgm:t>
        <a:bodyPr/>
        <a:lstStyle/>
        <a:p>
          <a:r>
            <a:rPr lang="it-IT" sz="1100" dirty="0" err="1"/>
            <a:t>Process</a:t>
          </a:r>
          <a:r>
            <a:rPr lang="it-IT" sz="1100" dirty="0"/>
            <a:t> the </a:t>
          </a:r>
          <a:r>
            <a:rPr lang="it-IT" sz="1100" dirty="0" err="1"/>
            <a:t>acquired</a:t>
          </a:r>
          <a:r>
            <a:rPr lang="it-IT" sz="1100" dirty="0"/>
            <a:t> data and </a:t>
          </a:r>
          <a:r>
            <a:rPr lang="it-IT" sz="1100" dirty="0" err="1"/>
            <a:t>get</a:t>
          </a:r>
          <a:r>
            <a:rPr lang="it-IT" sz="1100" dirty="0"/>
            <a:t> the </a:t>
          </a:r>
          <a:r>
            <a:rPr lang="it-IT" sz="1100" dirty="0" err="1"/>
            <a:t>meaningful</a:t>
          </a:r>
          <a:r>
            <a:rPr lang="it-IT" sz="1100" dirty="0"/>
            <a:t> information</a:t>
          </a:r>
        </a:p>
      </dgm:t>
    </dgm:pt>
    <dgm:pt modelId="{22CE9D88-8EB0-4DFD-A350-B9D5FE463BB2}" type="parTrans" cxnId="{1A202EA0-C56E-4E7C-BA49-F8F0F64AAE83}">
      <dgm:prSet/>
      <dgm:spPr/>
      <dgm:t>
        <a:bodyPr/>
        <a:lstStyle/>
        <a:p>
          <a:endParaRPr lang="it-IT"/>
        </a:p>
      </dgm:t>
    </dgm:pt>
    <dgm:pt modelId="{C22AC7A0-65A7-477A-BC12-F04A6F7A386C}" type="sibTrans" cxnId="{1A202EA0-C56E-4E7C-BA49-F8F0F64AAE83}">
      <dgm:prSet/>
      <dgm:spPr/>
      <dgm:t>
        <a:bodyPr/>
        <a:lstStyle/>
        <a:p>
          <a:endParaRPr lang="it-IT"/>
        </a:p>
      </dgm:t>
    </dgm:pt>
    <dgm:pt modelId="{5DDE6185-B1FB-462F-8367-BB35C964E83C}">
      <dgm:prSet phldrT="[Testo]"/>
      <dgm:spPr/>
      <dgm:t>
        <a:bodyPr/>
        <a:lstStyle/>
        <a:p>
          <a:r>
            <a:rPr lang="it-IT" dirty="0"/>
            <a:t>Analysis</a:t>
          </a:r>
        </a:p>
      </dgm:t>
    </dgm:pt>
    <dgm:pt modelId="{F1CF5674-F94D-4268-9B29-514B0392AF6C}" type="parTrans" cxnId="{CAD180D5-BB62-4DC8-B185-D59438A7B2C9}">
      <dgm:prSet/>
      <dgm:spPr/>
      <dgm:t>
        <a:bodyPr/>
        <a:lstStyle/>
        <a:p>
          <a:endParaRPr lang="it-IT"/>
        </a:p>
      </dgm:t>
    </dgm:pt>
    <dgm:pt modelId="{9E965F52-068E-4D83-B27B-C54081DAF3C6}" type="sibTrans" cxnId="{CAD180D5-BB62-4DC8-B185-D59438A7B2C9}">
      <dgm:prSet/>
      <dgm:spPr/>
      <dgm:t>
        <a:bodyPr/>
        <a:lstStyle/>
        <a:p>
          <a:endParaRPr lang="it-IT"/>
        </a:p>
      </dgm:t>
    </dgm:pt>
    <dgm:pt modelId="{74AAF13A-7C04-4623-B79C-EBFBBF449698}">
      <dgm:prSet phldrT="[Testo]"/>
      <dgm:spPr/>
      <dgm:t>
        <a:bodyPr/>
        <a:lstStyle/>
        <a:p>
          <a:r>
            <a:rPr lang="it-IT" dirty="0"/>
            <a:t>Reporting</a:t>
          </a:r>
        </a:p>
      </dgm:t>
    </dgm:pt>
    <dgm:pt modelId="{455F0AFF-761E-4BA0-A47E-B5E1A1B9B4CB}" type="parTrans" cxnId="{D230EC77-1A9B-40F3-876F-C8CA4241FB63}">
      <dgm:prSet/>
      <dgm:spPr/>
      <dgm:t>
        <a:bodyPr/>
        <a:lstStyle/>
        <a:p>
          <a:endParaRPr lang="it-IT"/>
        </a:p>
      </dgm:t>
    </dgm:pt>
    <dgm:pt modelId="{06985CB9-9196-4592-AF5D-B0DF9E0A6A1D}" type="sibTrans" cxnId="{D230EC77-1A9B-40F3-876F-C8CA4241FB63}">
      <dgm:prSet/>
      <dgm:spPr/>
      <dgm:t>
        <a:bodyPr/>
        <a:lstStyle/>
        <a:p>
          <a:endParaRPr lang="it-IT"/>
        </a:p>
      </dgm:t>
    </dgm:pt>
    <dgm:pt modelId="{90A8C6E5-A92D-4EAD-981D-42E6CB1BDEE9}">
      <dgm:prSet phldrT="[Testo]" custT="1"/>
      <dgm:spPr/>
      <dgm:t>
        <a:bodyPr/>
        <a:lstStyle/>
        <a:p>
          <a:r>
            <a:rPr lang="it-IT" sz="1100" dirty="0"/>
            <a:t>Join the data </a:t>
          </a:r>
          <a:r>
            <a:rPr lang="it-IT" sz="1100" dirty="0" err="1"/>
            <a:t>acquired</a:t>
          </a:r>
          <a:r>
            <a:rPr lang="it-IT" sz="1100" dirty="0"/>
            <a:t> from multiple </a:t>
          </a:r>
          <a:r>
            <a:rPr lang="it-IT" sz="1100" dirty="0" err="1"/>
            <a:t>sources</a:t>
          </a:r>
          <a:endParaRPr lang="it-IT" sz="1100" dirty="0"/>
        </a:p>
      </dgm:t>
    </dgm:pt>
    <dgm:pt modelId="{19FB5EE5-3B7F-42D5-A075-DA62851B4285}" type="parTrans" cxnId="{9341D3CE-9CC8-4258-A040-9FD75F521A8C}">
      <dgm:prSet/>
      <dgm:spPr/>
      <dgm:t>
        <a:bodyPr/>
        <a:lstStyle/>
        <a:p>
          <a:endParaRPr lang="it-IT"/>
        </a:p>
      </dgm:t>
    </dgm:pt>
    <dgm:pt modelId="{6B3209BD-183C-4FF5-AA94-EEBA95EE4621}" type="sibTrans" cxnId="{9341D3CE-9CC8-4258-A040-9FD75F521A8C}">
      <dgm:prSet/>
      <dgm:spPr/>
      <dgm:t>
        <a:bodyPr/>
        <a:lstStyle/>
        <a:p>
          <a:endParaRPr lang="it-IT"/>
        </a:p>
      </dgm:t>
    </dgm:pt>
    <dgm:pt modelId="{89A544B8-B5B1-423E-8F70-8ED90E941918}">
      <dgm:prSet phldrT="[Testo]" custT="1"/>
      <dgm:spPr/>
      <dgm:t>
        <a:bodyPr/>
        <a:lstStyle/>
        <a:p>
          <a:r>
            <a:rPr lang="it-IT" sz="1100" dirty="0"/>
            <a:t>Create the </a:t>
          </a:r>
          <a:r>
            <a:rPr lang="it-IT" sz="1100" dirty="0" err="1"/>
            <a:t>final</a:t>
          </a:r>
          <a:r>
            <a:rPr lang="it-IT" sz="1100" dirty="0"/>
            <a:t> report</a:t>
          </a:r>
        </a:p>
      </dgm:t>
    </dgm:pt>
    <dgm:pt modelId="{DA0B164D-9F6D-47A5-ADD6-39CBEA490F76}" type="parTrans" cxnId="{99069141-C08C-4C6E-9CE9-9889DD221321}">
      <dgm:prSet/>
      <dgm:spPr/>
      <dgm:t>
        <a:bodyPr/>
        <a:lstStyle/>
        <a:p>
          <a:endParaRPr lang="it-IT"/>
        </a:p>
      </dgm:t>
    </dgm:pt>
    <dgm:pt modelId="{D47535D9-D040-4B00-AFA0-5E6DAAC521A4}" type="sibTrans" cxnId="{99069141-C08C-4C6E-9CE9-9889DD221321}">
      <dgm:prSet/>
      <dgm:spPr/>
      <dgm:t>
        <a:bodyPr/>
        <a:lstStyle/>
        <a:p>
          <a:endParaRPr lang="it-IT"/>
        </a:p>
      </dgm:t>
    </dgm:pt>
    <dgm:pt modelId="{5B6EF0DC-08C8-49D1-8757-DDBF8EFB07D9}" type="pres">
      <dgm:prSet presAssocID="{167AF239-F3AD-45EE-BA98-F59B1B43D8E1}" presName="rootnode" presStyleCnt="0">
        <dgm:presLayoutVars>
          <dgm:chMax/>
          <dgm:chPref/>
          <dgm:dir/>
          <dgm:animLvl val="lvl"/>
        </dgm:presLayoutVars>
      </dgm:prSet>
      <dgm:spPr/>
    </dgm:pt>
    <dgm:pt modelId="{4DA34062-7B0F-42B3-827E-A2A90FFFDADE}" type="pres">
      <dgm:prSet presAssocID="{E6E0243E-7B44-48B9-8653-6AE60C707A75}" presName="composite" presStyleCnt="0"/>
      <dgm:spPr/>
    </dgm:pt>
    <dgm:pt modelId="{F08D297F-80B7-409E-9352-3E222E881A94}" type="pres">
      <dgm:prSet presAssocID="{E6E0243E-7B44-48B9-8653-6AE60C707A75}" presName="bentUpArrow1" presStyleLbl="alignImgPlace1" presStyleIdx="0" presStyleCnt="4"/>
      <dgm:spPr/>
    </dgm:pt>
    <dgm:pt modelId="{E38F10F0-04DD-4368-8BDC-3E8A70E84AC6}" type="pres">
      <dgm:prSet presAssocID="{E6E0243E-7B44-48B9-8653-6AE60C707A75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C6D822AE-06CC-4A67-ADF5-E5240A554651}" type="pres">
      <dgm:prSet presAssocID="{E6E0243E-7B44-48B9-8653-6AE60C707A75}" presName="ChildText" presStyleLbl="revTx" presStyleIdx="0" presStyleCnt="5" custScaleX="142622" custLinFactNeighborX="21862" custLinFactNeighborY="5808">
        <dgm:presLayoutVars>
          <dgm:chMax val="0"/>
          <dgm:chPref val="0"/>
          <dgm:bulletEnabled val="1"/>
        </dgm:presLayoutVars>
      </dgm:prSet>
      <dgm:spPr/>
    </dgm:pt>
    <dgm:pt modelId="{C0F93337-5F07-4C39-A13A-AD40823FF9B1}" type="pres">
      <dgm:prSet presAssocID="{6C8CC8D1-8772-4E0E-BADC-EAD19F1CB602}" presName="sibTrans" presStyleCnt="0"/>
      <dgm:spPr/>
    </dgm:pt>
    <dgm:pt modelId="{AD642024-4817-42FA-A1C7-77FE5E357EFE}" type="pres">
      <dgm:prSet presAssocID="{F74E4CCA-212E-41A7-A419-CA21FF03DDA6}" presName="composite" presStyleCnt="0"/>
      <dgm:spPr/>
    </dgm:pt>
    <dgm:pt modelId="{6C1A6ABE-2920-41EB-8B5F-118E3D167FA7}" type="pres">
      <dgm:prSet presAssocID="{F74E4CCA-212E-41A7-A419-CA21FF03DDA6}" presName="bentUpArrow1" presStyleLbl="alignImgPlace1" presStyleIdx="1" presStyleCnt="4"/>
      <dgm:spPr/>
    </dgm:pt>
    <dgm:pt modelId="{0A3BFD65-FB4E-48EF-92FC-90CF6C4A2056}" type="pres">
      <dgm:prSet presAssocID="{F74E4CCA-212E-41A7-A419-CA21FF03DDA6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6F57E0F0-7E53-4530-956F-6C92E8E5C538}" type="pres">
      <dgm:prSet presAssocID="{F74E4CCA-212E-41A7-A419-CA21FF03DDA6}" presName="ChildText" presStyleLbl="revTx" presStyleIdx="1" presStyleCnt="5" custScaleX="210934" custLinFactNeighborX="52793" custLinFactNeighborY="158">
        <dgm:presLayoutVars>
          <dgm:chMax val="0"/>
          <dgm:chPref val="0"/>
          <dgm:bulletEnabled val="1"/>
        </dgm:presLayoutVars>
      </dgm:prSet>
      <dgm:spPr/>
    </dgm:pt>
    <dgm:pt modelId="{8ACA1B00-7F05-4C86-8A57-16CFEC3BBF14}" type="pres">
      <dgm:prSet presAssocID="{03C5B086-F51A-41DF-A9BD-5E080447655A}" presName="sibTrans" presStyleCnt="0"/>
      <dgm:spPr/>
    </dgm:pt>
    <dgm:pt modelId="{B3EC8552-1225-4587-8BD8-76938D216183}" type="pres">
      <dgm:prSet presAssocID="{2999E17F-87D3-49F0-8D4C-55C7FF0992CF}" presName="composite" presStyleCnt="0"/>
      <dgm:spPr/>
    </dgm:pt>
    <dgm:pt modelId="{C26B53A1-0BCE-4472-A634-A4C707283CD4}" type="pres">
      <dgm:prSet presAssocID="{2999E17F-87D3-49F0-8D4C-55C7FF0992CF}" presName="bentUpArrow1" presStyleLbl="alignImgPlace1" presStyleIdx="2" presStyleCnt="4"/>
      <dgm:spPr/>
    </dgm:pt>
    <dgm:pt modelId="{AAA6CA15-F89D-48C5-B71E-C861F392A0AF}" type="pres">
      <dgm:prSet presAssocID="{2999E17F-87D3-49F0-8D4C-55C7FF0992CF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893F95FB-8DE7-40EC-BAEE-8564FE53056D}" type="pres">
      <dgm:prSet presAssocID="{2999E17F-87D3-49F0-8D4C-55C7FF0992CF}" presName="ChildText" presStyleLbl="revTx" presStyleIdx="2" presStyleCnt="5" custScaleX="192635" custScaleY="107652" custLinFactNeighborX="49061" custLinFactNeighborY="125">
        <dgm:presLayoutVars>
          <dgm:chMax val="0"/>
          <dgm:chPref val="0"/>
          <dgm:bulletEnabled val="1"/>
        </dgm:presLayoutVars>
      </dgm:prSet>
      <dgm:spPr/>
    </dgm:pt>
    <dgm:pt modelId="{399627F5-2909-4F47-BE82-58B0D11F8351}" type="pres">
      <dgm:prSet presAssocID="{9C21B0B3-9507-4245-905D-0DB4954A71B7}" presName="sibTrans" presStyleCnt="0"/>
      <dgm:spPr/>
    </dgm:pt>
    <dgm:pt modelId="{CF521780-E841-4B4E-82AC-921AB32D1643}" type="pres">
      <dgm:prSet presAssocID="{5DDE6185-B1FB-462F-8367-BB35C964E83C}" presName="composite" presStyleCnt="0"/>
      <dgm:spPr/>
    </dgm:pt>
    <dgm:pt modelId="{795A6F15-E837-4F55-82DE-1C8B1844F1C6}" type="pres">
      <dgm:prSet presAssocID="{5DDE6185-B1FB-462F-8367-BB35C964E83C}" presName="bentUpArrow1" presStyleLbl="alignImgPlace1" presStyleIdx="3" presStyleCnt="4"/>
      <dgm:spPr/>
    </dgm:pt>
    <dgm:pt modelId="{69171539-B94B-4095-BDF2-39911465397B}" type="pres">
      <dgm:prSet presAssocID="{5DDE6185-B1FB-462F-8367-BB35C964E83C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DFAEE6A6-B078-4008-9325-FCBE5898E27E}" type="pres">
      <dgm:prSet presAssocID="{5DDE6185-B1FB-462F-8367-BB35C964E83C}" presName="ChildText" presStyleLbl="revTx" presStyleIdx="3" presStyleCnt="5" custScaleX="189397" custLinFactNeighborX="44217" custLinFactNeighborY="-2900">
        <dgm:presLayoutVars>
          <dgm:chMax val="0"/>
          <dgm:chPref val="0"/>
          <dgm:bulletEnabled val="1"/>
        </dgm:presLayoutVars>
      </dgm:prSet>
      <dgm:spPr/>
    </dgm:pt>
    <dgm:pt modelId="{701374DF-F325-4D1B-9E84-8D96F1241E74}" type="pres">
      <dgm:prSet presAssocID="{9E965F52-068E-4D83-B27B-C54081DAF3C6}" presName="sibTrans" presStyleCnt="0"/>
      <dgm:spPr/>
    </dgm:pt>
    <dgm:pt modelId="{A4133D2C-60D3-4125-A275-98E891E43260}" type="pres">
      <dgm:prSet presAssocID="{74AAF13A-7C04-4623-B79C-EBFBBF449698}" presName="composite" presStyleCnt="0"/>
      <dgm:spPr/>
    </dgm:pt>
    <dgm:pt modelId="{A30680D9-AD67-481A-AE92-8D883B2D611B}" type="pres">
      <dgm:prSet presAssocID="{74AAF13A-7C04-4623-B79C-EBFBBF449698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  <dgm:pt modelId="{B6E8DBAD-E504-4226-B631-C07E71F7E7FB}" type="pres">
      <dgm:prSet presAssocID="{74AAF13A-7C04-4623-B79C-EBFBBF449698}" presName="Final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2DB3F901-A031-4F17-89F8-15BCEF06C39B}" srcId="{E6E0243E-7B44-48B9-8653-6AE60C707A75}" destId="{1CBB9031-E7C6-4116-BEFA-DA6AF5222E4C}" srcOrd="0" destOrd="0" parTransId="{0CBFC68C-F6C9-4163-81A3-78EBD46DC72E}" sibTransId="{FD0D1890-1FF2-4334-A12D-9142B4E589C1}"/>
    <dgm:cxn modelId="{82CAC523-8AA1-40C3-BB11-70E6F5C353AB}" type="presOf" srcId="{E6E0243E-7B44-48B9-8653-6AE60C707A75}" destId="{E38F10F0-04DD-4368-8BDC-3E8A70E84AC6}" srcOrd="0" destOrd="0" presId="urn:microsoft.com/office/officeart/2005/8/layout/StepDownProcess"/>
    <dgm:cxn modelId="{A15A3724-A795-4990-800A-CCF485C67197}" srcId="{167AF239-F3AD-45EE-BA98-F59B1B43D8E1}" destId="{E6E0243E-7B44-48B9-8653-6AE60C707A75}" srcOrd="0" destOrd="0" parTransId="{2D7246E2-6B0D-48F9-AB79-3C9A0AC3E5B8}" sibTransId="{6C8CC8D1-8772-4E0E-BADC-EAD19F1CB602}"/>
    <dgm:cxn modelId="{A495BC36-0BF7-4482-87E8-35C4284C0916}" type="presOf" srcId="{9CB6D558-7AAF-4A3D-A218-13C38B825D15}" destId="{6F57E0F0-7E53-4530-956F-6C92E8E5C538}" srcOrd="0" destOrd="0" presId="urn:microsoft.com/office/officeart/2005/8/layout/StepDownProcess"/>
    <dgm:cxn modelId="{99069141-C08C-4C6E-9CE9-9889DD221321}" srcId="{74AAF13A-7C04-4623-B79C-EBFBBF449698}" destId="{89A544B8-B5B1-423E-8F70-8ED90E941918}" srcOrd="0" destOrd="0" parTransId="{DA0B164D-9F6D-47A5-ADD6-39CBEA490F76}" sibTransId="{D47535D9-D040-4B00-AFA0-5E6DAAC521A4}"/>
    <dgm:cxn modelId="{F75CA263-EDBA-4AF3-87FD-366B40E780CB}" type="presOf" srcId="{ADB2529C-8C15-4669-8D37-863CEF4812B9}" destId="{893F95FB-8DE7-40EC-BAEE-8564FE53056D}" srcOrd="0" destOrd="0" presId="urn:microsoft.com/office/officeart/2005/8/layout/StepDownProcess"/>
    <dgm:cxn modelId="{F4F97967-4182-4DC5-91E1-967EE535B86A}" srcId="{167AF239-F3AD-45EE-BA98-F59B1B43D8E1}" destId="{F74E4CCA-212E-41A7-A419-CA21FF03DDA6}" srcOrd="1" destOrd="0" parTransId="{78798526-86C0-4F15-A833-F4731C8636B1}" sibTransId="{03C5B086-F51A-41DF-A9BD-5E080447655A}"/>
    <dgm:cxn modelId="{E726EF56-B263-4BAA-B936-6D90F8F70815}" type="presOf" srcId="{74AAF13A-7C04-4623-B79C-EBFBBF449698}" destId="{A30680D9-AD67-481A-AE92-8D883B2D611B}" srcOrd="0" destOrd="0" presId="urn:microsoft.com/office/officeart/2005/8/layout/StepDownProcess"/>
    <dgm:cxn modelId="{D230EC77-1A9B-40F3-876F-C8CA4241FB63}" srcId="{167AF239-F3AD-45EE-BA98-F59B1B43D8E1}" destId="{74AAF13A-7C04-4623-B79C-EBFBBF449698}" srcOrd="4" destOrd="0" parTransId="{455F0AFF-761E-4BA0-A47E-B5E1A1B9B4CB}" sibTransId="{06985CB9-9196-4592-AF5D-B0DF9E0A6A1D}"/>
    <dgm:cxn modelId="{544D4B87-64B6-47E8-9912-776971D976B8}" srcId="{167AF239-F3AD-45EE-BA98-F59B1B43D8E1}" destId="{2999E17F-87D3-49F0-8D4C-55C7FF0992CF}" srcOrd="2" destOrd="0" parTransId="{25369976-F05C-4771-8503-B154819069B4}" sibTransId="{9C21B0B3-9507-4245-905D-0DB4954A71B7}"/>
    <dgm:cxn modelId="{07E02F99-803F-4A9D-914C-9646509EB658}" type="presOf" srcId="{167AF239-F3AD-45EE-BA98-F59B1B43D8E1}" destId="{5B6EF0DC-08C8-49D1-8757-DDBF8EFB07D9}" srcOrd="0" destOrd="0" presId="urn:microsoft.com/office/officeart/2005/8/layout/StepDownProcess"/>
    <dgm:cxn modelId="{1A202EA0-C56E-4E7C-BA49-F8F0F64AAE83}" srcId="{2999E17F-87D3-49F0-8D4C-55C7FF0992CF}" destId="{ADB2529C-8C15-4669-8D37-863CEF4812B9}" srcOrd="0" destOrd="0" parTransId="{22CE9D88-8EB0-4DFD-A350-B9D5FE463BB2}" sibTransId="{C22AC7A0-65A7-477A-BC12-F04A6F7A386C}"/>
    <dgm:cxn modelId="{A740B5A1-F4C2-4FF0-8E7A-DB0E45A138C2}" type="presOf" srcId="{2999E17F-87D3-49F0-8D4C-55C7FF0992CF}" destId="{AAA6CA15-F89D-48C5-B71E-C861F392A0AF}" srcOrd="0" destOrd="0" presId="urn:microsoft.com/office/officeart/2005/8/layout/StepDownProcess"/>
    <dgm:cxn modelId="{2E645DAE-B7AD-450D-B7C7-4B409C1616B8}" srcId="{F74E4CCA-212E-41A7-A419-CA21FF03DDA6}" destId="{9CB6D558-7AAF-4A3D-A218-13C38B825D15}" srcOrd="0" destOrd="0" parTransId="{FD1D5514-9E37-4389-BBCA-B815366486F5}" sibTransId="{0D18B747-FBB5-4E85-9109-F94DF95ED2B0}"/>
    <dgm:cxn modelId="{132E82CD-F710-4F59-94DF-5AD3547E3339}" type="presOf" srcId="{89A544B8-B5B1-423E-8F70-8ED90E941918}" destId="{B6E8DBAD-E504-4226-B631-C07E71F7E7FB}" srcOrd="0" destOrd="0" presId="urn:microsoft.com/office/officeart/2005/8/layout/StepDownProcess"/>
    <dgm:cxn modelId="{9341D3CE-9CC8-4258-A040-9FD75F521A8C}" srcId="{5DDE6185-B1FB-462F-8367-BB35C964E83C}" destId="{90A8C6E5-A92D-4EAD-981D-42E6CB1BDEE9}" srcOrd="0" destOrd="0" parTransId="{19FB5EE5-3B7F-42D5-A075-DA62851B4285}" sibTransId="{6B3209BD-183C-4FF5-AA94-EEBA95EE4621}"/>
    <dgm:cxn modelId="{709D1DD0-5F95-4F91-88C7-1EB3D452287E}" type="presOf" srcId="{F74E4CCA-212E-41A7-A419-CA21FF03DDA6}" destId="{0A3BFD65-FB4E-48EF-92FC-90CF6C4A2056}" srcOrd="0" destOrd="0" presId="urn:microsoft.com/office/officeart/2005/8/layout/StepDownProcess"/>
    <dgm:cxn modelId="{CAD180D5-BB62-4DC8-B185-D59438A7B2C9}" srcId="{167AF239-F3AD-45EE-BA98-F59B1B43D8E1}" destId="{5DDE6185-B1FB-462F-8367-BB35C964E83C}" srcOrd="3" destOrd="0" parTransId="{F1CF5674-F94D-4268-9B29-514B0392AF6C}" sibTransId="{9E965F52-068E-4D83-B27B-C54081DAF3C6}"/>
    <dgm:cxn modelId="{D990A5D7-72F2-48AC-874C-8E55A65BD2F8}" type="presOf" srcId="{90A8C6E5-A92D-4EAD-981D-42E6CB1BDEE9}" destId="{DFAEE6A6-B078-4008-9325-FCBE5898E27E}" srcOrd="0" destOrd="0" presId="urn:microsoft.com/office/officeart/2005/8/layout/StepDownProcess"/>
    <dgm:cxn modelId="{E73A76DA-633E-4ACD-95C9-2E06B254C493}" type="presOf" srcId="{5DDE6185-B1FB-462F-8367-BB35C964E83C}" destId="{69171539-B94B-4095-BDF2-39911465397B}" srcOrd="0" destOrd="0" presId="urn:microsoft.com/office/officeart/2005/8/layout/StepDownProcess"/>
    <dgm:cxn modelId="{5984DBE0-C57A-4F92-88A3-77A99DFE5ED7}" type="presOf" srcId="{1CBB9031-E7C6-4116-BEFA-DA6AF5222E4C}" destId="{C6D822AE-06CC-4A67-ADF5-E5240A554651}" srcOrd="0" destOrd="0" presId="urn:microsoft.com/office/officeart/2005/8/layout/StepDownProcess"/>
    <dgm:cxn modelId="{7FD25B67-17F9-4E28-9CB3-8CF437261ADA}" type="presParOf" srcId="{5B6EF0DC-08C8-49D1-8757-DDBF8EFB07D9}" destId="{4DA34062-7B0F-42B3-827E-A2A90FFFDADE}" srcOrd="0" destOrd="0" presId="urn:microsoft.com/office/officeart/2005/8/layout/StepDownProcess"/>
    <dgm:cxn modelId="{92475B90-8B01-4E01-AC2D-E03A70C811D7}" type="presParOf" srcId="{4DA34062-7B0F-42B3-827E-A2A90FFFDADE}" destId="{F08D297F-80B7-409E-9352-3E222E881A94}" srcOrd="0" destOrd="0" presId="urn:microsoft.com/office/officeart/2005/8/layout/StepDownProcess"/>
    <dgm:cxn modelId="{A4E1DA6F-11A2-4349-A399-EB157F37E712}" type="presParOf" srcId="{4DA34062-7B0F-42B3-827E-A2A90FFFDADE}" destId="{E38F10F0-04DD-4368-8BDC-3E8A70E84AC6}" srcOrd="1" destOrd="0" presId="urn:microsoft.com/office/officeart/2005/8/layout/StepDownProcess"/>
    <dgm:cxn modelId="{CD61AC25-3ECE-41F2-8F24-96D8FDA44A7C}" type="presParOf" srcId="{4DA34062-7B0F-42B3-827E-A2A90FFFDADE}" destId="{C6D822AE-06CC-4A67-ADF5-E5240A554651}" srcOrd="2" destOrd="0" presId="urn:microsoft.com/office/officeart/2005/8/layout/StepDownProcess"/>
    <dgm:cxn modelId="{DEAB9922-0B12-448F-9522-D4354AD756C1}" type="presParOf" srcId="{5B6EF0DC-08C8-49D1-8757-DDBF8EFB07D9}" destId="{C0F93337-5F07-4C39-A13A-AD40823FF9B1}" srcOrd="1" destOrd="0" presId="urn:microsoft.com/office/officeart/2005/8/layout/StepDownProcess"/>
    <dgm:cxn modelId="{10963855-6E47-43D2-85F0-921039536394}" type="presParOf" srcId="{5B6EF0DC-08C8-49D1-8757-DDBF8EFB07D9}" destId="{AD642024-4817-42FA-A1C7-77FE5E357EFE}" srcOrd="2" destOrd="0" presId="urn:microsoft.com/office/officeart/2005/8/layout/StepDownProcess"/>
    <dgm:cxn modelId="{FC50E8F3-FEAB-4096-B49F-DD1F7E843240}" type="presParOf" srcId="{AD642024-4817-42FA-A1C7-77FE5E357EFE}" destId="{6C1A6ABE-2920-41EB-8B5F-118E3D167FA7}" srcOrd="0" destOrd="0" presId="urn:microsoft.com/office/officeart/2005/8/layout/StepDownProcess"/>
    <dgm:cxn modelId="{76169954-518B-414F-A0D0-A57CD8FD59E1}" type="presParOf" srcId="{AD642024-4817-42FA-A1C7-77FE5E357EFE}" destId="{0A3BFD65-FB4E-48EF-92FC-90CF6C4A2056}" srcOrd="1" destOrd="0" presId="urn:microsoft.com/office/officeart/2005/8/layout/StepDownProcess"/>
    <dgm:cxn modelId="{64CD605E-539B-4B38-A83F-2D947AA3D6C8}" type="presParOf" srcId="{AD642024-4817-42FA-A1C7-77FE5E357EFE}" destId="{6F57E0F0-7E53-4530-956F-6C92E8E5C538}" srcOrd="2" destOrd="0" presId="urn:microsoft.com/office/officeart/2005/8/layout/StepDownProcess"/>
    <dgm:cxn modelId="{FBA0F107-BC0C-40AC-A953-678F49560990}" type="presParOf" srcId="{5B6EF0DC-08C8-49D1-8757-DDBF8EFB07D9}" destId="{8ACA1B00-7F05-4C86-8A57-16CFEC3BBF14}" srcOrd="3" destOrd="0" presId="urn:microsoft.com/office/officeart/2005/8/layout/StepDownProcess"/>
    <dgm:cxn modelId="{6415F1FC-96A1-4BE5-833C-736D3E31ECEC}" type="presParOf" srcId="{5B6EF0DC-08C8-49D1-8757-DDBF8EFB07D9}" destId="{B3EC8552-1225-4587-8BD8-76938D216183}" srcOrd="4" destOrd="0" presId="urn:microsoft.com/office/officeart/2005/8/layout/StepDownProcess"/>
    <dgm:cxn modelId="{09AA32CC-91A4-4EFC-8B6F-22D9153B6DC6}" type="presParOf" srcId="{B3EC8552-1225-4587-8BD8-76938D216183}" destId="{C26B53A1-0BCE-4472-A634-A4C707283CD4}" srcOrd="0" destOrd="0" presId="urn:microsoft.com/office/officeart/2005/8/layout/StepDownProcess"/>
    <dgm:cxn modelId="{47990C89-2C60-4321-A1A0-AA3CEED5D364}" type="presParOf" srcId="{B3EC8552-1225-4587-8BD8-76938D216183}" destId="{AAA6CA15-F89D-48C5-B71E-C861F392A0AF}" srcOrd="1" destOrd="0" presId="urn:microsoft.com/office/officeart/2005/8/layout/StepDownProcess"/>
    <dgm:cxn modelId="{B90485C5-8444-4613-85BD-59431369D2A9}" type="presParOf" srcId="{B3EC8552-1225-4587-8BD8-76938D216183}" destId="{893F95FB-8DE7-40EC-BAEE-8564FE53056D}" srcOrd="2" destOrd="0" presId="urn:microsoft.com/office/officeart/2005/8/layout/StepDownProcess"/>
    <dgm:cxn modelId="{F32E4385-F56A-4DA9-9F1F-B000D6D77251}" type="presParOf" srcId="{5B6EF0DC-08C8-49D1-8757-DDBF8EFB07D9}" destId="{399627F5-2909-4F47-BE82-58B0D11F8351}" srcOrd="5" destOrd="0" presId="urn:microsoft.com/office/officeart/2005/8/layout/StepDownProcess"/>
    <dgm:cxn modelId="{166D8A59-3B53-42E0-9D37-28B661BB065D}" type="presParOf" srcId="{5B6EF0DC-08C8-49D1-8757-DDBF8EFB07D9}" destId="{CF521780-E841-4B4E-82AC-921AB32D1643}" srcOrd="6" destOrd="0" presId="urn:microsoft.com/office/officeart/2005/8/layout/StepDownProcess"/>
    <dgm:cxn modelId="{882FD4F2-3DF6-42DD-9808-646B74DD017E}" type="presParOf" srcId="{CF521780-E841-4B4E-82AC-921AB32D1643}" destId="{795A6F15-E837-4F55-82DE-1C8B1844F1C6}" srcOrd="0" destOrd="0" presId="urn:microsoft.com/office/officeart/2005/8/layout/StepDownProcess"/>
    <dgm:cxn modelId="{D7B68DC1-DAB0-4D0E-AE76-76D934027FB9}" type="presParOf" srcId="{CF521780-E841-4B4E-82AC-921AB32D1643}" destId="{69171539-B94B-4095-BDF2-39911465397B}" srcOrd="1" destOrd="0" presId="urn:microsoft.com/office/officeart/2005/8/layout/StepDownProcess"/>
    <dgm:cxn modelId="{03BCD431-E62D-492F-B153-38FF873DDC7B}" type="presParOf" srcId="{CF521780-E841-4B4E-82AC-921AB32D1643}" destId="{DFAEE6A6-B078-4008-9325-FCBE5898E27E}" srcOrd="2" destOrd="0" presId="urn:microsoft.com/office/officeart/2005/8/layout/StepDownProcess"/>
    <dgm:cxn modelId="{05E74355-6739-4D83-8899-BF29982347C9}" type="presParOf" srcId="{5B6EF0DC-08C8-49D1-8757-DDBF8EFB07D9}" destId="{701374DF-F325-4D1B-9E84-8D96F1241E74}" srcOrd="7" destOrd="0" presId="urn:microsoft.com/office/officeart/2005/8/layout/StepDownProcess"/>
    <dgm:cxn modelId="{6950FD5F-C3E5-42FF-81E1-EB51A533E7F1}" type="presParOf" srcId="{5B6EF0DC-08C8-49D1-8757-DDBF8EFB07D9}" destId="{A4133D2C-60D3-4125-A275-98E891E43260}" srcOrd="8" destOrd="0" presId="urn:microsoft.com/office/officeart/2005/8/layout/StepDownProcess"/>
    <dgm:cxn modelId="{EABB505B-4DB1-4DEB-B23F-FC778544D439}" type="presParOf" srcId="{A4133D2C-60D3-4125-A275-98E891E43260}" destId="{A30680D9-AD67-481A-AE92-8D883B2D611B}" srcOrd="0" destOrd="0" presId="urn:microsoft.com/office/officeart/2005/8/layout/StepDownProcess"/>
    <dgm:cxn modelId="{2C5A8060-49AA-4F41-B4AC-0FE5F32F233E}" type="presParOf" srcId="{A4133D2C-60D3-4125-A275-98E891E43260}" destId="{B6E8DBAD-E504-4226-B631-C07E71F7E7F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D297F-80B7-409E-9352-3E222E881A94}">
      <dsp:nvSpPr>
        <dsp:cNvPr id="0" name=""/>
        <dsp:cNvSpPr/>
      </dsp:nvSpPr>
      <dsp:spPr>
        <a:xfrm rot="5400000">
          <a:off x="157995" y="709815"/>
          <a:ext cx="594637" cy="6769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8F10F0-04DD-4368-8BDC-3E8A70E84AC6}">
      <dsp:nvSpPr>
        <dsp:cNvPr id="0" name=""/>
        <dsp:cNvSpPr/>
      </dsp:nvSpPr>
      <dsp:spPr>
        <a:xfrm>
          <a:off x="452" y="50648"/>
          <a:ext cx="1001019" cy="700681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Identifying</a:t>
          </a:r>
          <a:r>
            <a:rPr lang="it-IT" sz="1400" kern="1200" dirty="0"/>
            <a:t> the source</a:t>
          </a:r>
        </a:p>
      </dsp:txBody>
      <dsp:txXfrm>
        <a:off x="34663" y="84859"/>
        <a:ext cx="932597" cy="632259"/>
      </dsp:txXfrm>
    </dsp:sp>
    <dsp:sp modelId="{C6D822AE-06CC-4A67-ADF5-E5240A554651}">
      <dsp:nvSpPr>
        <dsp:cNvPr id="0" name=""/>
        <dsp:cNvSpPr/>
      </dsp:nvSpPr>
      <dsp:spPr>
        <a:xfrm>
          <a:off x="1005483" y="150365"/>
          <a:ext cx="1038354" cy="566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 err="1"/>
            <a:t>Where</a:t>
          </a:r>
          <a:r>
            <a:rPr lang="it-IT" sz="1100" kern="1200" dirty="0"/>
            <a:t> </a:t>
          </a:r>
          <a:r>
            <a:rPr lang="it-IT" sz="1100" kern="1200" dirty="0" err="1"/>
            <a:t>you</a:t>
          </a:r>
          <a:r>
            <a:rPr lang="it-IT" sz="1100" kern="1200" dirty="0"/>
            <a:t> can </a:t>
          </a:r>
          <a:r>
            <a:rPr lang="it-IT" sz="1100" kern="1200" dirty="0" err="1"/>
            <a:t>find</a:t>
          </a:r>
          <a:r>
            <a:rPr lang="it-IT" sz="1100" kern="1200" dirty="0"/>
            <a:t> the information?</a:t>
          </a:r>
        </a:p>
      </dsp:txBody>
      <dsp:txXfrm>
        <a:off x="1005483" y="150365"/>
        <a:ext cx="1038354" cy="566321"/>
      </dsp:txXfrm>
    </dsp:sp>
    <dsp:sp modelId="{6C1A6ABE-2920-41EB-8B5F-118E3D167FA7}">
      <dsp:nvSpPr>
        <dsp:cNvPr id="0" name=""/>
        <dsp:cNvSpPr/>
      </dsp:nvSpPr>
      <dsp:spPr>
        <a:xfrm rot="5400000">
          <a:off x="1062420" y="1496911"/>
          <a:ext cx="594637" cy="6769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BFD65-FB4E-48EF-92FC-90CF6C4A2056}">
      <dsp:nvSpPr>
        <dsp:cNvPr id="0" name=""/>
        <dsp:cNvSpPr/>
      </dsp:nvSpPr>
      <dsp:spPr>
        <a:xfrm>
          <a:off x="904877" y="837744"/>
          <a:ext cx="1001019" cy="700681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Harvesting</a:t>
          </a:r>
          <a:endParaRPr lang="it-IT" sz="1400" kern="1200" dirty="0"/>
        </a:p>
      </dsp:txBody>
      <dsp:txXfrm>
        <a:off x="939088" y="871955"/>
        <a:ext cx="932597" cy="632259"/>
      </dsp:txXfrm>
    </dsp:sp>
    <dsp:sp modelId="{6F57E0F0-7E53-4530-956F-6C92E8E5C538}">
      <dsp:nvSpPr>
        <dsp:cNvPr id="0" name=""/>
        <dsp:cNvSpPr/>
      </dsp:nvSpPr>
      <dsp:spPr>
        <a:xfrm>
          <a:off x="1886429" y="905464"/>
          <a:ext cx="1535696" cy="566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 err="1"/>
            <a:t>It</a:t>
          </a:r>
          <a:r>
            <a:rPr lang="it-IT" sz="1100" kern="1200" dirty="0"/>
            <a:t> </a:t>
          </a:r>
          <a:r>
            <a:rPr lang="it-IT" sz="1100" kern="1200" dirty="0" err="1"/>
            <a:t>is</a:t>
          </a:r>
          <a:r>
            <a:rPr lang="it-IT" sz="1100" kern="1200" dirty="0"/>
            <a:t> time to </a:t>
          </a:r>
          <a:r>
            <a:rPr lang="it-IT" sz="1100" kern="1200" dirty="0" err="1"/>
            <a:t>collect</a:t>
          </a:r>
          <a:r>
            <a:rPr lang="it-IT" sz="1100" kern="1200" dirty="0"/>
            <a:t> the </a:t>
          </a:r>
          <a:r>
            <a:rPr lang="it-IT" sz="1100" kern="1200" dirty="0" err="1"/>
            <a:t>relevant</a:t>
          </a:r>
          <a:r>
            <a:rPr lang="it-IT" sz="1100" kern="1200" dirty="0"/>
            <a:t> data from the </a:t>
          </a:r>
          <a:r>
            <a:rPr lang="it-IT" sz="1100" kern="1200" dirty="0" err="1"/>
            <a:t>identified</a:t>
          </a:r>
          <a:r>
            <a:rPr lang="it-IT" sz="1100" kern="1200" dirty="0"/>
            <a:t> </a:t>
          </a:r>
          <a:r>
            <a:rPr lang="it-IT" sz="1100" kern="1200" dirty="0" err="1"/>
            <a:t>sources</a:t>
          </a:r>
          <a:endParaRPr lang="it-IT" sz="1100" kern="1200" dirty="0"/>
        </a:p>
      </dsp:txBody>
      <dsp:txXfrm>
        <a:off x="1886429" y="905464"/>
        <a:ext cx="1535696" cy="566321"/>
      </dsp:txXfrm>
    </dsp:sp>
    <dsp:sp modelId="{C26B53A1-0BCE-4472-A634-A4C707283CD4}">
      <dsp:nvSpPr>
        <dsp:cNvPr id="0" name=""/>
        <dsp:cNvSpPr/>
      </dsp:nvSpPr>
      <dsp:spPr>
        <a:xfrm rot="5400000">
          <a:off x="1966845" y="2284007"/>
          <a:ext cx="594637" cy="6769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A6CA15-F89D-48C5-B71E-C861F392A0AF}">
      <dsp:nvSpPr>
        <dsp:cNvPr id="0" name=""/>
        <dsp:cNvSpPr/>
      </dsp:nvSpPr>
      <dsp:spPr>
        <a:xfrm>
          <a:off x="1809303" y="1624840"/>
          <a:ext cx="1001019" cy="700681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Data Processing</a:t>
          </a:r>
        </a:p>
      </dsp:txBody>
      <dsp:txXfrm>
        <a:off x="1843514" y="1659051"/>
        <a:ext cx="932597" cy="632259"/>
      </dsp:txXfrm>
    </dsp:sp>
    <dsp:sp modelId="{893F95FB-8DE7-40EC-BAEE-8564FE53056D}">
      <dsp:nvSpPr>
        <dsp:cNvPr id="0" name=""/>
        <dsp:cNvSpPr/>
      </dsp:nvSpPr>
      <dsp:spPr>
        <a:xfrm>
          <a:off x="2830296" y="1670706"/>
          <a:ext cx="1402471" cy="609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 err="1"/>
            <a:t>Process</a:t>
          </a:r>
          <a:r>
            <a:rPr lang="it-IT" sz="1100" kern="1200" dirty="0"/>
            <a:t> the </a:t>
          </a:r>
          <a:r>
            <a:rPr lang="it-IT" sz="1100" kern="1200" dirty="0" err="1"/>
            <a:t>acquired</a:t>
          </a:r>
          <a:r>
            <a:rPr lang="it-IT" sz="1100" kern="1200" dirty="0"/>
            <a:t> data and </a:t>
          </a:r>
          <a:r>
            <a:rPr lang="it-IT" sz="1100" kern="1200" dirty="0" err="1"/>
            <a:t>get</a:t>
          </a:r>
          <a:r>
            <a:rPr lang="it-IT" sz="1100" kern="1200" dirty="0"/>
            <a:t> the </a:t>
          </a:r>
          <a:r>
            <a:rPr lang="it-IT" sz="1100" kern="1200" dirty="0" err="1"/>
            <a:t>meaningful</a:t>
          </a:r>
          <a:r>
            <a:rPr lang="it-IT" sz="1100" kern="1200" dirty="0"/>
            <a:t> information</a:t>
          </a:r>
        </a:p>
      </dsp:txBody>
      <dsp:txXfrm>
        <a:off x="2830296" y="1670706"/>
        <a:ext cx="1402471" cy="609656"/>
      </dsp:txXfrm>
    </dsp:sp>
    <dsp:sp modelId="{795A6F15-E837-4F55-82DE-1C8B1844F1C6}">
      <dsp:nvSpPr>
        <dsp:cNvPr id="0" name=""/>
        <dsp:cNvSpPr/>
      </dsp:nvSpPr>
      <dsp:spPr>
        <a:xfrm rot="5400000">
          <a:off x="2871271" y="3071104"/>
          <a:ext cx="594637" cy="6769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71539-B94B-4095-BDF2-39911465397B}">
      <dsp:nvSpPr>
        <dsp:cNvPr id="0" name=""/>
        <dsp:cNvSpPr/>
      </dsp:nvSpPr>
      <dsp:spPr>
        <a:xfrm>
          <a:off x="2713728" y="2411936"/>
          <a:ext cx="1001019" cy="700681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Analysis</a:t>
          </a:r>
        </a:p>
      </dsp:txBody>
      <dsp:txXfrm>
        <a:off x="2747939" y="2446147"/>
        <a:ext cx="932597" cy="632259"/>
      </dsp:txXfrm>
    </dsp:sp>
    <dsp:sp modelId="{DFAEE6A6-B078-4008-9325-FCBE5898E27E}">
      <dsp:nvSpPr>
        <dsp:cNvPr id="0" name=""/>
        <dsp:cNvSpPr/>
      </dsp:nvSpPr>
      <dsp:spPr>
        <a:xfrm>
          <a:off x="3711242" y="2462339"/>
          <a:ext cx="1378897" cy="566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Join the data </a:t>
          </a:r>
          <a:r>
            <a:rPr lang="it-IT" sz="1100" kern="1200" dirty="0" err="1"/>
            <a:t>acquired</a:t>
          </a:r>
          <a:r>
            <a:rPr lang="it-IT" sz="1100" kern="1200" dirty="0"/>
            <a:t> from multiple </a:t>
          </a:r>
          <a:r>
            <a:rPr lang="it-IT" sz="1100" kern="1200" dirty="0" err="1"/>
            <a:t>sources</a:t>
          </a:r>
          <a:endParaRPr lang="it-IT" sz="1100" kern="1200" dirty="0"/>
        </a:p>
      </dsp:txBody>
      <dsp:txXfrm>
        <a:off x="3711242" y="2462339"/>
        <a:ext cx="1378897" cy="566321"/>
      </dsp:txXfrm>
    </dsp:sp>
    <dsp:sp modelId="{A30680D9-AD67-481A-AE92-8D883B2D611B}">
      <dsp:nvSpPr>
        <dsp:cNvPr id="0" name=""/>
        <dsp:cNvSpPr/>
      </dsp:nvSpPr>
      <dsp:spPr>
        <a:xfrm>
          <a:off x="3618153" y="3199032"/>
          <a:ext cx="1001019" cy="700681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Reporting</a:t>
          </a:r>
        </a:p>
      </dsp:txBody>
      <dsp:txXfrm>
        <a:off x="3652364" y="3233243"/>
        <a:ext cx="932597" cy="632259"/>
      </dsp:txXfrm>
    </dsp:sp>
    <dsp:sp modelId="{B6E8DBAD-E504-4226-B631-C07E71F7E7FB}">
      <dsp:nvSpPr>
        <dsp:cNvPr id="0" name=""/>
        <dsp:cNvSpPr/>
      </dsp:nvSpPr>
      <dsp:spPr>
        <a:xfrm>
          <a:off x="4619173" y="3265858"/>
          <a:ext cx="728046" cy="566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Create the </a:t>
          </a:r>
          <a:r>
            <a:rPr lang="it-IT" sz="1100" kern="1200" dirty="0" err="1"/>
            <a:t>final</a:t>
          </a:r>
          <a:r>
            <a:rPr lang="it-IT" sz="1100" kern="1200" dirty="0"/>
            <a:t> report</a:t>
          </a:r>
        </a:p>
      </dsp:txBody>
      <dsp:txXfrm>
        <a:off x="4619173" y="3265858"/>
        <a:ext cx="728046" cy="566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05090-9051-42EB-8625-79F6A521F4C5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C02DB-D6DE-44B9-8626-FA7099C2DB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8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1426-C1A4-4EC8-B30A-A3E5133BFF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81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1426-C1A4-4EC8-B30A-A3E5133BFF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75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1426-C1A4-4EC8-B30A-A3E5133BFF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71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1426-C1A4-4EC8-B30A-A3E5133BFF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76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1426-C1A4-4EC8-B30A-A3E5133BFF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58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1426-C1A4-4EC8-B30A-A3E5133BFF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16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1426-C1A4-4EC8-B30A-A3E5133BFF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39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1426-C1A4-4EC8-B30A-A3E5133BFF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01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1426-C1A4-4EC8-B30A-A3E5133BFF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04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1426-C1A4-4EC8-B30A-A3E5133BFF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82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1426-C1A4-4EC8-B30A-A3E5133BFF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66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1426-C1A4-4EC8-B30A-A3E5133BFF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49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1426-C1A4-4EC8-B30A-A3E5133BFF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1426-C1A4-4EC8-B30A-A3E5133BFF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41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1426-C1A4-4EC8-B30A-A3E5133BFF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424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1426-C1A4-4EC8-B30A-A3E5133BFFB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5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1426-C1A4-4EC8-B30A-A3E5133BFF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63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1426-C1A4-4EC8-B30A-A3E5133BFF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63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1426-C1A4-4EC8-B30A-A3E5133BFF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21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1426-C1A4-4EC8-B30A-A3E5133BFF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19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1426-C1A4-4EC8-B30A-A3E5133BFF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63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1426-C1A4-4EC8-B30A-A3E5133BFF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79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1426-C1A4-4EC8-B30A-A3E5133BFF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5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82C7F9-201F-4D47-910A-92E282B95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4F1FFB-6C78-47AE-8435-D28C997BA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0C0211-FA51-455F-B9F9-2917893A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1D0E-A25E-43D6-A8A2-13FBF544FC39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DDCBF1-1C98-4779-BC49-6E28F84C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56DBFC-DAF4-4B93-8172-5C421FA9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0C-7913-4FDD-B7D8-92E937C18E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04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86889C-5D0B-4844-83CE-355D2DEF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704C5ED-C369-4DD5-98CE-84568EBA1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7B5E39-C0F3-4ECE-9A31-522A19F1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1D0E-A25E-43D6-A8A2-13FBF544FC39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8477BF-9674-4D50-87FD-846CB93A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F0A7E8-8BF6-4175-999B-9FAE441C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0C-7913-4FDD-B7D8-92E937C18E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42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79FFD46-65DC-43EA-A744-285B2FFC3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9E4D7B7-36F9-4AA8-AF66-AA00C917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499B39-C4FD-494E-9398-A8D5D4EDA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1D0E-A25E-43D6-A8A2-13FBF544FC39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692155-C796-4F92-BC40-C20187D2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DA7107-AD70-422D-83D5-FAE8FDD6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0C-7913-4FDD-B7D8-92E937C18E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180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AB5A0E-3788-4696-9027-9B609B80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F8F96D-D3B1-426C-B1BB-6BA6E31B7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85577D-C161-4263-B1CC-4A8E45D5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1D0E-A25E-43D6-A8A2-13FBF544FC39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8CE002-0A80-4B95-9861-B0EDB2A4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FD2DFE-7E46-43DE-89CC-92BD6A38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0C-7913-4FDD-B7D8-92E937C18E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937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D0A099-0CA7-4617-B7F1-B926BB99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5EAC2F-1463-4E81-A73D-4803BAA0A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E50BF-28F5-42C1-B62E-595BD459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1D0E-A25E-43D6-A8A2-13FBF544FC39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D719ED-9C46-4BF7-A025-BAB3F255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1F6420-9B26-44ED-B859-50BEB034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0C-7913-4FDD-B7D8-92E937C18E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643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5B5F0-818D-4F7B-A462-8CFFB028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889E31-3CE4-48B6-9442-905791986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C85B8E-766D-49D0-974B-51D284EF6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769821-B165-42EA-B886-3C6A0D6D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1D0E-A25E-43D6-A8A2-13FBF544FC39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8F0B9A4-F2BB-445E-A894-1A492E0B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7FB209A-68F6-4181-B4F2-1EBB05E6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0C-7913-4FDD-B7D8-92E937C18E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0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E1DACA-2793-486B-A0FD-2FCDEC8C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49081C-BB21-4E0C-9079-218F99EC2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752182-A4AE-46F9-99F3-30CC542BB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FF65C4E-68CE-47BC-B728-5BD2D691C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32452C5-80CE-4973-A973-0FE1E40EA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1A3C54F-9D1C-417F-A5C9-8BD262DF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1D0E-A25E-43D6-A8A2-13FBF544FC39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7521F61-7BB4-4037-9C55-A02FF947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1B1B886-8976-4036-BCF6-7B3606F8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0C-7913-4FDD-B7D8-92E937C18E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64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37109C-7705-48BE-8A5B-D24818B03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B098B24-76DE-4E01-A2DF-739EC9B5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1D0E-A25E-43D6-A8A2-13FBF544FC39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A65ACA-0AC5-4833-B756-1D31C2E8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14A655F-45DE-4781-9214-05923133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0C-7913-4FDD-B7D8-92E937C18E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36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E69EF1-5E20-407B-999E-FFE8C604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1D0E-A25E-43D6-A8A2-13FBF544FC39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545892-FABD-4405-959E-209A19E9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377B35-AD11-46DF-9EA9-4E913A59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0C-7913-4FDD-B7D8-92E937C18E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84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F502B3-819A-4AEE-8390-075F6E4C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E33218-5EE8-49AD-985A-554FD8E4F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939F376-D985-4C13-9FFF-5569F4737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35F35A3-4819-4957-A4F3-52DCC319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1D0E-A25E-43D6-A8A2-13FBF544FC39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F6CC2CC-F213-49BD-B0C2-3B559D15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F40CA6E-6877-495C-B4E3-F2FB79B8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0C-7913-4FDD-B7D8-92E937C18E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07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5BFF2-C6F4-46C7-B90C-3DB69B96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E6CD3C-962F-4C18-A44A-6F923F1AC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B44AA3-543C-4CB6-AE3C-6172B9D4D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F31ED8-5EC8-41F8-AAB1-A7456993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1D0E-A25E-43D6-A8A2-13FBF544FC39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8B0A0F-03B2-40AE-B592-E6DA9297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056983-C5CF-4E91-91A4-DE28F12F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0C-7913-4FDD-B7D8-92E937C18E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85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A7B3D16-318D-451C-8B07-DC1EFA7A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5FC898-A956-46A2-B725-959EEEADF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25A528-297D-4094-88F8-CDE201A1E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01D0E-A25E-43D6-A8A2-13FBF544FC39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0B6024-8536-47D8-B223-9F45D8FFD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F70551-DB16-4D2A-A9E4-CF70CC305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4650C-7913-4FDD-B7D8-92E937C18E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008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hyperlink" Target="https://threatpost.com/misunderstanding-indicators-of-compromise/117560/" TargetMode="Externa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7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rendmicro.com/en_ca/business/technologies/smart-protection-network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A1473F-3AFF-4FB8-B2F3-927955677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Threat</a:t>
            </a:r>
            <a:r>
              <a:rPr lang="it-IT"/>
              <a:t> Intelligence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7AB1CF2-383B-47D3-B44E-C7CEC12A3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184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E7DF109-C3BC-4F64-A5D3-507660779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5396" y="367750"/>
            <a:ext cx="8517384" cy="981075"/>
          </a:xfrm>
        </p:spPr>
        <p:txBody>
          <a:bodyPr/>
          <a:lstStyle/>
          <a:p>
            <a:r>
              <a:rPr lang="it-IT" altLang="it-IT" dirty="0" err="1"/>
              <a:t>Threat</a:t>
            </a:r>
            <a:r>
              <a:rPr lang="it-IT" altLang="it-IT" dirty="0"/>
              <a:t> Intelligence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FFBC91-D413-4ABD-82D1-06013ABCB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396" y="1964287"/>
            <a:ext cx="8229600" cy="4525963"/>
          </a:xfrm>
        </p:spPr>
        <p:txBody>
          <a:bodyPr/>
          <a:lstStyle/>
          <a:p>
            <a:r>
              <a:rPr lang="en-CA" sz="2400" dirty="0"/>
              <a:t>“Threat intelligence is the output of analysis based on identification, collection, and enrichment of relevant data and information regarding cyber attacks.”</a:t>
            </a:r>
          </a:p>
          <a:p>
            <a:r>
              <a:rPr lang="en-CA" sz="2400" dirty="0"/>
              <a:t>Threat intelligence falls into two categories.</a:t>
            </a:r>
          </a:p>
          <a:p>
            <a:pPr lvl="1"/>
            <a:r>
              <a:rPr lang="en-CA" sz="2000" dirty="0"/>
              <a:t> </a:t>
            </a:r>
            <a:r>
              <a:rPr lang="en-CA" sz="2000" dirty="0">
                <a:solidFill>
                  <a:srgbClr val="FF0000"/>
                </a:solidFill>
              </a:rPr>
              <a:t>Operational intelligence </a:t>
            </a:r>
            <a:r>
              <a:rPr lang="en-CA" sz="2000" dirty="0"/>
              <a:t>is produced by computers</a:t>
            </a:r>
          </a:p>
          <a:p>
            <a:pPr lvl="1"/>
            <a:r>
              <a:rPr lang="en-CA" sz="2000" dirty="0"/>
              <a:t> </a:t>
            </a:r>
            <a:r>
              <a:rPr lang="en-CA" sz="2000" dirty="0">
                <a:solidFill>
                  <a:srgbClr val="FF0000"/>
                </a:solidFill>
              </a:rPr>
              <a:t>Strategic intelligence </a:t>
            </a:r>
            <a:r>
              <a:rPr lang="en-CA" sz="2000" dirty="0"/>
              <a:t>is produced by human analysts.</a:t>
            </a:r>
          </a:p>
          <a:p>
            <a:pPr lvl="1"/>
            <a:endParaRPr lang="en-CA" sz="2000" dirty="0"/>
          </a:p>
          <a:p>
            <a:r>
              <a:rPr lang="en-CA" sz="2400" dirty="0"/>
              <a:t>The two types of threat intelligence are heavily interdependent</a:t>
            </a:r>
          </a:p>
          <a:p>
            <a:pPr marL="0" indent="0">
              <a:buNone/>
            </a:pPr>
            <a:endParaRPr lang="en-CA" sz="2400" dirty="0"/>
          </a:p>
          <a:p>
            <a:endParaRPr lang="it-IT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2652C86-1B86-4432-82D8-A26BA5E5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Corrado Aaron Visaggio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69B45D-FE9A-401A-92A6-EE49C1E8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03E-C22C-42B7-A39A-D29031D9AF6A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3479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E7DF109-C3BC-4F64-A5D3-507660779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504" y="188914"/>
            <a:ext cx="8517384" cy="981075"/>
          </a:xfrm>
        </p:spPr>
        <p:txBody>
          <a:bodyPr/>
          <a:lstStyle/>
          <a:p>
            <a:r>
              <a:rPr lang="it-IT" altLang="it-IT" dirty="0" err="1"/>
              <a:t>Threat</a:t>
            </a:r>
            <a:r>
              <a:rPr lang="it-IT" altLang="it-IT" dirty="0"/>
              <a:t> Intelligence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FFBC91-D413-4ABD-82D1-06013ABCB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396" y="1961725"/>
            <a:ext cx="8229600" cy="4525963"/>
          </a:xfrm>
        </p:spPr>
        <p:txBody>
          <a:bodyPr/>
          <a:lstStyle/>
          <a:p>
            <a:r>
              <a:rPr lang="en-CA" u="sng" dirty="0"/>
              <a:t>Operational Intelligence:</a:t>
            </a:r>
            <a:endParaRPr lang="en-CA" dirty="0"/>
          </a:p>
          <a:p>
            <a:pPr lvl="1"/>
            <a:r>
              <a:rPr lang="en-CA" dirty="0"/>
              <a:t>A common example of operational threat intelligence is the automatic </a:t>
            </a:r>
            <a:r>
              <a:rPr lang="en-CA" dirty="0">
                <a:solidFill>
                  <a:srgbClr val="FF0000"/>
                </a:solidFill>
              </a:rPr>
              <a:t>detection of distributed denial of service</a:t>
            </a:r>
            <a:r>
              <a:rPr lang="en-CA" dirty="0"/>
              <a:t> (DDoS) attacks, whereby a </a:t>
            </a:r>
            <a:r>
              <a:rPr lang="en-CA" dirty="0">
                <a:solidFill>
                  <a:srgbClr val="FF0000"/>
                </a:solidFill>
              </a:rPr>
              <a:t>comparison between indicators of compromise </a:t>
            </a:r>
            <a:r>
              <a:rPr lang="en-CA" dirty="0"/>
              <a:t>(IOCs) and network telemetry is used to identify attacks much more quickly than a human analyst could.</a:t>
            </a:r>
          </a:p>
          <a:p>
            <a:r>
              <a:rPr lang="en-CA" sz="2400" u="sng" dirty="0"/>
              <a:t>Strategic Intelligence:</a:t>
            </a:r>
          </a:p>
          <a:p>
            <a:pPr lvl="1"/>
            <a:r>
              <a:rPr lang="en-CA" dirty="0"/>
              <a:t>focuses on the much more difficult and cumbersome process of </a:t>
            </a:r>
            <a:r>
              <a:rPr lang="en-CA" dirty="0">
                <a:solidFill>
                  <a:srgbClr val="FF0000"/>
                </a:solidFill>
              </a:rPr>
              <a:t>identifying and analyzing threats to an organization’s core assets</a:t>
            </a:r>
            <a:r>
              <a:rPr lang="en-CA" dirty="0"/>
              <a:t>, </a:t>
            </a:r>
            <a:r>
              <a:rPr lang="en-CA" dirty="0">
                <a:solidFill>
                  <a:srgbClr val="FF0000"/>
                </a:solidFill>
              </a:rPr>
              <a:t>including employees</a:t>
            </a:r>
            <a:r>
              <a:rPr lang="en-CA" dirty="0"/>
              <a:t>, customers, infrastructure, applications, and vendors. 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8257B4A-DE66-4D5E-B8FE-E10CD296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Corrado Aaron Visaggio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57D579-D9DF-4644-B343-09B9AD56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03E-C22C-42B7-A39A-D29031D9AF6A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58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E7DF109-C3BC-4F64-A5D3-507660779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504" y="211216"/>
            <a:ext cx="8517384" cy="981075"/>
          </a:xfrm>
        </p:spPr>
        <p:txBody>
          <a:bodyPr/>
          <a:lstStyle/>
          <a:p>
            <a:r>
              <a:rPr lang="it-IT" altLang="it-IT" dirty="0" err="1"/>
              <a:t>Threat</a:t>
            </a:r>
            <a:r>
              <a:rPr lang="it-IT" altLang="it-IT" dirty="0"/>
              <a:t> Intelligence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FFBC91-D413-4ABD-82D1-06013ABCB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396" y="1911381"/>
            <a:ext cx="8229600" cy="4525963"/>
          </a:xfrm>
        </p:spPr>
        <p:txBody>
          <a:bodyPr/>
          <a:lstStyle/>
          <a:p>
            <a:r>
              <a:rPr lang="it-IT" dirty="0" err="1">
                <a:solidFill>
                  <a:srgbClr val="FF0000"/>
                </a:solidFill>
              </a:rPr>
              <a:t>What</a:t>
            </a:r>
            <a:r>
              <a:rPr lang="it-IT" dirty="0"/>
              <a:t> share?</a:t>
            </a:r>
          </a:p>
          <a:p>
            <a:pPr lvl="1"/>
            <a:r>
              <a:rPr lang="it-IT" dirty="0" err="1"/>
              <a:t>Indicators</a:t>
            </a:r>
            <a:r>
              <a:rPr lang="it-IT" dirty="0"/>
              <a:t> of Compromise – </a:t>
            </a:r>
            <a:r>
              <a:rPr lang="it-IT" dirty="0" err="1"/>
              <a:t>IoC</a:t>
            </a:r>
            <a:endParaRPr lang="it-IT" dirty="0"/>
          </a:p>
          <a:p>
            <a:pPr lvl="2"/>
            <a:r>
              <a:rPr lang="it-IT" dirty="0"/>
              <a:t>«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artifact</a:t>
            </a:r>
            <a:r>
              <a:rPr lang="it-IT" dirty="0"/>
              <a:t> </a:t>
            </a:r>
            <a:r>
              <a:rPr lang="it-IT" dirty="0" err="1"/>
              <a:t>observed</a:t>
            </a:r>
            <a:r>
              <a:rPr lang="it-IT" dirty="0"/>
              <a:t> in a system or on a network </a:t>
            </a:r>
            <a:r>
              <a:rPr lang="it-IT" dirty="0" err="1"/>
              <a:t>that</a:t>
            </a:r>
            <a:r>
              <a:rPr lang="it-IT" dirty="0"/>
              <a:t> with high </a:t>
            </a:r>
            <a:r>
              <a:rPr lang="it-IT" dirty="0" err="1"/>
              <a:t>confidence</a:t>
            </a:r>
            <a:r>
              <a:rPr lang="it-IT" dirty="0"/>
              <a:t> </a:t>
            </a:r>
            <a:r>
              <a:rPr lang="it-IT" dirty="0" err="1"/>
              <a:t>indicates</a:t>
            </a:r>
            <a:r>
              <a:rPr lang="it-IT" dirty="0"/>
              <a:t> a </a:t>
            </a:r>
            <a:r>
              <a:rPr lang="it-IT" dirty="0" err="1"/>
              <a:t>compromission</a:t>
            </a:r>
            <a:r>
              <a:rPr lang="it-IT" dirty="0"/>
              <a:t>»</a:t>
            </a:r>
          </a:p>
          <a:p>
            <a:pPr lvl="2"/>
            <a:r>
              <a:rPr lang="it-IT" dirty="0"/>
              <a:t> IP, </a:t>
            </a:r>
            <a:r>
              <a:rPr lang="it-IT" dirty="0" err="1"/>
              <a:t>URLs</a:t>
            </a:r>
            <a:r>
              <a:rPr lang="it-IT" dirty="0"/>
              <a:t>, Virus signatures, </a:t>
            </a:r>
            <a:r>
              <a:rPr lang="it-IT" dirty="0" err="1"/>
              <a:t>Hashes</a:t>
            </a:r>
            <a:r>
              <a:rPr lang="it-IT" dirty="0"/>
              <a:t>, Malware </a:t>
            </a:r>
            <a:r>
              <a:rPr lang="it-IT" dirty="0" err="1"/>
              <a:t>files</a:t>
            </a:r>
            <a:endParaRPr lang="it-IT" dirty="0"/>
          </a:p>
          <a:p>
            <a:pPr lvl="1"/>
            <a:r>
              <a:rPr lang="it-IT" dirty="0" err="1"/>
              <a:t>Tactics</a:t>
            </a:r>
            <a:r>
              <a:rPr lang="it-IT" dirty="0"/>
              <a:t>, </a:t>
            </a:r>
            <a:r>
              <a:rPr lang="it-IT" dirty="0" err="1"/>
              <a:t>Techniques</a:t>
            </a:r>
            <a:r>
              <a:rPr lang="it-IT" dirty="0"/>
              <a:t> and </a:t>
            </a:r>
            <a:r>
              <a:rPr lang="it-IT" dirty="0" err="1"/>
              <a:t>Procedures</a:t>
            </a:r>
            <a:r>
              <a:rPr lang="it-IT" dirty="0"/>
              <a:t> – TTP </a:t>
            </a:r>
          </a:p>
          <a:p>
            <a:pPr lvl="2"/>
            <a:r>
              <a:rPr lang="it-IT" dirty="0"/>
              <a:t>«</a:t>
            </a:r>
            <a:r>
              <a:rPr lang="en-US" dirty="0"/>
              <a:t>Are representations of the behavior or modus operandi of cyber adversaries</a:t>
            </a:r>
            <a:r>
              <a:rPr lang="it-IT" dirty="0"/>
              <a:t>»</a:t>
            </a:r>
          </a:p>
          <a:p>
            <a:pPr lvl="1"/>
            <a:r>
              <a:rPr lang="it-IT" dirty="0"/>
              <a:t>Report</a:t>
            </a:r>
          </a:p>
          <a:p>
            <a:pPr lvl="1"/>
            <a:r>
              <a:rPr lang="it-IT" dirty="0"/>
              <a:t>IDPS </a:t>
            </a:r>
            <a:r>
              <a:rPr lang="it-IT" dirty="0" err="1"/>
              <a:t>rules</a:t>
            </a:r>
            <a:endParaRPr lang="it-IT" dirty="0"/>
          </a:p>
          <a:p>
            <a:pPr lvl="2"/>
            <a:endParaRPr lang="it-IT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DFF445D-9479-462B-BDA1-4FECC593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Corrado Aaron Visaggio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5F4BB4E-67F1-4B9D-88A1-5F745F60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03E-C22C-42B7-A39A-D29031D9AF6A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060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E7DF109-C3BC-4F64-A5D3-507660779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504" y="188914"/>
            <a:ext cx="8517384" cy="981075"/>
          </a:xfrm>
        </p:spPr>
        <p:txBody>
          <a:bodyPr/>
          <a:lstStyle/>
          <a:p>
            <a:r>
              <a:rPr lang="it-IT" altLang="it-IT" dirty="0" err="1"/>
              <a:t>Threat</a:t>
            </a:r>
            <a:r>
              <a:rPr lang="it-IT" altLang="it-IT" dirty="0"/>
              <a:t> Intelligence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FFBC91-D413-4ABD-82D1-06013ABCB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505" y="2143123"/>
            <a:ext cx="8229600" cy="4525963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How</a:t>
            </a:r>
            <a:r>
              <a:rPr lang="it-IT" dirty="0"/>
              <a:t> share?</a:t>
            </a:r>
          </a:p>
          <a:p>
            <a:pPr lvl="1"/>
            <a:r>
              <a:rPr lang="it-IT" dirty="0" err="1"/>
              <a:t>OpenIoc</a:t>
            </a:r>
            <a:endParaRPr lang="it-IT" dirty="0"/>
          </a:p>
          <a:p>
            <a:pPr lvl="1"/>
            <a:r>
              <a:rPr lang="it-IT" dirty="0" err="1"/>
              <a:t>Yara</a:t>
            </a:r>
            <a:endParaRPr lang="it-IT" dirty="0"/>
          </a:p>
          <a:p>
            <a:pPr lvl="1"/>
            <a:r>
              <a:rPr lang="it-IT" dirty="0"/>
              <a:t>TAXII</a:t>
            </a:r>
          </a:p>
          <a:p>
            <a:pPr lvl="1"/>
            <a:r>
              <a:rPr lang="it-IT" dirty="0" err="1"/>
              <a:t>Stix</a:t>
            </a:r>
            <a:endParaRPr lang="it-IT" dirty="0"/>
          </a:p>
          <a:p>
            <a:pPr lvl="1"/>
            <a:r>
              <a:rPr lang="it-IT" dirty="0" err="1"/>
              <a:t>Cybox</a:t>
            </a:r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01FC73A-DCBB-4DAB-9982-42AA3725B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1433495"/>
            <a:ext cx="3638550" cy="9429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AD62C39-DBF0-41B6-A57C-113E54922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169" y="2692539"/>
            <a:ext cx="5265936" cy="320486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990C92C-8809-4DEB-80FD-5BD716D5FE76}"/>
              </a:ext>
            </a:extLst>
          </p:cNvPr>
          <p:cNvSpPr txBox="1"/>
          <p:nvPr/>
        </p:nvSpPr>
        <p:spPr>
          <a:xfrm>
            <a:off x="3431704" y="6282571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Source: </a:t>
            </a:r>
          </a:p>
          <a:p>
            <a:r>
              <a:rPr lang="it-IT" sz="1000" dirty="0">
                <a:hlinkClick r:id="rId5"/>
              </a:rPr>
              <a:t>https://threatpost.com/misunderstanding-indicators-of-compromise/117560/</a:t>
            </a:r>
            <a:r>
              <a:rPr lang="it-IT" sz="1000" dirty="0"/>
              <a:t> </a:t>
            </a:r>
          </a:p>
        </p:txBody>
      </p:sp>
      <p:pic>
        <p:nvPicPr>
          <p:cNvPr id="7172" name="Picture 4" descr="Risultati immagini per yara rules">
            <a:extLst>
              <a:ext uri="{FF2B5EF4-FFF2-40B4-BE49-F238E27FC236}">
                <a16:creationId xmlns:a16="http://schemas.microsoft.com/office/drawing/2014/main" id="{1AAF9CA4-646D-45BC-8C5D-408991DEF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505" y="4930459"/>
            <a:ext cx="2087368" cy="99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538C42-03B5-4CA3-8011-7EA9615F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Corrado Aaron Visaggio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3EE4D0-4FDE-4F88-8A10-87424D65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03E-C22C-42B7-A39A-D29031D9AF6A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20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E7DF109-C3BC-4F64-A5D3-507660779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504" y="188914"/>
            <a:ext cx="8517384" cy="981075"/>
          </a:xfrm>
        </p:spPr>
        <p:txBody>
          <a:bodyPr/>
          <a:lstStyle/>
          <a:p>
            <a:r>
              <a:rPr lang="it-IT" altLang="it-IT" dirty="0" err="1"/>
              <a:t>Threat</a:t>
            </a:r>
            <a:r>
              <a:rPr lang="it-IT" altLang="it-IT" dirty="0"/>
              <a:t> Intelligence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FFBC91-D413-4ABD-82D1-06013ABCB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90" y="1830387"/>
            <a:ext cx="8229600" cy="4525963"/>
          </a:xfrm>
        </p:spPr>
        <p:txBody>
          <a:bodyPr/>
          <a:lstStyle/>
          <a:p>
            <a:r>
              <a:rPr lang="it-IT" dirty="0" err="1"/>
              <a:t>Yara</a:t>
            </a:r>
            <a:r>
              <a:rPr lang="it-IT" dirty="0"/>
              <a:t> </a:t>
            </a:r>
            <a:r>
              <a:rPr lang="it-IT" dirty="0" err="1"/>
              <a:t>rules</a:t>
            </a:r>
            <a:r>
              <a:rPr lang="it-IT" dirty="0"/>
              <a:t> </a:t>
            </a:r>
            <a:r>
              <a:rPr lang="it-IT" dirty="0" err="1"/>
              <a:t>example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C647786-8CD2-4391-9494-E372D5429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063" y="2358732"/>
            <a:ext cx="5962997" cy="4435888"/>
          </a:xfrm>
          <a:prstGeom prst="rect">
            <a:avLst/>
          </a:prstGeom>
        </p:spPr>
      </p:pic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2B850E3-73C2-4D2A-B48B-C004E309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Corrado Aaron Visaggio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F8C3E5-1D68-4D8F-B7AB-A77CD13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03E-C22C-42B7-A39A-D29031D9AF6A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3679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45FF9C-D6E1-4BB5-99B1-EE8FF80E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Sandbox</a:t>
            </a:r>
            <a:r>
              <a:rPr lang="it-IT" dirty="0"/>
              <a:t>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40AB5D-17DB-44B2-AFA5-923956EE7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https://www.joesecurity.org/reports/report-fbbdc39af1139aebba4da004475e8839.html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BDFC083-83C5-4986-9A47-B5DC66B8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Corrado Aaron Visaggio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B9FCBBC-14F3-46FE-84E0-C23BBDCA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03E-C22C-42B7-A39A-D29031D9AF6A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110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E7DF109-C3BC-4F64-A5D3-507660779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504" y="188914"/>
            <a:ext cx="8517384" cy="981075"/>
          </a:xfrm>
        </p:spPr>
        <p:txBody>
          <a:bodyPr/>
          <a:lstStyle/>
          <a:p>
            <a:r>
              <a:rPr lang="it-IT" altLang="it-IT" dirty="0" err="1"/>
              <a:t>Threat</a:t>
            </a:r>
            <a:r>
              <a:rPr lang="it-IT" altLang="it-IT" dirty="0"/>
              <a:t> Intelligence </a:t>
            </a:r>
            <a:r>
              <a:rPr lang="it-IT" altLang="it-IT" dirty="0" err="1"/>
              <a:t>Platforms</a:t>
            </a:r>
            <a:endParaRPr lang="it-IT" alt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FFBC91-D413-4ABD-82D1-06013ABCB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335" y="1883753"/>
            <a:ext cx="8229600" cy="4525963"/>
          </a:xfrm>
        </p:spPr>
        <p:txBody>
          <a:bodyPr/>
          <a:lstStyle/>
          <a:p>
            <a:r>
              <a:rPr lang="it-IT" dirty="0" err="1">
                <a:solidFill>
                  <a:srgbClr val="FF0000"/>
                </a:solidFill>
              </a:rPr>
              <a:t>Where</a:t>
            </a:r>
            <a:r>
              <a:rPr lang="it-IT" dirty="0"/>
              <a:t> share?</a:t>
            </a:r>
          </a:p>
          <a:p>
            <a:pPr lvl="1"/>
            <a:r>
              <a:rPr lang="it-IT" dirty="0"/>
              <a:t>OTX by </a:t>
            </a:r>
            <a:r>
              <a:rPr lang="it-IT" dirty="0" err="1"/>
              <a:t>Alienvault</a:t>
            </a:r>
            <a:endParaRPr lang="it-IT" dirty="0"/>
          </a:p>
          <a:p>
            <a:pPr lvl="1"/>
            <a:r>
              <a:rPr lang="it-IT" dirty="0" err="1"/>
              <a:t>XForce</a:t>
            </a:r>
            <a:r>
              <a:rPr lang="it-IT" dirty="0"/>
              <a:t> by IBM</a:t>
            </a:r>
          </a:p>
          <a:p>
            <a:pPr lvl="1"/>
            <a:r>
              <a:rPr lang="it-IT" dirty="0"/>
              <a:t>MISP</a:t>
            </a:r>
          </a:p>
          <a:p>
            <a:pPr lvl="1"/>
            <a:r>
              <a:rPr lang="it-IT" dirty="0"/>
              <a:t>Anomali</a:t>
            </a:r>
          </a:p>
          <a:p>
            <a:pPr lvl="1"/>
            <a:r>
              <a:rPr lang="it-IT" dirty="0" err="1"/>
              <a:t>Threatcrowd</a:t>
            </a:r>
            <a:endParaRPr lang="it-IT" dirty="0"/>
          </a:p>
          <a:p>
            <a:pPr lvl="1"/>
            <a:r>
              <a:rPr lang="it-IT" dirty="0" err="1"/>
              <a:t>Threatconnect</a:t>
            </a:r>
            <a:endParaRPr lang="it-IT" dirty="0"/>
          </a:p>
          <a:p>
            <a:pPr lvl="1"/>
            <a:r>
              <a:rPr lang="it-IT" dirty="0" err="1"/>
              <a:t>Blueliv</a:t>
            </a:r>
            <a:endParaRPr lang="it-IT" dirty="0"/>
          </a:p>
        </p:txBody>
      </p:sp>
      <p:pic>
        <p:nvPicPr>
          <p:cNvPr id="9218" name="Picture 2" descr="Risultati immagini per otx alienvault">
            <a:extLst>
              <a:ext uri="{FF2B5EF4-FFF2-40B4-BE49-F238E27FC236}">
                <a16:creationId xmlns:a16="http://schemas.microsoft.com/office/drawing/2014/main" id="{C6A66660-A7A4-4135-8F03-DFA5287B1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298" y="1883753"/>
            <a:ext cx="2664296" cy="92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Risultati immagini per ibm xforce">
            <a:extLst>
              <a:ext uri="{FF2B5EF4-FFF2-40B4-BE49-F238E27FC236}">
                <a16:creationId xmlns:a16="http://schemas.microsoft.com/office/drawing/2014/main" id="{F2C4E8E0-E725-4632-BB9F-EB89DAAA6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2678240"/>
            <a:ext cx="2736304" cy="117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Risultati immagini per blueliv">
            <a:extLst>
              <a:ext uri="{FF2B5EF4-FFF2-40B4-BE49-F238E27FC236}">
                <a16:creationId xmlns:a16="http://schemas.microsoft.com/office/drawing/2014/main" id="{62B38281-A1D8-401A-A105-53E4C0D3D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241" y="2929361"/>
            <a:ext cx="1600572" cy="160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Risultati immagini per misp">
            <a:extLst>
              <a:ext uri="{FF2B5EF4-FFF2-40B4-BE49-F238E27FC236}">
                <a16:creationId xmlns:a16="http://schemas.microsoft.com/office/drawing/2014/main" id="{B9F29CF5-DFE9-43A3-A228-CB9F87FE0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756" y="3729647"/>
            <a:ext cx="1362645" cy="136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Risultati immagini per threat connect">
            <a:extLst>
              <a:ext uri="{FF2B5EF4-FFF2-40B4-BE49-F238E27FC236}">
                <a16:creationId xmlns:a16="http://schemas.microsoft.com/office/drawing/2014/main" id="{76ECAD74-FA1D-4E74-BF30-39C89B7CC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5331586"/>
            <a:ext cx="2912442" cy="7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874C31A5-9B59-4903-8063-3A86F2FF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Corrado Aaron Visaggio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7F0F27-E68B-4C67-A15A-EEC4C883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03E-C22C-42B7-A39A-D29031D9AF6A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8425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E7DF109-C3BC-4F64-A5D3-507660779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504" y="188914"/>
            <a:ext cx="8517384" cy="981075"/>
          </a:xfrm>
        </p:spPr>
        <p:txBody>
          <a:bodyPr/>
          <a:lstStyle/>
          <a:p>
            <a:r>
              <a:rPr lang="it-IT" altLang="it-IT" dirty="0" err="1"/>
              <a:t>Threat</a:t>
            </a:r>
            <a:r>
              <a:rPr lang="it-IT" altLang="it-IT" dirty="0"/>
              <a:t> Intelligence &amp; </a:t>
            </a:r>
            <a:r>
              <a:rPr lang="it-IT" altLang="it-IT" dirty="0" err="1"/>
              <a:t>IoC</a:t>
            </a:r>
            <a:endParaRPr lang="it-IT" alt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FFBC91-D413-4ABD-82D1-06013ABCB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88" y="1786818"/>
            <a:ext cx="8229600" cy="4525963"/>
          </a:xfrm>
        </p:spPr>
        <p:txBody>
          <a:bodyPr/>
          <a:lstStyle/>
          <a:p>
            <a:r>
              <a:rPr lang="it-IT" dirty="0"/>
              <a:t>How </a:t>
            </a:r>
            <a:r>
              <a:rPr lang="it-IT" dirty="0" err="1"/>
              <a:t>extract</a:t>
            </a:r>
            <a:r>
              <a:rPr lang="it-IT" dirty="0"/>
              <a:t> malwares’ </a:t>
            </a:r>
            <a:r>
              <a:rPr lang="it-IT" dirty="0" err="1"/>
              <a:t>IoCs</a:t>
            </a:r>
            <a:r>
              <a:rPr lang="it-IT" dirty="0"/>
              <a:t> and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characteristics</a:t>
            </a:r>
            <a:r>
              <a:rPr lang="it-IT" dirty="0"/>
              <a:t> to share?</a:t>
            </a:r>
          </a:p>
          <a:p>
            <a:pPr lvl="1"/>
            <a:endParaRPr lang="it-IT" dirty="0"/>
          </a:p>
          <a:p>
            <a:endParaRPr lang="it-IT" dirty="0"/>
          </a:p>
        </p:txBody>
      </p:sp>
      <p:pic>
        <p:nvPicPr>
          <p:cNvPr id="11266" name="Picture 2" descr="Risultati immagini per malware analysis">
            <a:extLst>
              <a:ext uri="{FF2B5EF4-FFF2-40B4-BE49-F238E27FC236}">
                <a16:creationId xmlns:a16="http://schemas.microsoft.com/office/drawing/2014/main" id="{74DB61D5-1267-46D0-BEA8-213EBF563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454" y="3332589"/>
            <a:ext cx="657225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2865AF7-A23C-46FE-9726-EE03BD40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Corrado Aaron Visaggio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51A2EA-3112-4138-A369-C0D662AE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03E-C22C-42B7-A39A-D29031D9AF6A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3674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E7DF109-C3BC-4F64-A5D3-507660779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504" y="188914"/>
            <a:ext cx="8517384" cy="981075"/>
          </a:xfrm>
        </p:spPr>
        <p:txBody>
          <a:bodyPr/>
          <a:lstStyle/>
          <a:p>
            <a:r>
              <a:rPr lang="it-IT" altLang="it-IT" dirty="0"/>
              <a:t>The Malware Analysis </a:t>
            </a:r>
            <a:r>
              <a:rPr lang="it-IT" altLang="it-IT" dirty="0" err="1"/>
              <a:t>Process</a:t>
            </a:r>
            <a:r>
              <a:rPr lang="it-IT" altLang="it-IT" dirty="0"/>
              <a:t>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DB53CFF-7D4A-4057-8463-D790A2C15773}"/>
              </a:ext>
            </a:extLst>
          </p:cNvPr>
          <p:cNvSpPr txBox="1"/>
          <p:nvPr/>
        </p:nvSpPr>
        <p:spPr>
          <a:xfrm>
            <a:off x="5773541" y="1299299"/>
            <a:ext cx="1834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Malware Sample</a:t>
            </a:r>
          </a:p>
        </p:txBody>
      </p:sp>
      <p:sp>
        <p:nvSpPr>
          <p:cNvPr id="9" name="Rettangolo arrotondato 8">
            <a:extLst>
              <a:ext uri="{FF2B5EF4-FFF2-40B4-BE49-F238E27FC236}">
                <a16:creationId xmlns:a16="http://schemas.microsoft.com/office/drawing/2014/main" id="{1455F641-EC98-4C39-A9AE-F65082ECE19B}"/>
              </a:ext>
            </a:extLst>
          </p:cNvPr>
          <p:cNvSpPr/>
          <p:nvPr/>
        </p:nvSpPr>
        <p:spPr>
          <a:xfrm>
            <a:off x="7608168" y="3933057"/>
            <a:ext cx="1709556" cy="7993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Threat Intelligence</a:t>
            </a:r>
          </a:p>
        </p:txBody>
      </p:sp>
      <p:sp>
        <p:nvSpPr>
          <p:cNvPr id="10" name="Rettangolo arrotondato 12">
            <a:extLst>
              <a:ext uri="{FF2B5EF4-FFF2-40B4-BE49-F238E27FC236}">
                <a16:creationId xmlns:a16="http://schemas.microsoft.com/office/drawing/2014/main" id="{0D508403-41AC-45C1-8220-F4E94DF761F9}"/>
              </a:ext>
            </a:extLst>
          </p:cNvPr>
          <p:cNvSpPr/>
          <p:nvPr/>
        </p:nvSpPr>
        <p:spPr>
          <a:xfrm>
            <a:off x="3742822" y="3359838"/>
            <a:ext cx="2398314" cy="4333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Basic Static Analysis</a:t>
            </a:r>
          </a:p>
        </p:txBody>
      </p:sp>
      <p:sp>
        <p:nvSpPr>
          <p:cNvPr id="11" name="Rettangolo arrotondato 13">
            <a:extLst>
              <a:ext uri="{FF2B5EF4-FFF2-40B4-BE49-F238E27FC236}">
                <a16:creationId xmlns:a16="http://schemas.microsoft.com/office/drawing/2014/main" id="{F0E84AFC-DD08-4B16-ABA0-E678247BE167}"/>
              </a:ext>
            </a:extLst>
          </p:cNvPr>
          <p:cNvSpPr/>
          <p:nvPr/>
        </p:nvSpPr>
        <p:spPr>
          <a:xfrm>
            <a:off x="3742822" y="4136084"/>
            <a:ext cx="2398314" cy="4547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Dynamic Analysis</a:t>
            </a:r>
          </a:p>
        </p:txBody>
      </p:sp>
      <p:sp>
        <p:nvSpPr>
          <p:cNvPr id="12" name="Rettangolo arrotondato 14">
            <a:extLst>
              <a:ext uri="{FF2B5EF4-FFF2-40B4-BE49-F238E27FC236}">
                <a16:creationId xmlns:a16="http://schemas.microsoft.com/office/drawing/2014/main" id="{5C0C2EE5-C047-445B-A7E1-D04F0E65F4B1}"/>
              </a:ext>
            </a:extLst>
          </p:cNvPr>
          <p:cNvSpPr/>
          <p:nvPr/>
        </p:nvSpPr>
        <p:spPr>
          <a:xfrm>
            <a:off x="3742822" y="5611021"/>
            <a:ext cx="2398314" cy="5095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Forensics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40F8B5AB-5E13-4A8B-8F8F-804C08966FCB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941979" y="3793190"/>
            <a:ext cx="0" cy="3428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E613A3E-90E3-4EC5-8FA7-B0C970060B80}"/>
              </a:ext>
            </a:extLst>
          </p:cNvPr>
          <p:cNvCxnSpPr>
            <a:cxnSpLocks/>
            <a:stCxn id="12" idx="3"/>
            <a:endCxn id="38" idx="1"/>
          </p:cNvCxnSpPr>
          <p:nvPr/>
        </p:nvCxnSpPr>
        <p:spPr>
          <a:xfrm flipV="1">
            <a:off x="6141137" y="5854255"/>
            <a:ext cx="1568841" cy="115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tangolo arrotondato 12">
            <a:extLst>
              <a:ext uri="{FF2B5EF4-FFF2-40B4-BE49-F238E27FC236}">
                <a16:creationId xmlns:a16="http://schemas.microsoft.com/office/drawing/2014/main" id="{7A98D8D8-8D16-499B-B63A-CD57C630A87A}"/>
              </a:ext>
            </a:extLst>
          </p:cNvPr>
          <p:cNvSpPr/>
          <p:nvPr/>
        </p:nvSpPr>
        <p:spPr>
          <a:xfrm>
            <a:off x="3742822" y="4867770"/>
            <a:ext cx="2398314" cy="5095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 Analysis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02F3483-4B1E-41E2-A3FD-57DB756BC0EE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4941979" y="4590818"/>
            <a:ext cx="0" cy="2769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DFBFFB50-F725-403A-8B35-10EBBC93D6E1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>
            <a:off x="4941979" y="5377367"/>
            <a:ext cx="0" cy="2336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D843215-3BDB-4B24-A1B3-81EC7D65DECF}"/>
              </a:ext>
            </a:extLst>
          </p:cNvPr>
          <p:cNvCxnSpPr>
            <a:cxnSpLocks/>
          </p:cNvCxnSpPr>
          <p:nvPr/>
        </p:nvCxnSpPr>
        <p:spPr>
          <a:xfrm>
            <a:off x="6870800" y="3542328"/>
            <a:ext cx="0" cy="16247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B7732A0-DE7B-4940-83DF-2FD9D6D89C2E}"/>
              </a:ext>
            </a:extLst>
          </p:cNvPr>
          <p:cNvCxnSpPr>
            <a:cxnSpLocks/>
          </p:cNvCxnSpPr>
          <p:nvPr/>
        </p:nvCxnSpPr>
        <p:spPr>
          <a:xfrm>
            <a:off x="6141136" y="3576514"/>
            <a:ext cx="7296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4EC183D2-C24C-4492-9867-08E7765622F9}"/>
              </a:ext>
            </a:extLst>
          </p:cNvPr>
          <p:cNvCxnSpPr>
            <a:cxnSpLocks/>
          </p:cNvCxnSpPr>
          <p:nvPr/>
        </p:nvCxnSpPr>
        <p:spPr>
          <a:xfrm flipV="1">
            <a:off x="6141136" y="4352311"/>
            <a:ext cx="729664" cy="2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Freccia a destra 24">
            <a:extLst>
              <a:ext uri="{FF2B5EF4-FFF2-40B4-BE49-F238E27FC236}">
                <a16:creationId xmlns:a16="http://schemas.microsoft.com/office/drawing/2014/main" id="{7C7E670B-9D80-469F-BE25-9AF687103F02}"/>
              </a:ext>
            </a:extLst>
          </p:cNvPr>
          <p:cNvSpPr/>
          <p:nvPr/>
        </p:nvSpPr>
        <p:spPr>
          <a:xfrm rot="10800000">
            <a:off x="6906521" y="4211863"/>
            <a:ext cx="701646" cy="285669"/>
          </a:xfrm>
          <a:prstGeom prst="rightArrow">
            <a:avLst>
              <a:gd name="adj1" fmla="val 25459"/>
              <a:gd name="adj2" fmla="val 7454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arrotondato 12">
            <a:extLst>
              <a:ext uri="{FF2B5EF4-FFF2-40B4-BE49-F238E27FC236}">
                <a16:creationId xmlns:a16="http://schemas.microsoft.com/office/drawing/2014/main" id="{204A2723-EC26-45C7-8CE8-DD852088B048}"/>
              </a:ext>
            </a:extLst>
          </p:cNvPr>
          <p:cNvSpPr/>
          <p:nvPr/>
        </p:nvSpPr>
        <p:spPr>
          <a:xfrm>
            <a:off x="3742822" y="2678720"/>
            <a:ext cx="2398315" cy="3943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Sandbox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A9A8912F-1F64-42D9-8D38-666434B71BE1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941979" y="2353030"/>
            <a:ext cx="0" cy="3256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2008DB2A-E2DE-4F1D-8AE8-63E29D852537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>
            <a:off x="4941979" y="3073110"/>
            <a:ext cx="0" cy="2867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reccia in giù 31">
            <a:extLst>
              <a:ext uri="{FF2B5EF4-FFF2-40B4-BE49-F238E27FC236}">
                <a16:creationId xmlns:a16="http://schemas.microsoft.com/office/drawing/2014/main" id="{7ACFC563-533D-42C0-9358-C6A6A2EC2FE9}"/>
              </a:ext>
            </a:extLst>
          </p:cNvPr>
          <p:cNvSpPr/>
          <p:nvPr/>
        </p:nvSpPr>
        <p:spPr>
          <a:xfrm>
            <a:off x="2692987" y="2678721"/>
            <a:ext cx="680151" cy="344189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it-IT" sz="1200" dirty="0"/>
              <a:t> VERTICAL AND INCREMENTAL DEEPENING</a:t>
            </a:r>
            <a:endParaRPr lang="en-US" sz="1200" dirty="0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B936306-5AD8-457C-8215-3F0A0A9A088D}"/>
              </a:ext>
            </a:extLst>
          </p:cNvPr>
          <p:cNvCxnSpPr>
            <a:cxnSpLocks/>
          </p:cNvCxnSpPr>
          <p:nvPr/>
        </p:nvCxnSpPr>
        <p:spPr>
          <a:xfrm>
            <a:off x="6141136" y="5122568"/>
            <a:ext cx="7296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292" name="Picture 4" descr="Risultati immagini per donnie darko rabbit">
            <a:extLst>
              <a:ext uri="{FF2B5EF4-FFF2-40B4-BE49-F238E27FC236}">
                <a16:creationId xmlns:a16="http://schemas.microsoft.com/office/drawing/2014/main" id="{6AF42FDB-32BD-41C9-BA63-647974DBD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705" y="1385346"/>
            <a:ext cx="684548" cy="96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B7E5E110-2476-460C-9D9E-ECE126FB702C}"/>
              </a:ext>
            </a:extLst>
          </p:cNvPr>
          <p:cNvCxnSpPr/>
          <p:nvPr/>
        </p:nvCxnSpPr>
        <p:spPr>
          <a:xfrm flipH="1">
            <a:off x="5249727" y="1611131"/>
            <a:ext cx="1303614" cy="4632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ttangolo arrotondato 14">
            <a:extLst>
              <a:ext uri="{FF2B5EF4-FFF2-40B4-BE49-F238E27FC236}">
                <a16:creationId xmlns:a16="http://schemas.microsoft.com/office/drawing/2014/main" id="{1C61E4BB-384B-42E1-BF0E-5E40E2AF9D3A}"/>
              </a:ext>
            </a:extLst>
          </p:cNvPr>
          <p:cNvSpPr/>
          <p:nvPr/>
        </p:nvSpPr>
        <p:spPr>
          <a:xfrm>
            <a:off x="7709978" y="5525220"/>
            <a:ext cx="1501087" cy="658071"/>
          </a:xfrm>
          <a:prstGeom prst="roundRect">
            <a:avLst/>
          </a:prstGeom>
          <a:solidFill>
            <a:srgbClr val="B8EE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Report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IoCs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134305B7-CC03-4CEA-BBB1-66AF0FC68FD9}"/>
              </a:ext>
            </a:extLst>
          </p:cNvPr>
          <p:cNvCxnSpPr>
            <a:cxnSpLocks/>
            <a:stCxn id="38" idx="0"/>
            <a:endCxn id="9" idx="2"/>
          </p:cNvCxnSpPr>
          <p:nvPr/>
        </p:nvCxnSpPr>
        <p:spPr>
          <a:xfrm flipV="1">
            <a:off x="8460522" y="4732359"/>
            <a:ext cx="2425" cy="7928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563C629E-6659-4144-AD4E-BF2E60464DCA}"/>
              </a:ext>
            </a:extLst>
          </p:cNvPr>
          <p:cNvSpPr txBox="1"/>
          <p:nvPr/>
        </p:nvSpPr>
        <p:spPr>
          <a:xfrm>
            <a:off x="9315300" y="5150725"/>
            <a:ext cx="62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Goal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32B1754F-E8EB-4AC3-8B61-DACFFEC49025}"/>
              </a:ext>
            </a:extLst>
          </p:cNvPr>
          <p:cNvCxnSpPr>
            <a:cxnSpLocks/>
            <a:stCxn id="51" idx="2"/>
            <a:endCxn id="38" idx="3"/>
          </p:cNvCxnSpPr>
          <p:nvPr/>
        </p:nvCxnSpPr>
        <p:spPr>
          <a:xfrm flipH="1">
            <a:off x="9211064" y="5489279"/>
            <a:ext cx="416434" cy="3649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8B0AFFF-E873-438F-BA01-5A25D9D0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Corrado Aaron Visaggio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895AE8C-96BD-4E76-AAB5-A70B1F6D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03E-C22C-42B7-A39A-D29031D9AF6A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06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E7DF109-C3BC-4F64-A5D3-507660779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504" y="188914"/>
            <a:ext cx="8517384" cy="981075"/>
          </a:xfrm>
        </p:spPr>
        <p:txBody>
          <a:bodyPr>
            <a:normAutofit/>
          </a:bodyPr>
          <a:lstStyle/>
          <a:p>
            <a:r>
              <a:rPr lang="it-IT" altLang="it-IT" dirty="0"/>
              <a:t>Malware Sample </a:t>
            </a: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C6377BC4-370F-4C71-B44B-1A5D343F7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382" y="2030244"/>
            <a:ext cx="6931104" cy="4175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Retrieve malware from:</a:t>
            </a:r>
          </a:p>
          <a:p>
            <a:pPr marL="525780" lvl="3" indent="-3429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it-IT" sz="2400" dirty="0"/>
              <a:t>Infected machines</a:t>
            </a:r>
          </a:p>
          <a:p>
            <a:pPr marL="525780" lvl="3" indent="-3429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it-IT" sz="2400" dirty="0"/>
              <a:t>Disk images</a:t>
            </a:r>
          </a:p>
          <a:p>
            <a:pPr marL="525780" lvl="3" indent="-3429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it-IT" sz="2400" dirty="0"/>
              <a:t>Network traffic</a:t>
            </a:r>
          </a:p>
          <a:p>
            <a:pPr marL="525780" lvl="3" indent="-3429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it-IT" sz="2400" dirty="0" err="1"/>
              <a:t>Suspicious</a:t>
            </a:r>
            <a:r>
              <a:rPr lang="it-IT" sz="2400" dirty="0"/>
              <a:t> </a:t>
            </a:r>
            <a:r>
              <a:rPr lang="it-IT" sz="2400" dirty="0" err="1"/>
              <a:t>files</a:t>
            </a:r>
            <a:endParaRPr lang="it-IT" sz="2400" dirty="0"/>
          </a:p>
          <a:p>
            <a:pPr marL="525780" lvl="3" indent="-3429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it-IT" sz="2400" dirty="0"/>
              <a:t>Public </a:t>
            </a:r>
            <a:r>
              <a:rPr lang="it-IT" sz="2400" dirty="0" err="1"/>
              <a:t>sources</a:t>
            </a:r>
            <a:endParaRPr lang="it-IT" sz="2400" dirty="0"/>
          </a:p>
          <a:p>
            <a:pPr marL="525780" lvl="3" indent="-3429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it-IT" sz="2400" dirty="0"/>
              <a:t>Deep web</a:t>
            </a:r>
          </a:p>
          <a:p>
            <a:pPr marL="525780" lvl="3" indent="-3429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it-IT" sz="2400" dirty="0" err="1"/>
              <a:t>HoneyNet</a:t>
            </a:r>
            <a:endParaRPr lang="it-IT" sz="2400" dirty="0"/>
          </a:p>
          <a:p>
            <a:pPr lvl="1"/>
            <a:endParaRPr lang="it-IT" dirty="0"/>
          </a:p>
          <a:p>
            <a:endParaRPr lang="it-IT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868A690-9454-4E09-91E0-C94E519F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Corrado Aaron Visaggio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042D119-88F7-4E69-972B-20B9D19B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03E-C22C-42B7-A39A-D29031D9AF6A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256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B0A9285D-60AE-40DC-9C0D-0D0E0C78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dirty="0" err="1">
                <a:solidFill>
                  <a:schemeClr val="accent1">
                    <a:lumMod val="75000"/>
                  </a:schemeClr>
                </a:solidFill>
              </a:rPr>
              <a:t>Investigation</a:t>
            </a:r>
            <a:r>
              <a:rPr lang="it-IT" sz="5400" dirty="0">
                <a:solidFill>
                  <a:schemeClr val="accent1">
                    <a:lumMod val="75000"/>
                  </a:schemeClr>
                </a:solidFill>
              </a:rPr>
              <a:t> and Analysis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1CB705EB-2D79-42D3-8BCA-696BCB3CB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75B4B1F-94E4-44E0-BDDB-D8A9A594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Corrado Aaron Visaggio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DF9B9E-659F-4AA2-A097-48FC9F69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03E-C22C-42B7-A39A-D29031D9AF6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764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E7DF109-C3BC-4F64-A5D3-507660779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504" y="188914"/>
            <a:ext cx="8517384" cy="981075"/>
          </a:xfrm>
        </p:spPr>
        <p:txBody>
          <a:bodyPr/>
          <a:lstStyle/>
          <a:p>
            <a:r>
              <a:rPr lang="it-IT" altLang="it-IT" dirty="0" err="1"/>
              <a:t>Sandbox</a:t>
            </a:r>
            <a:endParaRPr lang="it-IT" alt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421A3F-6425-47AA-9FA8-5262C0A29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88" y="2174791"/>
            <a:ext cx="8229600" cy="4525963"/>
          </a:xfrm>
        </p:spPr>
        <p:txBody>
          <a:bodyPr/>
          <a:lstStyle/>
          <a:p>
            <a:r>
              <a:rPr lang="it-IT" dirty="0" err="1"/>
              <a:t>Submit</a:t>
            </a:r>
            <a:r>
              <a:rPr lang="it-IT" dirty="0"/>
              <a:t> the sample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Cuckoo</a:t>
            </a:r>
            <a:r>
              <a:rPr lang="it-IT" dirty="0"/>
              <a:t> </a:t>
            </a:r>
            <a:r>
              <a:rPr lang="it-IT" dirty="0" err="1"/>
              <a:t>Sandbox</a:t>
            </a:r>
            <a:r>
              <a:rPr lang="it-IT" dirty="0"/>
              <a:t> private </a:t>
            </a:r>
            <a:r>
              <a:rPr lang="it-IT" dirty="0" err="1"/>
              <a:t>instance</a:t>
            </a:r>
            <a:r>
              <a:rPr lang="it-IT" dirty="0"/>
              <a:t> or </a:t>
            </a:r>
            <a:r>
              <a:rPr lang="it-IT" dirty="0" err="1"/>
              <a:t>Payload</a:t>
            </a:r>
            <a:r>
              <a:rPr lang="it-IT" dirty="0"/>
              <a:t> Security</a:t>
            </a:r>
          </a:p>
          <a:p>
            <a:r>
              <a:rPr lang="it-IT" dirty="0" err="1"/>
              <a:t>Malware’s</a:t>
            </a:r>
            <a:r>
              <a:rPr lang="it-IT" dirty="0"/>
              <a:t> first </a:t>
            </a:r>
            <a:r>
              <a:rPr lang="it-IT" dirty="0" err="1"/>
              <a:t>impressions</a:t>
            </a:r>
            <a:r>
              <a:rPr lang="it-IT" dirty="0"/>
              <a:t> and </a:t>
            </a:r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triaging</a:t>
            </a:r>
            <a:endParaRPr lang="en-US" dirty="0"/>
          </a:p>
          <a:p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2AE538F-14C3-4B36-9399-5070F58372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02" t="24008" r="2860" b="8689"/>
          <a:stretch/>
        </p:blipFill>
        <p:spPr>
          <a:xfrm>
            <a:off x="5915472" y="3717032"/>
            <a:ext cx="4752528" cy="168905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46AE40E-5497-4DB2-8A9D-D7BCB5E95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4437773"/>
            <a:ext cx="5079365" cy="1714286"/>
          </a:xfrm>
          <a:prstGeom prst="rect">
            <a:avLst/>
          </a:prstGeom>
        </p:spPr>
      </p:pic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3F9E8320-5AE8-4694-BABA-237FD955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Corrado Aaron Visaggio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B4F583-1BCB-4E1C-A718-B48952DE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03E-C22C-42B7-A39A-D29031D9AF6A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0708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E7DF109-C3BC-4F64-A5D3-507660779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504" y="188914"/>
            <a:ext cx="8517384" cy="981075"/>
          </a:xfrm>
        </p:spPr>
        <p:txBody>
          <a:bodyPr/>
          <a:lstStyle/>
          <a:p>
            <a:r>
              <a:rPr lang="it-IT" altLang="it-IT" dirty="0"/>
              <a:t>Basic </a:t>
            </a:r>
            <a:r>
              <a:rPr lang="it-IT" altLang="it-IT" dirty="0" err="1"/>
              <a:t>Static</a:t>
            </a:r>
            <a:r>
              <a:rPr lang="it-IT" altLang="it-IT" dirty="0"/>
              <a:t> Analysis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421A3F-6425-47AA-9FA8-5262C0A29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88" y="1954621"/>
            <a:ext cx="8229600" cy="4525963"/>
          </a:xfrm>
        </p:spPr>
        <p:txBody>
          <a:bodyPr/>
          <a:lstStyle/>
          <a:p>
            <a:r>
              <a:rPr lang="it-IT" dirty="0" err="1"/>
              <a:t>Retrieve</a:t>
            </a:r>
            <a:r>
              <a:rPr lang="it-IT" dirty="0"/>
              <a:t> the first </a:t>
            </a:r>
            <a:r>
              <a:rPr lang="it-IT" dirty="0" err="1"/>
              <a:t>info’s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characteristics</a:t>
            </a:r>
            <a:r>
              <a:rPr lang="it-IT" dirty="0"/>
              <a:t> of the </a:t>
            </a:r>
            <a:r>
              <a:rPr lang="it-IT" dirty="0" err="1"/>
              <a:t>malicious</a:t>
            </a:r>
            <a:r>
              <a:rPr lang="it-IT" dirty="0"/>
              <a:t> file:</a:t>
            </a:r>
          </a:p>
          <a:p>
            <a:pPr lvl="1"/>
            <a:r>
              <a:rPr lang="it-IT" dirty="0" err="1"/>
              <a:t>FileType</a:t>
            </a:r>
            <a:endParaRPr lang="it-IT" dirty="0"/>
          </a:p>
          <a:p>
            <a:pPr lvl="1"/>
            <a:r>
              <a:rPr lang="it-IT" dirty="0" err="1"/>
              <a:t>Hashes</a:t>
            </a:r>
            <a:endParaRPr lang="it-IT" dirty="0"/>
          </a:p>
          <a:p>
            <a:pPr lvl="1"/>
            <a:r>
              <a:rPr lang="it-IT" dirty="0" err="1"/>
              <a:t>Strings</a:t>
            </a:r>
            <a:endParaRPr lang="it-IT" dirty="0"/>
          </a:p>
          <a:p>
            <a:pPr lvl="1"/>
            <a:r>
              <a:rPr lang="it-IT" dirty="0" err="1"/>
              <a:t>Sections</a:t>
            </a:r>
            <a:endParaRPr lang="it-IT" dirty="0"/>
          </a:p>
          <a:p>
            <a:pPr lvl="1"/>
            <a:r>
              <a:rPr lang="it-IT" dirty="0" err="1"/>
              <a:t>Imports</a:t>
            </a:r>
            <a:endParaRPr lang="it-IT" dirty="0"/>
          </a:p>
          <a:p>
            <a:pPr lvl="1"/>
            <a:r>
              <a:rPr lang="it-IT" dirty="0" err="1"/>
              <a:t>Packers</a:t>
            </a:r>
            <a:endParaRPr lang="en-US" dirty="0"/>
          </a:p>
        </p:txBody>
      </p:sp>
      <p:pic>
        <p:nvPicPr>
          <p:cNvPr id="8" name="Picture 2" descr="Risultati immagini per pestudio icon">
            <a:extLst>
              <a:ext uri="{FF2B5EF4-FFF2-40B4-BE49-F238E27FC236}">
                <a16:creationId xmlns:a16="http://schemas.microsoft.com/office/drawing/2014/main" id="{0F88F676-9F3F-44BD-A6D6-92CC1A8CB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693" y="4805018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4590FC8-4472-4E36-845D-64A49DB81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74" y="2712653"/>
            <a:ext cx="1695450" cy="15049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7AAAA8E-1E0F-4D3C-92D0-05C316343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3792" y="5257801"/>
            <a:ext cx="3048000" cy="100012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2536D89-D9E2-4ADB-BAD8-52156A4F15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4693" y="2466975"/>
            <a:ext cx="1581150" cy="1924050"/>
          </a:xfrm>
          <a:prstGeom prst="rect">
            <a:avLst/>
          </a:prstGeom>
        </p:spPr>
      </p:pic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4F362FC0-D1B8-4046-8DD6-16B85E92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Corrado Aaron Visaggio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123624-9B6C-4148-86F5-E40A9336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03E-C22C-42B7-A39A-D29031D9AF6A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8911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E7DF109-C3BC-4F64-A5D3-507660779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504" y="188914"/>
            <a:ext cx="8517384" cy="981075"/>
          </a:xfrm>
        </p:spPr>
        <p:txBody>
          <a:bodyPr/>
          <a:lstStyle/>
          <a:p>
            <a:r>
              <a:rPr lang="it-IT" altLang="it-IT" dirty="0" err="1"/>
              <a:t>Dynamic</a:t>
            </a:r>
            <a:r>
              <a:rPr lang="it-IT" altLang="it-IT" dirty="0"/>
              <a:t>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421A3F-6425-47AA-9FA8-5262C0A29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396" y="1850954"/>
            <a:ext cx="8229600" cy="4525963"/>
          </a:xfrm>
        </p:spPr>
        <p:txBody>
          <a:bodyPr/>
          <a:lstStyle/>
          <a:p>
            <a:r>
              <a:rPr lang="it-IT" dirty="0" err="1"/>
              <a:t>Observe</a:t>
            </a:r>
            <a:r>
              <a:rPr lang="it-IT" dirty="0"/>
              <a:t> the malware in </a:t>
            </a:r>
            <a:r>
              <a:rPr lang="it-IT" dirty="0" err="1"/>
              <a:t>action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Runtime API </a:t>
            </a:r>
            <a:r>
              <a:rPr lang="it-IT" dirty="0" err="1"/>
              <a:t>calls</a:t>
            </a:r>
            <a:endParaRPr lang="it-IT" dirty="0"/>
          </a:p>
          <a:p>
            <a:pPr lvl="1"/>
            <a:r>
              <a:rPr lang="it-IT" dirty="0"/>
              <a:t>Network </a:t>
            </a:r>
            <a:r>
              <a:rPr lang="it-IT" dirty="0" err="1"/>
              <a:t>Traffic</a:t>
            </a:r>
            <a:endParaRPr lang="it-IT" dirty="0"/>
          </a:p>
          <a:p>
            <a:pPr lvl="1"/>
            <a:r>
              <a:rPr lang="it-IT" dirty="0" err="1"/>
              <a:t>Files</a:t>
            </a:r>
            <a:r>
              <a:rPr lang="it-IT" dirty="0"/>
              <a:t>’ </a:t>
            </a:r>
            <a:r>
              <a:rPr lang="it-IT" dirty="0" err="1"/>
              <a:t>accesses</a:t>
            </a:r>
            <a:endParaRPr lang="it-IT" dirty="0"/>
          </a:p>
          <a:p>
            <a:pPr lvl="1"/>
            <a:r>
              <a:rPr lang="it-IT" dirty="0" err="1"/>
              <a:t>Registry</a:t>
            </a:r>
            <a:r>
              <a:rPr lang="it-IT" dirty="0"/>
              <a:t> Keys’ </a:t>
            </a:r>
            <a:r>
              <a:rPr lang="it-IT" dirty="0" err="1"/>
              <a:t>accesses</a:t>
            </a:r>
            <a:endParaRPr lang="it-IT" dirty="0"/>
          </a:p>
          <a:p>
            <a:pPr lvl="1"/>
            <a:r>
              <a:rPr lang="it-IT" dirty="0"/>
              <a:t>System settings </a:t>
            </a:r>
            <a:r>
              <a:rPr lang="it-IT" dirty="0" err="1"/>
              <a:t>alteration</a:t>
            </a:r>
            <a:endParaRPr lang="it-IT" dirty="0"/>
          </a:p>
          <a:p>
            <a:pPr lvl="1"/>
            <a:r>
              <a:rPr lang="it-IT" dirty="0"/>
              <a:t>Disk </a:t>
            </a:r>
            <a:r>
              <a:rPr lang="it-IT" dirty="0" err="1"/>
              <a:t>Modification</a:t>
            </a:r>
            <a:endParaRPr lang="it-IT" dirty="0"/>
          </a:p>
          <a:p>
            <a:pPr lvl="1"/>
            <a:r>
              <a:rPr lang="it-IT" dirty="0" err="1"/>
              <a:t>Lateral</a:t>
            </a:r>
            <a:r>
              <a:rPr lang="it-IT" dirty="0"/>
              <a:t> </a:t>
            </a:r>
            <a:r>
              <a:rPr lang="it-IT" dirty="0" err="1"/>
              <a:t>movements</a:t>
            </a:r>
            <a:endParaRPr lang="it-IT" dirty="0"/>
          </a:p>
          <a:p>
            <a:pPr lvl="1"/>
            <a:r>
              <a:rPr lang="it-IT" dirty="0" err="1"/>
              <a:t>Privilege</a:t>
            </a:r>
            <a:r>
              <a:rPr lang="it-IT" dirty="0"/>
              <a:t> Escalation</a:t>
            </a:r>
          </a:p>
        </p:txBody>
      </p:sp>
      <p:pic>
        <p:nvPicPr>
          <p:cNvPr id="12" name="Picture 2" descr="Risultati immagini per wireshark">
            <a:extLst>
              <a:ext uri="{FF2B5EF4-FFF2-40B4-BE49-F238E27FC236}">
                <a16:creationId xmlns:a16="http://schemas.microsoft.com/office/drawing/2014/main" id="{3B462019-AD3E-430B-B178-B40C05894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445211"/>
            <a:ext cx="2303386" cy="129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98F2043-4A63-4F4C-A602-E9BD6F212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198" y="5610119"/>
            <a:ext cx="3467100" cy="704850"/>
          </a:xfrm>
          <a:prstGeom prst="rect">
            <a:avLst/>
          </a:prstGeom>
        </p:spPr>
      </p:pic>
      <p:pic>
        <p:nvPicPr>
          <p:cNvPr id="14" name="Picture 4" descr="http://downloadbull.com/wp-content/uploads/2017/04/Portable-RegShot-1.9.0-Free-Download.png">
            <a:extLst>
              <a:ext uri="{FF2B5EF4-FFF2-40B4-BE49-F238E27FC236}">
                <a16:creationId xmlns:a16="http://schemas.microsoft.com/office/drawing/2014/main" id="{4E1A6D1F-76D0-4FBA-A087-936C98914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2941983"/>
            <a:ext cx="1612406" cy="161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isultati immagini per sysinternals">
            <a:extLst>
              <a:ext uri="{FF2B5EF4-FFF2-40B4-BE49-F238E27FC236}">
                <a16:creationId xmlns:a16="http://schemas.microsoft.com/office/drawing/2014/main" id="{701B943F-1B5C-49D7-86B0-A0DE62D4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3" y="4051181"/>
            <a:ext cx="2333061" cy="131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41DF39D3-F5C4-4C3D-9E29-ED3E49E8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Corrado Aaron Visaggio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344565-F0C6-4877-B0A5-6836629C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03E-C22C-42B7-A39A-D29031D9AF6A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516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E7DF109-C3BC-4F64-A5D3-507660779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504" y="188914"/>
            <a:ext cx="8517384" cy="981075"/>
          </a:xfrm>
        </p:spPr>
        <p:txBody>
          <a:bodyPr>
            <a:normAutofit/>
          </a:bodyPr>
          <a:lstStyle/>
          <a:p>
            <a:r>
              <a:rPr lang="it-IT" altLang="it-IT" dirty="0"/>
              <a:t>Advanced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421A3F-6425-47AA-9FA8-5262C0A29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136" y="1848917"/>
            <a:ext cx="8229600" cy="4525963"/>
          </a:xfrm>
        </p:spPr>
        <p:txBody>
          <a:bodyPr/>
          <a:lstStyle/>
          <a:p>
            <a:r>
              <a:rPr lang="it-IT" dirty="0"/>
              <a:t>Advanced </a:t>
            </a:r>
            <a:r>
              <a:rPr lang="it-IT" dirty="0" err="1"/>
              <a:t>Static&amp;Behavioural</a:t>
            </a:r>
            <a:r>
              <a:rPr lang="it-IT" dirty="0"/>
              <a:t> Analysis</a:t>
            </a:r>
          </a:p>
          <a:p>
            <a:pPr lvl="1"/>
            <a:r>
              <a:rPr lang="it-IT" sz="3200" dirty="0" err="1"/>
              <a:t>Refine</a:t>
            </a:r>
            <a:r>
              <a:rPr lang="it-IT" sz="3200" dirty="0"/>
              <a:t> the </a:t>
            </a:r>
            <a:r>
              <a:rPr lang="it-IT" sz="3200" dirty="0" err="1"/>
              <a:t>characteristics</a:t>
            </a:r>
            <a:r>
              <a:rPr lang="it-IT" sz="3200" dirty="0"/>
              <a:t> of the malware </a:t>
            </a:r>
            <a:r>
              <a:rPr lang="it-IT" sz="3200" dirty="0" err="1"/>
              <a:t>through</a:t>
            </a:r>
            <a:r>
              <a:rPr lang="it-IT" sz="3200" dirty="0"/>
              <a:t> the </a:t>
            </a:r>
            <a:r>
              <a:rPr lang="it-IT" sz="3200" dirty="0" err="1"/>
              <a:t>correspondence</a:t>
            </a:r>
            <a:r>
              <a:rPr lang="it-IT" sz="3200" dirty="0"/>
              <a:t> of the malware </a:t>
            </a:r>
            <a:r>
              <a:rPr lang="it-IT" sz="3200" dirty="0" err="1"/>
              <a:t>execution</a:t>
            </a:r>
            <a:r>
              <a:rPr lang="it-IT" sz="3200" dirty="0"/>
              <a:t> in a </a:t>
            </a:r>
            <a:r>
              <a:rPr lang="it-IT" sz="3200" dirty="0" err="1"/>
              <a:t>debugger</a:t>
            </a:r>
            <a:r>
              <a:rPr lang="it-IT" sz="3200" dirty="0"/>
              <a:t> with </a:t>
            </a:r>
            <a:r>
              <a:rPr lang="it-IT" sz="3200" dirty="0" err="1"/>
              <a:t>its</a:t>
            </a:r>
            <a:r>
              <a:rPr lang="it-IT" sz="3200" dirty="0"/>
              <a:t> </a:t>
            </a:r>
            <a:r>
              <a:rPr lang="it-IT" sz="3200" dirty="0" err="1"/>
              <a:t>disassembled</a:t>
            </a:r>
            <a:r>
              <a:rPr lang="it-IT" sz="3200" dirty="0"/>
              <a:t> code</a:t>
            </a:r>
          </a:p>
          <a:p>
            <a:pPr lvl="1"/>
            <a:r>
              <a:rPr lang="it-IT" sz="3200" dirty="0" err="1"/>
              <a:t>Find</a:t>
            </a:r>
            <a:r>
              <a:rPr lang="it-IT" sz="3200" dirty="0"/>
              <a:t> </a:t>
            </a:r>
            <a:r>
              <a:rPr lang="it-IT" sz="3200" dirty="0" err="1"/>
              <a:t>particular</a:t>
            </a:r>
            <a:r>
              <a:rPr lang="it-IT" sz="3200" dirty="0"/>
              <a:t> </a:t>
            </a:r>
            <a:r>
              <a:rPr lang="it-IT" sz="3200" dirty="0" err="1"/>
              <a:t>structures</a:t>
            </a:r>
            <a:r>
              <a:rPr lang="it-IT" sz="3200" dirty="0"/>
              <a:t> and </a:t>
            </a:r>
            <a:r>
              <a:rPr lang="it-IT" sz="3200" dirty="0" err="1"/>
              <a:t>IoC</a:t>
            </a:r>
            <a:r>
              <a:rPr lang="it-IT" sz="3200" dirty="0"/>
              <a:t> in the </a:t>
            </a:r>
            <a:r>
              <a:rPr lang="it-IT" sz="3200" dirty="0" err="1"/>
              <a:t>malware’s</a:t>
            </a:r>
            <a:r>
              <a:rPr lang="it-IT" sz="3200" dirty="0"/>
              <a:t> code</a:t>
            </a:r>
            <a:endParaRPr lang="en-US" sz="32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43D8401-5846-4BD6-B478-A5FB542FB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4853343"/>
            <a:ext cx="1438350" cy="174953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FCE499A-9977-4572-8B52-09001CB9D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503" y="5403492"/>
            <a:ext cx="3209925" cy="7620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8BA9D88-A5FE-4D44-8DFD-2308E42A3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796" y="5191600"/>
            <a:ext cx="3073847" cy="973892"/>
          </a:xfrm>
          <a:prstGeom prst="rect">
            <a:avLst/>
          </a:prstGeom>
        </p:spPr>
      </p:pic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B5884317-2706-43F4-A600-5FBA92DB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Corrado Aaron Visaggio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5635A0D-9A37-4A80-9375-9798DD67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03E-C22C-42B7-A39A-D29031D9AF6A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972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E7DF109-C3BC-4F64-A5D3-507660779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504" y="188914"/>
            <a:ext cx="8517384" cy="981075"/>
          </a:xfrm>
        </p:spPr>
        <p:txBody>
          <a:bodyPr/>
          <a:lstStyle/>
          <a:p>
            <a:r>
              <a:rPr lang="it-IT" altLang="it-IT" dirty="0" err="1"/>
              <a:t>Forensics</a:t>
            </a:r>
            <a:endParaRPr lang="it-IT" alt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421A3F-6425-47AA-9FA8-5262C0A29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20" y="1863928"/>
            <a:ext cx="8229600" cy="4525963"/>
          </a:xfrm>
        </p:spPr>
        <p:txBody>
          <a:bodyPr/>
          <a:lstStyle/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evidences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artifacts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various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supports</a:t>
            </a:r>
          </a:p>
          <a:p>
            <a:pPr lvl="1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</a:p>
          <a:p>
            <a:pPr lvl="1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</a:p>
          <a:p>
            <a:pPr lvl="1"/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Volatility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Framework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581C816-3A11-4586-8ECF-366F471A1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1" y="4345231"/>
            <a:ext cx="2078549" cy="2044660"/>
          </a:xfrm>
          <a:prstGeom prst="rect">
            <a:avLst/>
          </a:prstGeom>
        </p:spPr>
      </p:pic>
      <p:pic>
        <p:nvPicPr>
          <p:cNvPr id="11" name="Picture 2" descr="Risultati immagini per hxd">
            <a:extLst>
              <a:ext uri="{FF2B5EF4-FFF2-40B4-BE49-F238E27FC236}">
                <a16:creationId xmlns:a16="http://schemas.microsoft.com/office/drawing/2014/main" id="{A5294DAE-D5B2-442F-A484-5F8CC0F01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235" y="4548854"/>
            <a:ext cx="1510147" cy="151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isultati immagini per winhex">
            <a:extLst>
              <a:ext uri="{FF2B5EF4-FFF2-40B4-BE49-F238E27FC236}">
                <a16:creationId xmlns:a16="http://schemas.microsoft.com/office/drawing/2014/main" id="{3187B015-3350-4EC4-8BDD-C70231373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332" y="2259795"/>
            <a:ext cx="1531768" cy="153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1345E4B6-E115-4857-807D-FD81CDE01A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9" y="4077072"/>
            <a:ext cx="2447925" cy="1866900"/>
          </a:xfrm>
          <a:prstGeom prst="rect">
            <a:avLst/>
          </a:prstGeom>
        </p:spPr>
      </p:pic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DF17D96-CE56-4A0A-A8B2-CF26A4BA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Corrado Aaron Visaggio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C3156A7-4D50-4D26-8E64-C9BDB757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03E-C22C-42B7-A39A-D29031D9AF6A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6643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E7DF109-C3BC-4F64-A5D3-507660779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2824" y="410372"/>
            <a:ext cx="8517384" cy="981075"/>
          </a:xfrm>
        </p:spPr>
        <p:txBody>
          <a:bodyPr/>
          <a:lstStyle/>
          <a:p>
            <a:r>
              <a:rPr lang="it-IT" altLang="it-IT" dirty="0" err="1"/>
              <a:t>IoC</a:t>
            </a:r>
            <a:r>
              <a:rPr lang="it-IT" altLang="it-IT" dirty="0"/>
              <a:t> </a:t>
            </a:r>
            <a:r>
              <a:rPr lang="it-IT" altLang="it-IT" dirty="0" err="1"/>
              <a:t>extraction</a:t>
            </a:r>
            <a:endParaRPr lang="it-IT" alt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421A3F-6425-47AA-9FA8-5262C0A29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824" y="1960430"/>
            <a:ext cx="8229600" cy="45259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Synthetize the info about malwares to recognize them in rules that allow their detection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Yara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OpenIoC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Risultati immagini per yara rules">
            <a:extLst>
              <a:ext uri="{FF2B5EF4-FFF2-40B4-BE49-F238E27FC236}">
                <a16:creationId xmlns:a16="http://schemas.microsoft.com/office/drawing/2014/main" id="{2754BECD-6F9A-47D6-8070-99DBD5E16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919" y="2881816"/>
            <a:ext cx="3652505" cy="174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E96317F-1A88-4547-B281-CB0B6F215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576" y="4941168"/>
            <a:ext cx="4667250" cy="1162050"/>
          </a:xfrm>
          <a:prstGeom prst="rect">
            <a:avLst/>
          </a:prstGeom>
        </p:spPr>
      </p:pic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83CFA8D-40C7-4211-9A69-42FBE9D7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Corrado Aaron Visaggio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B9EE07-8E1F-4FE5-B39B-F7F96D88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03E-C22C-42B7-A39A-D29031D9AF6A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9422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E7DF109-C3BC-4F64-A5D3-507660779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5614" y="620689"/>
            <a:ext cx="8517384" cy="981075"/>
          </a:xfrm>
        </p:spPr>
        <p:txBody>
          <a:bodyPr>
            <a:normAutofit fontScale="90000"/>
          </a:bodyPr>
          <a:lstStyle/>
          <a:p>
            <a:r>
              <a:rPr lang="it-IT" altLang="it-IT" dirty="0" err="1"/>
              <a:t>Gather</a:t>
            </a:r>
            <a:r>
              <a:rPr lang="it-IT" altLang="it-IT" dirty="0"/>
              <a:t> intelligence from reports and </a:t>
            </a:r>
            <a:r>
              <a:rPr lang="it-IT" altLang="it-IT" dirty="0" err="1"/>
              <a:t>IoCs</a:t>
            </a:r>
            <a:endParaRPr lang="it-IT" alt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421A3F-6425-47AA-9FA8-5262C0A29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409" y="1904741"/>
            <a:ext cx="8229600" cy="45259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Take comparison in all previous steps between the info gathered in various Threat Intelligence Platforms and those extracted during the analysis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hashes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IoCs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Risultati immagini per payload security">
            <a:extLst>
              <a:ext uri="{FF2B5EF4-FFF2-40B4-BE49-F238E27FC236}">
                <a16:creationId xmlns:a16="http://schemas.microsoft.com/office/drawing/2014/main" id="{4C4AB0FF-0ACF-48CA-8971-E02AD3C3F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715" y="5397335"/>
            <a:ext cx="3174181" cy="107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isultati immagini per symantec">
            <a:extLst>
              <a:ext uri="{FF2B5EF4-FFF2-40B4-BE49-F238E27FC236}">
                <a16:creationId xmlns:a16="http://schemas.microsoft.com/office/drawing/2014/main" id="{A833BC72-C9BD-4821-AACF-6356FAC9F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381" y="5738160"/>
            <a:ext cx="3060743" cy="71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Risultati immagini per talos cisco">
            <a:extLst>
              <a:ext uri="{FF2B5EF4-FFF2-40B4-BE49-F238E27FC236}">
                <a16:creationId xmlns:a16="http://schemas.microsoft.com/office/drawing/2014/main" id="{350F9005-EC8D-4E12-8446-96E61C8A3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84" y="4734813"/>
            <a:ext cx="2203607" cy="66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magine correlata">
            <a:extLst>
              <a:ext uri="{FF2B5EF4-FFF2-40B4-BE49-F238E27FC236}">
                <a16:creationId xmlns:a16="http://schemas.microsoft.com/office/drawing/2014/main" id="{7B3EDA3C-E660-4AEF-BAD0-80C0B5703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306" y="4336253"/>
            <a:ext cx="1724672" cy="172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Risultati immagini per fortinet">
            <a:extLst>
              <a:ext uri="{FF2B5EF4-FFF2-40B4-BE49-F238E27FC236}">
                <a16:creationId xmlns:a16="http://schemas.microsoft.com/office/drawing/2014/main" id="{D70293FC-0FC7-4B7B-88A2-FBF90439A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548" y="2826136"/>
            <a:ext cx="24574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807F7789-BA42-47C5-BFBA-110E418862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3952" y="3873336"/>
            <a:ext cx="2839976" cy="635329"/>
          </a:xfrm>
          <a:prstGeom prst="rect">
            <a:avLst/>
          </a:prstGeom>
        </p:spPr>
      </p:pic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44FF288A-F18C-42C4-9CB9-7754F326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Corrado Aaron Visaggio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EB44C99-D749-41D0-A0D6-F9825BCE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03E-C22C-42B7-A39A-D29031D9AF6A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07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E7DF109-C3BC-4F64-A5D3-507660779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lang="it-IT" altLang="it-IT" dirty="0" err="1"/>
              <a:t>Threat</a:t>
            </a:r>
            <a:r>
              <a:rPr lang="it-IT" altLang="it-IT" dirty="0"/>
              <a:t> Intelligence</a:t>
            </a:r>
            <a:endParaRPr lang="it-IT" alt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C92B56-C902-4474-8AEE-7BE18B918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766" y="1763515"/>
            <a:ext cx="8229600" cy="4525963"/>
          </a:xfrm>
        </p:spPr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question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>
                <a:solidFill>
                  <a:srgbClr val="FF0000"/>
                </a:solidFill>
              </a:rPr>
              <a:t>if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>
                <a:solidFill>
                  <a:srgbClr val="FF0000"/>
                </a:solidFill>
              </a:rPr>
              <a:t>when</a:t>
            </a:r>
            <a:r>
              <a:rPr lang="it-IT" dirty="0"/>
              <a:t>!</a:t>
            </a:r>
          </a:p>
          <a:p>
            <a:pPr lvl="1"/>
            <a:r>
              <a:rPr lang="en-US" dirty="0"/>
              <a:t>New approach to opposite malware attacks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9A6BF687-7159-4193-AB80-9C4417719A61}"/>
              </a:ext>
            </a:extLst>
          </p:cNvPr>
          <p:cNvSpPr/>
          <p:nvPr/>
        </p:nvSpPr>
        <p:spPr>
          <a:xfrm>
            <a:off x="3715172" y="3486437"/>
            <a:ext cx="2376264" cy="10801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it-IT" sz="1400" dirty="0" err="1">
                <a:solidFill>
                  <a:prstClr val="black"/>
                </a:solidFill>
                <a:latin typeface="Arial Rounded MT Bold" panose="020F0704030504030204" pitchFamily="34" charset="0"/>
              </a:rPr>
              <a:t>Reactive</a:t>
            </a:r>
            <a:endParaRPr lang="it-IT" sz="1400" dirty="0">
              <a:solidFill>
                <a:prstClr val="black"/>
              </a:solidFill>
              <a:latin typeface="Arial Rounded MT Bold" panose="020F0704030504030204" pitchFamily="34" charset="0"/>
            </a:endParaRPr>
          </a:p>
          <a:p>
            <a:pPr algn="ctr" defTabSz="457200"/>
            <a:r>
              <a:rPr lang="it-IT" sz="1400" dirty="0" err="1">
                <a:solidFill>
                  <a:prstClr val="black"/>
                </a:solidFill>
                <a:latin typeface="Arial Rounded MT Bold" panose="020F0704030504030204" pitchFamily="34" charset="0"/>
              </a:rPr>
              <a:t>Approach</a:t>
            </a:r>
            <a:endParaRPr lang="it-IT" sz="1400" dirty="0">
              <a:solidFill>
                <a:prstClr val="black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B6C77F66-EC71-40FC-A8C4-B8CBE1FC95E2}"/>
              </a:ext>
            </a:extLst>
          </p:cNvPr>
          <p:cNvSpPr/>
          <p:nvPr/>
        </p:nvSpPr>
        <p:spPr>
          <a:xfrm>
            <a:off x="3715172" y="5445224"/>
            <a:ext cx="2376264" cy="10801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it-IT" sz="1400" dirty="0" err="1">
                <a:solidFill>
                  <a:prstClr val="black"/>
                </a:solidFill>
                <a:latin typeface="Arial Rounded MT Bold" panose="020F0704030504030204" pitchFamily="34" charset="0"/>
              </a:rPr>
              <a:t>Proactive</a:t>
            </a:r>
            <a:endParaRPr lang="it-IT" sz="1400" dirty="0">
              <a:solidFill>
                <a:prstClr val="black"/>
              </a:solidFill>
              <a:latin typeface="Arial Rounded MT Bold" panose="020F0704030504030204" pitchFamily="34" charset="0"/>
            </a:endParaRPr>
          </a:p>
          <a:p>
            <a:pPr algn="ctr" defTabSz="457200"/>
            <a:r>
              <a:rPr lang="it-IT" sz="1400" dirty="0" err="1">
                <a:solidFill>
                  <a:prstClr val="black"/>
                </a:solidFill>
                <a:latin typeface="Arial Rounded MT Bold" panose="020F0704030504030204" pitchFamily="34" charset="0"/>
              </a:rPr>
              <a:t>Approach</a:t>
            </a:r>
            <a:endParaRPr lang="it-IT" sz="1400" dirty="0">
              <a:solidFill>
                <a:prstClr val="black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Freccia in giù 3">
            <a:extLst>
              <a:ext uri="{FF2B5EF4-FFF2-40B4-BE49-F238E27FC236}">
                <a16:creationId xmlns:a16="http://schemas.microsoft.com/office/drawing/2014/main" id="{A7F94391-4F19-4A40-BF8D-E40865E27BB4}"/>
              </a:ext>
            </a:extLst>
          </p:cNvPr>
          <p:cNvSpPr/>
          <p:nvPr/>
        </p:nvSpPr>
        <p:spPr>
          <a:xfrm>
            <a:off x="4727849" y="4566558"/>
            <a:ext cx="361076" cy="878667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0AEC81-3824-44D9-833B-D01740CB81F8}"/>
              </a:ext>
            </a:extLst>
          </p:cNvPr>
          <p:cNvSpPr/>
          <p:nvPr/>
        </p:nvSpPr>
        <p:spPr>
          <a:xfrm>
            <a:off x="7103076" y="2949904"/>
            <a:ext cx="1224136" cy="43204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Antivirus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4CEB9BD-9F37-4A03-9BAD-D9E813B50215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091436" y="3165929"/>
            <a:ext cx="1011640" cy="8605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0004748F-2335-4061-B861-18EF7CB32438}"/>
              </a:ext>
            </a:extLst>
          </p:cNvPr>
          <p:cNvSpPr/>
          <p:nvPr/>
        </p:nvSpPr>
        <p:spPr>
          <a:xfrm>
            <a:off x="7103076" y="3567064"/>
            <a:ext cx="1224136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it-IT" sz="14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SIEM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C9F8BAE-C1AF-4551-A95E-60CA5FCA818D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6091436" y="3783089"/>
            <a:ext cx="1011640" cy="2434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9B9E4975-2344-47C4-B225-09BAF5A1F448}"/>
              </a:ext>
            </a:extLst>
          </p:cNvPr>
          <p:cNvSpPr/>
          <p:nvPr/>
        </p:nvSpPr>
        <p:spPr>
          <a:xfrm>
            <a:off x="7103076" y="4194589"/>
            <a:ext cx="1224136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it-IT" sz="14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IDS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22AB2DB3-15EA-4CE5-9634-434BCE34325C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6091436" y="4026497"/>
            <a:ext cx="1011640" cy="3841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A594AC81-DE6A-4E7D-995E-CC392C44F1D6}"/>
              </a:ext>
            </a:extLst>
          </p:cNvPr>
          <p:cNvSpPr/>
          <p:nvPr/>
        </p:nvSpPr>
        <p:spPr>
          <a:xfrm>
            <a:off x="7103076" y="4816840"/>
            <a:ext cx="1224136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it-IT" sz="14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Firewall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1882767C-0481-4445-907D-372BC23FA14B}"/>
              </a:ext>
            </a:extLst>
          </p:cNvPr>
          <p:cNvCxnSpPr>
            <a:cxnSpLocks/>
            <a:stCxn id="2" idx="3"/>
            <a:endCxn id="19" idx="1"/>
          </p:cNvCxnSpPr>
          <p:nvPr/>
        </p:nvCxnSpPr>
        <p:spPr>
          <a:xfrm>
            <a:off x="6091436" y="4026498"/>
            <a:ext cx="1011640" cy="10063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C10D1C65-39F4-4F39-8EC3-2C877A858E8E}"/>
              </a:ext>
            </a:extLst>
          </p:cNvPr>
          <p:cNvSpPr/>
          <p:nvPr/>
        </p:nvSpPr>
        <p:spPr>
          <a:xfrm>
            <a:off x="7103076" y="5645759"/>
            <a:ext cx="1585212" cy="6554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it-IT" sz="1400" dirty="0" err="1">
                <a:solidFill>
                  <a:prstClr val="black"/>
                </a:solidFill>
                <a:latin typeface="Arial Rounded MT Bold" panose="020F0704030504030204" pitchFamily="34" charset="0"/>
              </a:rPr>
              <a:t>Threat</a:t>
            </a:r>
            <a:r>
              <a:rPr lang="it-IT" sz="14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 Intelligence</a:t>
            </a: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3EC6FF39-DCD6-4E7A-86F8-FD14A972E9D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6091436" y="5973498"/>
            <a:ext cx="1011640" cy="117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F3E41CF-2A75-4619-B06F-7ACA3968858D}"/>
              </a:ext>
            </a:extLst>
          </p:cNvPr>
          <p:cNvSpPr txBox="1"/>
          <p:nvPr/>
        </p:nvSpPr>
        <p:spPr>
          <a:xfrm>
            <a:off x="2879844" y="384183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old</a:t>
            </a:r>
            <a:endParaRPr lang="it-IT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9B8283B-11ED-42D5-975A-5318840E4833}"/>
              </a:ext>
            </a:extLst>
          </p:cNvPr>
          <p:cNvSpPr txBox="1"/>
          <p:nvPr/>
        </p:nvSpPr>
        <p:spPr>
          <a:xfrm>
            <a:off x="2822135" y="565030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FEC2133-35CE-4D4B-8630-DDC6D041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Corrado Aaron Visaggio</a:t>
            </a:r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88E6BA5-48AF-434D-A7BC-795F57D5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03E-C22C-42B7-A39A-D29031D9AF6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6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E7DF109-C3BC-4F64-A5D3-507660779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lang="it-IT" altLang="it-IT" dirty="0" err="1"/>
              <a:t>Threat</a:t>
            </a:r>
            <a:r>
              <a:rPr lang="it-IT" altLang="it-IT" dirty="0"/>
              <a:t> Intelligence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CEE3ED28-109F-4CBC-ADAF-2BEFBB3364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986033"/>
            <a:ext cx="8229600" cy="4525962"/>
          </a:xfrm>
        </p:spPr>
        <p:txBody>
          <a:bodyPr/>
          <a:lstStyle/>
          <a:p>
            <a:r>
              <a:rPr lang="it-IT" altLang="it-IT" dirty="0" err="1"/>
              <a:t>We</a:t>
            </a:r>
            <a:r>
              <a:rPr lang="it-IT" altLang="it-IT" dirty="0"/>
              <a:t> must face off new </a:t>
            </a:r>
            <a:r>
              <a:rPr lang="it-IT" altLang="it-IT" dirty="0" err="1"/>
              <a:t>threats</a:t>
            </a:r>
            <a:r>
              <a:rPr lang="it-IT" altLang="it-IT" dirty="0"/>
              <a:t> </a:t>
            </a:r>
            <a:r>
              <a:rPr lang="it-IT" altLang="it-IT" dirty="0" err="1">
                <a:solidFill>
                  <a:srgbClr val="FF0000"/>
                </a:solidFill>
              </a:rPr>
              <a:t>collaborating</a:t>
            </a:r>
            <a:r>
              <a:rPr lang="it-IT" altLang="it-IT" dirty="0"/>
              <a:t> with </a:t>
            </a:r>
            <a:r>
              <a:rPr lang="it-IT" altLang="it-IT" dirty="0" err="1"/>
              <a:t>other</a:t>
            </a:r>
            <a:r>
              <a:rPr lang="it-IT" altLang="it-IT" dirty="0"/>
              <a:t> </a:t>
            </a:r>
            <a:r>
              <a:rPr lang="it-IT" altLang="it-IT" dirty="0" err="1"/>
              <a:t>many</a:t>
            </a:r>
            <a:r>
              <a:rPr lang="it-IT" altLang="it-IT" dirty="0"/>
              <a:t> </a:t>
            </a:r>
            <a:r>
              <a:rPr lang="it-IT" altLang="it-IT" dirty="0" err="1"/>
              <a:t>entities</a:t>
            </a:r>
            <a:r>
              <a:rPr lang="it-IT" altLang="it-IT" dirty="0"/>
              <a:t>.</a:t>
            </a:r>
          </a:p>
          <a:p>
            <a:r>
              <a:rPr lang="it-IT" altLang="it-IT" dirty="0" err="1"/>
              <a:t>It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necessary</a:t>
            </a:r>
            <a:r>
              <a:rPr lang="it-IT" altLang="it-IT" dirty="0"/>
              <a:t> a </a:t>
            </a:r>
            <a:r>
              <a:rPr lang="it-IT" altLang="it-IT" dirty="0" err="1">
                <a:solidFill>
                  <a:srgbClr val="FF0000"/>
                </a:solidFill>
              </a:rPr>
              <a:t>continous</a:t>
            </a:r>
            <a:r>
              <a:rPr lang="it-IT" altLang="it-IT" dirty="0">
                <a:solidFill>
                  <a:srgbClr val="FF0000"/>
                </a:solidFill>
              </a:rPr>
              <a:t> </a:t>
            </a:r>
            <a:r>
              <a:rPr lang="it-IT" altLang="it-IT" dirty="0"/>
              <a:t>and</a:t>
            </a:r>
            <a:r>
              <a:rPr lang="it-IT" altLang="it-IT" dirty="0">
                <a:solidFill>
                  <a:srgbClr val="FF0000"/>
                </a:solidFill>
              </a:rPr>
              <a:t> </a:t>
            </a:r>
            <a:r>
              <a:rPr lang="it-IT" altLang="it-IT" dirty="0" err="1">
                <a:solidFill>
                  <a:srgbClr val="FF0000"/>
                </a:solidFill>
              </a:rPr>
              <a:t>timely</a:t>
            </a:r>
            <a:r>
              <a:rPr lang="it-IT" altLang="it-IT" dirty="0"/>
              <a:t> sharing of </a:t>
            </a:r>
            <a:r>
              <a:rPr lang="it-IT" altLang="it-IT" dirty="0">
                <a:solidFill>
                  <a:srgbClr val="FF0000"/>
                </a:solidFill>
              </a:rPr>
              <a:t>knowledge</a:t>
            </a:r>
          </a:p>
          <a:p>
            <a:pPr lvl="1"/>
            <a:endParaRPr lang="it-IT" altLang="it-IT" dirty="0"/>
          </a:p>
          <a:p>
            <a:pPr lvl="1"/>
            <a:endParaRPr lang="it-IT" altLang="it-IT" dirty="0"/>
          </a:p>
        </p:txBody>
      </p:sp>
      <p:pic>
        <p:nvPicPr>
          <p:cNvPr id="5124" name="Picture 4" descr="https://www.zerofox.com/wp-content/uploads/post/Tactical_Cyber_Threat_Intelligence.jpg">
            <a:extLst>
              <a:ext uri="{FF2B5EF4-FFF2-40B4-BE49-F238E27FC236}">
                <a16:creationId xmlns:a16="http://schemas.microsoft.com/office/drawing/2014/main" id="{8329FE40-A750-4638-A382-E98823EB3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11695"/>
            <a:ext cx="9144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45AF5E2-A7E1-4697-B756-731A3012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Corrado Aaron Visaggio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8579DAD-EB87-4828-8A07-2797FA8C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03E-C22C-42B7-A39A-D29031D9AF6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744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E7DF109-C3BC-4F64-A5D3-507660779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504" y="188914"/>
            <a:ext cx="8517384" cy="981075"/>
          </a:xfrm>
        </p:spPr>
        <p:txBody>
          <a:bodyPr/>
          <a:lstStyle/>
          <a:p>
            <a:r>
              <a:rPr lang="it-IT" altLang="it-IT" dirty="0" err="1"/>
              <a:t>Threat</a:t>
            </a:r>
            <a:r>
              <a:rPr lang="it-IT" altLang="it-IT" dirty="0"/>
              <a:t> Intelligence</a:t>
            </a:r>
          </a:p>
        </p:txBody>
      </p:sp>
      <p:pic>
        <p:nvPicPr>
          <p:cNvPr id="6146" name="Picture 2" descr="https://www.trendmicro.com/content/dam/trendmicro/global/en/business/technologies/smart-protection-network/infographic_keeping-ahead-of-threats-mobile.png">
            <a:extLst>
              <a:ext uri="{FF2B5EF4-FFF2-40B4-BE49-F238E27FC236}">
                <a16:creationId xmlns:a16="http://schemas.microsoft.com/office/drawing/2014/main" id="{293744B4-B348-4677-AED1-87173713EC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40" y="2006941"/>
            <a:ext cx="6966032" cy="466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EF1CECB-E818-4338-B87C-2487667E4BAA}"/>
              </a:ext>
            </a:extLst>
          </p:cNvPr>
          <p:cNvSpPr txBox="1"/>
          <p:nvPr/>
        </p:nvSpPr>
        <p:spPr>
          <a:xfrm>
            <a:off x="1605009" y="6093296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Source: </a:t>
            </a:r>
          </a:p>
          <a:p>
            <a:r>
              <a:rPr lang="it-IT" sz="1000" dirty="0">
                <a:hlinkClick r:id="rId4"/>
              </a:rPr>
              <a:t>https://www.trendmicro.com/en_ca/business/technologies/smart-protection-network.html</a:t>
            </a:r>
            <a:r>
              <a:rPr lang="it-IT" sz="1000" dirty="0"/>
              <a:t> 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ED9B2D67-78DB-4EC8-B400-9542EA46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Corrado Aaron Visaggio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603B2C3-7A66-4619-8A24-F8660B4F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03E-C22C-42B7-A39A-D29031D9AF6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564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E7DF109-C3BC-4F64-A5D3-507660779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504" y="188914"/>
            <a:ext cx="8517384" cy="981075"/>
          </a:xfrm>
        </p:spPr>
        <p:txBody>
          <a:bodyPr/>
          <a:lstStyle/>
          <a:p>
            <a:r>
              <a:rPr lang="it-IT" altLang="it-IT" dirty="0" err="1"/>
              <a:t>Threat</a:t>
            </a:r>
            <a:r>
              <a:rPr lang="it-IT" altLang="it-IT" dirty="0"/>
              <a:t> Intelligence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E2C05-D352-4882-87B2-4443BFA9E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200" dirty="0"/>
              <a:t>Threat intelligence is created by a process which </a:t>
            </a:r>
            <a:r>
              <a:rPr lang="en-CA" sz="2200" dirty="0">
                <a:solidFill>
                  <a:srgbClr val="FF0000"/>
                </a:solidFill>
              </a:rPr>
              <a:t>takes raw data and information from a variety of sources</a:t>
            </a:r>
            <a:r>
              <a:rPr lang="en-CA" sz="2200" dirty="0"/>
              <a:t> and turns it in to strategically, tactically or operationally valuable information.</a:t>
            </a:r>
          </a:p>
          <a:p>
            <a:r>
              <a:rPr lang="en-CA" sz="2200" dirty="0"/>
              <a:t>The typical sources of this raw data and information often include:</a:t>
            </a:r>
          </a:p>
          <a:p>
            <a:pPr lvl="1"/>
            <a:r>
              <a:rPr lang="en-CA" sz="2200" dirty="0">
                <a:solidFill>
                  <a:srgbClr val="FF0000"/>
                </a:solidFill>
              </a:rPr>
              <a:t>Human-supplied</a:t>
            </a:r>
            <a:r>
              <a:rPr lang="en-CA" sz="2200" dirty="0"/>
              <a:t>: human intelligence (HUMINT).</a:t>
            </a:r>
          </a:p>
          <a:p>
            <a:pPr lvl="1"/>
            <a:r>
              <a:rPr lang="en-CA" sz="2200" dirty="0">
                <a:solidFill>
                  <a:srgbClr val="FF0000"/>
                </a:solidFill>
              </a:rPr>
              <a:t>Internet-published</a:t>
            </a:r>
            <a:r>
              <a:rPr lang="en-CA" sz="2200" dirty="0"/>
              <a:t>: open-source intelligence (</a:t>
            </a:r>
            <a:r>
              <a:rPr lang="en-CA" sz="2200" dirty="0">
                <a:solidFill>
                  <a:srgbClr val="3366FF"/>
                </a:solidFill>
              </a:rPr>
              <a:t>OSINT</a:t>
            </a:r>
            <a:r>
              <a:rPr lang="en-CA" sz="2200" dirty="0"/>
              <a:t>)</a:t>
            </a:r>
          </a:p>
          <a:p>
            <a:pPr lvl="1"/>
            <a:r>
              <a:rPr lang="en-CA" sz="2200" dirty="0">
                <a:solidFill>
                  <a:srgbClr val="FF0000"/>
                </a:solidFill>
              </a:rPr>
              <a:t>Network-traffic-derived</a:t>
            </a:r>
            <a:r>
              <a:rPr lang="en-CA" sz="2200" dirty="0"/>
              <a:t>: signals intelligence (SIGINT).</a:t>
            </a:r>
          </a:p>
          <a:p>
            <a:pPr lvl="1"/>
            <a:r>
              <a:rPr lang="en-CA" sz="2200" dirty="0">
                <a:solidFill>
                  <a:srgbClr val="FF0000"/>
                </a:solidFill>
              </a:rPr>
              <a:t>Technical artefacts</a:t>
            </a:r>
            <a:r>
              <a:rPr lang="en-CA" sz="2200" dirty="0"/>
              <a:t>: cyber-intelligence (CYBINT) or cyber-specific technical intelligence (TECHINT).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29CCC468-8426-4E1D-ACE4-B5C6175D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Corrado Aaron Visaggio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385982-04E0-46A1-BEAD-FE9A336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03E-C22C-42B7-A39A-D29031D9AF6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695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E7DF109-C3BC-4F64-A5D3-507660779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504" y="188914"/>
            <a:ext cx="8517384" cy="981075"/>
          </a:xfrm>
        </p:spPr>
        <p:txBody>
          <a:bodyPr>
            <a:normAutofit/>
          </a:bodyPr>
          <a:lstStyle/>
          <a:p>
            <a:r>
              <a:rPr lang="it-IT" altLang="it-IT" dirty="0"/>
              <a:t>OSINT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FFBC91-D413-4ABD-82D1-06013ABCB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88" y="1927373"/>
            <a:ext cx="8229600" cy="4525963"/>
          </a:xfrm>
        </p:spPr>
        <p:txBody>
          <a:bodyPr/>
          <a:lstStyle/>
          <a:p>
            <a:r>
              <a:rPr lang="en-CA" dirty="0"/>
              <a:t>Open Source </a:t>
            </a:r>
            <a:r>
              <a:rPr lang="en-CA" dirty="0" err="1"/>
              <a:t>INTelligence</a:t>
            </a:r>
            <a:r>
              <a:rPr lang="en-CA" dirty="0"/>
              <a:t> (OSINT)</a:t>
            </a:r>
          </a:p>
          <a:p>
            <a:pPr lvl="1"/>
            <a:r>
              <a:rPr lang="en-US" dirty="0"/>
              <a:t>collection of  information  and  sources  that  are generally available, including information obtained from the </a:t>
            </a:r>
            <a:r>
              <a:rPr lang="en-US" dirty="0">
                <a:solidFill>
                  <a:srgbClr val="FF0000"/>
                </a:solidFill>
              </a:rPr>
              <a:t>media</a:t>
            </a:r>
            <a:r>
              <a:rPr lang="en-US" dirty="0"/>
              <a:t> (newspapers,   radio,   television,   etc.), </a:t>
            </a:r>
            <a:r>
              <a:rPr lang="en-US" dirty="0">
                <a:solidFill>
                  <a:srgbClr val="FF0000"/>
                </a:solidFill>
              </a:rPr>
              <a:t>professional  and  academic  records</a:t>
            </a:r>
            <a:r>
              <a:rPr lang="en-US" dirty="0"/>
              <a:t> papers,  conferences, professional associations,   etc.), and </a:t>
            </a:r>
            <a:r>
              <a:rPr lang="en-US" dirty="0">
                <a:solidFill>
                  <a:srgbClr val="FF0000"/>
                </a:solidFill>
              </a:rPr>
              <a:t>public data </a:t>
            </a:r>
            <a:r>
              <a:rPr lang="en-US" dirty="0"/>
              <a:t>(government  reports, demographics, hearings, speeches, etc.).            Cit. FBI</a:t>
            </a:r>
            <a:endParaRPr lang="en-CA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F4CDD6B-D93E-4DC3-A4DE-FFE157442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4474270"/>
            <a:ext cx="7449228" cy="1979066"/>
          </a:xfrm>
          <a:prstGeom prst="rect">
            <a:avLst/>
          </a:prstGeom>
        </p:spPr>
      </p:pic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2CB8BA4-9ACE-436E-8B27-044495BF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Corrado Aaron Visaggio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A3E6C0-6B4F-4D9F-B04F-A1C3D227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03E-C22C-42B7-A39A-D29031D9AF6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208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E7DF109-C3BC-4F64-A5D3-507660779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504" y="188914"/>
            <a:ext cx="8517384" cy="981075"/>
          </a:xfrm>
        </p:spPr>
        <p:txBody>
          <a:bodyPr>
            <a:normAutofit/>
          </a:bodyPr>
          <a:lstStyle/>
          <a:p>
            <a:r>
              <a:rPr lang="it-IT" altLang="it-IT" dirty="0"/>
              <a:t>OSINT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FFBC91-D413-4ABD-82D1-06013ABCB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816532"/>
            <a:ext cx="8229600" cy="4525963"/>
          </a:xfrm>
        </p:spPr>
        <p:txBody>
          <a:bodyPr/>
          <a:lstStyle/>
          <a:p>
            <a:r>
              <a:rPr lang="en-CA" dirty="0"/>
              <a:t>Process of structuration of an information</a:t>
            </a:r>
          </a:p>
          <a:p>
            <a:pPr lvl="1"/>
            <a:endParaRPr lang="en-CA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D370B04-843E-4585-BFEB-2AB8829931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2"/>
          <a:stretch/>
        </p:blipFill>
        <p:spPr>
          <a:xfrm>
            <a:off x="2616504" y="2314084"/>
            <a:ext cx="6958992" cy="4451930"/>
          </a:xfrm>
          <a:prstGeom prst="rect">
            <a:avLst/>
          </a:prstGeom>
        </p:spPr>
      </p:pic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8A49B21-D2BB-4784-9751-90CE97B6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Corrado Aaron Visaggio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F09748-39F2-4B9A-9651-2507E0CD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03E-C22C-42B7-A39A-D29031D9AF6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460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E7DF109-C3BC-4F64-A5D3-507660779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504" y="107103"/>
            <a:ext cx="8517384" cy="981075"/>
          </a:xfrm>
        </p:spPr>
        <p:txBody>
          <a:bodyPr/>
          <a:lstStyle/>
          <a:p>
            <a:r>
              <a:rPr lang="it-IT" altLang="it-IT" dirty="0"/>
              <a:t>OSINT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FFBC91-D413-4ABD-82D1-06013ABCB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396" y="1866516"/>
            <a:ext cx="8229600" cy="4525963"/>
          </a:xfrm>
        </p:spPr>
        <p:txBody>
          <a:bodyPr/>
          <a:lstStyle/>
          <a:p>
            <a:r>
              <a:rPr lang="en-CA" dirty="0"/>
              <a:t>The OSINT Process</a:t>
            </a:r>
          </a:p>
          <a:p>
            <a:pPr lvl="1"/>
            <a:endParaRPr lang="en-CA" dirty="0"/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9DDB5D44-3F01-4392-81B0-DCD09C3F9934}"/>
              </a:ext>
            </a:extLst>
          </p:cNvPr>
          <p:cNvGraphicFramePr/>
          <p:nvPr/>
        </p:nvGraphicFramePr>
        <p:xfrm>
          <a:off x="1631504" y="2442117"/>
          <a:ext cx="5347672" cy="3950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DAAE20C5-6C4A-421F-8E12-E5D678B6C454}"/>
              </a:ext>
            </a:extLst>
          </p:cNvPr>
          <p:cNvSpPr txBox="1"/>
          <p:nvPr/>
        </p:nvSpPr>
        <p:spPr>
          <a:xfrm>
            <a:off x="7876008" y="1733520"/>
            <a:ext cx="2684488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it-IT" sz="1600" dirty="0" err="1"/>
              <a:t>Hostnames</a:t>
            </a:r>
            <a:endParaRPr lang="it-IT" sz="16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it-IT" sz="1600" dirty="0"/>
              <a:t>Services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it-IT" sz="1600" dirty="0"/>
              <a:t>Networks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it-IT" sz="1600" dirty="0"/>
              <a:t>SW/HW </a:t>
            </a:r>
            <a:r>
              <a:rPr lang="it-IT" sz="1600" dirty="0" err="1"/>
              <a:t>versions</a:t>
            </a:r>
            <a:r>
              <a:rPr lang="it-IT" sz="1600" dirty="0"/>
              <a:t> and OS information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it-IT" sz="1600" dirty="0"/>
              <a:t>GEO-Location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it-IT" sz="1600" dirty="0"/>
              <a:t>Network </a:t>
            </a:r>
            <a:r>
              <a:rPr lang="it-IT" sz="1600" dirty="0" err="1"/>
              <a:t>Diagram</a:t>
            </a:r>
            <a:endParaRPr lang="it-IT" sz="16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it-IT" sz="1600" dirty="0"/>
              <a:t>Database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it-IT" sz="1600" dirty="0" err="1"/>
              <a:t>Documents</a:t>
            </a:r>
            <a:r>
              <a:rPr lang="it-IT" sz="1600" dirty="0"/>
              <a:t>, </a:t>
            </a:r>
            <a:r>
              <a:rPr lang="it-IT" sz="1600" dirty="0" err="1"/>
              <a:t>papers</a:t>
            </a:r>
            <a:r>
              <a:rPr lang="it-IT" sz="1600" dirty="0"/>
              <a:t>, </a:t>
            </a:r>
            <a:r>
              <a:rPr lang="it-IT" sz="1600" dirty="0" err="1"/>
              <a:t>presentations</a:t>
            </a:r>
            <a:r>
              <a:rPr lang="it-IT" sz="1600" dirty="0"/>
              <a:t>, and </a:t>
            </a:r>
            <a:r>
              <a:rPr lang="it-IT" sz="1600" dirty="0" err="1"/>
              <a:t>configuration</a:t>
            </a:r>
            <a:r>
              <a:rPr lang="it-IT" sz="1600" dirty="0"/>
              <a:t> </a:t>
            </a:r>
            <a:r>
              <a:rPr lang="it-IT" sz="1600" dirty="0" err="1"/>
              <a:t>files</a:t>
            </a:r>
            <a:endParaRPr lang="it-IT" sz="16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it-IT" sz="1600" dirty="0"/>
              <a:t>Metadata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it-IT" sz="1600" dirty="0"/>
              <a:t>Email and </a:t>
            </a:r>
            <a:r>
              <a:rPr lang="it-IT" sz="1600" dirty="0" err="1"/>
              <a:t>employee</a:t>
            </a:r>
            <a:r>
              <a:rPr lang="it-IT" sz="1600" dirty="0"/>
              <a:t> </a:t>
            </a:r>
            <a:r>
              <a:rPr lang="it-IT" sz="1600" dirty="0" err="1"/>
              <a:t>search</a:t>
            </a:r>
            <a:r>
              <a:rPr lang="it-IT" sz="1600" dirty="0"/>
              <a:t> (</a:t>
            </a:r>
            <a:r>
              <a:rPr lang="it-IT" sz="1600" dirty="0" err="1"/>
              <a:t>name</a:t>
            </a:r>
            <a:r>
              <a:rPr lang="it-IT" sz="1600" dirty="0"/>
              <a:t> and </a:t>
            </a:r>
            <a:r>
              <a:rPr lang="it-IT" sz="1600" dirty="0" err="1"/>
              <a:t>other</a:t>
            </a:r>
            <a:r>
              <a:rPr lang="it-IT" sz="1600" dirty="0"/>
              <a:t> personal information)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it-IT" sz="1600" dirty="0"/>
              <a:t>Technology </a:t>
            </a:r>
            <a:r>
              <a:rPr lang="it-IT" sz="1600" dirty="0" err="1"/>
              <a:t>infrastructure</a:t>
            </a:r>
            <a:endParaRPr lang="it-IT" sz="16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it-IT" sz="1600" dirty="0"/>
              <a:t>IP</a:t>
            </a:r>
            <a:endParaRPr lang="en-US" sz="160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1584E3-AC0D-4495-9FA9-0BA5CED5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Corrado Aaron Visaggio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45549E-4F10-4956-AAAB-9807D2F1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03E-C22C-42B7-A39A-D29031D9AF6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7712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</Words>
  <Application>Microsoft Office PowerPoint</Application>
  <PresentationFormat>Widescreen</PresentationFormat>
  <Paragraphs>236</Paragraphs>
  <Slides>26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2" baseType="lpstr">
      <vt:lpstr>Arial</vt:lpstr>
      <vt:lpstr>Arial Rounded MT Bold</vt:lpstr>
      <vt:lpstr>Calibri</vt:lpstr>
      <vt:lpstr>Calibri Light</vt:lpstr>
      <vt:lpstr>Wingdings</vt:lpstr>
      <vt:lpstr>Tema di Office</vt:lpstr>
      <vt:lpstr>Threat Intelligence</vt:lpstr>
      <vt:lpstr>Investigation and Analysis</vt:lpstr>
      <vt:lpstr>Threat Intelligence</vt:lpstr>
      <vt:lpstr>Threat Intelligence</vt:lpstr>
      <vt:lpstr>Threat Intelligence</vt:lpstr>
      <vt:lpstr>Threat Intelligence</vt:lpstr>
      <vt:lpstr>OSINT</vt:lpstr>
      <vt:lpstr>OSINT</vt:lpstr>
      <vt:lpstr>OSINT</vt:lpstr>
      <vt:lpstr>Threat Intelligence</vt:lpstr>
      <vt:lpstr>Threat Intelligence</vt:lpstr>
      <vt:lpstr>Threat Intelligence</vt:lpstr>
      <vt:lpstr>Threat Intelligence</vt:lpstr>
      <vt:lpstr>Threat Intelligence</vt:lpstr>
      <vt:lpstr>Sandbox Analysis</vt:lpstr>
      <vt:lpstr>Threat Intelligence Platforms</vt:lpstr>
      <vt:lpstr>Threat Intelligence &amp; IoC</vt:lpstr>
      <vt:lpstr>The Malware Analysis Process </vt:lpstr>
      <vt:lpstr>Malware Sample </vt:lpstr>
      <vt:lpstr>Sandbox</vt:lpstr>
      <vt:lpstr>Basic Static Analysis </vt:lpstr>
      <vt:lpstr>Dynamic Analysis</vt:lpstr>
      <vt:lpstr>Advanced Analysis</vt:lpstr>
      <vt:lpstr>Forensics</vt:lpstr>
      <vt:lpstr>IoC extraction</vt:lpstr>
      <vt:lpstr>Gather intelligence from reports and IoCs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 Intelligence</dc:title>
  <dc:creator>corrado aaron visaggio</dc:creator>
  <cp:lastModifiedBy>corrado aaron visaggio</cp:lastModifiedBy>
  <cp:revision>1</cp:revision>
  <dcterms:created xsi:type="dcterms:W3CDTF">2019-11-04T13:16:01Z</dcterms:created>
  <dcterms:modified xsi:type="dcterms:W3CDTF">2019-11-04T13:16:24Z</dcterms:modified>
</cp:coreProperties>
</file>