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6607" autoAdjust="0"/>
  </p:normalViewPr>
  <p:slideViewPr>
    <p:cSldViewPr>
      <p:cViewPr varScale="1">
        <p:scale>
          <a:sx n="48" d="100"/>
          <a:sy n="48" d="100"/>
        </p:scale>
        <p:origin x="-20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8FFD43-5E83-40E5-B0D7-4EDA7EC5BAE9}" type="datetimeFigureOut">
              <a:rPr lang="en-US" smtClean="0"/>
              <a:t>9/30/2016</a:t>
            </a:fld>
            <a:endParaRPr lang="en-US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537561-CFE9-4E32-B3CC-F118B2A4B2A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71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Another example of an improper protection flaw can arise when a privileged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program needs to open a file after checking that some particular condition holds. The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goal of the adversary is to have the privileged program open another file for which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Improper change: the condition does not hold. The attack is an attempt to switch the binding of the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name between the check and the open.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537561-CFE9-4E32-B3CC-F118B2A4B2A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7102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investigators felt that because most security flaws were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inadvertent, better design and coding reviews could eliminate many of them; but if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flaws were intentional, measures such as hiring more trustworthy designers and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programmers and doing more security-related testing would be more appropriate.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537561-CFE9-4E32-B3CC-F118B2A4B2A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2695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BBFBD-D096-469D-BD8C-7D18ECDF927B}" type="datetimeFigureOut">
              <a:rPr lang="it-IT" smtClean="0"/>
              <a:t>30/09/2016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D63CC-D225-4A00-AA52-33D4D0093CD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43020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BBFBD-D096-469D-BD8C-7D18ECDF927B}" type="datetimeFigureOut">
              <a:rPr lang="it-IT" smtClean="0"/>
              <a:t>30/09/2016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D63CC-D225-4A00-AA52-33D4D0093CD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31025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BBFBD-D096-469D-BD8C-7D18ECDF927B}" type="datetimeFigureOut">
              <a:rPr lang="it-IT" smtClean="0"/>
              <a:t>30/09/2016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D63CC-D225-4A00-AA52-33D4D0093CD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24918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BBFBD-D096-469D-BD8C-7D18ECDF927B}" type="datetimeFigureOut">
              <a:rPr lang="it-IT" smtClean="0"/>
              <a:t>30/09/2016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D63CC-D225-4A00-AA52-33D4D0093CD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27343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BBFBD-D096-469D-BD8C-7D18ECDF927B}" type="datetimeFigureOut">
              <a:rPr lang="it-IT" smtClean="0"/>
              <a:t>30/09/2016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D63CC-D225-4A00-AA52-33D4D0093CD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70154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BBFBD-D096-469D-BD8C-7D18ECDF927B}" type="datetimeFigureOut">
              <a:rPr lang="it-IT" smtClean="0"/>
              <a:t>30/09/2016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D63CC-D225-4A00-AA52-33D4D0093CD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59271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BBFBD-D096-469D-BD8C-7D18ECDF927B}" type="datetimeFigureOut">
              <a:rPr lang="it-IT" smtClean="0"/>
              <a:t>30/09/2016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D63CC-D225-4A00-AA52-33D4D0093CD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67573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BBFBD-D096-469D-BD8C-7D18ECDF927B}" type="datetimeFigureOut">
              <a:rPr lang="it-IT" smtClean="0"/>
              <a:t>30/09/2016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D63CC-D225-4A00-AA52-33D4D0093CD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66300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BBFBD-D096-469D-BD8C-7D18ECDF927B}" type="datetimeFigureOut">
              <a:rPr lang="it-IT" smtClean="0"/>
              <a:t>30/09/2016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D63CC-D225-4A00-AA52-33D4D0093CD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59795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BBFBD-D096-469D-BD8C-7D18ECDF927B}" type="datetimeFigureOut">
              <a:rPr lang="it-IT" smtClean="0"/>
              <a:t>30/09/2016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D63CC-D225-4A00-AA52-33D4D0093CD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94177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BBFBD-D096-469D-BD8C-7D18ECDF927B}" type="datetimeFigureOut">
              <a:rPr lang="it-IT" smtClean="0"/>
              <a:t>30/09/2016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D63CC-D225-4A00-AA52-33D4D0093CD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36168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4BBFBD-D096-469D-BD8C-7D18ECDF927B}" type="datetimeFigureOut">
              <a:rPr lang="it-IT" smtClean="0"/>
              <a:t>30/09/2016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CD63CC-D225-4A00-AA52-33D4D0093CD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33426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VA/PT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738250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RISOS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it-IT" dirty="0"/>
              <a:t>The </a:t>
            </a:r>
            <a:r>
              <a:rPr lang="it-IT" dirty="0" err="1"/>
              <a:t>investigators</a:t>
            </a:r>
            <a:r>
              <a:rPr lang="it-IT" dirty="0"/>
              <a:t> </a:t>
            </a:r>
            <a:r>
              <a:rPr lang="it-IT" dirty="0" err="1"/>
              <a:t>classified</a:t>
            </a:r>
            <a:r>
              <a:rPr lang="it-IT" dirty="0"/>
              <a:t> </a:t>
            </a:r>
            <a:r>
              <a:rPr lang="it-IT" dirty="0" err="1" smtClean="0"/>
              <a:t>flaws</a:t>
            </a:r>
            <a:r>
              <a:rPr lang="it-IT" dirty="0" smtClean="0"/>
              <a:t> </a:t>
            </a:r>
            <a:r>
              <a:rPr lang="it-IT" dirty="0" err="1" smtClean="0"/>
              <a:t>into</a:t>
            </a:r>
            <a:r>
              <a:rPr lang="it-IT" dirty="0" smtClean="0"/>
              <a:t> </a:t>
            </a:r>
            <a:r>
              <a:rPr lang="it-IT" dirty="0" err="1"/>
              <a:t>seven</a:t>
            </a:r>
            <a:r>
              <a:rPr lang="it-IT" dirty="0"/>
              <a:t> general </a:t>
            </a:r>
            <a:r>
              <a:rPr lang="it-IT" dirty="0" err="1"/>
              <a:t>classes</a:t>
            </a:r>
            <a:r>
              <a:rPr lang="it-IT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it-IT" dirty="0"/>
              <a:t>Incomplete </a:t>
            </a:r>
            <a:r>
              <a:rPr lang="it-IT" dirty="0" err="1"/>
              <a:t>parameter</a:t>
            </a:r>
            <a:r>
              <a:rPr lang="it-IT" dirty="0"/>
              <a:t> </a:t>
            </a:r>
            <a:r>
              <a:rPr lang="it-IT" dirty="0" err="1"/>
              <a:t>validation</a:t>
            </a:r>
            <a:endParaRPr lang="it-IT" dirty="0"/>
          </a:p>
          <a:p>
            <a:pPr marL="514350" indent="-514350">
              <a:buFont typeface="+mj-lt"/>
              <a:buAutoNum type="arabicPeriod"/>
            </a:pPr>
            <a:r>
              <a:rPr lang="it-IT" dirty="0" err="1" smtClean="0"/>
              <a:t>Inconsistent</a:t>
            </a:r>
            <a:r>
              <a:rPr lang="it-IT" dirty="0" smtClean="0"/>
              <a:t> </a:t>
            </a:r>
            <a:r>
              <a:rPr lang="it-IT" dirty="0" err="1"/>
              <a:t>parameter</a:t>
            </a:r>
            <a:r>
              <a:rPr lang="it-IT" dirty="0"/>
              <a:t> </a:t>
            </a:r>
            <a:r>
              <a:rPr lang="it-IT" dirty="0" err="1"/>
              <a:t>validation</a:t>
            </a:r>
            <a:endParaRPr lang="it-IT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Implicit </a:t>
            </a:r>
            <a:r>
              <a:rPr lang="en-US" dirty="0"/>
              <a:t>sharing of privileged/confidential data</a:t>
            </a:r>
          </a:p>
          <a:p>
            <a:pPr marL="514350" indent="-514350">
              <a:buFont typeface="+mj-lt"/>
              <a:buAutoNum type="arabicPeriod"/>
            </a:pPr>
            <a:r>
              <a:rPr lang="it-IT" dirty="0" err="1" smtClean="0"/>
              <a:t>Asynchronous</a:t>
            </a:r>
            <a:r>
              <a:rPr lang="it-IT" dirty="0" smtClean="0"/>
              <a:t> </a:t>
            </a:r>
            <a:r>
              <a:rPr lang="it-IT" dirty="0" err="1"/>
              <a:t>validation</a:t>
            </a:r>
            <a:r>
              <a:rPr lang="it-IT" dirty="0"/>
              <a:t>/</a:t>
            </a:r>
            <a:r>
              <a:rPr lang="it-IT" dirty="0" err="1"/>
              <a:t>inadequate</a:t>
            </a:r>
            <a:r>
              <a:rPr lang="it-IT" dirty="0"/>
              <a:t> </a:t>
            </a:r>
            <a:r>
              <a:rPr lang="it-IT" dirty="0" err="1"/>
              <a:t>serialization</a:t>
            </a:r>
            <a:endParaRPr lang="it-IT" dirty="0"/>
          </a:p>
          <a:p>
            <a:pPr marL="514350" indent="-514350">
              <a:buFont typeface="+mj-lt"/>
              <a:buAutoNum type="arabicPeriod"/>
            </a:pPr>
            <a:r>
              <a:rPr lang="it-IT" dirty="0" err="1" smtClean="0"/>
              <a:t>Inadequate</a:t>
            </a:r>
            <a:r>
              <a:rPr lang="it-IT" dirty="0" smtClean="0"/>
              <a:t> </a:t>
            </a:r>
            <a:r>
              <a:rPr lang="it-IT" dirty="0" err="1"/>
              <a:t>identification</a:t>
            </a:r>
            <a:r>
              <a:rPr lang="it-IT" dirty="0"/>
              <a:t>/</a:t>
            </a:r>
            <a:r>
              <a:rPr lang="it-IT" dirty="0" err="1"/>
              <a:t>authentication</a:t>
            </a:r>
            <a:r>
              <a:rPr lang="it-IT" dirty="0"/>
              <a:t>/</a:t>
            </a:r>
            <a:r>
              <a:rPr lang="it-IT" dirty="0" err="1"/>
              <a:t>authorization</a:t>
            </a:r>
            <a:endParaRPr lang="it-IT" dirty="0"/>
          </a:p>
          <a:p>
            <a:pPr marL="514350" indent="-514350">
              <a:buFont typeface="+mj-lt"/>
              <a:buAutoNum type="arabicPeriod"/>
            </a:pPr>
            <a:r>
              <a:rPr lang="it-IT" dirty="0" err="1" smtClean="0"/>
              <a:t>Violable</a:t>
            </a:r>
            <a:r>
              <a:rPr lang="it-IT" dirty="0" smtClean="0"/>
              <a:t> </a:t>
            </a:r>
            <a:r>
              <a:rPr lang="it-IT" dirty="0" err="1"/>
              <a:t>prohibition</a:t>
            </a:r>
            <a:r>
              <a:rPr lang="it-IT" dirty="0"/>
              <a:t>/</a:t>
            </a:r>
            <a:r>
              <a:rPr lang="it-IT" dirty="0" err="1"/>
              <a:t>limit</a:t>
            </a:r>
            <a:endParaRPr lang="it-IT" dirty="0"/>
          </a:p>
          <a:p>
            <a:pPr marL="514350" indent="-514350">
              <a:buFont typeface="+mj-lt"/>
              <a:buAutoNum type="arabicPeriod"/>
            </a:pPr>
            <a:r>
              <a:rPr lang="it-IT" dirty="0" err="1" smtClean="0"/>
              <a:t>Exploitable</a:t>
            </a:r>
            <a:r>
              <a:rPr lang="it-IT" dirty="0" smtClean="0"/>
              <a:t> </a:t>
            </a:r>
            <a:r>
              <a:rPr lang="it-IT" dirty="0" err="1"/>
              <a:t>logic</a:t>
            </a:r>
            <a:r>
              <a:rPr lang="it-IT" dirty="0"/>
              <a:t> </a:t>
            </a:r>
            <a:r>
              <a:rPr lang="it-IT" dirty="0" err="1" smtClean="0"/>
              <a:t>error</a:t>
            </a:r>
            <a:r>
              <a:rPr lang="it-IT" dirty="0" smtClean="0"/>
              <a:t> </a:t>
            </a:r>
            <a:r>
              <a:rPr lang="it-IT" dirty="0" err="1" smtClean="0"/>
              <a:t>pag</a:t>
            </a:r>
            <a:r>
              <a:rPr lang="it-IT" smtClean="0"/>
              <a:t> 407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137325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The </a:t>
            </a:r>
            <a:r>
              <a:rPr lang="it-IT" dirty="0" err="1" smtClean="0"/>
              <a:t>flaw</a:t>
            </a:r>
            <a:r>
              <a:rPr lang="it-IT" dirty="0" smtClean="0"/>
              <a:t> </a:t>
            </a:r>
            <a:r>
              <a:rPr lang="it-IT" dirty="0" err="1" smtClean="0"/>
              <a:t>classes</a:t>
            </a:r>
            <a:r>
              <a:rPr lang="it-IT" dirty="0" smtClean="0"/>
              <a:t>…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i="1" dirty="0"/>
              <a:t>Incomplete parameter validation </a:t>
            </a:r>
            <a:r>
              <a:rPr lang="en-US" dirty="0"/>
              <a:t>occurs when a parameter is not checked before use</a:t>
            </a:r>
            <a:r>
              <a:rPr lang="en-US" dirty="0" smtClean="0"/>
              <a:t>.</a:t>
            </a:r>
          </a:p>
          <a:p>
            <a:pPr lvl="1"/>
            <a:r>
              <a:rPr lang="it-IT" dirty="0" smtClean="0"/>
              <a:t>Buffer </a:t>
            </a:r>
            <a:r>
              <a:rPr lang="it-IT" dirty="0" err="1" smtClean="0"/>
              <a:t>overflow</a:t>
            </a:r>
            <a:endParaRPr lang="it-IT" dirty="0" smtClean="0"/>
          </a:p>
          <a:p>
            <a:pPr lvl="1"/>
            <a:r>
              <a:rPr lang="it-IT" dirty="0" err="1" smtClean="0"/>
              <a:t>Integer</a:t>
            </a:r>
            <a:r>
              <a:rPr lang="it-IT" dirty="0" smtClean="0"/>
              <a:t> </a:t>
            </a:r>
            <a:r>
              <a:rPr lang="it-IT" dirty="0" err="1" smtClean="0"/>
              <a:t>division</a:t>
            </a:r>
            <a:endParaRPr lang="it-IT" dirty="0" smtClean="0"/>
          </a:p>
          <a:p>
            <a:r>
              <a:rPr lang="en-US" i="1" dirty="0"/>
              <a:t>Inconsistent parameter validation </a:t>
            </a:r>
            <a:r>
              <a:rPr lang="en-US" dirty="0"/>
              <a:t>is a design flaw in which each </a:t>
            </a:r>
            <a:r>
              <a:rPr lang="en-US" dirty="0" smtClean="0"/>
              <a:t>individual routine </a:t>
            </a:r>
            <a:r>
              <a:rPr lang="en-US" dirty="0"/>
              <a:t>using data checks that the data is in the proper format for that routine, but </a:t>
            </a:r>
            <a:r>
              <a:rPr lang="en-US" dirty="0" smtClean="0"/>
              <a:t>the routines </a:t>
            </a:r>
            <a:r>
              <a:rPr lang="en-US" dirty="0"/>
              <a:t>require different </a:t>
            </a:r>
            <a:r>
              <a:rPr lang="en-US" dirty="0" smtClean="0"/>
              <a:t>formats entered </a:t>
            </a:r>
            <a:r>
              <a:rPr lang="en-US" dirty="0"/>
              <a:t>into the database.</a:t>
            </a:r>
          </a:p>
          <a:p>
            <a:r>
              <a:rPr lang="en-US" i="1" dirty="0" smtClean="0"/>
              <a:t>implicit </a:t>
            </a:r>
            <a:r>
              <a:rPr lang="en-US" i="1" dirty="0"/>
              <a:t>sharing of privileged/confidential data </a:t>
            </a:r>
            <a:r>
              <a:rPr lang="en-US" dirty="0"/>
              <a:t>flaw </a:t>
            </a:r>
            <a:r>
              <a:rPr lang="en-US" dirty="0" smtClean="0"/>
              <a:t>occurs when </a:t>
            </a:r>
            <a:r>
              <a:rPr lang="en-US" dirty="0"/>
              <a:t>an operating system fails to isolate processes and users </a:t>
            </a:r>
            <a:r>
              <a:rPr lang="en-US" dirty="0" smtClean="0"/>
              <a:t>properly</a:t>
            </a:r>
          </a:p>
          <a:p>
            <a:r>
              <a:rPr lang="en-US" i="1" dirty="0"/>
              <a:t>asynchronous validation/inadequate </a:t>
            </a:r>
            <a:r>
              <a:rPr lang="en-US" i="1" dirty="0" smtClean="0"/>
              <a:t>serialization </a:t>
            </a:r>
            <a:r>
              <a:rPr lang="en-US" dirty="0" smtClean="0"/>
              <a:t>regards race conditions</a:t>
            </a:r>
          </a:p>
          <a:p>
            <a:r>
              <a:rPr lang="en-US" i="1" dirty="0"/>
              <a:t>Inadequate identification/authorization/authentication </a:t>
            </a:r>
            <a:r>
              <a:rPr lang="en-US" dirty="0"/>
              <a:t>flaws arise when a </a:t>
            </a:r>
            <a:r>
              <a:rPr lang="en-US" dirty="0" smtClean="0"/>
              <a:t>system allows </a:t>
            </a:r>
            <a:r>
              <a:rPr lang="en-US" dirty="0"/>
              <a:t>a user to be erroneously identified, when one user can assume </a:t>
            </a:r>
            <a:r>
              <a:rPr lang="en-US" dirty="0" smtClean="0"/>
              <a:t>another’s privilege</a:t>
            </a:r>
            <a:r>
              <a:rPr lang="en-US" dirty="0"/>
              <a:t>, or when a user can trick the system (or another user) into executing a </a:t>
            </a:r>
            <a:r>
              <a:rPr lang="en-US" dirty="0" smtClean="0"/>
              <a:t>program without </a:t>
            </a:r>
            <a:r>
              <a:rPr lang="en-US" dirty="0"/>
              <a:t>authorization.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069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…</a:t>
            </a:r>
            <a:r>
              <a:rPr lang="it-IT" dirty="0"/>
              <a:t>The </a:t>
            </a:r>
            <a:r>
              <a:rPr lang="it-IT" dirty="0" err="1"/>
              <a:t>flaw</a:t>
            </a:r>
            <a:r>
              <a:rPr lang="it-IT" dirty="0"/>
              <a:t> </a:t>
            </a:r>
            <a:r>
              <a:rPr lang="it-IT" dirty="0" err="1"/>
              <a:t>classes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i="1" dirty="0"/>
              <a:t>Violable prohibition/limit </a:t>
            </a:r>
            <a:r>
              <a:rPr lang="en-US" dirty="0"/>
              <a:t>flaws arise when system designers fail to </a:t>
            </a:r>
            <a:r>
              <a:rPr lang="en-US" dirty="0" smtClean="0"/>
              <a:t>handle bounds </a:t>
            </a:r>
            <a:r>
              <a:rPr lang="en-US" dirty="0"/>
              <a:t>conditions properly</a:t>
            </a:r>
            <a:r>
              <a:rPr lang="en-US" dirty="0" smtClean="0"/>
              <a:t>.</a:t>
            </a:r>
          </a:p>
          <a:p>
            <a:r>
              <a:rPr lang="en-US" i="1" dirty="0"/>
              <a:t>Exploitable logic error </a:t>
            </a:r>
            <a:r>
              <a:rPr lang="en-US" dirty="0"/>
              <a:t>flaws encompass problems not falling into any of </a:t>
            </a:r>
            <a:r>
              <a:rPr lang="en-US" dirty="0" smtClean="0"/>
              <a:t>the other </a:t>
            </a:r>
            <a:r>
              <a:rPr lang="en-US" dirty="0"/>
              <a:t>classes; examples include incorrect error handling, unexpected side effects </a:t>
            </a:r>
            <a:r>
              <a:rPr lang="en-US" dirty="0" smtClean="0"/>
              <a:t>of instructions</a:t>
            </a:r>
            <a:r>
              <a:rPr lang="en-US" dirty="0"/>
              <a:t>, and incorrect allocation of resources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3736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Protection</a:t>
            </a:r>
            <a:r>
              <a:rPr lang="it-IT" dirty="0" smtClean="0"/>
              <a:t> Analysis Model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The Protection Analysis (PA) study [95] attempted to break the operating </a:t>
            </a:r>
            <a:r>
              <a:rPr lang="en-US" dirty="0" smtClean="0"/>
              <a:t>system protection </a:t>
            </a:r>
            <a:r>
              <a:rPr lang="en-US" dirty="0"/>
              <a:t>problem into smaller, more manageable pieces</a:t>
            </a:r>
            <a:r>
              <a:rPr lang="en-US" dirty="0" smtClean="0"/>
              <a:t>.</a:t>
            </a:r>
          </a:p>
          <a:p>
            <a:r>
              <a:rPr lang="en-US" dirty="0"/>
              <a:t>The study aimed at development of techniques that would have an </a:t>
            </a:r>
            <a:r>
              <a:rPr lang="en-US" dirty="0" smtClean="0"/>
              <a:t>impact within </a:t>
            </a:r>
            <a:r>
              <a:rPr lang="en-US" dirty="0"/>
              <a:t>10 years.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developed a general strategy, called </a:t>
            </a:r>
            <a:r>
              <a:rPr lang="en-US" i="1" dirty="0"/>
              <a:t>pattern-directed </a:t>
            </a:r>
            <a:r>
              <a:rPr lang="en-US" i="1" dirty="0" smtClean="0"/>
              <a:t>protection evaluation</a:t>
            </a:r>
            <a:r>
              <a:rPr lang="en-US" dirty="0"/>
              <a:t>, and applied it to several operating systems</a:t>
            </a:r>
            <a:r>
              <a:rPr lang="en-US" dirty="0" smtClean="0"/>
              <a:t>.</a:t>
            </a:r>
          </a:p>
          <a:p>
            <a:r>
              <a:rPr lang="en-US" dirty="0"/>
              <a:t>Neumann’s </a:t>
            </a:r>
            <a:r>
              <a:rPr lang="en-US" dirty="0" smtClean="0"/>
              <a:t>presentation </a:t>
            </a:r>
            <a:r>
              <a:rPr lang="en-US" dirty="0"/>
              <a:t>of this study</a:t>
            </a:r>
          </a:p>
          <a:p>
            <a:r>
              <a:rPr lang="en-US" dirty="0"/>
              <a:t>organizes the ten classes of flaws in order to show the connections among the </a:t>
            </a:r>
            <a:r>
              <a:rPr lang="en-US" dirty="0" smtClean="0"/>
              <a:t>major classes </a:t>
            </a:r>
            <a:r>
              <a:rPr lang="en-US" dirty="0"/>
              <a:t>and subclasses of flaws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5703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Neumann</a:t>
            </a:r>
            <a:r>
              <a:rPr lang="it-IT" dirty="0" smtClean="0"/>
              <a:t> </a:t>
            </a:r>
            <a:r>
              <a:rPr lang="it-IT" dirty="0" err="1" smtClean="0"/>
              <a:t>Classification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Improper </a:t>
            </a:r>
            <a:r>
              <a:rPr lang="en-US" dirty="0"/>
              <a:t>protection domain initialization and enforcement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US" dirty="0" smtClean="0"/>
              <a:t>Improper </a:t>
            </a:r>
            <a:r>
              <a:rPr lang="en-US" dirty="0"/>
              <a:t>choice of initial protection domain (</a:t>
            </a:r>
            <a:r>
              <a:rPr lang="en-US" i="1" dirty="0"/>
              <a:t>domain</a:t>
            </a:r>
            <a:r>
              <a:rPr lang="en-US" dirty="0"/>
              <a:t>)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US" dirty="0" smtClean="0"/>
              <a:t>Improper </a:t>
            </a:r>
            <a:r>
              <a:rPr lang="en-US" dirty="0"/>
              <a:t>isolation of implementation detail (</a:t>
            </a:r>
            <a:r>
              <a:rPr lang="en-US" i="1" dirty="0" smtClean="0"/>
              <a:t>exposed representations</a:t>
            </a:r>
            <a:r>
              <a:rPr lang="en-US" dirty="0"/>
              <a:t>)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US" dirty="0" smtClean="0"/>
              <a:t>Improper </a:t>
            </a:r>
            <a:r>
              <a:rPr lang="en-US" dirty="0"/>
              <a:t>change (</a:t>
            </a:r>
            <a:r>
              <a:rPr lang="en-US" i="1" dirty="0"/>
              <a:t>consistency of data over time</a:t>
            </a:r>
            <a:r>
              <a:rPr lang="en-US" dirty="0"/>
              <a:t>)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US" dirty="0" smtClean="0"/>
              <a:t>Improper </a:t>
            </a:r>
            <a:r>
              <a:rPr lang="en-US" dirty="0"/>
              <a:t>naming (</a:t>
            </a:r>
            <a:r>
              <a:rPr lang="en-US" i="1" dirty="0"/>
              <a:t>naming</a:t>
            </a:r>
            <a:r>
              <a:rPr lang="en-US" dirty="0"/>
              <a:t>)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US" dirty="0" smtClean="0"/>
              <a:t>Improper </a:t>
            </a:r>
            <a:r>
              <a:rPr lang="en-US" dirty="0"/>
              <a:t>deallocation or deletion (</a:t>
            </a:r>
            <a:r>
              <a:rPr lang="en-US" i="1" dirty="0"/>
              <a:t>residuals</a:t>
            </a:r>
            <a:r>
              <a:rPr lang="en-US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Improper </a:t>
            </a:r>
            <a:r>
              <a:rPr lang="en-US" dirty="0"/>
              <a:t>validation (</a:t>
            </a:r>
            <a:r>
              <a:rPr lang="en-US" i="1" dirty="0"/>
              <a:t>validation of operands, queue </a:t>
            </a:r>
            <a:r>
              <a:rPr lang="en-US" i="1" dirty="0" smtClean="0"/>
              <a:t>management dependencies</a:t>
            </a:r>
            <a:r>
              <a:rPr lang="en-US" dirty="0"/>
              <a:t>)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US" dirty="0" smtClean="0"/>
              <a:t>Improper </a:t>
            </a:r>
            <a:r>
              <a:rPr lang="en-US" dirty="0"/>
              <a:t>synchronization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US" dirty="0" smtClean="0"/>
              <a:t>Improper </a:t>
            </a:r>
            <a:r>
              <a:rPr lang="en-US" dirty="0"/>
              <a:t>indivisibility (</a:t>
            </a:r>
            <a:r>
              <a:rPr lang="en-US" i="1" dirty="0"/>
              <a:t>interrupted atomic operations</a:t>
            </a:r>
            <a:r>
              <a:rPr lang="en-US" dirty="0"/>
              <a:t>)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US" dirty="0" smtClean="0"/>
              <a:t>Improper </a:t>
            </a:r>
            <a:r>
              <a:rPr lang="en-US" dirty="0"/>
              <a:t>sequencing (</a:t>
            </a:r>
            <a:r>
              <a:rPr lang="en-US" i="1" dirty="0"/>
              <a:t>serialization</a:t>
            </a:r>
            <a:r>
              <a:rPr lang="en-US" dirty="0"/>
              <a:t>)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US" dirty="0" smtClean="0"/>
              <a:t>Improper </a:t>
            </a:r>
            <a:r>
              <a:rPr lang="en-US" dirty="0"/>
              <a:t>choice of operand or operation (</a:t>
            </a:r>
            <a:r>
              <a:rPr lang="en-US" i="1" dirty="0"/>
              <a:t>critical operator selection errors</a:t>
            </a:r>
            <a:r>
              <a:rPr lang="en-US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0395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The </a:t>
            </a:r>
            <a:r>
              <a:rPr lang="it-IT" dirty="0" err="1" smtClean="0"/>
              <a:t>Flaw</a:t>
            </a:r>
            <a:r>
              <a:rPr lang="it-IT" dirty="0" smtClean="0"/>
              <a:t> </a:t>
            </a:r>
            <a:r>
              <a:rPr lang="it-IT" dirty="0" err="1" smtClean="0"/>
              <a:t>Classes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The first class is </a:t>
            </a:r>
            <a:r>
              <a:rPr lang="en-US" i="1" dirty="0"/>
              <a:t>improper protection domain initialization and </a:t>
            </a:r>
            <a:r>
              <a:rPr lang="en-US" i="1" dirty="0" smtClean="0"/>
              <a:t>enforcement</a:t>
            </a:r>
            <a:endParaRPr lang="en-US" dirty="0"/>
          </a:p>
          <a:p>
            <a:pPr lvl="1"/>
            <a:r>
              <a:rPr lang="en-US" dirty="0" smtClean="0"/>
              <a:t>It includes </a:t>
            </a:r>
            <a:r>
              <a:rPr lang="en-US" dirty="0"/>
              <a:t>security flaws arising from initialization of the system or programs </a:t>
            </a:r>
            <a:r>
              <a:rPr lang="en-US" dirty="0" smtClean="0"/>
              <a:t>and enforcement </a:t>
            </a:r>
            <a:r>
              <a:rPr lang="en-US" dirty="0"/>
              <a:t>of the security requirements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The </a:t>
            </a:r>
            <a:r>
              <a:rPr lang="en-US" dirty="0" smtClean="0"/>
              <a:t>subclass: </a:t>
            </a:r>
          </a:p>
          <a:p>
            <a:pPr lvl="2"/>
            <a:r>
              <a:rPr lang="en-US" i="1" dirty="0" smtClean="0"/>
              <a:t>improper </a:t>
            </a:r>
            <a:r>
              <a:rPr lang="en-US" i="1" dirty="0"/>
              <a:t>choice of initial protection domain</a:t>
            </a:r>
            <a:r>
              <a:rPr lang="en-US" dirty="0"/>
              <a:t>, which includes </a:t>
            </a:r>
            <a:r>
              <a:rPr lang="en-US" dirty="0" smtClean="0"/>
              <a:t>any flaw </a:t>
            </a:r>
            <a:r>
              <a:rPr lang="en-US" dirty="0"/>
              <a:t>related to an initial incorrect assignment of privileges or of security and </a:t>
            </a:r>
            <a:r>
              <a:rPr lang="en-US" dirty="0" smtClean="0"/>
              <a:t>integrity classes</a:t>
            </a:r>
          </a:p>
          <a:p>
            <a:pPr lvl="2"/>
            <a:r>
              <a:rPr lang="en-US" i="1" dirty="0"/>
              <a:t>improper isolation of </a:t>
            </a:r>
            <a:r>
              <a:rPr lang="en-US" i="1" dirty="0" smtClean="0"/>
              <a:t>implementation detail</a:t>
            </a:r>
            <a:r>
              <a:rPr lang="en-US" dirty="0"/>
              <a:t>. </a:t>
            </a:r>
            <a:r>
              <a:rPr lang="en-US" dirty="0" smtClean="0"/>
              <a:t>includes </a:t>
            </a:r>
            <a:r>
              <a:rPr lang="en-US" dirty="0"/>
              <a:t>flaws that allow users to bypass </a:t>
            </a:r>
            <a:r>
              <a:rPr lang="en-US" dirty="0" smtClean="0"/>
              <a:t>the operating </a:t>
            </a:r>
            <a:r>
              <a:rPr lang="en-US" dirty="0"/>
              <a:t>system and write directly to absolute I/O locations or to alter data </a:t>
            </a:r>
            <a:r>
              <a:rPr lang="en-US" dirty="0" smtClean="0"/>
              <a:t>structures in </a:t>
            </a:r>
            <a:r>
              <a:rPr lang="en-US" dirty="0"/>
              <a:t>ways that are inconsistent with their </a:t>
            </a:r>
            <a:r>
              <a:rPr lang="en-US" dirty="0" smtClean="0"/>
              <a:t>functions</a:t>
            </a:r>
          </a:p>
          <a:p>
            <a:pPr lvl="2"/>
            <a:r>
              <a:rPr lang="it-IT" dirty="0" err="1" smtClean="0"/>
              <a:t>Improper</a:t>
            </a:r>
            <a:r>
              <a:rPr lang="it-IT" dirty="0" smtClean="0"/>
              <a:t> </a:t>
            </a:r>
            <a:r>
              <a:rPr lang="it-IT" dirty="0" err="1" smtClean="0"/>
              <a:t>change</a:t>
            </a:r>
            <a:endParaRPr lang="it-IT" dirty="0" smtClean="0"/>
          </a:p>
          <a:p>
            <a:pPr lvl="2"/>
            <a:r>
              <a:rPr lang="en-US" i="1" dirty="0"/>
              <a:t>improper </a:t>
            </a:r>
            <a:r>
              <a:rPr lang="en-US" i="1" dirty="0" smtClean="0"/>
              <a:t>naming </a:t>
            </a:r>
          </a:p>
          <a:p>
            <a:pPr lvl="2"/>
            <a:r>
              <a:rPr lang="en-US" i="1" dirty="0" smtClean="0"/>
              <a:t>improper </a:t>
            </a:r>
            <a:r>
              <a:rPr lang="en-US" i="1" dirty="0"/>
              <a:t>deallocation </a:t>
            </a:r>
            <a:r>
              <a:rPr lang="en-US" i="1" dirty="0" smtClean="0"/>
              <a:t>or deletion </a:t>
            </a:r>
            <a:r>
              <a:rPr lang="en-US" dirty="0"/>
              <a:t>errors</a:t>
            </a:r>
            <a:endParaRPr lang="en-US" i="1" dirty="0" smtClean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0207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i="1" dirty="0"/>
              <a:t>improper validation</a:t>
            </a:r>
            <a:r>
              <a:rPr lang="en-US" dirty="0"/>
              <a:t>. These flaws </a:t>
            </a:r>
            <a:r>
              <a:rPr lang="en-US" dirty="0" smtClean="0"/>
              <a:t>arise from </a:t>
            </a:r>
            <a:r>
              <a:rPr lang="en-US" dirty="0"/>
              <a:t>inadequate </a:t>
            </a:r>
            <a:r>
              <a:rPr lang="en-US" dirty="0" smtClean="0"/>
              <a:t>checking</a:t>
            </a:r>
          </a:p>
          <a:p>
            <a:pPr lvl="1"/>
            <a:r>
              <a:rPr lang="en-US" i="1" dirty="0" err="1"/>
              <a:t>fingerd</a:t>
            </a:r>
            <a:r>
              <a:rPr lang="en-US" dirty="0" err="1"/>
              <a:t>’s</a:t>
            </a:r>
            <a:r>
              <a:rPr lang="en-US" dirty="0"/>
              <a:t> lack of bounds </a:t>
            </a:r>
            <a:r>
              <a:rPr lang="en-US" dirty="0" smtClean="0"/>
              <a:t>checking</a:t>
            </a:r>
          </a:p>
          <a:p>
            <a:pPr lvl="1"/>
            <a:r>
              <a:rPr lang="en-US" dirty="0"/>
              <a:t>in some versions of </a:t>
            </a:r>
            <a:r>
              <a:rPr lang="en-US" dirty="0" smtClean="0"/>
              <a:t>Secure NIS</a:t>
            </a:r>
          </a:p>
          <a:p>
            <a:pPr lvl="1"/>
            <a:r>
              <a:rPr lang="en-US" i="1" dirty="0" smtClean="0"/>
              <a:t>Subclasses:</a:t>
            </a:r>
          </a:p>
          <a:p>
            <a:pPr lvl="2"/>
            <a:r>
              <a:rPr lang="en-US" i="1" dirty="0" smtClean="0"/>
              <a:t>Improper </a:t>
            </a:r>
            <a:r>
              <a:rPr lang="en-US" i="1" dirty="0"/>
              <a:t>synchronization </a:t>
            </a:r>
            <a:r>
              <a:rPr lang="en-US" dirty="0"/>
              <a:t>arises </a:t>
            </a:r>
            <a:r>
              <a:rPr lang="en-US" dirty="0" smtClean="0"/>
              <a:t>when processes </a:t>
            </a:r>
            <a:r>
              <a:rPr lang="en-US" dirty="0"/>
              <a:t>fail to coordinate their </a:t>
            </a:r>
            <a:r>
              <a:rPr lang="en-US" dirty="0" smtClean="0"/>
              <a:t>activities. These </a:t>
            </a:r>
            <a:r>
              <a:rPr lang="en-US" dirty="0"/>
              <a:t>flaws can occur when operations that should be uninterruptable are </a:t>
            </a:r>
            <a:r>
              <a:rPr lang="en-US" dirty="0" smtClean="0"/>
              <a:t>interrupted</a:t>
            </a:r>
          </a:p>
          <a:p>
            <a:pPr lvl="3"/>
            <a:r>
              <a:rPr lang="en-US" dirty="0"/>
              <a:t>The flaw in the UNIX </a:t>
            </a:r>
            <a:r>
              <a:rPr lang="en-US" i="1" dirty="0" err="1"/>
              <a:t>mkdir</a:t>
            </a:r>
            <a:r>
              <a:rPr lang="en-US" i="1" dirty="0"/>
              <a:t> </a:t>
            </a:r>
            <a:r>
              <a:rPr lang="en-US" dirty="0"/>
              <a:t>command in Version </a:t>
            </a:r>
            <a:r>
              <a:rPr lang="en-US" dirty="0" smtClean="0"/>
              <a:t>7</a:t>
            </a:r>
          </a:p>
          <a:p>
            <a:pPr lvl="2"/>
            <a:r>
              <a:rPr lang="en-US" i="1" dirty="0"/>
              <a:t>improper </a:t>
            </a:r>
            <a:r>
              <a:rPr lang="en-US" i="1" dirty="0" smtClean="0"/>
              <a:t>indivisibility</a:t>
            </a:r>
          </a:p>
          <a:p>
            <a:pPr lvl="2"/>
            <a:r>
              <a:rPr lang="en-US" i="1" dirty="0"/>
              <a:t>improper sequencing</a:t>
            </a:r>
            <a:r>
              <a:rPr lang="en-US" dirty="0"/>
              <a:t>, arises in at least one one-time </a:t>
            </a:r>
            <a:r>
              <a:rPr lang="en-US" dirty="0" smtClean="0"/>
              <a:t>password scheme.</a:t>
            </a:r>
          </a:p>
          <a:p>
            <a:r>
              <a:rPr lang="en-US" i="1" dirty="0"/>
              <a:t>improper choice of operand or operation</a:t>
            </a:r>
            <a:r>
              <a:rPr lang="en-US" dirty="0"/>
              <a:t>, includes </a:t>
            </a:r>
            <a:r>
              <a:rPr lang="en-US" dirty="0" smtClean="0"/>
              <a:t>calling of </a:t>
            </a:r>
            <a:r>
              <a:rPr lang="en-US" dirty="0"/>
              <a:t>inappropriate or erroneous functions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cryptographic key </a:t>
            </a:r>
            <a:r>
              <a:rPr lang="en-US" dirty="0" smtClean="0"/>
              <a:t>generation software </a:t>
            </a:r>
            <a:r>
              <a:rPr lang="en-US" dirty="0"/>
              <a:t>calling pseudorandom number generation functions that produce </a:t>
            </a:r>
            <a:r>
              <a:rPr lang="en-US" dirty="0" smtClean="0"/>
              <a:t>predictable sequences </a:t>
            </a:r>
            <a:r>
              <a:rPr lang="en-US" dirty="0"/>
              <a:t>of numbers or sequences of numbers with </a:t>
            </a:r>
            <a:r>
              <a:rPr lang="en-US" dirty="0" smtClean="0"/>
              <a:t>insufficient randomness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4902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NRL Taxonomy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 1992, Landwehr, Bull, McDermott, and Choi [546] developed a taxonomy to </a:t>
            </a:r>
            <a:r>
              <a:rPr lang="en-US" dirty="0" smtClean="0"/>
              <a:t>help designers </a:t>
            </a:r>
            <a:r>
              <a:rPr lang="en-US" dirty="0"/>
              <a:t>and operators of systems enforce security. They tried to answer three questions: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how did the flaw enter the system, </a:t>
            </a:r>
            <a:endParaRPr lang="en-US" dirty="0" smtClean="0"/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when </a:t>
            </a:r>
            <a:r>
              <a:rPr lang="en-US" dirty="0"/>
              <a:t>did it enter the system, and </a:t>
            </a:r>
            <a:endParaRPr lang="en-US" dirty="0" smtClean="0"/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where </a:t>
            </a:r>
            <a:r>
              <a:rPr lang="en-US" dirty="0"/>
              <a:t>in the </a:t>
            </a:r>
            <a:r>
              <a:rPr lang="en-US" dirty="0" smtClean="0"/>
              <a:t>system is </a:t>
            </a:r>
            <a:r>
              <a:rPr lang="en-US" dirty="0"/>
              <a:t>it manifest? </a:t>
            </a:r>
            <a:endParaRPr lang="en-US" dirty="0" smtClean="0"/>
          </a:p>
          <a:p>
            <a:r>
              <a:rPr lang="en-US" dirty="0" smtClean="0"/>
              <a:t>They </a:t>
            </a:r>
            <a:r>
              <a:rPr lang="en-US" dirty="0"/>
              <a:t>built three different classification systems, one to answer each of </a:t>
            </a:r>
            <a:r>
              <a:rPr lang="en-US" dirty="0" smtClean="0"/>
              <a:t>the three </a:t>
            </a:r>
            <a:r>
              <a:rPr lang="en-US" dirty="0"/>
              <a:t>questions, and classified more than 50 vulnerabilities in these schemes.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4239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Flaw Classes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26084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The first classification scheme classified vulnerabilities by </a:t>
            </a:r>
            <a:r>
              <a:rPr lang="en-US" dirty="0" smtClean="0"/>
              <a:t>genesis</a:t>
            </a:r>
          </a:p>
          <a:p>
            <a:r>
              <a:rPr lang="en-US" dirty="0"/>
              <a:t>The class </a:t>
            </a:r>
            <a:r>
              <a:rPr lang="en-US" dirty="0" smtClean="0"/>
              <a:t>of </a:t>
            </a:r>
            <a:r>
              <a:rPr lang="en-US" i="1" dirty="0" smtClean="0"/>
              <a:t>inadvertent </a:t>
            </a:r>
            <a:r>
              <a:rPr lang="en-US" dirty="0"/>
              <a:t>flaws was broken down using the RISOS </a:t>
            </a:r>
            <a:r>
              <a:rPr lang="en-US" dirty="0" smtClean="0"/>
              <a:t>categories</a:t>
            </a:r>
          </a:p>
          <a:p>
            <a:r>
              <a:rPr lang="en-US" dirty="0"/>
              <a:t>the class of </a:t>
            </a:r>
            <a:r>
              <a:rPr lang="en-US" i="1" dirty="0" smtClean="0"/>
              <a:t>intentional </a:t>
            </a:r>
            <a:r>
              <a:rPr lang="en-US" dirty="0" smtClean="0"/>
              <a:t>flaws </a:t>
            </a:r>
            <a:r>
              <a:rPr lang="en-US" dirty="0"/>
              <a:t>was broken into </a:t>
            </a:r>
            <a:r>
              <a:rPr lang="en-US" i="1" dirty="0"/>
              <a:t>malicious </a:t>
            </a:r>
            <a:r>
              <a:rPr lang="en-US" dirty="0"/>
              <a:t>and </a:t>
            </a:r>
            <a:r>
              <a:rPr lang="en-US" i="1" dirty="0" err="1"/>
              <a:t>nonmalicious</a:t>
            </a:r>
            <a:r>
              <a:rPr lang="en-US" i="1" dirty="0"/>
              <a:t> </a:t>
            </a:r>
            <a:r>
              <a:rPr lang="en-US" dirty="0"/>
              <a:t>flaws.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512" y="3829050"/>
            <a:ext cx="7286625" cy="302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28118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04864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The second scheme classified vulnerabilities by time of </a:t>
            </a:r>
            <a:r>
              <a:rPr lang="en-US" dirty="0" smtClean="0"/>
              <a:t>introduction</a:t>
            </a:r>
          </a:p>
          <a:p>
            <a:r>
              <a:rPr lang="en-US" dirty="0"/>
              <a:t>They defined the </a:t>
            </a:r>
            <a:r>
              <a:rPr lang="en-US" i="1" dirty="0"/>
              <a:t>development </a:t>
            </a:r>
            <a:r>
              <a:rPr lang="en-US" dirty="0"/>
              <a:t>phase to be all activities up to the release of the</a:t>
            </a:r>
          </a:p>
          <a:p>
            <a:r>
              <a:rPr lang="en-US" dirty="0"/>
              <a:t>initial version of the software, the </a:t>
            </a:r>
            <a:r>
              <a:rPr lang="en-US" i="1" dirty="0"/>
              <a:t>maintenance </a:t>
            </a:r>
            <a:r>
              <a:rPr lang="en-US" dirty="0"/>
              <a:t>phase to be all activities leading to</a:t>
            </a:r>
          </a:p>
          <a:p>
            <a:r>
              <a:rPr lang="en-US" dirty="0"/>
              <a:t>changes in the software performed under configuration control, and the </a:t>
            </a:r>
            <a:r>
              <a:rPr lang="en-US" i="1" dirty="0"/>
              <a:t>operation</a:t>
            </a:r>
          </a:p>
          <a:p>
            <a:r>
              <a:rPr lang="en-US" dirty="0"/>
              <a:t>phase to be all activities involving patching of the software and not under configuration</a:t>
            </a:r>
          </a:p>
          <a:p>
            <a:r>
              <a:rPr lang="en-US" dirty="0"/>
              <a:t>control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313" y="4077072"/>
            <a:ext cx="7191375" cy="227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1669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Intro		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332856"/>
          </a:xfrm>
        </p:spPr>
        <p:txBody>
          <a:bodyPr>
            <a:normAutofit fontScale="55000" lnSpcReduction="20000"/>
          </a:bodyPr>
          <a:lstStyle/>
          <a:p>
            <a:r>
              <a:rPr lang="it-IT" dirty="0" smtClean="0"/>
              <a:t>Computer </a:t>
            </a:r>
            <a:r>
              <a:rPr lang="it-IT" dirty="0" err="1" smtClean="0"/>
              <a:t>system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hw+sw</a:t>
            </a:r>
            <a:r>
              <a:rPr lang="it-IT" dirty="0" smtClean="0"/>
              <a:t> and</a:t>
            </a:r>
          </a:p>
          <a:p>
            <a:pPr lvl="1"/>
            <a:r>
              <a:rPr lang="it-IT" dirty="0" err="1" smtClean="0"/>
              <a:t>Policies</a:t>
            </a:r>
            <a:r>
              <a:rPr lang="it-IT" dirty="0" smtClean="0"/>
              <a:t>, </a:t>
            </a:r>
            <a:r>
              <a:rPr lang="it-IT" dirty="0" err="1" smtClean="0"/>
              <a:t>procedures</a:t>
            </a:r>
            <a:r>
              <a:rPr lang="it-IT" dirty="0" smtClean="0"/>
              <a:t>, </a:t>
            </a:r>
            <a:r>
              <a:rPr lang="it-IT" dirty="0" err="1" smtClean="0"/>
              <a:t>organization</a:t>
            </a:r>
            <a:endParaRPr lang="it-IT" dirty="0" smtClean="0"/>
          </a:p>
          <a:p>
            <a:r>
              <a:rPr lang="en-US" dirty="0"/>
              <a:t>The specific failure of the controls </a:t>
            </a:r>
            <a:r>
              <a:rPr lang="en-US" dirty="0" smtClean="0"/>
              <a:t>is called </a:t>
            </a:r>
            <a:r>
              <a:rPr lang="en-US" dirty="0"/>
              <a:t>a </a:t>
            </a:r>
            <a:r>
              <a:rPr lang="en-US" i="1" dirty="0"/>
              <a:t>vulnerability </a:t>
            </a:r>
            <a:r>
              <a:rPr lang="en-US" dirty="0"/>
              <a:t>or security </a:t>
            </a:r>
            <a:r>
              <a:rPr lang="en-US" i="1" dirty="0"/>
              <a:t>flaw</a:t>
            </a:r>
            <a:r>
              <a:rPr lang="en-US" dirty="0"/>
              <a:t>; using that failure to violate the site </a:t>
            </a:r>
            <a:r>
              <a:rPr lang="en-US" dirty="0" smtClean="0"/>
              <a:t>security policy </a:t>
            </a:r>
            <a:r>
              <a:rPr lang="en-US" dirty="0"/>
              <a:t>is called </a:t>
            </a:r>
            <a:r>
              <a:rPr lang="en-US" i="1" dirty="0"/>
              <a:t>exploiting the vulnerability</a:t>
            </a:r>
            <a:r>
              <a:rPr lang="en-US" dirty="0"/>
              <a:t>. One who attempts to exploit the </a:t>
            </a:r>
            <a:r>
              <a:rPr lang="en-US" dirty="0" smtClean="0"/>
              <a:t>vulnerability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/>
              <a:t>called</a:t>
            </a:r>
            <a:r>
              <a:rPr lang="it-IT" dirty="0"/>
              <a:t> an </a:t>
            </a:r>
            <a:r>
              <a:rPr lang="it-IT" i="1" dirty="0" err="1"/>
              <a:t>attacker</a:t>
            </a:r>
            <a:r>
              <a:rPr lang="it-IT" dirty="0" smtClean="0"/>
              <a:t>.</a:t>
            </a:r>
          </a:p>
          <a:p>
            <a:r>
              <a:rPr lang="en-US" dirty="0"/>
              <a:t>Formal verification and property-based testing are techniques for detecting vulnerabilities</a:t>
            </a:r>
            <a:r>
              <a:rPr lang="en-US" dirty="0" smtClean="0"/>
              <a:t>.</a:t>
            </a:r>
          </a:p>
          <a:p>
            <a:r>
              <a:rPr lang="it-IT" dirty="0" err="1"/>
              <a:t>formal</a:t>
            </a:r>
            <a:r>
              <a:rPr lang="it-IT" dirty="0"/>
              <a:t> </a:t>
            </a:r>
            <a:r>
              <a:rPr lang="it-IT" dirty="0" err="1" smtClean="0"/>
              <a:t>verification</a:t>
            </a:r>
            <a:r>
              <a:rPr lang="it-IT" dirty="0" smtClean="0"/>
              <a:t> </a:t>
            </a:r>
            <a:r>
              <a:rPr lang="en-US" dirty="0" smtClean="0"/>
              <a:t>proves </a:t>
            </a:r>
            <a:r>
              <a:rPr lang="en-US" dirty="0"/>
              <a:t>the </a:t>
            </a:r>
            <a:r>
              <a:rPr lang="en-US" b="1" dirty="0"/>
              <a:t>absence of flaws </a:t>
            </a:r>
            <a:r>
              <a:rPr lang="en-US" dirty="0"/>
              <a:t>within a particular </a:t>
            </a:r>
            <a:r>
              <a:rPr lang="en-US" dirty="0" smtClean="0"/>
              <a:t>program</a:t>
            </a:r>
          </a:p>
          <a:p>
            <a:r>
              <a:rPr lang="en-US" dirty="0" smtClean="0"/>
              <a:t>Penetration testing proves the </a:t>
            </a:r>
            <a:r>
              <a:rPr lang="en-US" b="1" dirty="0" smtClean="0"/>
              <a:t>presence of flaws</a:t>
            </a:r>
          </a:p>
          <a:p>
            <a:endParaRPr lang="en-US" dirty="0" smtClean="0"/>
          </a:p>
          <a:p>
            <a:endParaRPr lang="it-IT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225" y="4869160"/>
            <a:ext cx="5543550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36177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third scheme classified by location of the flaw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543" y="2780928"/>
            <a:ext cx="7486650" cy="283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858684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Alam’s</a:t>
            </a:r>
            <a:r>
              <a:rPr lang="it-IT" dirty="0" smtClean="0"/>
              <a:t> Model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Aslam [40] developed a classification scheme for security flaws that </a:t>
            </a:r>
            <a:r>
              <a:rPr lang="en-US" dirty="0" smtClean="0"/>
              <a:t>categorized faults </a:t>
            </a:r>
            <a:r>
              <a:rPr lang="en-US" dirty="0"/>
              <a:t>and grouped similar faults together.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differed from both the PA and </a:t>
            </a:r>
            <a:r>
              <a:rPr lang="en-US" dirty="0" smtClean="0"/>
              <a:t>RISOS studies </a:t>
            </a:r>
            <a:r>
              <a:rPr lang="en-US" dirty="0"/>
              <a:t>in 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</a:t>
            </a:r>
            <a:r>
              <a:rPr lang="en-US" dirty="0"/>
              <a:t>it drew on software fault studies to develop its categories, and 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It focused </a:t>
            </a:r>
            <a:r>
              <a:rPr lang="en-US" dirty="0"/>
              <a:t>specifically on implementation flaws in the UNIX system. 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categories </a:t>
            </a:r>
            <a:r>
              <a:rPr lang="en-US" dirty="0"/>
              <a:t>and classes in both PA and RISOS had considerable overlap; Aslam </a:t>
            </a:r>
            <a:r>
              <a:rPr lang="en-US" dirty="0" smtClean="0"/>
              <a:t>presented a </a:t>
            </a:r>
            <a:r>
              <a:rPr lang="en-US" dirty="0"/>
              <a:t>decision procedure for classifying faults unambiguously.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8960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The </a:t>
            </a:r>
            <a:r>
              <a:rPr lang="it-IT" dirty="0" err="1" smtClean="0"/>
              <a:t>Flaw</a:t>
            </a:r>
            <a:r>
              <a:rPr lang="it-IT" dirty="0" smtClean="0"/>
              <a:t> </a:t>
            </a:r>
            <a:r>
              <a:rPr lang="it-IT" dirty="0" err="1" smtClean="0"/>
              <a:t>classes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Aslam distinguished between </a:t>
            </a:r>
            <a:r>
              <a:rPr lang="en-US" i="1" dirty="0"/>
              <a:t>coding faults</a:t>
            </a:r>
            <a:r>
              <a:rPr lang="en-US" dirty="0"/>
              <a:t>, which were introduced during </a:t>
            </a:r>
            <a:r>
              <a:rPr lang="en-US" dirty="0" smtClean="0"/>
              <a:t>software development</a:t>
            </a:r>
            <a:r>
              <a:rPr lang="en-US" dirty="0"/>
              <a:t>, and </a:t>
            </a:r>
            <a:r>
              <a:rPr lang="en-US" i="1" dirty="0"/>
              <a:t>emergent faults</a:t>
            </a:r>
            <a:r>
              <a:rPr lang="en-US" dirty="0"/>
              <a:t>, which resulted from incorrect initialization, use, </a:t>
            </a:r>
            <a:r>
              <a:rPr lang="en-US" dirty="0" smtClean="0"/>
              <a:t>or application.</a:t>
            </a:r>
          </a:p>
          <a:p>
            <a:r>
              <a:rPr lang="en-US" dirty="0"/>
              <a:t>The class of coding faults is subdivided into </a:t>
            </a:r>
            <a:endParaRPr lang="en-US" dirty="0" smtClean="0"/>
          </a:p>
          <a:p>
            <a:pPr lvl="1"/>
            <a:r>
              <a:rPr lang="en-US" dirty="0" smtClean="0"/>
              <a:t>synchronization errors</a:t>
            </a:r>
          </a:p>
          <a:p>
            <a:pPr lvl="2"/>
            <a:r>
              <a:rPr lang="en-US" dirty="0" smtClean="0"/>
              <a:t>arise </a:t>
            </a:r>
            <a:r>
              <a:rPr lang="en-US" dirty="0"/>
              <a:t>when a timing window </a:t>
            </a:r>
            <a:r>
              <a:rPr lang="en-US" dirty="0" smtClean="0"/>
              <a:t>between two </a:t>
            </a:r>
            <a:r>
              <a:rPr lang="en-US" dirty="0"/>
              <a:t>operations allows a fault to be exploited or when operations are improperly serialized</a:t>
            </a:r>
            <a:endParaRPr lang="en-US" dirty="0" smtClean="0"/>
          </a:p>
          <a:p>
            <a:pPr lvl="1"/>
            <a:r>
              <a:rPr lang="en-US" dirty="0" smtClean="0"/>
              <a:t>Condition validation </a:t>
            </a:r>
            <a:r>
              <a:rPr lang="en-US" dirty="0"/>
              <a:t>errors</a:t>
            </a:r>
            <a:r>
              <a:rPr lang="en-US" dirty="0" smtClean="0"/>
              <a:t>.</a:t>
            </a:r>
          </a:p>
          <a:p>
            <a:pPr lvl="2"/>
            <a:r>
              <a:rPr lang="fr-FR" dirty="0"/>
              <a:t>configuration </a:t>
            </a:r>
            <a:r>
              <a:rPr lang="fr-FR" dirty="0" err="1"/>
              <a:t>errors</a:t>
            </a:r>
            <a:r>
              <a:rPr lang="fr-FR" dirty="0"/>
              <a:t> or </a:t>
            </a:r>
            <a:r>
              <a:rPr lang="fr-FR" dirty="0" err="1"/>
              <a:t>environment</a:t>
            </a:r>
            <a:r>
              <a:rPr lang="fr-FR" dirty="0"/>
              <a:t> </a:t>
            </a:r>
            <a:r>
              <a:rPr lang="fr-FR" dirty="0" err="1"/>
              <a:t>faults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3016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Comparison and Analysis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Consider the flaws described in Section 20.3.1. Both depend on the interaction </a:t>
            </a:r>
            <a:r>
              <a:rPr lang="en-US" dirty="0" smtClean="0"/>
              <a:t>of two </a:t>
            </a:r>
            <a:r>
              <a:rPr lang="en-US" dirty="0"/>
              <a:t>processes: the trusted process (</a:t>
            </a:r>
            <a:r>
              <a:rPr lang="en-US" i="1" dirty="0" err="1"/>
              <a:t>xterm</a:t>
            </a:r>
            <a:r>
              <a:rPr lang="en-US" i="1" dirty="0"/>
              <a:t> </a:t>
            </a:r>
            <a:r>
              <a:rPr lang="en-US" dirty="0"/>
              <a:t>or </a:t>
            </a:r>
            <a:r>
              <a:rPr lang="en-US" i="1" dirty="0" err="1"/>
              <a:t>fingerd</a:t>
            </a:r>
            <a:r>
              <a:rPr lang="en-US" dirty="0"/>
              <a:t>) and a second process (</a:t>
            </a:r>
            <a:r>
              <a:rPr lang="en-US" dirty="0" smtClean="0"/>
              <a:t>the </a:t>
            </a:r>
            <a:r>
              <a:rPr lang="en-US" i="1" dirty="0" smtClean="0"/>
              <a:t>attacker</a:t>
            </a:r>
            <a:r>
              <a:rPr lang="en-US" dirty="0" smtClean="0"/>
              <a:t>).</a:t>
            </a:r>
          </a:p>
          <a:p>
            <a:r>
              <a:rPr lang="en-US" dirty="0"/>
              <a:t>the processes use operating system </a:t>
            </a:r>
            <a:r>
              <a:rPr lang="en-US" dirty="0" smtClean="0"/>
              <a:t>services to </a:t>
            </a:r>
            <a:r>
              <a:rPr lang="en-US" dirty="0"/>
              <a:t>communicate. So, three processes are involved: the flawed process, the </a:t>
            </a:r>
            <a:r>
              <a:rPr lang="en-US" dirty="0" smtClean="0"/>
              <a:t>attacker process</a:t>
            </a:r>
            <a:r>
              <a:rPr lang="en-US" dirty="0"/>
              <a:t>, and the operating system service routines</a:t>
            </a:r>
            <a:r>
              <a:rPr lang="en-US" dirty="0" smtClean="0"/>
              <a:t>.</a:t>
            </a:r>
          </a:p>
          <a:p>
            <a:r>
              <a:rPr lang="en-US" dirty="0"/>
              <a:t>The view of the flaw </a:t>
            </a:r>
            <a:r>
              <a:rPr lang="en-US" dirty="0" smtClean="0"/>
              <a:t>when </a:t>
            </a:r>
            <a:r>
              <a:rPr lang="en-US" dirty="0"/>
              <a:t>considered from the perspective of any of these processes may differ from the </a:t>
            </a:r>
            <a:r>
              <a:rPr lang="en-US" dirty="0" smtClean="0"/>
              <a:t>view when </a:t>
            </a:r>
            <a:r>
              <a:rPr lang="en-US" dirty="0"/>
              <a:t>considered from the perspective of the other two</a:t>
            </a:r>
            <a:r>
              <a:rPr lang="en-US" dirty="0" smtClean="0"/>
              <a:t>.</a:t>
            </a:r>
          </a:p>
          <a:p>
            <a:r>
              <a:rPr lang="en-US" dirty="0"/>
              <a:t>At the lowest level, the </a:t>
            </a:r>
            <a:r>
              <a:rPr lang="en-US" dirty="0" smtClean="0"/>
              <a:t>flaw may </a:t>
            </a:r>
            <a:r>
              <a:rPr lang="en-US" dirty="0"/>
              <a:t>be, say, an inconsistent parameter validation because successive system calls </a:t>
            </a:r>
            <a:r>
              <a:rPr lang="en-US" dirty="0" smtClean="0"/>
              <a:t>do  not </a:t>
            </a:r>
            <a:r>
              <a:rPr lang="en-US" dirty="0"/>
              <a:t>check that the argument refers to the same object. At a higher level, this may </a:t>
            </a:r>
            <a:r>
              <a:rPr lang="en-US" dirty="0" smtClean="0"/>
              <a:t>be characterized </a:t>
            </a:r>
            <a:r>
              <a:rPr lang="en-US" dirty="0"/>
              <a:t>as a race condition or an asynchronous validation/inadequate </a:t>
            </a:r>
            <a:r>
              <a:rPr lang="en-US" dirty="0" smtClean="0"/>
              <a:t>serialization problem</a:t>
            </a:r>
            <a:r>
              <a:rPr lang="en-US" dirty="0"/>
              <a:t>. At an even higher level, it may be seen as an exploitable logic </a:t>
            </a:r>
            <a:r>
              <a:rPr lang="en-US" dirty="0" smtClean="0"/>
              <a:t>error because </a:t>
            </a:r>
            <a:r>
              <a:rPr lang="en-US" dirty="0"/>
              <a:t>a resource (object) can be deleted while in use.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1597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</a:t>
            </a:r>
            <a:r>
              <a:rPr lang="en-US" b="1" i="1" dirty="0" err="1"/>
              <a:t>xterm</a:t>
            </a:r>
            <a:r>
              <a:rPr lang="en-US" b="1" i="1" dirty="0"/>
              <a:t> </a:t>
            </a:r>
            <a:r>
              <a:rPr lang="en-US" b="1" dirty="0"/>
              <a:t>Log File </a:t>
            </a:r>
            <a:r>
              <a:rPr lang="en-US" b="1" dirty="0" smtClean="0"/>
              <a:t>Flaw…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t-IT" dirty="0" smtClean="0"/>
              <a:t>PA </a:t>
            </a:r>
            <a:r>
              <a:rPr lang="it-IT" dirty="0" err="1" smtClean="0"/>
              <a:t>taxonomy</a:t>
            </a:r>
            <a:r>
              <a:rPr lang="it-IT" dirty="0" smtClean="0"/>
              <a:t>:</a:t>
            </a:r>
          </a:p>
          <a:p>
            <a:pPr lvl="1"/>
            <a:r>
              <a:rPr lang="en-US" dirty="0"/>
              <a:t>From the point of view of the </a:t>
            </a:r>
            <a:r>
              <a:rPr lang="en-US" i="1" dirty="0" err="1"/>
              <a:t>xterm</a:t>
            </a:r>
            <a:r>
              <a:rPr lang="en-US" i="1" dirty="0"/>
              <a:t> </a:t>
            </a:r>
            <a:r>
              <a:rPr lang="en-US" dirty="0"/>
              <a:t>process, </a:t>
            </a:r>
            <a:r>
              <a:rPr lang="en-US" dirty="0" smtClean="0"/>
              <a:t>the flaw </a:t>
            </a:r>
            <a:r>
              <a:rPr lang="en-US" dirty="0"/>
              <a:t>is clearly an </a:t>
            </a:r>
            <a:r>
              <a:rPr lang="en-US" i="1" dirty="0"/>
              <a:t>improper change </a:t>
            </a:r>
            <a:r>
              <a:rPr lang="en-US" dirty="0" smtClean="0"/>
              <a:t>flaw</a:t>
            </a:r>
          </a:p>
          <a:p>
            <a:pPr lvl="1"/>
            <a:r>
              <a:rPr lang="en-US" dirty="0" err="1" smtClean="0"/>
              <a:t>W.r.t.the</a:t>
            </a:r>
            <a:r>
              <a:rPr lang="en-US" dirty="0" smtClean="0"/>
              <a:t> </a:t>
            </a:r>
            <a:r>
              <a:rPr lang="en-US" dirty="0"/>
              <a:t>attacker process, the flaw is an </a:t>
            </a:r>
            <a:r>
              <a:rPr lang="en-US" i="1" dirty="0"/>
              <a:t>improper deallocation </a:t>
            </a:r>
            <a:r>
              <a:rPr lang="en-US" i="1" dirty="0" smtClean="0"/>
              <a:t>or deletion </a:t>
            </a:r>
            <a:r>
              <a:rPr lang="en-US" dirty="0" smtClean="0"/>
              <a:t>flaw</a:t>
            </a:r>
          </a:p>
          <a:p>
            <a:pPr lvl="1"/>
            <a:r>
              <a:rPr lang="en-US" dirty="0"/>
              <a:t>from the operating system’s point of view</a:t>
            </a:r>
            <a:r>
              <a:rPr lang="en-US" dirty="0" smtClean="0"/>
              <a:t>, the </a:t>
            </a:r>
            <a:r>
              <a:rPr lang="en-US" dirty="0"/>
              <a:t>flaw is an </a:t>
            </a:r>
            <a:r>
              <a:rPr lang="en-US" i="1" dirty="0"/>
              <a:t>improper indivisibility </a:t>
            </a:r>
            <a:r>
              <a:rPr lang="en-US" dirty="0" smtClean="0"/>
              <a:t>flaw</a:t>
            </a:r>
          </a:p>
          <a:p>
            <a:pPr lvl="2"/>
            <a:r>
              <a:rPr lang="en-US" dirty="0"/>
              <a:t>a directory object is seen simply as an </a:t>
            </a:r>
            <a:r>
              <a:rPr lang="en-US" dirty="0" smtClean="0"/>
              <a:t>object</a:t>
            </a:r>
          </a:p>
          <a:p>
            <a:pPr lvl="2"/>
            <a:r>
              <a:rPr lang="en-US" dirty="0"/>
              <a:t>the flaw may be seen as a violation of the Bernstein conditions [79</a:t>
            </a:r>
            <a:r>
              <a:rPr lang="en-US" dirty="0" smtClean="0"/>
              <a:t>] (</a:t>
            </a:r>
            <a:r>
              <a:rPr lang="en-US" dirty="0"/>
              <a:t>requiring no reading during writing, and a single writer), </a:t>
            </a:r>
            <a:endParaRPr lang="en-US" dirty="0" smtClean="0"/>
          </a:p>
          <a:p>
            <a:pPr lvl="2"/>
            <a:r>
              <a:rPr lang="en-US" dirty="0" smtClean="0"/>
              <a:t>which </a:t>
            </a:r>
            <a:r>
              <a:rPr lang="en-US" dirty="0"/>
              <a:t>means that the </a:t>
            </a:r>
            <a:r>
              <a:rPr lang="en-US" dirty="0" smtClean="0"/>
              <a:t>flaw is </a:t>
            </a:r>
            <a:r>
              <a:rPr lang="en-US" dirty="0"/>
              <a:t>one of </a:t>
            </a:r>
            <a:r>
              <a:rPr lang="en-US" i="1" dirty="0"/>
              <a:t>improper sequencing</a:t>
            </a:r>
            <a:r>
              <a:rPr lang="en-US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2855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…</a:t>
            </a:r>
            <a:r>
              <a:rPr lang="en-US" b="1" dirty="0"/>
              <a:t>The </a:t>
            </a:r>
            <a:r>
              <a:rPr lang="en-US" b="1" i="1" dirty="0" err="1"/>
              <a:t>xterm</a:t>
            </a:r>
            <a:r>
              <a:rPr lang="en-US" b="1" i="1" dirty="0"/>
              <a:t> </a:t>
            </a:r>
            <a:r>
              <a:rPr lang="en-US" b="1" dirty="0"/>
              <a:t>Log File Flaw…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it-IT" dirty="0" smtClean="0"/>
              <a:t>W.r.t the design</a:t>
            </a:r>
          </a:p>
          <a:p>
            <a:pPr lvl="1"/>
            <a:r>
              <a:rPr lang="en-US" dirty="0"/>
              <a:t>the attacking process </a:t>
            </a:r>
            <a:r>
              <a:rPr lang="en-US" dirty="0" smtClean="0"/>
              <a:t>should not </a:t>
            </a:r>
            <a:r>
              <a:rPr lang="en-US" dirty="0"/>
              <a:t>be able to write into the directory in the first </a:t>
            </a:r>
            <a:r>
              <a:rPr lang="en-US" dirty="0" smtClean="0"/>
              <a:t>place</a:t>
            </a:r>
          </a:p>
          <a:p>
            <a:pPr lvl="1"/>
            <a:r>
              <a:rPr lang="en-US" i="1" dirty="0"/>
              <a:t>improper choice of initial protection </a:t>
            </a:r>
            <a:r>
              <a:rPr lang="en-US" i="1" dirty="0" smtClean="0"/>
              <a:t>domain</a:t>
            </a:r>
          </a:p>
          <a:p>
            <a:r>
              <a:rPr lang="en-US" dirty="0"/>
              <a:t>At the implementation level, with respect to the </a:t>
            </a:r>
            <a:r>
              <a:rPr lang="en-US" i="1" dirty="0" err="1"/>
              <a:t>xterm</a:t>
            </a:r>
            <a:r>
              <a:rPr lang="en-US" i="1" dirty="0"/>
              <a:t> </a:t>
            </a:r>
            <a:r>
              <a:rPr lang="en-US" dirty="0"/>
              <a:t>process and the </a:t>
            </a:r>
            <a:r>
              <a:rPr lang="en-US" dirty="0" smtClean="0"/>
              <a:t>RISOS taxonomy</a:t>
            </a:r>
            <a:r>
              <a:rPr lang="en-US" dirty="0"/>
              <a:t>, the </a:t>
            </a:r>
            <a:r>
              <a:rPr lang="en-US" i="1" dirty="0" err="1"/>
              <a:t>xterm</a:t>
            </a:r>
            <a:r>
              <a:rPr lang="en-US" i="1" dirty="0"/>
              <a:t> </a:t>
            </a:r>
            <a:r>
              <a:rPr lang="en-US" dirty="0"/>
              <a:t>flaw is clearly an </a:t>
            </a:r>
            <a:r>
              <a:rPr lang="en-US" i="1" dirty="0"/>
              <a:t>asynchronous validation/inadequate </a:t>
            </a:r>
            <a:r>
              <a:rPr lang="en-US" i="1" dirty="0" smtClean="0"/>
              <a:t>serialization </a:t>
            </a:r>
            <a:r>
              <a:rPr lang="en-US" dirty="0" smtClean="0"/>
              <a:t>flaw: the </a:t>
            </a:r>
            <a:r>
              <a:rPr lang="en-US" dirty="0"/>
              <a:t>file access is checked and then opened </a:t>
            </a:r>
            <a:r>
              <a:rPr lang="en-US" dirty="0" err="1" smtClean="0"/>
              <a:t>nonatomically</a:t>
            </a:r>
            <a:endParaRPr lang="en-US" dirty="0" smtClean="0"/>
          </a:p>
          <a:p>
            <a:pPr lvl="1"/>
            <a:r>
              <a:rPr lang="en-US" dirty="0"/>
              <a:t>From </a:t>
            </a:r>
            <a:r>
              <a:rPr lang="en-US" dirty="0" smtClean="0"/>
              <a:t>the point </a:t>
            </a:r>
            <a:r>
              <a:rPr lang="en-US" dirty="0"/>
              <a:t>of view of the attacker, the ability to delete the file makes the flaw an </a:t>
            </a:r>
            <a:r>
              <a:rPr lang="en-US" i="1" dirty="0" smtClean="0"/>
              <a:t>exploitable logic </a:t>
            </a:r>
            <a:r>
              <a:rPr lang="en-US" i="1" dirty="0"/>
              <a:t>error </a:t>
            </a:r>
            <a:r>
              <a:rPr lang="en-US" dirty="0"/>
              <a:t>as well as a </a:t>
            </a:r>
            <a:r>
              <a:rPr lang="en-US" i="1" dirty="0"/>
              <a:t>violable prohibition/limit </a:t>
            </a:r>
            <a:r>
              <a:rPr lang="en-US" dirty="0" smtClean="0"/>
              <a:t>flaw</a:t>
            </a:r>
          </a:p>
          <a:p>
            <a:pPr lvl="1"/>
            <a:r>
              <a:rPr lang="en-US" dirty="0"/>
              <a:t>from the operating </a:t>
            </a:r>
            <a:r>
              <a:rPr lang="en-US" dirty="0" smtClean="0"/>
              <a:t>system’s point </a:t>
            </a:r>
            <a:r>
              <a:rPr lang="en-US" dirty="0"/>
              <a:t>of view, the flaw is an </a:t>
            </a:r>
            <a:r>
              <a:rPr lang="en-US" i="1" dirty="0"/>
              <a:t>inconsistent parameter validation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6999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…</a:t>
            </a:r>
            <a:r>
              <a:rPr lang="en-US" b="1" dirty="0"/>
              <a:t>The </a:t>
            </a:r>
            <a:r>
              <a:rPr lang="en-US" b="1" i="1" dirty="0" err="1"/>
              <a:t>xterm</a:t>
            </a:r>
            <a:r>
              <a:rPr lang="en-US" b="1" i="1" dirty="0"/>
              <a:t> </a:t>
            </a:r>
            <a:r>
              <a:rPr lang="en-US" b="1" dirty="0"/>
              <a:t>Log File Flaw…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At the design level, a write being allowed where it should not be is an </a:t>
            </a:r>
            <a:r>
              <a:rPr lang="en-US" i="1" dirty="0" smtClean="0"/>
              <a:t>inadequate identification/authentication/authorization </a:t>
            </a:r>
            <a:r>
              <a:rPr lang="en-US" dirty="0"/>
              <a:t>flaw because the resource (the </a:t>
            </a:r>
            <a:r>
              <a:rPr lang="en-US" dirty="0" smtClean="0"/>
              <a:t>containing directory</a:t>
            </a:r>
            <a:r>
              <a:rPr lang="en-US" dirty="0"/>
              <a:t>) is not adequately </a:t>
            </a:r>
            <a:r>
              <a:rPr lang="en-US" dirty="0" smtClean="0"/>
              <a:t>protected</a:t>
            </a:r>
          </a:p>
          <a:p>
            <a:r>
              <a:rPr lang="en-US" dirty="0"/>
              <a:t>this single flaw has several different characterizations</a:t>
            </a:r>
            <a:r>
              <a:rPr lang="en-US" dirty="0" smtClean="0"/>
              <a:t>.</a:t>
            </a:r>
          </a:p>
          <a:p>
            <a:r>
              <a:rPr lang="en-US" dirty="0"/>
              <a:t>The classification under the NRL taxonomy depends on whether this </a:t>
            </a:r>
            <a:r>
              <a:rPr lang="en-US" dirty="0" smtClean="0"/>
              <a:t>flaw was </a:t>
            </a:r>
            <a:r>
              <a:rPr lang="en-US" dirty="0"/>
              <a:t>intentional or not; the history is unclear. If it was intentional, at the </a:t>
            </a:r>
            <a:r>
              <a:rPr lang="en-US" dirty="0" smtClean="0"/>
              <a:t>lowest level</a:t>
            </a:r>
            <a:r>
              <a:rPr lang="en-US" dirty="0"/>
              <a:t>, it is an </a:t>
            </a:r>
            <a:r>
              <a:rPr lang="en-US" i="1" dirty="0"/>
              <a:t>inadvertent flaw of serialization/aliasing</a:t>
            </a:r>
            <a:r>
              <a:rPr lang="en-US" dirty="0"/>
              <a:t>; if it was </a:t>
            </a:r>
            <a:r>
              <a:rPr lang="en-US" dirty="0" smtClean="0"/>
              <a:t>unintentional (</a:t>
            </a:r>
            <a:r>
              <a:rPr lang="en-US" dirty="0"/>
              <a:t>because on earlier systems </a:t>
            </a:r>
            <a:r>
              <a:rPr lang="en-US" i="1" dirty="0" err="1"/>
              <a:t>xterm</a:t>
            </a:r>
            <a:r>
              <a:rPr lang="en-US" i="1" dirty="0"/>
              <a:t> </a:t>
            </a:r>
            <a:r>
              <a:rPr lang="en-US" dirty="0"/>
              <a:t>need not be privileged), it is a </a:t>
            </a:r>
            <a:r>
              <a:rPr lang="en-US" i="1" dirty="0" err="1"/>
              <a:t>nonmalicious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0235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…The </a:t>
            </a:r>
            <a:r>
              <a:rPr lang="en-US" b="1" i="1" dirty="0" err="1"/>
              <a:t>xterm</a:t>
            </a:r>
            <a:r>
              <a:rPr lang="en-US" b="1" i="1" dirty="0"/>
              <a:t> </a:t>
            </a:r>
            <a:r>
              <a:rPr lang="en-US" b="1" dirty="0"/>
              <a:t>Log File </a:t>
            </a:r>
            <a:r>
              <a:rPr lang="en-US" b="1" dirty="0" smtClean="0"/>
              <a:t>Flaw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The selection criteria for fault classification in Aslam’s taxonomy places the</a:t>
            </a:r>
          </a:p>
          <a:p>
            <a:r>
              <a:rPr lang="en-US" dirty="0"/>
              <a:t>flaw in the </a:t>
            </a:r>
            <a:r>
              <a:rPr lang="en-US" i="1" dirty="0"/>
              <a:t>object installed with incorrect permissions </a:t>
            </a:r>
            <a:r>
              <a:rPr lang="en-US" dirty="0"/>
              <a:t>class from the point of view of</a:t>
            </a:r>
          </a:p>
          <a:p>
            <a:r>
              <a:rPr lang="en-US" dirty="0"/>
              <a:t>the attacking program (because the attacking program can delete the file), in the</a:t>
            </a:r>
          </a:p>
          <a:p>
            <a:r>
              <a:rPr lang="en-US" i="1" dirty="0"/>
              <a:t>access rights validation error </a:t>
            </a:r>
            <a:r>
              <a:rPr lang="en-US" dirty="0"/>
              <a:t>class from the point of view of the </a:t>
            </a:r>
            <a:r>
              <a:rPr lang="en-US" i="1" dirty="0" err="1"/>
              <a:t>xterm</a:t>
            </a:r>
            <a:r>
              <a:rPr lang="en-US" i="1" dirty="0"/>
              <a:t> </a:t>
            </a:r>
            <a:r>
              <a:rPr lang="en-US" dirty="0"/>
              <a:t>program</a:t>
            </a:r>
          </a:p>
          <a:p>
            <a:r>
              <a:rPr lang="en-US" dirty="0"/>
              <a:t>(because </a:t>
            </a:r>
            <a:r>
              <a:rPr lang="en-US" i="1" dirty="0" err="1"/>
              <a:t>xterm</a:t>
            </a:r>
            <a:r>
              <a:rPr lang="en-US" i="1" dirty="0"/>
              <a:t> </a:t>
            </a:r>
            <a:r>
              <a:rPr lang="en-US" dirty="0"/>
              <a:t>does not properly validate the file at the time of access), and in the</a:t>
            </a:r>
          </a:p>
          <a:p>
            <a:r>
              <a:rPr lang="en-US" i="1" dirty="0"/>
              <a:t>improper or inadequate serialization error </a:t>
            </a:r>
            <a:r>
              <a:rPr lang="en-US" dirty="0"/>
              <a:t>class from the point of view of the operating</a:t>
            </a:r>
          </a:p>
          <a:p>
            <a:r>
              <a:rPr lang="en-US" dirty="0"/>
              <a:t>system (because the deletion and creation should not be interspersed between the</a:t>
            </a:r>
          </a:p>
          <a:p>
            <a:r>
              <a:rPr lang="en-US" dirty="0"/>
              <a:t>access and open).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6044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1" dirty="0"/>
              <a:t>The </a:t>
            </a:r>
            <a:r>
              <a:rPr lang="en-US" b="1" i="1" dirty="0" err="1"/>
              <a:t>fingerd</a:t>
            </a:r>
            <a:r>
              <a:rPr lang="en-US" b="1" i="1" dirty="0"/>
              <a:t> </a:t>
            </a:r>
            <a:r>
              <a:rPr lang="en-US" b="1" dirty="0"/>
              <a:t>Buffer Overflow </a:t>
            </a:r>
            <a:r>
              <a:rPr lang="en-US" b="1" dirty="0" smtClean="0"/>
              <a:t>Flaw…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t-IT" dirty="0" smtClean="0"/>
              <a:t>PA </a:t>
            </a:r>
            <a:r>
              <a:rPr lang="it-IT" dirty="0" err="1" smtClean="0"/>
              <a:t>taxonomy</a:t>
            </a:r>
            <a:r>
              <a:rPr lang="it-IT" dirty="0" smtClean="0"/>
              <a:t>:</a:t>
            </a:r>
          </a:p>
          <a:p>
            <a:pPr lvl="1"/>
            <a:r>
              <a:rPr lang="en-US" dirty="0" smtClean="0"/>
              <a:t>Is clearly </a:t>
            </a:r>
            <a:r>
              <a:rPr lang="en-US" dirty="0"/>
              <a:t>an </a:t>
            </a:r>
            <a:r>
              <a:rPr lang="en-US" i="1" dirty="0"/>
              <a:t>improper </a:t>
            </a:r>
            <a:r>
              <a:rPr lang="en-US" i="1" dirty="0" smtClean="0"/>
              <a:t>validation</a:t>
            </a:r>
          </a:p>
          <a:p>
            <a:pPr lvl="1"/>
            <a:r>
              <a:rPr lang="en-US" dirty="0" smtClean="0"/>
              <a:t>W.r.t. </a:t>
            </a:r>
            <a:r>
              <a:rPr lang="en-US" dirty="0"/>
              <a:t>the attacker </a:t>
            </a:r>
            <a:r>
              <a:rPr lang="en-US" dirty="0" smtClean="0"/>
              <a:t>process (</a:t>
            </a:r>
            <a:r>
              <a:rPr lang="en-US" dirty="0"/>
              <a:t>the </a:t>
            </a:r>
            <a:r>
              <a:rPr lang="en-US" i="1" dirty="0"/>
              <a:t>finger </a:t>
            </a:r>
            <a:r>
              <a:rPr lang="en-US" dirty="0"/>
              <a:t>program), the flaw is one of </a:t>
            </a:r>
            <a:r>
              <a:rPr lang="en-US" i="1" dirty="0"/>
              <a:t>improper choice of operand or </a:t>
            </a:r>
            <a:r>
              <a:rPr lang="en-US" i="1" dirty="0" smtClean="0"/>
              <a:t>operation </a:t>
            </a:r>
            <a:r>
              <a:rPr lang="en-US" dirty="0" smtClean="0"/>
              <a:t>because </a:t>
            </a:r>
            <a:r>
              <a:rPr lang="en-US" dirty="0"/>
              <a:t>an operand (the data written onto the connection) is improper (</a:t>
            </a:r>
            <a:r>
              <a:rPr lang="en-US" dirty="0" smtClean="0"/>
              <a:t>specifically, too </a:t>
            </a:r>
            <a:r>
              <a:rPr lang="en-US" dirty="0"/>
              <a:t>long, and arguably not what </a:t>
            </a:r>
            <a:r>
              <a:rPr lang="en-US" i="1" dirty="0" err="1"/>
              <a:t>fingerd</a:t>
            </a:r>
            <a:r>
              <a:rPr lang="en-US" i="1" dirty="0"/>
              <a:t> </a:t>
            </a:r>
            <a:r>
              <a:rPr lang="en-US" dirty="0"/>
              <a:t>is to be given). And from the operating </a:t>
            </a:r>
            <a:r>
              <a:rPr lang="en-US" dirty="0" smtClean="0"/>
              <a:t>system’s point </a:t>
            </a:r>
            <a:r>
              <a:rPr lang="en-US" dirty="0"/>
              <a:t>of view, the flaw is an </a:t>
            </a:r>
            <a:r>
              <a:rPr lang="en-US" i="1" dirty="0"/>
              <a:t>improper isolation of implementation detail </a:t>
            </a:r>
            <a:r>
              <a:rPr lang="en-US" dirty="0" smtClean="0"/>
              <a:t>flaw</a:t>
            </a:r>
          </a:p>
          <a:p>
            <a:pPr lvl="1"/>
            <a:r>
              <a:rPr lang="en-US" dirty="0"/>
              <a:t>From the operating system’s point of view, </a:t>
            </a:r>
            <a:r>
              <a:rPr lang="en-US" dirty="0" smtClean="0"/>
              <a:t>this makes </a:t>
            </a:r>
            <a:r>
              <a:rPr lang="en-US" dirty="0"/>
              <a:t>the flaw an </a:t>
            </a:r>
            <a:r>
              <a:rPr lang="en-US" i="1" dirty="0"/>
              <a:t>improper change </a:t>
            </a:r>
            <a:r>
              <a:rPr lang="en-US" dirty="0"/>
              <a:t>flaw because a </a:t>
            </a:r>
            <a:r>
              <a:rPr lang="en-US" dirty="0" smtClean="0"/>
              <a:t>parameter—specifically</a:t>
            </a:r>
            <a:r>
              <a:rPr lang="en-US" dirty="0"/>
              <a:t>, </a:t>
            </a:r>
            <a:r>
              <a:rPr lang="en-US" dirty="0" smtClean="0"/>
              <a:t>the return </a:t>
            </a:r>
            <a:r>
              <a:rPr lang="en-US" dirty="0"/>
              <a:t>address—changes unexpectedly.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6678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 smtClean="0"/>
              <a:t>…</a:t>
            </a:r>
            <a:r>
              <a:rPr lang="en-US" b="1" i="1" dirty="0"/>
              <a:t>The </a:t>
            </a:r>
            <a:r>
              <a:rPr lang="en-US" b="1" i="1" dirty="0" err="1"/>
              <a:t>fingerd</a:t>
            </a:r>
            <a:r>
              <a:rPr lang="en-US" b="1" i="1" dirty="0"/>
              <a:t> </a:t>
            </a:r>
            <a:r>
              <a:rPr lang="en-US" b="1" dirty="0"/>
              <a:t>Buffer Overflow </a:t>
            </a:r>
            <a:r>
              <a:rPr lang="en-US" b="1" dirty="0" smtClean="0"/>
              <a:t>Flaw…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At the highest level, the system is changing a security-related value in </a:t>
            </a:r>
            <a:r>
              <a:rPr lang="en-US" dirty="0" smtClean="0"/>
              <a:t>memory and </a:t>
            </a:r>
            <a:r>
              <a:rPr lang="en-US" dirty="0"/>
              <a:t>is executing data that should not be executable. Hence, this is again </a:t>
            </a:r>
            <a:r>
              <a:rPr lang="en-US" dirty="0" smtClean="0"/>
              <a:t>an </a:t>
            </a:r>
            <a:r>
              <a:rPr lang="en-US" i="1" dirty="0" smtClean="0"/>
              <a:t>improper </a:t>
            </a:r>
            <a:r>
              <a:rPr lang="en-US" i="1" dirty="0"/>
              <a:t>choice of initial protection domain </a:t>
            </a:r>
            <a:r>
              <a:rPr lang="en-US" dirty="0"/>
              <a:t>flaw</a:t>
            </a:r>
            <a:r>
              <a:rPr lang="en-US" dirty="0" smtClean="0"/>
              <a:t>.</a:t>
            </a:r>
          </a:p>
          <a:p>
            <a:r>
              <a:rPr lang="en-US" dirty="0"/>
              <a:t>With respect to the </a:t>
            </a:r>
            <a:r>
              <a:rPr lang="en-US" i="1" dirty="0" err="1"/>
              <a:t>fingerd</a:t>
            </a:r>
            <a:r>
              <a:rPr lang="en-US" i="1" dirty="0"/>
              <a:t> </a:t>
            </a:r>
            <a:r>
              <a:rPr lang="en-US" dirty="0"/>
              <a:t>process using the RISOS taxonomy, the buffer</a:t>
            </a:r>
          </a:p>
          <a:p>
            <a:r>
              <a:rPr lang="en-US" dirty="0"/>
              <a:t>overflow flaw is clearly an </a:t>
            </a:r>
            <a:r>
              <a:rPr lang="en-US" i="1" dirty="0"/>
              <a:t>incomplete parameter validation </a:t>
            </a:r>
            <a:r>
              <a:rPr lang="en-US" dirty="0"/>
              <a:t>flaw because the problem</a:t>
            </a:r>
          </a:p>
          <a:p>
            <a:r>
              <a:rPr lang="en-US" dirty="0"/>
              <a:t>is failure to check parameters, allowing the buffer to overflow. However, with</a:t>
            </a:r>
          </a:p>
          <a:p>
            <a:r>
              <a:rPr lang="en-US" dirty="0"/>
              <a:t>respect to the </a:t>
            </a:r>
            <a:r>
              <a:rPr lang="en-US" i="1" dirty="0" err="1"/>
              <a:t>fingerd</a:t>
            </a:r>
            <a:r>
              <a:rPr lang="en-US" i="1" dirty="0"/>
              <a:t> </a:t>
            </a:r>
            <a:r>
              <a:rPr lang="en-US" dirty="0"/>
              <a:t>process, the flaw is a </a:t>
            </a:r>
            <a:r>
              <a:rPr lang="en-US" i="1" dirty="0"/>
              <a:t>violable prohibition/limit </a:t>
            </a:r>
            <a:r>
              <a:rPr lang="en-US" dirty="0"/>
              <a:t>flaw because the</a:t>
            </a:r>
          </a:p>
          <a:p>
            <a:r>
              <a:rPr lang="en-US" dirty="0"/>
              <a:t>limit on input data to be sent can be ignored (violated). And from the operating system’s</a:t>
            </a:r>
          </a:p>
          <a:p>
            <a:r>
              <a:rPr lang="en-US" dirty="0"/>
              <a:t>point of view, the flaw is an </a:t>
            </a:r>
            <a:r>
              <a:rPr lang="en-US" i="1" dirty="0"/>
              <a:t>inadequate identification/authentication/authorization</a:t>
            </a:r>
          </a:p>
          <a:p>
            <a:r>
              <a:rPr lang="en-US" dirty="0"/>
              <a:t>flaw because the user is allowed to write directly to what should be in the</a:t>
            </a:r>
          </a:p>
          <a:p>
            <a:r>
              <a:rPr lang="en-US" dirty="0"/>
              <a:t>space of the process (the return address) and to execute what should be treated as</a:t>
            </a:r>
          </a:p>
          <a:p>
            <a:r>
              <a:rPr lang="en-US" dirty="0"/>
              <a:t>data only.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24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Penetration</a:t>
            </a:r>
            <a:r>
              <a:rPr lang="it-IT" dirty="0" smtClean="0"/>
              <a:t> </a:t>
            </a:r>
            <a:r>
              <a:rPr lang="it-IT" dirty="0" err="1" smtClean="0"/>
              <a:t>Studies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 penetration study is a test for evaluating the strengths of all security controls on </a:t>
            </a:r>
            <a:r>
              <a:rPr lang="en-US" dirty="0" smtClean="0"/>
              <a:t>the </a:t>
            </a:r>
            <a:r>
              <a:rPr lang="it-IT" dirty="0" smtClean="0"/>
              <a:t>computer </a:t>
            </a:r>
            <a:r>
              <a:rPr lang="it-IT" dirty="0" err="1" smtClean="0"/>
              <a:t>system</a:t>
            </a:r>
            <a:endParaRPr lang="it-IT" dirty="0" smtClean="0"/>
          </a:p>
          <a:p>
            <a:r>
              <a:rPr lang="it-IT" dirty="0" smtClean="0"/>
              <a:t>The goal </a:t>
            </a:r>
            <a:r>
              <a:rPr lang="it-IT" dirty="0" err="1" smtClean="0"/>
              <a:t>is</a:t>
            </a:r>
            <a:r>
              <a:rPr lang="it-IT" dirty="0" smtClean="0"/>
              <a:t> to violate the security policy</a:t>
            </a:r>
          </a:p>
          <a:p>
            <a:r>
              <a:rPr lang="en-US" dirty="0"/>
              <a:t>This formulation implies a metric for </a:t>
            </a:r>
            <a:r>
              <a:rPr lang="en-US" dirty="0" smtClean="0"/>
              <a:t>determining whether </a:t>
            </a:r>
            <a:r>
              <a:rPr lang="en-US" dirty="0"/>
              <a:t>the study has </a:t>
            </a:r>
            <a:r>
              <a:rPr lang="en-US" dirty="0" smtClean="0"/>
              <a:t>succeeded.</a:t>
            </a:r>
          </a:p>
          <a:p>
            <a:r>
              <a:rPr lang="en-US" dirty="0" smtClean="0"/>
              <a:t>The first type of study has a specific target</a:t>
            </a:r>
          </a:p>
          <a:p>
            <a:r>
              <a:rPr lang="en-US" dirty="0"/>
              <a:t>A second type of study does not have a specific </a:t>
            </a:r>
            <a:r>
              <a:rPr lang="en-US" dirty="0" smtClean="0"/>
              <a:t>target</a:t>
            </a:r>
          </a:p>
          <a:p>
            <a:r>
              <a:rPr lang="en-US" dirty="0"/>
              <a:t>constraints affect the penetration </a:t>
            </a:r>
            <a:r>
              <a:rPr lang="en-US" dirty="0" smtClean="0"/>
              <a:t>study</a:t>
            </a:r>
          </a:p>
          <a:p>
            <a:pPr lvl="1"/>
            <a:r>
              <a:rPr lang="en-US" dirty="0" smtClean="0"/>
              <a:t>Time</a:t>
            </a:r>
          </a:p>
          <a:p>
            <a:pPr lvl="1"/>
            <a:r>
              <a:rPr lang="en-US" dirty="0" smtClean="0"/>
              <a:t>Resources</a:t>
            </a:r>
          </a:p>
          <a:p>
            <a:pPr marL="457200" lvl="1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959436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 smtClean="0"/>
              <a:t>…</a:t>
            </a:r>
            <a:r>
              <a:rPr lang="en-US" b="1" i="1" dirty="0"/>
              <a:t>The </a:t>
            </a:r>
            <a:r>
              <a:rPr lang="en-US" b="1" i="1" dirty="0" err="1"/>
              <a:t>fingerd</a:t>
            </a:r>
            <a:r>
              <a:rPr lang="en-US" b="1" i="1" dirty="0"/>
              <a:t> </a:t>
            </a:r>
            <a:r>
              <a:rPr lang="en-US" b="1" dirty="0"/>
              <a:t>Buffer Overflow </a:t>
            </a:r>
            <a:r>
              <a:rPr lang="en-US" b="1" dirty="0" smtClean="0"/>
              <a:t>Flaw…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From the operating system’s point of view, this makes the flaw one of </a:t>
            </a:r>
            <a:r>
              <a:rPr lang="en-US" i="1" dirty="0" smtClean="0"/>
              <a:t>asynchronous validation/inadequate </a:t>
            </a:r>
            <a:r>
              <a:rPr lang="en-US" i="1" dirty="0"/>
              <a:t>serialization </a:t>
            </a:r>
            <a:r>
              <a:rPr lang="en-US" dirty="0"/>
              <a:t>because a parameter—specifically, </a:t>
            </a:r>
            <a:r>
              <a:rPr lang="en-US" dirty="0" smtClean="0"/>
              <a:t>the return </a:t>
            </a:r>
            <a:r>
              <a:rPr lang="en-US" dirty="0"/>
              <a:t>address—changes unexpectedly</a:t>
            </a:r>
            <a:r>
              <a:rPr lang="en-US" dirty="0" smtClean="0"/>
              <a:t>.</a:t>
            </a:r>
          </a:p>
          <a:p>
            <a:r>
              <a:rPr lang="en-US" dirty="0"/>
              <a:t>From the </a:t>
            </a:r>
            <a:r>
              <a:rPr lang="en-US" i="1" dirty="0" err="1"/>
              <a:t>fingerd</a:t>
            </a:r>
            <a:r>
              <a:rPr lang="en-US" i="1" dirty="0"/>
              <a:t> </a:t>
            </a:r>
            <a:r>
              <a:rPr lang="en-US" dirty="0"/>
              <a:t>point of </a:t>
            </a:r>
            <a:r>
              <a:rPr lang="en-US" dirty="0" smtClean="0"/>
              <a:t>view </a:t>
            </a:r>
            <a:r>
              <a:rPr lang="en-US" dirty="0"/>
              <a:t>is </a:t>
            </a:r>
            <a:r>
              <a:rPr lang="en-US" i="1" dirty="0"/>
              <a:t>improper </a:t>
            </a:r>
            <a:r>
              <a:rPr lang="en-US" i="1" dirty="0" smtClean="0"/>
              <a:t>validation</a:t>
            </a:r>
            <a:r>
              <a:rPr lang="en-US" dirty="0" smtClean="0"/>
              <a:t>—specifically</a:t>
            </a:r>
            <a:r>
              <a:rPr lang="en-US" dirty="0"/>
              <a:t>, failure to validate the type of the instructions being executed. So the </a:t>
            </a:r>
            <a:r>
              <a:rPr lang="en-US" dirty="0" smtClean="0"/>
              <a:t>flaw is </a:t>
            </a:r>
            <a:r>
              <a:rPr lang="en-US" dirty="0"/>
              <a:t>an </a:t>
            </a:r>
            <a:r>
              <a:rPr lang="en-US" i="1" dirty="0"/>
              <a:t>inadequate </a:t>
            </a:r>
            <a:r>
              <a:rPr lang="en-US" i="1" dirty="0" smtClean="0"/>
              <a:t>identification/authentication/authorization </a:t>
            </a:r>
            <a:r>
              <a:rPr lang="en-US" dirty="0"/>
              <a:t>flaw</a:t>
            </a:r>
            <a:r>
              <a:rPr lang="en-US" dirty="0" smtClean="0"/>
              <a:t>.</a:t>
            </a:r>
          </a:p>
          <a:p>
            <a:r>
              <a:rPr lang="en-US" dirty="0"/>
              <a:t>At the highest level, this is again an </a:t>
            </a:r>
            <a:r>
              <a:rPr lang="en-US" i="1" dirty="0"/>
              <a:t>inadequate </a:t>
            </a:r>
            <a:r>
              <a:rPr lang="en-US" i="1" dirty="0" smtClean="0"/>
              <a:t>identification/authentication/authorization </a:t>
            </a:r>
            <a:r>
              <a:rPr lang="en-US" dirty="0"/>
              <a:t>flaw because the system is changing a security-related value in </a:t>
            </a:r>
            <a:r>
              <a:rPr lang="en-US" dirty="0" smtClean="0"/>
              <a:t>memory and </a:t>
            </a:r>
            <a:r>
              <a:rPr lang="en-US" dirty="0"/>
              <a:t>is executing data that should not be executable.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1427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 smtClean="0"/>
              <a:t>…</a:t>
            </a:r>
            <a:r>
              <a:rPr lang="en-US" b="1" i="1" dirty="0"/>
              <a:t>The </a:t>
            </a:r>
            <a:r>
              <a:rPr lang="en-US" b="1" i="1" dirty="0" err="1"/>
              <a:t>fingerd</a:t>
            </a:r>
            <a:r>
              <a:rPr lang="en-US" b="1" i="1" dirty="0"/>
              <a:t> </a:t>
            </a:r>
            <a:r>
              <a:rPr lang="en-US" b="1" dirty="0"/>
              <a:t>Buffer Overflow Flaw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The NRL </a:t>
            </a:r>
            <a:r>
              <a:rPr lang="en-US" dirty="0" smtClean="0"/>
              <a:t>taxonomy:</a:t>
            </a:r>
          </a:p>
          <a:p>
            <a:pPr lvl="1"/>
            <a:r>
              <a:rPr lang="en-US" dirty="0"/>
              <a:t>the time of introduction is clearly </a:t>
            </a:r>
            <a:r>
              <a:rPr lang="en-US" i="1" dirty="0"/>
              <a:t>during development</a:t>
            </a:r>
            <a:r>
              <a:rPr lang="en-US" dirty="0"/>
              <a:t>, and the location is in </a:t>
            </a:r>
            <a:r>
              <a:rPr lang="en-US" dirty="0" smtClean="0"/>
              <a:t>the s</a:t>
            </a:r>
            <a:r>
              <a:rPr lang="en-US" i="1" dirty="0" smtClean="0"/>
              <a:t>upport</a:t>
            </a:r>
            <a:r>
              <a:rPr lang="en-US" i="1" dirty="0"/>
              <a:t>: privileged utilities </a:t>
            </a:r>
            <a:r>
              <a:rPr lang="en-US" dirty="0"/>
              <a:t>class</a:t>
            </a:r>
            <a:r>
              <a:rPr lang="en-US" dirty="0" smtClean="0"/>
              <a:t>.</a:t>
            </a:r>
          </a:p>
          <a:p>
            <a:r>
              <a:rPr lang="en-US" dirty="0"/>
              <a:t>Aslam’s </a:t>
            </a:r>
            <a:r>
              <a:rPr lang="en-US" dirty="0" smtClean="0"/>
              <a:t>taxonomy: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flaw is a </a:t>
            </a:r>
            <a:r>
              <a:rPr lang="en-US" i="1" dirty="0"/>
              <a:t>boundary condition error </a:t>
            </a:r>
            <a:r>
              <a:rPr lang="en-US" dirty="0" smtClean="0"/>
              <a:t>from the </a:t>
            </a:r>
            <a:r>
              <a:rPr lang="en-US" dirty="0"/>
              <a:t>point of view of the attacking program (because the limit on input data can </a:t>
            </a:r>
            <a:r>
              <a:rPr lang="en-US" dirty="0" smtClean="0"/>
              <a:t>be ignored</a:t>
            </a:r>
            <a:r>
              <a:rPr lang="en-US" dirty="0"/>
              <a:t>) and from the point of view of the </a:t>
            </a:r>
            <a:r>
              <a:rPr lang="en-US" i="1" dirty="0" err="1"/>
              <a:t>xterm</a:t>
            </a:r>
            <a:r>
              <a:rPr lang="en-US" i="1" dirty="0"/>
              <a:t> </a:t>
            </a:r>
            <a:r>
              <a:rPr lang="en-US" dirty="0"/>
              <a:t>program (because the process </a:t>
            </a:r>
            <a:r>
              <a:rPr lang="en-US" dirty="0" smtClean="0"/>
              <a:t>writes beyond </a:t>
            </a:r>
            <a:r>
              <a:rPr lang="en-US" dirty="0"/>
              <a:t>a valid address boundary) and an </a:t>
            </a:r>
            <a:r>
              <a:rPr lang="en-US" i="1" dirty="0"/>
              <a:t>environment fault </a:t>
            </a:r>
            <a:r>
              <a:rPr lang="en-US" dirty="0"/>
              <a:t>from the point of view </a:t>
            </a:r>
            <a:r>
              <a:rPr lang="en-US" dirty="0" smtClean="0"/>
              <a:t>of the </a:t>
            </a:r>
            <a:r>
              <a:rPr lang="en-US" dirty="0"/>
              <a:t>operating system (because the error occurs when the program is executed on </a:t>
            </a:r>
            <a:r>
              <a:rPr lang="en-US" dirty="0" smtClean="0"/>
              <a:t>a particular </a:t>
            </a:r>
            <a:r>
              <a:rPr lang="en-US" dirty="0"/>
              <a:t>machine—specifically, a stack-based machine</a:t>
            </a:r>
            <a:r>
              <a:rPr lang="en-US" dirty="0" smtClean="0"/>
              <a:t>).</a:t>
            </a:r>
          </a:p>
          <a:p>
            <a:pPr lvl="1"/>
            <a:r>
              <a:rPr lang="en-US" dirty="0"/>
              <a:t>in the </a:t>
            </a:r>
            <a:r>
              <a:rPr lang="en-US" dirty="0" smtClean="0"/>
              <a:t>absence of </a:t>
            </a:r>
            <a:r>
              <a:rPr lang="en-US" dirty="0"/>
              <a:t>the explicit decision procedure, the flaw could also have been placed in the </a:t>
            </a:r>
            <a:r>
              <a:rPr lang="en-US" dirty="0" smtClean="0"/>
              <a:t>class of </a:t>
            </a:r>
            <a:r>
              <a:rPr lang="en-US" i="1" dirty="0"/>
              <a:t>access rights validation errors </a:t>
            </a:r>
            <a:r>
              <a:rPr lang="en-US" dirty="0"/>
              <a:t>because the code executed in the input </a:t>
            </a:r>
            <a:r>
              <a:rPr lang="en-US" dirty="0" smtClean="0"/>
              <a:t>buffer should </a:t>
            </a:r>
            <a:r>
              <a:rPr lang="en-US" dirty="0"/>
              <a:t>be data only and because the return address is outside the protection </a:t>
            </a:r>
            <a:r>
              <a:rPr lang="en-US" dirty="0" smtClean="0"/>
              <a:t>domain of </a:t>
            </a:r>
            <a:r>
              <a:rPr lang="en-US" dirty="0"/>
              <a:t>the process and yet is altered by 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805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Layering</a:t>
            </a:r>
            <a:r>
              <a:rPr lang="it-IT" dirty="0" smtClean="0"/>
              <a:t> of </a:t>
            </a:r>
            <a:r>
              <a:rPr lang="it-IT" dirty="0" err="1" smtClean="0"/>
              <a:t>tests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i="1" dirty="0"/>
              <a:t>External attacker with no knowledge of the </a:t>
            </a:r>
            <a:r>
              <a:rPr lang="en-US" i="1" dirty="0" smtClean="0"/>
              <a:t>system</a:t>
            </a:r>
          </a:p>
          <a:p>
            <a:pPr lvl="1"/>
            <a:r>
              <a:rPr lang="en-US" i="1" dirty="0" smtClean="0"/>
              <a:t>Social engineering</a:t>
            </a:r>
          </a:p>
          <a:p>
            <a:pPr lvl="1"/>
            <a:r>
              <a:rPr lang="en-US" i="1" dirty="0" smtClean="0"/>
              <a:t>Superficial fingerprint</a:t>
            </a:r>
          </a:p>
          <a:p>
            <a:pPr lvl="1"/>
            <a:r>
              <a:rPr lang="en-US" dirty="0" smtClean="0"/>
              <a:t>Usually skipped</a:t>
            </a:r>
          </a:p>
          <a:p>
            <a:r>
              <a:rPr lang="en-US" i="1" dirty="0"/>
              <a:t>External attacker with access to the </a:t>
            </a:r>
            <a:r>
              <a:rPr lang="en-US" i="1" dirty="0" smtClean="0"/>
              <a:t>system</a:t>
            </a:r>
          </a:p>
          <a:p>
            <a:pPr lvl="1"/>
            <a:r>
              <a:rPr lang="en-US" dirty="0" smtClean="0"/>
              <a:t>Typical </a:t>
            </a:r>
            <a:r>
              <a:rPr lang="en-US" dirty="0" err="1" smtClean="0"/>
              <a:t>pentest</a:t>
            </a:r>
            <a:endParaRPr lang="en-US" dirty="0" smtClean="0"/>
          </a:p>
          <a:p>
            <a:r>
              <a:rPr lang="en-US" i="1" dirty="0"/>
              <a:t>Internal attacker with access to the </a:t>
            </a:r>
            <a:r>
              <a:rPr lang="en-US" i="1" dirty="0" smtClean="0"/>
              <a:t>system</a:t>
            </a:r>
          </a:p>
          <a:p>
            <a:pPr lvl="1"/>
            <a:r>
              <a:rPr lang="en-US" dirty="0" smtClean="0"/>
              <a:t>The more </a:t>
            </a:r>
            <a:r>
              <a:rPr lang="en-US" dirty="0" err="1" smtClean="0"/>
              <a:t>exaustive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76277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 err="1"/>
              <a:t>Flaw</a:t>
            </a:r>
            <a:r>
              <a:rPr lang="it-IT" b="1" dirty="0"/>
              <a:t> </a:t>
            </a:r>
            <a:r>
              <a:rPr lang="it-IT" b="1" dirty="0" err="1"/>
              <a:t>Hypothesis</a:t>
            </a:r>
            <a:r>
              <a:rPr lang="it-IT" b="1" dirty="0"/>
              <a:t> </a:t>
            </a:r>
            <a:r>
              <a:rPr lang="it-IT" b="1" dirty="0" err="1"/>
              <a:t>Methodology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 smtClean="0"/>
              <a:t>Developed</a:t>
            </a:r>
            <a:r>
              <a:rPr lang="it-IT" dirty="0" smtClean="0"/>
              <a:t> </a:t>
            </a:r>
            <a:r>
              <a:rPr lang="it-IT" dirty="0" err="1" smtClean="0"/>
              <a:t>at</a:t>
            </a:r>
            <a:r>
              <a:rPr lang="it-IT" dirty="0" smtClean="0"/>
              <a:t> System Development Corporation</a:t>
            </a:r>
          </a:p>
          <a:p>
            <a:pPr lvl="1"/>
            <a:r>
              <a:rPr lang="it-IT" dirty="0" smtClean="0"/>
              <a:t>Information </a:t>
            </a:r>
            <a:r>
              <a:rPr lang="it-IT" dirty="0" err="1" smtClean="0"/>
              <a:t>gathering</a:t>
            </a:r>
            <a:endParaRPr lang="it-IT" dirty="0" smtClean="0"/>
          </a:p>
          <a:p>
            <a:pPr lvl="1"/>
            <a:r>
              <a:rPr lang="it-IT" dirty="0" err="1" smtClean="0"/>
              <a:t>Flaw</a:t>
            </a:r>
            <a:r>
              <a:rPr lang="it-IT" dirty="0" smtClean="0"/>
              <a:t> </a:t>
            </a:r>
            <a:r>
              <a:rPr lang="it-IT" dirty="0" err="1" smtClean="0"/>
              <a:t>hypothesis</a:t>
            </a:r>
            <a:endParaRPr lang="it-IT" dirty="0" smtClean="0"/>
          </a:p>
          <a:p>
            <a:pPr lvl="1"/>
            <a:r>
              <a:rPr lang="it-IT" dirty="0" err="1" smtClean="0"/>
              <a:t>Flaw</a:t>
            </a:r>
            <a:r>
              <a:rPr lang="it-IT" dirty="0" smtClean="0"/>
              <a:t> </a:t>
            </a:r>
            <a:r>
              <a:rPr lang="it-IT" dirty="0" err="1" smtClean="0"/>
              <a:t>testing</a:t>
            </a:r>
            <a:endParaRPr lang="it-IT" dirty="0" smtClean="0"/>
          </a:p>
          <a:p>
            <a:pPr lvl="1"/>
            <a:r>
              <a:rPr lang="it-IT" dirty="0" err="1" smtClean="0"/>
              <a:t>Flaw</a:t>
            </a:r>
            <a:r>
              <a:rPr lang="it-IT" dirty="0" smtClean="0"/>
              <a:t> </a:t>
            </a:r>
            <a:r>
              <a:rPr lang="it-IT" dirty="0" err="1" smtClean="0"/>
              <a:t>generalization</a:t>
            </a:r>
            <a:endParaRPr lang="it-IT" dirty="0" smtClean="0"/>
          </a:p>
          <a:p>
            <a:pPr lvl="1"/>
            <a:r>
              <a:rPr lang="it-IT" dirty="0" err="1" smtClean="0"/>
              <a:t>Flaw</a:t>
            </a:r>
            <a:r>
              <a:rPr lang="it-IT" dirty="0" smtClean="0"/>
              <a:t> </a:t>
            </a:r>
            <a:r>
              <a:rPr lang="it-IT" dirty="0" err="1" smtClean="0"/>
              <a:t>elimination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40831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Information Gathering and Flaw Hypothesis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 smtClean="0"/>
              <a:t>Discrepancies</a:t>
            </a:r>
            <a:r>
              <a:rPr lang="it-IT" dirty="0" smtClean="0"/>
              <a:t> in the </a:t>
            </a:r>
            <a:r>
              <a:rPr lang="it-IT" dirty="0" err="1" smtClean="0"/>
              <a:t>components</a:t>
            </a:r>
            <a:endParaRPr lang="it-IT" dirty="0" smtClean="0"/>
          </a:p>
          <a:p>
            <a:r>
              <a:rPr lang="it-IT" dirty="0" smtClean="0"/>
              <a:t>Access to </a:t>
            </a:r>
            <a:r>
              <a:rPr lang="it-IT" dirty="0" err="1" smtClean="0"/>
              <a:t>manuals</a:t>
            </a:r>
            <a:r>
              <a:rPr lang="it-IT" dirty="0" smtClean="0"/>
              <a:t> and </a:t>
            </a:r>
            <a:r>
              <a:rPr lang="it-IT" dirty="0" err="1" smtClean="0"/>
              <a:t>documents</a:t>
            </a:r>
            <a:endParaRPr lang="it-IT" dirty="0" smtClean="0"/>
          </a:p>
          <a:p>
            <a:r>
              <a:rPr lang="it-IT" dirty="0" err="1" smtClean="0"/>
              <a:t>Observe</a:t>
            </a:r>
            <a:r>
              <a:rPr lang="it-IT" dirty="0" smtClean="0"/>
              <a:t> </a:t>
            </a:r>
            <a:r>
              <a:rPr lang="it-IT" dirty="0" err="1" smtClean="0"/>
              <a:t>privileged</a:t>
            </a:r>
            <a:r>
              <a:rPr lang="it-IT" dirty="0" smtClean="0"/>
              <a:t> </a:t>
            </a:r>
            <a:r>
              <a:rPr lang="it-IT" dirty="0" err="1" smtClean="0"/>
              <a:t>users</a:t>
            </a:r>
            <a:endParaRPr lang="it-IT" dirty="0" smtClean="0"/>
          </a:p>
          <a:p>
            <a:r>
              <a:rPr lang="it-IT" dirty="0" err="1" smtClean="0"/>
              <a:t>Sharing</a:t>
            </a:r>
            <a:r>
              <a:rPr lang="it-IT" dirty="0" smtClean="0"/>
              <a:t> accounts</a:t>
            </a:r>
          </a:p>
          <a:p>
            <a:r>
              <a:rPr lang="en-US" dirty="0"/>
              <a:t>identification of the structures and mechanisms </a:t>
            </a:r>
            <a:r>
              <a:rPr lang="en-US" dirty="0" smtClean="0"/>
              <a:t>that </a:t>
            </a:r>
            <a:r>
              <a:rPr lang="it-IT" dirty="0" smtClean="0"/>
              <a:t>control </a:t>
            </a:r>
            <a:r>
              <a:rPr lang="it-IT" dirty="0"/>
              <a:t>the </a:t>
            </a:r>
            <a:r>
              <a:rPr lang="it-IT" dirty="0" err="1"/>
              <a:t>system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3741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Flaw</a:t>
            </a:r>
            <a:r>
              <a:rPr lang="it-IT" dirty="0" smtClean="0"/>
              <a:t> </a:t>
            </a:r>
            <a:r>
              <a:rPr lang="it-IT" dirty="0" err="1" smtClean="0"/>
              <a:t>Testing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Once the testers have hypothesized a set of flaws, they determine the order in </a:t>
            </a:r>
            <a:r>
              <a:rPr lang="en-US" dirty="0" smtClean="0"/>
              <a:t>which </a:t>
            </a:r>
            <a:r>
              <a:rPr lang="it-IT" dirty="0" smtClean="0"/>
              <a:t>to </a:t>
            </a:r>
            <a:r>
              <a:rPr lang="it-IT" dirty="0"/>
              <a:t>test the </a:t>
            </a:r>
            <a:r>
              <a:rPr lang="it-IT" dirty="0" err="1" smtClean="0"/>
              <a:t>flaws</a:t>
            </a:r>
            <a:endParaRPr lang="it-IT" dirty="0" smtClean="0"/>
          </a:p>
          <a:p>
            <a:r>
              <a:rPr lang="en-US" dirty="0"/>
              <a:t>the testers study the </a:t>
            </a:r>
            <a:r>
              <a:rPr lang="en-US" dirty="0" smtClean="0"/>
              <a:t>hypothetical </a:t>
            </a:r>
            <a:r>
              <a:rPr lang="it-IT" dirty="0" err="1" smtClean="0"/>
              <a:t>flaws</a:t>
            </a:r>
            <a:endParaRPr lang="it-IT" dirty="0" smtClean="0"/>
          </a:p>
          <a:p>
            <a:r>
              <a:rPr lang="en-US" dirty="0"/>
              <a:t>When a system must be tested, it should be backed up and all users should </a:t>
            </a:r>
            <a:r>
              <a:rPr lang="en-US" dirty="0" smtClean="0"/>
              <a:t>be </a:t>
            </a:r>
            <a:r>
              <a:rPr lang="it-IT" dirty="0" err="1" smtClean="0"/>
              <a:t>removed</a:t>
            </a:r>
            <a:r>
              <a:rPr lang="it-IT" dirty="0" smtClean="0"/>
              <a:t> </a:t>
            </a:r>
            <a:r>
              <a:rPr lang="it-IT" dirty="0"/>
              <a:t>from </a:t>
            </a:r>
            <a:r>
              <a:rPr lang="it-IT" dirty="0" err="1"/>
              <a:t>it</a:t>
            </a:r>
            <a:r>
              <a:rPr lang="it-IT" dirty="0" smtClean="0"/>
              <a:t>.</a:t>
            </a:r>
          </a:p>
          <a:p>
            <a:r>
              <a:rPr lang="en-US" dirty="0"/>
              <a:t>The test should be as simple as possible but must demonstrate </a:t>
            </a:r>
            <a:r>
              <a:rPr lang="en-US" dirty="0" smtClean="0"/>
              <a:t>that </a:t>
            </a:r>
            <a:r>
              <a:rPr lang="it-IT" dirty="0" smtClean="0"/>
              <a:t>the </a:t>
            </a:r>
            <a:r>
              <a:rPr lang="it-IT" dirty="0" err="1"/>
              <a:t>exploitation</a:t>
            </a:r>
            <a:r>
              <a:rPr lang="it-IT" dirty="0"/>
              <a:t> </a:t>
            </a:r>
            <a:r>
              <a:rPr lang="it-IT" dirty="0" err="1"/>
              <a:t>succeeded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5178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Flaw</a:t>
            </a:r>
            <a:r>
              <a:rPr lang="it-IT" dirty="0" smtClean="0"/>
              <a:t> </a:t>
            </a:r>
            <a:r>
              <a:rPr lang="it-IT" dirty="0" err="1" smtClean="0"/>
              <a:t>generalization</a:t>
            </a:r>
            <a:r>
              <a:rPr lang="it-IT" dirty="0" smtClean="0"/>
              <a:t> &amp; </a:t>
            </a:r>
            <a:r>
              <a:rPr lang="it-IT" dirty="0" err="1" smtClean="0"/>
              <a:t>elimination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t-IT" dirty="0"/>
              <a:t>The </a:t>
            </a:r>
            <a:r>
              <a:rPr lang="it-IT" dirty="0" err="1"/>
              <a:t>testers</a:t>
            </a:r>
            <a:r>
              <a:rPr lang="it-IT" dirty="0"/>
              <a:t> must </a:t>
            </a:r>
            <a:r>
              <a:rPr lang="it-IT" dirty="0" err="1" smtClean="0"/>
              <a:t>confer</a:t>
            </a:r>
            <a:r>
              <a:rPr lang="it-IT" dirty="0" smtClean="0"/>
              <a:t> </a:t>
            </a:r>
            <a:r>
              <a:rPr lang="en-US" dirty="0" smtClean="0"/>
              <a:t>enough </a:t>
            </a:r>
            <a:r>
              <a:rPr lang="en-US" dirty="0"/>
              <a:t>to make each other aware of the nature of the flaws, and often two </a:t>
            </a:r>
            <a:r>
              <a:rPr lang="en-US" dirty="0" smtClean="0"/>
              <a:t>different flaws </a:t>
            </a:r>
            <a:r>
              <a:rPr lang="en-US" dirty="0"/>
              <a:t>can be combined for a devastating attack</a:t>
            </a:r>
            <a:r>
              <a:rPr lang="en-US" dirty="0" smtClean="0"/>
              <a:t>.</a:t>
            </a:r>
          </a:p>
          <a:p>
            <a:r>
              <a:rPr lang="en-US" dirty="0"/>
              <a:t>The flaw elimination step is often omitted because correction of flaws is not part </a:t>
            </a:r>
            <a:r>
              <a:rPr lang="en-US" dirty="0" smtClean="0"/>
              <a:t>of </a:t>
            </a:r>
            <a:r>
              <a:rPr lang="it-IT" dirty="0" smtClean="0"/>
              <a:t>the </a:t>
            </a:r>
            <a:r>
              <a:rPr lang="it-IT" dirty="0" err="1" smtClean="0"/>
              <a:t>penetration</a:t>
            </a:r>
            <a:endParaRPr lang="it-IT" dirty="0" smtClean="0"/>
          </a:p>
          <a:p>
            <a:r>
              <a:rPr lang="it-IT" dirty="0" err="1" smtClean="0"/>
              <a:t>Understanding</a:t>
            </a:r>
            <a:r>
              <a:rPr lang="it-IT" dirty="0" smtClean="0"/>
              <a:t> </a:t>
            </a:r>
            <a:r>
              <a:rPr lang="en-US" dirty="0" smtClean="0"/>
              <a:t>the </a:t>
            </a:r>
            <a:r>
              <a:rPr lang="en-US" dirty="0"/>
              <a:t>origins of the flaw, its context, and its affect on the system leads to </a:t>
            </a:r>
            <a:r>
              <a:rPr lang="en-US" dirty="0" smtClean="0"/>
              <a:t>proper corrective </a:t>
            </a:r>
            <a:r>
              <a:rPr lang="en-US" dirty="0"/>
              <a:t>measures based on the system and the environment in which it functions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44535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Vulnerabilities</a:t>
            </a:r>
            <a:r>
              <a:rPr lang="it-IT" dirty="0" smtClean="0"/>
              <a:t> </a:t>
            </a:r>
            <a:r>
              <a:rPr lang="it-IT" dirty="0" err="1" smtClean="0"/>
              <a:t>Classification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Vulnerability classification frameworks describe security flaws from various perspectives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Techniques used to exploit them</a:t>
            </a:r>
          </a:p>
          <a:p>
            <a:pPr lvl="1"/>
            <a:r>
              <a:rPr lang="en-US" dirty="0" smtClean="0"/>
              <a:t>Components to make up the vulnerability</a:t>
            </a:r>
          </a:p>
          <a:p>
            <a:r>
              <a:rPr lang="en-US" dirty="0" smtClean="0"/>
              <a:t>Abilities: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The ability to specify, design, and implement a computer system </a:t>
            </a:r>
            <a:r>
              <a:rPr lang="en-US" dirty="0" smtClean="0"/>
              <a:t>without </a:t>
            </a:r>
            <a:r>
              <a:rPr lang="it-IT" dirty="0" err="1" smtClean="0"/>
              <a:t>vulnerabilities</a:t>
            </a:r>
            <a:r>
              <a:rPr lang="it-IT" dirty="0"/>
              <a:t>.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The </a:t>
            </a:r>
            <a:r>
              <a:rPr lang="en-US" dirty="0"/>
              <a:t>ability to analyze a computer system to detect vulnerabilities (</a:t>
            </a:r>
            <a:r>
              <a:rPr lang="en-US" dirty="0" smtClean="0"/>
              <a:t>which feeds </a:t>
            </a:r>
            <a:r>
              <a:rPr lang="en-US" dirty="0"/>
              <a:t>into the Flaw Hypothesis Methodology step of penetration testing).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The </a:t>
            </a:r>
            <a:r>
              <a:rPr lang="en-US" dirty="0"/>
              <a:t>ability to address any vulnerabilities introduced during the </a:t>
            </a:r>
            <a:r>
              <a:rPr lang="en-US" dirty="0" smtClean="0"/>
              <a:t>operation of </a:t>
            </a:r>
            <a:r>
              <a:rPr lang="en-US" dirty="0"/>
              <a:t>the computer system (possibly leading to a redesign or </a:t>
            </a:r>
            <a:r>
              <a:rPr lang="en-US" dirty="0" smtClean="0"/>
              <a:t>reimplementation </a:t>
            </a:r>
            <a:r>
              <a:rPr lang="it-IT" dirty="0" smtClean="0"/>
              <a:t>of </a:t>
            </a:r>
            <a:r>
              <a:rPr lang="it-IT" dirty="0"/>
              <a:t>the </a:t>
            </a:r>
            <a:r>
              <a:rPr lang="it-IT" dirty="0" err="1"/>
              <a:t>flawed</a:t>
            </a:r>
            <a:r>
              <a:rPr lang="it-IT" dirty="0"/>
              <a:t> </a:t>
            </a:r>
            <a:r>
              <a:rPr lang="it-IT" dirty="0" err="1"/>
              <a:t>components</a:t>
            </a:r>
            <a:r>
              <a:rPr lang="it-IT" dirty="0"/>
              <a:t>).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The </a:t>
            </a:r>
            <a:r>
              <a:rPr lang="en-US" dirty="0"/>
              <a:t>ability to detect attempted </a:t>
            </a:r>
            <a:r>
              <a:rPr lang="en-US" dirty="0" err="1"/>
              <a:t>exploitatons</a:t>
            </a:r>
            <a:r>
              <a:rPr lang="en-US" dirty="0"/>
              <a:t> of vulnerabilities.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358817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2681</Words>
  <Application>Microsoft Office PowerPoint</Application>
  <PresentationFormat>Presentazione su schermo (4:3)</PresentationFormat>
  <Paragraphs>214</Paragraphs>
  <Slides>31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31</vt:i4>
      </vt:variant>
    </vt:vector>
  </HeadingPairs>
  <TitlesOfParts>
    <vt:vector size="32" baseType="lpstr">
      <vt:lpstr>Tema di Office</vt:lpstr>
      <vt:lpstr>VA/PT</vt:lpstr>
      <vt:lpstr>Intro  </vt:lpstr>
      <vt:lpstr>Penetration Studies</vt:lpstr>
      <vt:lpstr>Layering of tests</vt:lpstr>
      <vt:lpstr>Flaw Hypothesis Methodology</vt:lpstr>
      <vt:lpstr>Information Gathering and Flaw Hypothesis</vt:lpstr>
      <vt:lpstr>Flaw Testing</vt:lpstr>
      <vt:lpstr>Flaw generalization &amp; elimination</vt:lpstr>
      <vt:lpstr>Vulnerabilities Classification</vt:lpstr>
      <vt:lpstr>RISOS</vt:lpstr>
      <vt:lpstr>The flaw classes…</vt:lpstr>
      <vt:lpstr>…The flaw classes</vt:lpstr>
      <vt:lpstr>Protection Analysis Model</vt:lpstr>
      <vt:lpstr>Neumann Classification</vt:lpstr>
      <vt:lpstr>The Flaw Classes</vt:lpstr>
      <vt:lpstr>Presentazione standard di PowerPoint</vt:lpstr>
      <vt:lpstr>The NRL Taxonomy</vt:lpstr>
      <vt:lpstr>The Flaw Classes</vt:lpstr>
      <vt:lpstr>Presentazione standard di PowerPoint</vt:lpstr>
      <vt:lpstr>Presentazione standard di PowerPoint</vt:lpstr>
      <vt:lpstr>Alam’s Model</vt:lpstr>
      <vt:lpstr>The Flaw classes</vt:lpstr>
      <vt:lpstr>Comparison and Analysis</vt:lpstr>
      <vt:lpstr>The xterm Log File Flaw…</vt:lpstr>
      <vt:lpstr>…The xterm Log File Flaw…</vt:lpstr>
      <vt:lpstr>…The xterm Log File Flaw…</vt:lpstr>
      <vt:lpstr>…The xterm Log File Flaw</vt:lpstr>
      <vt:lpstr>The fingerd Buffer Overflow Flaw…</vt:lpstr>
      <vt:lpstr>…The fingerd Buffer Overflow Flaw…</vt:lpstr>
      <vt:lpstr>…The fingerd Buffer Overflow Flaw…</vt:lpstr>
      <vt:lpstr>…The fingerd Buffer Overflow Flaw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VA/PT</dc:title>
  <dc:creator>Thebrain</dc:creator>
  <cp:lastModifiedBy>theBrain</cp:lastModifiedBy>
  <cp:revision>10</cp:revision>
  <dcterms:created xsi:type="dcterms:W3CDTF">2016-09-29T19:53:57Z</dcterms:created>
  <dcterms:modified xsi:type="dcterms:W3CDTF">2016-09-30T10:04:58Z</dcterms:modified>
</cp:coreProperties>
</file>