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25" r:id="rId28"/>
    <p:sldId id="282" r:id="rId29"/>
    <p:sldId id="326" r:id="rId30"/>
    <p:sldId id="283" r:id="rId31"/>
    <p:sldId id="284" r:id="rId32"/>
    <p:sldId id="327" r:id="rId33"/>
    <p:sldId id="286" r:id="rId34"/>
    <p:sldId id="328" r:id="rId35"/>
    <p:sldId id="287" r:id="rId36"/>
    <p:sldId id="288" r:id="rId37"/>
    <p:sldId id="329" r:id="rId38"/>
    <p:sldId id="289" r:id="rId39"/>
    <p:sldId id="290" r:id="rId40"/>
    <p:sldId id="330" r:id="rId41"/>
    <p:sldId id="291" r:id="rId42"/>
    <p:sldId id="292" r:id="rId43"/>
    <p:sldId id="293" r:id="rId44"/>
    <p:sldId id="294" r:id="rId45"/>
    <p:sldId id="295" r:id="rId46"/>
    <p:sldId id="296" r:id="rId47"/>
    <p:sldId id="297" r:id="rId48"/>
    <p:sldId id="298" r:id="rId49"/>
    <p:sldId id="331" r:id="rId50"/>
    <p:sldId id="332" r:id="rId51"/>
    <p:sldId id="299" r:id="rId52"/>
    <p:sldId id="300" r:id="rId53"/>
    <p:sldId id="301" r:id="rId54"/>
    <p:sldId id="333"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34" r:id="rId70"/>
    <p:sldId id="316" r:id="rId71"/>
    <p:sldId id="317" r:id="rId72"/>
    <p:sldId id="335" r:id="rId73"/>
    <p:sldId id="318" r:id="rId74"/>
    <p:sldId id="319" r:id="rId75"/>
    <p:sldId id="320" r:id="rId76"/>
    <p:sldId id="321" r:id="rId77"/>
    <p:sldId id="322" r:id="rId78"/>
    <p:sldId id="323" r:id="rId79"/>
    <p:sldId id="324" r:id="rId80"/>
    <p:sldId id="336" r:id="rId81"/>
    <p:sldId id="337" r:id="rId82"/>
    <p:sldId id="339" r:id="rId83"/>
    <p:sldId id="338" r:id="rId84"/>
    <p:sldId id="285"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190" autoAdjust="0"/>
  </p:normalViewPr>
  <p:slideViewPr>
    <p:cSldViewPr>
      <p:cViewPr varScale="1">
        <p:scale>
          <a:sx n="60" d="100"/>
          <a:sy n="60" d="100"/>
        </p:scale>
        <p:origin x="209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E55308-360D-46C4-9329-F9767150B0D8}" type="datetimeFigureOut">
              <a:rPr lang="en-US" smtClean="0"/>
              <a:t>11/24/2019</a:t>
            </a:fld>
            <a:endParaRPr lang="en-US"/>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B502A7-55C3-4FEE-9BE6-506FAC2131F3}" type="slidenum">
              <a:rPr lang="en-US" smtClean="0"/>
              <a:t>‹N›</a:t>
            </a:fld>
            <a:endParaRPr lang="en-US"/>
          </a:p>
        </p:txBody>
      </p:sp>
    </p:spTree>
    <p:extLst>
      <p:ext uri="{BB962C8B-B14F-4D97-AF65-F5344CB8AC3E}">
        <p14:creationId xmlns:p14="http://schemas.microsoft.com/office/powerpoint/2010/main" val="3741138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yara.readthedocs.io/en/v3.4.0/writingrules.html#string-offset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yara.readthedocs.io/en/v3.4.0/modules/cuckoo.html#cuckoo-module"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yara.readthedocs.io/en/v3.4.0/writingrules.html#using-modules"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yara.readthedocs.io/en/v3.4.0/writingmodules.html#storing-data-for-later-use"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Identifiers must follow the same lexical conventions of the C programming language, they can contain any alphanumeric character and the underscore character, but the first character can not be a digit. Rule identifiers are case sensitive and cannot exceed 128 characters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3</a:t>
            </a:fld>
            <a:endParaRPr lang="en-US"/>
          </a:p>
        </p:txBody>
      </p:sp>
    </p:spTree>
    <p:extLst>
      <p:ext uri="{BB962C8B-B14F-4D97-AF65-F5344CB8AC3E}">
        <p14:creationId xmlns:p14="http://schemas.microsoft.com/office/powerpoint/2010/main" val="1961438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effectLst/>
              </a:rPr>
              <a:t>intXX</a:t>
            </a:r>
            <a:r>
              <a:rPr lang="en-US" sz="1200" b="0" i="0" kern="1200" dirty="0">
                <a:solidFill>
                  <a:schemeClr val="tx1"/>
                </a:solidFill>
                <a:effectLst/>
                <a:latin typeface="+mn-lt"/>
                <a:ea typeface="+mn-ea"/>
                <a:cs typeface="+mn-cs"/>
              </a:rPr>
              <a:t> functions read 8, 16, and 32 bits signed integers from &lt;offset or virtual address&gt;, while functions </a:t>
            </a:r>
            <a:r>
              <a:rPr lang="en-US" dirty="0" err="1">
                <a:effectLst/>
              </a:rPr>
              <a:t>uintXX</a:t>
            </a:r>
            <a:r>
              <a:rPr lang="en-US" sz="1200" b="0" i="0" kern="1200" dirty="0">
                <a:solidFill>
                  <a:schemeClr val="tx1"/>
                </a:solidFill>
                <a:effectLst/>
                <a:latin typeface="+mn-lt"/>
                <a:ea typeface="+mn-ea"/>
                <a:cs typeface="+mn-cs"/>
              </a:rPr>
              <a:t> read unsigned integers. Both 16 and 32 bits integer are considered to be little-endian. If you want to read a big-endian integer use the corresponding function ending in </a:t>
            </a:r>
            <a:r>
              <a:rPr lang="en-US" dirty="0">
                <a:effectLst/>
              </a:rPr>
              <a:t>be</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24</a:t>
            </a:fld>
            <a:endParaRPr lang="en-US"/>
          </a:p>
        </p:txBody>
      </p:sp>
    </p:spTree>
    <p:extLst>
      <p:ext uri="{BB962C8B-B14F-4D97-AF65-F5344CB8AC3E}">
        <p14:creationId xmlns:p14="http://schemas.microsoft.com/office/powerpoint/2010/main" val="4131558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As seen in </a:t>
            </a:r>
            <a:r>
              <a:rPr lang="en-US" sz="1200" b="0" i="0" u="none" strike="noStrike" kern="1200" dirty="0">
                <a:solidFill>
                  <a:schemeClr val="tx1"/>
                </a:solidFill>
                <a:effectLst/>
                <a:latin typeface="+mn-lt"/>
                <a:ea typeface="+mn-ea"/>
                <a:cs typeface="+mn-cs"/>
                <a:hlinkClick r:id="rId3"/>
              </a:rPr>
              <a:t>String offsets or virtual addresses</a:t>
            </a:r>
            <a:r>
              <a:rPr lang="en-US" sz="1200" b="0" i="0" kern="1200" dirty="0">
                <a:solidFill>
                  <a:schemeClr val="tx1"/>
                </a:solidFill>
                <a:effectLst/>
                <a:latin typeface="+mn-lt"/>
                <a:ea typeface="+mn-ea"/>
                <a:cs typeface="+mn-cs"/>
              </a:rPr>
              <a:t>, the offsets or virtual addresses where a given string appears within a file or process address space can be accessed by using the syntax: @a[</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where </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is an index indicating which occurrence of the string $a are you referring to. (@a[1], @a[2],...).</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case we’re iterating over every occurrence of $a (remember that #a represents the number of occurrences of $a). This rule is telling that every occurrence of $a should be within the first 100 bytes of the file.</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31</a:t>
            </a:fld>
            <a:endParaRPr lang="en-US"/>
          </a:p>
        </p:txBody>
      </p:sp>
    </p:spTree>
    <p:extLst>
      <p:ext uri="{BB962C8B-B14F-4D97-AF65-F5344CB8AC3E}">
        <p14:creationId xmlns:p14="http://schemas.microsoft.com/office/powerpoint/2010/main" val="3779324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 Note that identifier/value pairs defined in the metadata section can not be used in the condition section, their only purpose is to store additional information about the rule.</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36</a:t>
            </a:fld>
            <a:endParaRPr lang="en-US"/>
          </a:p>
        </p:txBody>
      </p:sp>
    </p:spTree>
    <p:extLst>
      <p:ext uri="{BB962C8B-B14F-4D97-AF65-F5344CB8AC3E}">
        <p14:creationId xmlns:p14="http://schemas.microsoft.com/office/powerpoint/2010/main" val="217121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If the scanned file is not a PE you wouldn’t expect this rule matching the file, even if it contains the string, because </a:t>
            </a:r>
            <a:r>
              <a:rPr lang="en-US" sz="1200" b="1" i="0" kern="1200" dirty="0">
                <a:solidFill>
                  <a:schemeClr val="tx1"/>
                </a:solidFill>
                <a:effectLst/>
                <a:latin typeface="+mn-lt"/>
                <a:ea typeface="+mn-ea"/>
                <a:cs typeface="+mn-cs"/>
              </a:rPr>
              <a:t>both</a:t>
            </a:r>
            <a:r>
              <a:rPr lang="en-US" sz="1200" b="0" i="0" kern="1200" dirty="0">
                <a:solidFill>
                  <a:schemeClr val="tx1"/>
                </a:solidFill>
                <a:effectLst/>
                <a:latin typeface="+mn-lt"/>
                <a:ea typeface="+mn-ea"/>
                <a:cs typeface="+mn-cs"/>
              </a:rPr>
              <a:t> conditions (the presence of the string and the right value for the entry point) must be satisfied. </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38</a:t>
            </a:fld>
            <a:endParaRPr lang="en-US"/>
          </a:p>
        </p:txBody>
      </p:sp>
    </p:spTree>
    <p:extLst>
      <p:ext uri="{BB962C8B-B14F-4D97-AF65-F5344CB8AC3E}">
        <p14:creationId xmlns:p14="http://schemas.microsoft.com/office/powerpoint/2010/main" val="2067863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 An integer variable can substitute any integer constant in the condition and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variables can occupy the place of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expressions. </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use regular expression modifiers along with the </a:t>
            </a:r>
            <a:r>
              <a:rPr lang="en-US" dirty="0">
                <a:effectLst/>
              </a:rPr>
              <a:t>matches</a:t>
            </a:r>
            <a:r>
              <a:rPr lang="en-US" sz="1200" b="0" i="0" kern="1200" dirty="0">
                <a:solidFill>
                  <a:schemeClr val="tx1"/>
                </a:solidFill>
                <a:effectLst/>
                <a:latin typeface="+mn-lt"/>
                <a:ea typeface="+mn-ea"/>
                <a:cs typeface="+mn-cs"/>
              </a:rPr>
              <a:t> operator, for example, if you want the regular expression from the previous example to be case insensitive you can use </a:t>
            </a:r>
            <a:r>
              <a:rPr lang="en-US" dirty="0">
                <a:effectLst/>
              </a:rPr>
              <a:t>/[a-z]+/</a:t>
            </a:r>
            <a:r>
              <a:rPr lang="en-US" dirty="0" err="1">
                <a:effectLst/>
              </a:rPr>
              <a:t>i</a:t>
            </a:r>
            <a:r>
              <a:rPr lang="en-US" sz="1200" b="0" i="0" kern="1200" dirty="0">
                <a:solidFill>
                  <a:schemeClr val="tx1"/>
                </a:solidFill>
                <a:effectLst/>
                <a:latin typeface="+mn-lt"/>
                <a:ea typeface="+mn-ea"/>
                <a:cs typeface="+mn-cs"/>
              </a:rPr>
              <a:t>. Notice the </a:t>
            </a:r>
            <a:r>
              <a:rPr lang="en-US" dirty="0" err="1">
                <a:effectLst/>
              </a:rPr>
              <a:t>i</a:t>
            </a:r>
            <a:r>
              <a:rPr lang="en-US" sz="1200" b="0" i="0" kern="1200" dirty="0">
                <a:solidFill>
                  <a:schemeClr val="tx1"/>
                </a:solidFill>
                <a:effectLst/>
                <a:latin typeface="+mn-lt"/>
                <a:ea typeface="+mn-ea"/>
                <a:cs typeface="+mn-cs"/>
              </a:rPr>
              <a:t> following the regular expression in a Perl-like manner. You can also use the </a:t>
            </a:r>
            <a:r>
              <a:rPr lang="en-US" dirty="0">
                <a:effectLst/>
              </a:rPr>
              <a:t>s</a:t>
            </a:r>
            <a:r>
              <a:rPr lang="en-US" sz="1200" b="0" i="0" kern="1200" dirty="0">
                <a:solidFill>
                  <a:schemeClr val="tx1"/>
                </a:solidFill>
                <a:effectLst/>
                <a:latin typeface="+mn-lt"/>
                <a:ea typeface="+mn-ea"/>
                <a:cs typeface="+mn-cs"/>
              </a:rPr>
              <a:t> modifier for single-line mode, in this mode the dot matches all characters including line breaks.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39</a:t>
            </a:fld>
            <a:endParaRPr lang="en-US"/>
          </a:p>
        </p:txBody>
      </p:sp>
    </p:spTree>
    <p:extLst>
      <p:ext uri="{BB962C8B-B14F-4D97-AF65-F5344CB8AC3E}">
        <p14:creationId xmlns:p14="http://schemas.microsoft.com/office/powerpoint/2010/main" val="17743390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While scanning a PE file with YARA, you can pass additional information about its behavior to the </a:t>
            </a:r>
            <a:r>
              <a:rPr lang="en-US" dirty="0">
                <a:effectLst/>
              </a:rPr>
              <a:t>cuckoo</a:t>
            </a:r>
            <a:r>
              <a:rPr lang="en-US" sz="1200" b="0" i="0" kern="1200" dirty="0">
                <a:solidFill>
                  <a:schemeClr val="tx1"/>
                </a:solidFill>
                <a:effectLst/>
                <a:latin typeface="+mn-lt"/>
                <a:ea typeface="+mn-ea"/>
                <a:cs typeface="+mn-cs"/>
              </a:rPr>
              <a:t> module and create rules based not only in what it </a:t>
            </a:r>
            <a:r>
              <a:rPr lang="en-US" sz="1200" b="0" i="1" kern="1200" dirty="0">
                <a:solidFill>
                  <a:schemeClr val="tx1"/>
                </a:solidFill>
                <a:effectLst/>
                <a:latin typeface="+mn-lt"/>
                <a:ea typeface="+mn-ea"/>
                <a:cs typeface="+mn-cs"/>
              </a:rPr>
              <a:t>contains</a:t>
            </a:r>
            <a:r>
              <a:rPr lang="en-US" sz="1200" b="0" i="0" kern="1200" dirty="0">
                <a:solidFill>
                  <a:schemeClr val="tx1"/>
                </a:solidFill>
                <a:effectLst/>
                <a:latin typeface="+mn-lt"/>
                <a:ea typeface="+mn-ea"/>
                <a:cs typeface="+mn-cs"/>
              </a:rPr>
              <a:t>, but also in what it </a:t>
            </a:r>
            <a:r>
              <a:rPr lang="en-US" sz="1200" b="0" i="1" kern="1200" dirty="0">
                <a:solidFill>
                  <a:schemeClr val="tx1"/>
                </a:solidFill>
                <a:effectLst/>
                <a:latin typeface="+mn-lt"/>
                <a:ea typeface="+mn-ea"/>
                <a:cs typeface="+mn-cs"/>
              </a:rPr>
              <a:t>does</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44</a:t>
            </a:fld>
            <a:endParaRPr lang="en-US"/>
          </a:p>
        </p:txBody>
      </p:sp>
    </p:spTree>
    <p:extLst>
      <p:ext uri="{BB962C8B-B14F-4D97-AF65-F5344CB8AC3E}">
        <p14:creationId xmlns:p14="http://schemas.microsoft.com/office/powerpoint/2010/main" val="1055777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err="1">
                <a:effectLst/>
              </a:rPr>
              <a:t>behavior_report_file</a:t>
            </a:r>
            <a:r>
              <a:rPr lang="en-US" sz="1200" b="0" i="0" kern="1200" dirty="0">
                <a:solidFill>
                  <a:schemeClr val="tx1"/>
                </a:solidFill>
                <a:effectLst/>
                <a:latin typeface="+mn-lt"/>
                <a:ea typeface="+mn-ea"/>
                <a:cs typeface="+mn-cs"/>
              </a:rPr>
              <a:t> is the path to a file containing the behavior file generated by the Cuckoo sandbox in JSON format.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45</a:t>
            </a:fld>
            <a:endParaRPr lang="en-US"/>
          </a:p>
        </p:txBody>
      </p:sp>
    </p:spTree>
    <p:extLst>
      <p:ext uri="{BB962C8B-B14F-4D97-AF65-F5344CB8AC3E}">
        <p14:creationId xmlns:p14="http://schemas.microsoft.com/office/powerpoint/2010/main" val="52888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dirty="0" err="1">
                <a:effectLst/>
              </a:rPr>
              <a:t>module_initialize</a:t>
            </a:r>
            <a:r>
              <a:rPr lang="en-US" sz="1200" b="0" i="0" kern="1200" dirty="0">
                <a:solidFill>
                  <a:schemeClr val="tx1"/>
                </a:solidFill>
                <a:effectLst/>
                <a:latin typeface="+mn-lt"/>
                <a:ea typeface="+mn-ea"/>
                <a:cs typeface="+mn-cs"/>
              </a:rPr>
              <a:t> function is called during YARA’s </a:t>
            </a:r>
            <a:r>
              <a:rPr lang="en-US" sz="1200" b="0" i="0" kern="1200" dirty="0" err="1">
                <a:solidFill>
                  <a:schemeClr val="tx1"/>
                </a:solidFill>
                <a:effectLst/>
                <a:latin typeface="+mn-lt"/>
                <a:ea typeface="+mn-ea"/>
                <a:cs typeface="+mn-cs"/>
              </a:rPr>
              <a:t>initializtion</a:t>
            </a:r>
            <a:r>
              <a:rPr lang="en-US" sz="1200" b="0" i="0" kern="1200" dirty="0">
                <a:solidFill>
                  <a:schemeClr val="tx1"/>
                </a:solidFill>
                <a:effectLst/>
                <a:latin typeface="+mn-lt"/>
                <a:ea typeface="+mn-ea"/>
                <a:cs typeface="+mn-cs"/>
              </a:rPr>
              <a:t> while its counterpart </a:t>
            </a:r>
            <a:r>
              <a:rPr lang="en-US" dirty="0" err="1">
                <a:effectLst/>
              </a:rPr>
              <a:t>module_finalize</a:t>
            </a:r>
            <a:r>
              <a:rPr lang="en-US" sz="1200" b="0" i="0" kern="1200" dirty="0">
                <a:solidFill>
                  <a:schemeClr val="tx1"/>
                </a:solidFill>
                <a:effectLst/>
                <a:latin typeface="+mn-lt"/>
                <a:ea typeface="+mn-ea"/>
                <a:cs typeface="+mn-cs"/>
              </a:rPr>
              <a:t> is called while finalizing YARA. These functions allows you initialize and finalize any global data structure you may need to use in your module.</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function is invoked once for each scanned file, but only if the module is imported by some rule with the import directive. The </a:t>
            </a:r>
            <a:r>
              <a:rPr lang="en-US" sz="1200" b="0" i="0" kern="1200" dirty="0" err="1">
                <a:solidFill>
                  <a:schemeClr val="tx1"/>
                </a:solidFill>
                <a:effectLst/>
                <a:latin typeface="+mn-lt"/>
                <a:ea typeface="+mn-ea"/>
                <a:cs typeface="+mn-cs"/>
              </a:rPr>
              <a:t>module_load</a:t>
            </a:r>
            <a:r>
              <a:rPr lang="en-US" sz="1200" b="0" i="0" kern="1200" dirty="0">
                <a:solidFill>
                  <a:schemeClr val="tx1"/>
                </a:solidFill>
                <a:effectLst/>
                <a:latin typeface="+mn-lt"/>
                <a:ea typeface="+mn-ea"/>
                <a:cs typeface="+mn-cs"/>
              </a:rPr>
              <a:t> function is where your module has the opportunity to inspect the file being scanned, parse or analyze it in the way </a:t>
            </a:r>
            <a:r>
              <a:rPr lang="en-US" sz="1200" b="0" i="0" kern="1200" dirty="0" err="1">
                <a:solidFill>
                  <a:schemeClr val="tx1"/>
                </a:solidFill>
                <a:effectLst/>
                <a:latin typeface="+mn-lt"/>
                <a:ea typeface="+mn-ea"/>
                <a:cs typeface="+mn-cs"/>
              </a:rPr>
              <a:t>prefered</a:t>
            </a:r>
            <a:r>
              <a:rPr lang="en-US" sz="1200" b="0" i="0" kern="1200" dirty="0">
                <a:solidFill>
                  <a:schemeClr val="tx1"/>
                </a:solidFill>
                <a:effectLst/>
                <a:latin typeface="+mn-lt"/>
                <a:ea typeface="+mn-ea"/>
                <a:cs typeface="+mn-cs"/>
              </a:rPr>
              <a:t>, and then populate the data structures defined in the declarations section.</a:t>
            </a:r>
          </a:p>
          <a:p>
            <a:r>
              <a:rPr lang="en-US" sz="1200" b="0" i="0" kern="1200" dirty="0">
                <a:solidFill>
                  <a:schemeClr val="tx1"/>
                </a:solidFill>
                <a:effectLst/>
                <a:latin typeface="+mn-lt"/>
                <a:ea typeface="+mn-ea"/>
                <a:cs typeface="+mn-cs"/>
              </a:rPr>
              <a:t>In this example the </a:t>
            </a:r>
            <a:r>
              <a:rPr lang="en-US" sz="1200" b="0" i="0" kern="1200" dirty="0" err="1">
                <a:solidFill>
                  <a:schemeClr val="tx1"/>
                </a:solidFill>
                <a:effectLst/>
                <a:latin typeface="+mn-lt"/>
                <a:ea typeface="+mn-ea"/>
                <a:cs typeface="+mn-cs"/>
              </a:rPr>
              <a:t>module_load</a:t>
            </a:r>
            <a:r>
              <a:rPr lang="en-US" sz="1200" b="0" i="0" kern="1200" dirty="0">
                <a:solidFill>
                  <a:schemeClr val="tx1"/>
                </a:solidFill>
                <a:effectLst/>
                <a:latin typeface="+mn-lt"/>
                <a:ea typeface="+mn-ea"/>
                <a:cs typeface="+mn-cs"/>
              </a:rPr>
              <a:t> function doesn’t inspect the file content at all, it just assigns the string, “Hello World!” to the variable </a:t>
            </a:r>
            <a:r>
              <a:rPr lang="en-US" sz="1200" b="0" i="1" kern="1200" dirty="0">
                <a:solidFill>
                  <a:schemeClr val="tx1"/>
                </a:solidFill>
                <a:effectLst/>
                <a:latin typeface="+mn-lt"/>
                <a:ea typeface="+mn-ea"/>
                <a:cs typeface="+mn-cs"/>
              </a:rPr>
              <a:t>greeting</a:t>
            </a:r>
            <a:r>
              <a:rPr lang="en-US" sz="1200" b="0" i="0" kern="1200" dirty="0">
                <a:solidFill>
                  <a:schemeClr val="tx1"/>
                </a:solidFill>
                <a:effectLst/>
                <a:latin typeface="+mn-lt"/>
                <a:ea typeface="+mn-ea"/>
                <a:cs typeface="+mn-cs"/>
              </a:rPr>
              <a:t> declared before.</a:t>
            </a:r>
          </a:p>
          <a:p>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52</a:t>
            </a:fld>
            <a:endParaRPr lang="en-US"/>
          </a:p>
        </p:txBody>
      </p:sp>
    </p:spTree>
    <p:extLst>
      <p:ext uri="{BB962C8B-B14F-4D97-AF65-F5344CB8AC3E}">
        <p14:creationId xmlns:p14="http://schemas.microsoft.com/office/powerpoint/2010/main" val="106254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For each call to </a:t>
            </a:r>
            <a:r>
              <a:rPr lang="en-US" dirty="0" err="1">
                <a:effectLst/>
              </a:rPr>
              <a:t>module_load</a:t>
            </a:r>
            <a:r>
              <a:rPr lang="en-US" sz="1200" b="0" i="0" kern="1200" dirty="0">
                <a:solidFill>
                  <a:schemeClr val="tx1"/>
                </a:solidFill>
                <a:effectLst/>
                <a:latin typeface="+mn-lt"/>
                <a:ea typeface="+mn-ea"/>
                <a:cs typeface="+mn-cs"/>
              </a:rPr>
              <a:t> there is a corresponding call to </a:t>
            </a:r>
            <a:r>
              <a:rPr lang="en-US" dirty="0" err="1">
                <a:effectLst/>
              </a:rPr>
              <a:t>module_unload</a:t>
            </a:r>
            <a:r>
              <a:rPr lang="en-US" sz="1200" b="0" i="0" kern="1200" dirty="0">
                <a:solidFill>
                  <a:schemeClr val="tx1"/>
                </a:solidFill>
                <a:effectLst/>
                <a:latin typeface="+mn-lt"/>
                <a:ea typeface="+mn-ea"/>
                <a:cs typeface="+mn-cs"/>
              </a:rPr>
              <a:t>. This function allows your module to free any resource allocated during </a:t>
            </a:r>
            <a:r>
              <a:rPr lang="en-US" dirty="0" err="1">
                <a:effectLst/>
              </a:rPr>
              <a:t>module_load</a:t>
            </a:r>
            <a:r>
              <a:rPr lang="en-US" sz="1200" b="0" i="0" kern="1200" dirty="0">
                <a:solidFill>
                  <a:schemeClr val="tx1"/>
                </a:solidFill>
                <a:effectLst/>
                <a:latin typeface="+mn-lt"/>
                <a:ea typeface="+mn-ea"/>
                <a:cs typeface="+mn-cs"/>
              </a:rPr>
              <a:t>. There’s nothing to free in this case, so the function just returns </a:t>
            </a:r>
            <a:r>
              <a:rPr lang="en-US" dirty="0">
                <a:effectLst/>
              </a:rPr>
              <a:t>ERROR_SUCCESS</a:t>
            </a:r>
            <a:r>
              <a:rPr lang="en-US" sz="1200" b="0" i="0" kern="1200" dirty="0">
                <a:solidFill>
                  <a:schemeClr val="tx1"/>
                </a:solidFill>
                <a:effectLst/>
                <a:latin typeface="+mn-lt"/>
                <a:ea typeface="+mn-ea"/>
                <a:cs typeface="+mn-cs"/>
              </a:rPr>
              <a:t>. Both </a:t>
            </a:r>
            <a:r>
              <a:rPr lang="en-US" dirty="0" err="1">
                <a:effectLst/>
              </a:rPr>
              <a:t>module_load</a:t>
            </a:r>
            <a:r>
              <a:rPr lang="en-US" sz="1200" b="0" i="0" kern="1200" dirty="0">
                <a:solidFill>
                  <a:schemeClr val="tx1"/>
                </a:solidFill>
                <a:effectLst/>
                <a:latin typeface="+mn-lt"/>
                <a:ea typeface="+mn-ea"/>
                <a:cs typeface="+mn-cs"/>
              </a:rPr>
              <a:t> and </a:t>
            </a:r>
            <a:r>
              <a:rPr lang="en-US" dirty="0" err="1">
                <a:effectLst/>
              </a:rPr>
              <a:t>module_unload</a:t>
            </a:r>
            <a:r>
              <a:rPr lang="en-US" sz="1200" b="0" i="0" kern="1200" dirty="0">
                <a:solidFill>
                  <a:schemeClr val="tx1"/>
                </a:solidFill>
                <a:effectLst/>
                <a:latin typeface="+mn-lt"/>
                <a:ea typeface="+mn-ea"/>
                <a:cs typeface="+mn-cs"/>
              </a:rPr>
              <a:t> should return </a:t>
            </a:r>
            <a:r>
              <a:rPr lang="en-US" dirty="0">
                <a:effectLst/>
              </a:rPr>
              <a:t>ERROR_SUCCESS</a:t>
            </a:r>
            <a:r>
              <a:rPr lang="en-US" sz="1200" b="0" i="0" kern="1200" dirty="0">
                <a:solidFill>
                  <a:schemeClr val="tx1"/>
                </a:solidFill>
                <a:effectLst/>
                <a:latin typeface="+mn-lt"/>
                <a:ea typeface="+mn-ea"/>
                <a:cs typeface="+mn-cs"/>
              </a:rPr>
              <a:t> to indicate that everything went fine. If a different value is returned the scanning will be aborted and an error reported to the user.</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53</a:t>
            </a:fld>
            <a:endParaRPr lang="en-US"/>
          </a:p>
        </p:txBody>
      </p:sp>
    </p:spTree>
    <p:extLst>
      <p:ext uri="{BB962C8B-B14F-4D97-AF65-F5344CB8AC3E}">
        <p14:creationId xmlns:p14="http://schemas.microsoft.com/office/powerpoint/2010/main" val="1898700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Floating-point variables </a:t>
            </a:r>
            <a:r>
              <a:rPr lang="en-US" sz="1200" b="0" i="0" kern="1200" dirty="0" err="1">
                <a:solidFill>
                  <a:schemeClr val="tx1"/>
                </a:solidFill>
                <a:effectLst/>
                <a:latin typeface="+mn-lt"/>
                <a:ea typeface="+mn-ea"/>
                <a:cs typeface="+mn-cs"/>
              </a:rPr>
              <a:t>requiere</a:t>
            </a:r>
            <a:r>
              <a:rPr lang="en-US" sz="1200" b="0" i="0" kern="1200" dirty="0">
                <a:solidFill>
                  <a:schemeClr val="tx1"/>
                </a:solidFill>
                <a:effectLst/>
                <a:latin typeface="+mn-lt"/>
                <a:ea typeface="+mn-ea"/>
                <a:cs typeface="+mn-cs"/>
              </a:rPr>
              <a:t> YARA version 3.3.0 or later.</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57</a:t>
            </a:fld>
            <a:endParaRPr lang="en-US"/>
          </a:p>
        </p:txBody>
      </p:sp>
    </p:spTree>
    <p:extLst>
      <p:ext uri="{BB962C8B-B14F-4D97-AF65-F5344CB8AC3E}">
        <p14:creationId xmlns:p14="http://schemas.microsoft.com/office/powerpoint/2010/main" val="203949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he strings definition section can be omitted if the rule doesn’t rely on any string, but the condition section is always required. The strings definition section is where the strings that will be part of the rule are defined. Each string has an identifier consisting in a $ character followed by a sequence of alphanumeric characters and underscores, these identifiers can be used in the condition section to refer to the corresponding string. Strings can be defined in text or hexadecimal form, as shown in the following example:</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he condition section is where the logic of the rule resides. This section must contain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expression telling under which circumstances a file or process satisfies the rule or not. Generally, the condition will refer to previously defined strings by using their identifiers. In this context the string identifier acts as a </a:t>
            </a:r>
            <a:r>
              <a:rPr lang="en-US" sz="1200" b="0" i="0" kern="1200" dirty="0" err="1">
                <a:solidFill>
                  <a:schemeClr val="tx1"/>
                </a:solidFill>
                <a:effectLst/>
                <a:latin typeface="+mn-lt"/>
                <a:ea typeface="+mn-ea"/>
                <a:cs typeface="+mn-cs"/>
              </a:rPr>
              <a:t>boolean</a:t>
            </a:r>
            <a:r>
              <a:rPr lang="en-US" sz="1200" b="0" i="0" kern="1200" dirty="0">
                <a:solidFill>
                  <a:schemeClr val="tx1"/>
                </a:solidFill>
                <a:effectLst/>
                <a:latin typeface="+mn-lt"/>
                <a:ea typeface="+mn-ea"/>
                <a:cs typeface="+mn-cs"/>
              </a:rPr>
              <a:t> variable which evaluate to true of the string was found in the file or process memory, or false if otherwise.</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5</a:t>
            </a:fld>
            <a:endParaRPr lang="en-US"/>
          </a:p>
        </p:txBody>
      </p:sp>
    </p:spTree>
    <p:extLst>
      <p:ext uri="{BB962C8B-B14F-4D97-AF65-F5344CB8AC3E}">
        <p14:creationId xmlns:p14="http://schemas.microsoft.com/office/powerpoint/2010/main" val="3669198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Also notice that members of different structures can have the same name, but members within the same structure must have unique names.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58</a:t>
            </a:fld>
            <a:endParaRPr lang="en-US"/>
          </a:p>
        </p:txBody>
      </p:sp>
    </p:spTree>
    <p:extLst>
      <p:ext uri="{BB962C8B-B14F-4D97-AF65-F5344CB8AC3E}">
        <p14:creationId xmlns:p14="http://schemas.microsoft.com/office/powerpoint/2010/main" val="3695576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1" kern="1200" dirty="0">
                <a:solidFill>
                  <a:schemeClr val="tx1"/>
                </a:solidFill>
                <a:effectLst/>
                <a:latin typeface="+mn-lt"/>
                <a:ea typeface="+mn-ea"/>
                <a:cs typeface="+mn-cs"/>
              </a:rPr>
              <a:t>function name&gt;</a:t>
            </a:r>
            <a:r>
              <a:rPr lang="en-US" sz="1200" b="0" i="0" kern="1200" dirty="0">
                <a:solidFill>
                  <a:schemeClr val="tx1"/>
                </a:solidFill>
                <a:effectLst/>
                <a:latin typeface="+mn-lt"/>
                <a:ea typeface="+mn-ea"/>
                <a:cs typeface="+mn-cs"/>
              </a:rPr>
              <a:t> is the name that will be used in your YARA rules to invoke the function.</a:t>
            </a:r>
          </a:p>
          <a:p>
            <a:r>
              <a:rPr lang="en-US" sz="1200" b="0" i="1" kern="1200" dirty="0">
                <a:solidFill>
                  <a:schemeClr val="tx1"/>
                </a:solidFill>
                <a:effectLst/>
                <a:latin typeface="+mn-lt"/>
                <a:ea typeface="+mn-ea"/>
                <a:cs typeface="+mn-cs"/>
              </a:rPr>
              <a:t>&lt;argument types&gt;</a:t>
            </a:r>
            <a:r>
              <a:rPr lang="en-US" sz="1200" b="0" i="0" kern="1200" dirty="0">
                <a:solidFill>
                  <a:schemeClr val="tx1"/>
                </a:solidFill>
                <a:effectLst/>
                <a:latin typeface="+mn-lt"/>
                <a:ea typeface="+mn-ea"/>
                <a:cs typeface="+mn-cs"/>
              </a:rPr>
              <a:t> is a string containing one character per function argument, where the character indicates the type of the argument. Functions can receive four different types of arguments: string, integer, float and regular expression, denoted by characters: </a:t>
            </a:r>
            <a:r>
              <a:rPr lang="en-US" sz="1200" b="1" i="0"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r</a:t>
            </a:r>
            <a:r>
              <a:rPr lang="en-US" sz="1200" b="0" i="0" kern="1200" dirty="0">
                <a:solidFill>
                  <a:schemeClr val="tx1"/>
                </a:solidFill>
                <a:effectLst/>
                <a:latin typeface="+mn-lt"/>
                <a:ea typeface="+mn-ea"/>
                <a:cs typeface="+mn-cs"/>
              </a:rPr>
              <a:t> and </a:t>
            </a:r>
            <a:r>
              <a:rPr lang="en-US" sz="1200" b="1" i="0"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 respectively. If your function receives two integers </a:t>
            </a:r>
            <a:r>
              <a:rPr lang="en-US" sz="1200" b="0" i="1" kern="1200" dirty="0">
                <a:solidFill>
                  <a:schemeClr val="tx1"/>
                </a:solidFill>
                <a:effectLst/>
                <a:latin typeface="+mn-lt"/>
                <a:ea typeface="+mn-ea"/>
                <a:cs typeface="+mn-cs"/>
              </a:rPr>
              <a:t>&lt;argument types&gt;</a:t>
            </a:r>
            <a:r>
              <a:rPr lang="en-US" sz="1200" b="0" i="0" kern="1200" dirty="0">
                <a:solidFill>
                  <a:schemeClr val="tx1"/>
                </a:solidFill>
                <a:effectLst/>
                <a:latin typeface="+mn-lt"/>
                <a:ea typeface="+mn-ea"/>
                <a:cs typeface="+mn-cs"/>
              </a:rPr>
              <a:t> must be </a:t>
            </a:r>
            <a:r>
              <a:rPr lang="en-US" sz="1200" b="0" i="1" kern="1200" dirty="0">
                <a:solidFill>
                  <a:schemeClr val="tx1"/>
                </a:solidFill>
                <a:effectLst/>
                <a:latin typeface="+mn-lt"/>
                <a:ea typeface="+mn-ea"/>
                <a:cs typeface="+mn-cs"/>
              </a:rPr>
              <a:t>“ii”</a:t>
            </a:r>
            <a:r>
              <a:rPr lang="en-US" sz="1200" b="0" i="0" kern="1200" dirty="0">
                <a:solidFill>
                  <a:schemeClr val="tx1"/>
                </a:solidFill>
                <a:effectLst/>
                <a:latin typeface="+mn-lt"/>
                <a:ea typeface="+mn-ea"/>
                <a:cs typeface="+mn-cs"/>
              </a:rPr>
              <a:t>, if it receives an integer as the first argument and a string as the second one </a:t>
            </a:r>
            <a:r>
              <a:rPr lang="en-US" sz="1200" b="0" i="1" kern="1200" dirty="0">
                <a:solidFill>
                  <a:schemeClr val="tx1"/>
                </a:solidFill>
                <a:effectLst/>
                <a:latin typeface="+mn-lt"/>
                <a:ea typeface="+mn-ea"/>
                <a:cs typeface="+mn-cs"/>
              </a:rPr>
              <a:t>&lt;argument types&gt;</a:t>
            </a:r>
            <a:r>
              <a:rPr lang="en-US" sz="1200" b="0" i="0" kern="1200" dirty="0">
                <a:solidFill>
                  <a:schemeClr val="tx1"/>
                </a:solidFill>
                <a:effectLst/>
                <a:latin typeface="+mn-lt"/>
                <a:ea typeface="+mn-ea"/>
                <a:cs typeface="+mn-cs"/>
              </a:rPr>
              <a:t> must be </a:t>
            </a:r>
            <a:r>
              <a:rPr lang="en-US" sz="1200" b="0" i="1" kern="1200" dirty="0">
                <a:solidFill>
                  <a:schemeClr val="tx1"/>
                </a:solidFill>
                <a:effectLst/>
                <a:latin typeface="+mn-lt"/>
                <a:ea typeface="+mn-ea"/>
                <a:cs typeface="+mn-cs"/>
              </a:rPr>
              <a:t>“is”</a:t>
            </a:r>
            <a:r>
              <a:rPr lang="en-US" sz="1200" b="0" i="0" kern="1200" dirty="0">
                <a:solidFill>
                  <a:schemeClr val="tx1"/>
                </a:solidFill>
                <a:effectLst/>
                <a:latin typeface="+mn-lt"/>
                <a:ea typeface="+mn-ea"/>
                <a:cs typeface="+mn-cs"/>
              </a:rPr>
              <a:t>, if it receives three strings and a float </a:t>
            </a:r>
            <a:r>
              <a:rPr lang="en-US" sz="1200" b="0" i="1" kern="1200" dirty="0">
                <a:solidFill>
                  <a:schemeClr val="tx1"/>
                </a:solidFill>
                <a:effectLst/>
                <a:latin typeface="+mn-lt"/>
                <a:ea typeface="+mn-ea"/>
                <a:cs typeface="+mn-cs"/>
              </a:rPr>
              <a:t>&lt;argument types&gt;</a:t>
            </a:r>
            <a:r>
              <a:rPr lang="en-US" sz="1200" b="0" i="0" kern="1200" dirty="0">
                <a:solidFill>
                  <a:schemeClr val="tx1"/>
                </a:solidFill>
                <a:effectLst/>
                <a:latin typeface="+mn-lt"/>
                <a:ea typeface="+mn-ea"/>
                <a:cs typeface="+mn-cs"/>
              </a:rPr>
              <a:t> must be “</a:t>
            </a:r>
            <a:r>
              <a:rPr lang="en-US" sz="1200" b="0" i="1" kern="1200" dirty="0" err="1">
                <a:solidFill>
                  <a:schemeClr val="tx1"/>
                </a:solidFill>
                <a:effectLst/>
                <a:latin typeface="+mn-lt"/>
                <a:ea typeface="+mn-ea"/>
                <a:cs typeface="+mn-cs"/>
              </a:rPr>
              <a:t>sssf</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&lt;return type&gt;</a:t>
            </a:r>
            <a:r>
              <a:rPr lang="en-US" sz="1200" b="0" i="0" kern="1200" dirty="0">
                <a:solidFill>
                  <a:schemeClr val="tx1"/>
                </a:solidFill>
                <a:effectLst/>
                <a:latin typeface="+mn-lt"/>
                <a:ea typeface="+mn-ea"/>
                <a:cs typeface="+mn-cs"/>
              </a:rPr>
              <a:t> is a string with a single character indicating the return type. Possible return types are string (</a:t>
            </a:r>
            <a:r>
              <a:rPr lang="en-US" sz="1200" b="0" i="1" kern="1200" dirty="0">
                <a:solidFill>
                  <a:schemeClr val="tx1"/>
                </a:solidFill>
                <a:effectLst/>
                <a:latin typeface="+mn-lt"/>
                <a:ea typeface="+mn-ea"/>
                <a:cs typeface="+mn-cs"/>
              </a:rPr>
              <a:t>“s”</a:t>
            </a:r>
            <a:r>
              <a:rPr lang="en-US" sz="1200" b="0" i="0" kern="1200" dirty="0">
                <a:solidFill>
                  <a:schemeClr val="tx1"/>
                </a:solidFill>
                <a:effectLst/>
                <a:latin typeface="+mn-lt"/>
                <a:ea typeface="+mn-ea"/>
                <a:cs typeface="+mn-cs"/>
              </a:rPr>
              <a:t>) integer (</a:t>
            </a:r>
            <a:r>
              <a:rPr lang="en-US" sz="1200" b="0" i="1" kern="1200" dirty="0">
                <a:solidFill>
                  <a:schemeClr val="tx1"/>
                </a:solidFill>
                <a:effectLst/>
                <a:latin typeface="+mn-lt"/>
                <a:ea typeface="+mn-ea"/>
                <a:cs typeface="+mn-cs"/>
              </a:rPr>
              <a:t>“</a:t>
            </a:r>
            <a:r>
              <a:rPr lang="en-US" sz="1200" b="0" i="1" kern="1200" dirty="0" err="1">
                <a:solidFill>
                  <a:schemeClr val="tx1"/>
                </a:solidFill>
                <a:effectLst/>
                <a:latin typeface="+mn-lt"/>
                <a:ea typeface="+mn-ea"/>
                <a:cs typeface="+mn-cs"/>
              </a:rPr>
              <a:t>i</a:t>
            </a:r>
            <a:r>
              <a:rPr lang="en-US" sz="1200" b="0" i="1"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 and float (</a:t>
            </a:r>
            <a:r>
              <a:rPr lang="en-US" sz="1200" b="0" i="1" kern="1200" dirty="0">
                <a:solidFill>
                  <a:schemeClr val="tx1"/>
                </a:solidFill>
                <a:effectLst/>
                <a:latin typeface="+mn-lt"/>
                <a:ea typeface="+mn-ea"/>
                <a:cs typeface="+mn-cs"/>
              </a:rPr>
              <a:t>“f”</a:t>
            </a:r>
            <a:r>
              <a:rPr lang="en-US" sz="1200" b="0" i="0" kern="1200" dirty="0">
                <a:solidFill>
                  <a:schemeClr val="tx1"/>
                </a:solidFill>
                <a:effectLst/>
                <a:latin typeface="+mn-lt"/>
                <a:ea typeface="+mn-ea"/>
                <a:cs typeface="+mn-cs"/>
              </a:rPr>
              <a:t>).</a:t>
            </a:r>
          </a:p>
          <a:p>
            <a:r>
              <a:rPr lang="en-US" sz="1200" b="0" i="1" kern="1200" dirty="0">
                <a:solidFill>
                  <a:schemeClr val="tx1"/>
                </a:solidFill>
                <a:effectLst/>
                <a:latin typeface="+mn-lt"/>
                <a:ea typeface="+mn-ea"/>
                <a:cs typeface="+mn-cs"/>
              </a:rPr>
              <a:t>&lt;C function&gt;</a:t>
            </a:r>
            <a:r>
              <a:rPr lang="en-US" sz="1200" b="0" i="0" kern="1200" dirty="0">
                <a:solidFill>
                  <a:schemeClr val="tx1"/>
                </a:solidFill>
                <a:effectLst/>
                <a:latin typeface="+mn-lt"/>
                <a:ea typeface="+mn-ea"/>
                <a:cs typeface="+mn-cs"/>
              </a:rPr>
              <a:t> is the identifier for the actual implementation of your function.</a:t>
            </a:r>
          </a:p>
          <a:p>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62</a:t>
            </a:fld>
            <a:endParaRPr lang="en-US"/>
          </a:p>
        </p:txBody>
      </p:sp>
    </p:spTree>
    <p:extLst>
      <p:ext uri="{BB962C8B-B14F-4D97-AF65-F5344CB8AC3E}">
        <p14:creationId xmlns:p14="http://schemas.microsoft.com/office/powerpoint/2010/main" val="7468880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Besides </a:t>
            </a:r>
            <a:r>
              <a:rPr lang="en-US" dirty="0" err="1">
                <a:effectLst/>
              </a:rPr>
              <a:t>module_initialize</a:t>
            </a:r>
            <a:r>
              <a:rPr lang="en-US" sz="1200" b="0" i="0" kern="1200" dirty="0">
                <a:solidFill>
                  <a:schemeClr val="tx1"/>
                </a:solidFill>
                <a:effectLst/>
                <a:latin typeface="+mn-lt"/>
                <a:ea typeface="+mn-ea"/>
                <a:cs typeface="+mn-cs"/>
              </a:rPr>
              <a:t> and </a:t>
            </a:r>
            <a:r>
              <a:rPr lang="en-US" dirty="0" err="1">
                <a:effectLst/>
              </a:rPr>
              <a:t>module_finalize</a:t>
            </a:r>
            <a:r>
              <a:rPr lang="en-US" sz="1200" b="0" i="0" kern="1200" dirty="0">
                <a:solidFill>
                  <a:schemeClr val="tx1"/>
                </a:solidFill>
                <a:effectLst/>
                <a:latin typeface="+mn-lt"/>
                <a:ea typeface="+mn-ea"/>
                <a:cs typeface="+mn-cs"/>
              </a:rPr>
              <a:t> Every module must implement two other functions which are called by YARA during the scanning of a file or process memory space: </a:t>
            </a:r>
            <a:r>
              <a:rPr lang="en-US" dirty="0" err="1">
                <a:effectLst/>
              </a:rPr>
              <a:t>module_load</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and</a:t>
            </a:r>
            <a:r>
              <a:rPr lang="en-US" dirty="0" err="1">
                <a:effectLst/>
              </a:rPr>
              <a:t>module_unload</a:t>
            </a:r>
            <a:r>
              <a:rPr lang="en-US" sz="1200" b="0" i="0" kern="1200" dirty="0">
                <a:solidFill>
                  <a:schemeClr val="tx1"/>
                </a:solidFill>
                <a:effectLst/>
                <a:latin typeface="+mn-lt"/>
                <a:ea typeface="+mn-ea"/>
                <a:cs typeface="+mn-cs"/>
              </a:rPr>
              <a:t>. Both functions are called once for each scanned file or process, but only if the module was imported by means of the </a:t>
            </a:r>
            <a:r>
              <a:rPr lang="en-US" dirty="0">
                <a:effectLst/>
              </a:rPr>
              <a:t>import</a:t>
            </a:r>
            <a:r>
              <a:rPr lang="en-US" sz="1200" b="0" i="0" kern="1200" dirty="0">
                <a:solidFill>
                  <a:schemeClr val="tx1"/>
                </a:solidFill>
                <a:effectLst/>
                <a:latin typeface="+mn-lt"/>
                <a:ea typeface="+mn-ea"/>
                <a:cs typeface="+mn-cs"/>
              </a:rPr>
              <a:t> directive. If the module is not imported by some rule neither </a:t>
            </a:r>
            <a:r>
              <a:rPr lang="en-US" dirty="0" err="1">
                <a:effectLst/>
              </a:rPr>
              <a:t>module_load</a:t>
            </a:r>
            <a:r>
              <a:rPr lang="en-US" sz="1200" b="0" i="0" kern="1200" dirty="0">
                <a:solidFill>
                  <a:schemeClr val="tx1"/>
                </a:solidFill>
                <a:effectLst/>
                <a:latin typeface="+mn-lt"/>
                <a:ea typeface="+mn-ea"/>
                <a:cs typeface="+mn-cs"/>
              </a:rPr>
              <a:t> nor </a:t>
            </a:r>
            <a:r>
              <a:rPr lang="en-US" dirty="0" err="1">
                <a:effectLst/>
              </a:rPr>
              <a:t>module_unload</a:t>
            </a:r>
            <a:r>
              <a:rPr lang="en-US" sz="1200" b="0" i="0" kern="1200" dirty="0">
                <a:solidFill>
                  <a:schemeClr val="tx1"/>
                </a:solidFill>
                <a:effectLst/>
                <a:latin typeface="+mn-lt"/>
                <a:ea typeface="+mn-ea"/>
                <a:cs typeface="+mn-cs"/>
              </a:rPr>
              <a:t> will be called.</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dirty="0">
                <a:effectLst/>
              </a:rPr>
              <a:t>context</a:t>
            </a:r>
            <a:r>
              <a:rPr lang="en-US" sz="1200" b="0" i="0" kern="1200" dirty="0">
                <a:solidFill>
                  <a:schemeClr val="tx1"/>
                </a:solidFill>
                <a:effectLst/>
                <a:latin typeface="+mn-lt"/>
                <a:ea typeface="+mn-ea"/>
                <a:cs typeface="+mn-cs"/>
              </a:rPr>
              <a:t> argument contains information relative to the current scan, including the data being scanned. The </a:t>
            </a:r>
            <a:r>
              <a:rPr lang="en-US" dirty="0" err="1">
                <a:effectLst/>
              </a:rPr>
              <a:t>module_object</a:t>
            </a:r>
            <a:r>
              <a:rPr lang="en-US" sz="1200" b="0" i="0" kern="1200" dirty="0">
                <a:solidFill>
                  <a:schemeClr val="tx1"/>
                </a:solidFill>
                <a:effectLst/>
                <a:latin typeface="+mn-lt"/>
                <a:ea typeface="+mn-ea"/>
                <a:cs typeface="+mn-cs"/>
              </a:rPr>
              <a:t> argument is a pointer to a </a:t>
            </a:r>
            <a:r>
              <a:rPr lang="en-US" dirty="0">
                <a:effectLst/>
              </a:rPr>
              <a:t>YR_OBJECT</a:t>
            </a:r>
            <a:r>
              <a:rPr lang="en-US" sz="1200" b="0" i="0" kern="1200" dirty="0">
                <a:solidFill>
                  <a:schemeClr val="tx1"/>
                </a:solidFill>
                <a:effectLst/>
                <a:latin typeface="+mn-lt"/>
                <a:ea typeface="+mn-ea"/>
                <a:cs typeface="+mn-cs"/>
              </a:rPr>
              <a:t> structure associated to the module. Each structure, variable or function declared in a YARA module is represented by a </a:t>
            </a:r>
            <a:r>
              <a:rPr lang="en-US" dirty="0" err="1">
                <a:effectLst/>
              </a:rPr>
              <a:t>YR_OBJECT</a:t>
            </a:r>
            <a:r>
              <a:rPr lang="en-US" sz="1200" b="0" i="0" kern="1200" dirty="0" err="1">
                <a:solidFill>
                  <a:schemeClr val="tx1"/>
                </a:solidFill>
                <a:effectLst/>
                <a:latin typeface="+mn-lt"/>
                <a:ea typeface="+mn-ea"/>
                <a:cs typeface="+mn-cs"/>
              </a:rPr>
              <a:t>structure</a:t>
            </a:r>
            <a:r>
              <a:rPr lang="en-US" sz="1200" b="0" i="0" kern="1200" dirty="0">
                <a:solidFill>
                  <a:schemeClr val="tx1"/>
                </a:solidFill>
                <a:effectLst/>
                <a:latin typeface="+mn-lt"/>
                <a:ea typeface="+mn-ea"/>
                <a:cs typeface="+mn-cs"/>
              </a:rPr>
              <a:t>. These structures conform a tree whose root is the module’s </a:t>
            </a:r>
            <a:r>
              <a:rPr lang="en-US" dirty="0">
                <a:effectLst/>
              </a:rPr>
              <a:t>YR_OBJECT</a:t>
            </a:r>
            <a:r>
              <a:rPr lang="en-US" sz="1200" b="0" i="0" kern="1200" dirty="0">
                <a:solidFill>
                  <a:schemeClr val="tx1"/>
                </a:solidFill>
                <a:effectLst/>
                <a:latin typeface="+mn-lt"/>
                <a:ea typeface="+mn-ea"/>
                <a:cs typeface="+mn-cs"/>
              </a:rPr>
              <a:t> structure. </a:t>
            </a:r>
          </a:p>
          <a:p>
            <a:endParaRPr lang="it-IT"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Notice that both </a:t>
            </a:r>
            <a:r>
              <a:rPr lang="en-US" sz="1200" b="0" i="1" kern="1200" dirty="0">
                <a:solidFill>
                  <a:schemeClr val="tx1"/>
                </a:solidFill>
                <a:effectLst/>
                <a:latin typeface="+mn-lt"/>
                <a:ea typeface="+mn-ea"/>
                <a:cs typeface="+mn-cs"/>
              </a:rPr>
              <a:t>bar</a:t>
            </a:r>
            <a:r>
              <a:rPr lang="en-US" sz="1200" b="0" i="0" kern="1200" dirty="0">
                <a:solidFill>
                  <a:schemeClr val="tx1"/>
                </a:solidFill>
                <a:effectLst/>
                <a:latin typeface="+mn-lt"/>
                <a:ea typeface="+mn-ea"/>
                <a:cs typeface="+mn-cs"/>
              </a:rPr>
              <a:t> and </a:t>
            </a:r>
            <a:r>
              <a:rPr lang="en-US" sz="1200" b="0" i="1" kern="1200" dirty="0" err="1">
                <a:solidFill>
                  <a:schemeClr val="tx1"/>
                </a:solidFill>
                <a:effectLst/>
                <a:latin typeface="+mn-lt"/>
                <a:ea typeface="+mn-ea"/>
                <a:cs typeface="+mn-cs"/>
              </a:rPr>
              <a:t>mymodule</a:t>
            </a:r>
            <a:r>
              <a:rPr lang="en-US" sz="1200" b="0" i="0" kern="1200" dirty="0">
                <a:solidFill>
                  <a:schemeClr val="tx1"/>
                </a:solidFill>
                <a:effectLst/>
                <a:latin typeface="+mn-lt"/>
                <a:ea typeface="+mn-ea"/>
                <a:cs typeface="+mn-cs"/>
              </a:rPr>
              <a:t> are of the same type OBJECT_TYPE_STRUCT, which means that the YR_OBJECT associated to the module is just another structure like </a:t>
            </a:r>
            <a:r>
              <a:rPr lang="en-US" sz="1200" b="0" i="1" kern="1200" dirty="0">
                <a:solidFill>
                  <a:schemeClr val="tx1"/>
                </a:solidFill>
                <a:effectLst/>
                <a:latin typeface="+mn-lt"/>
                <a:ea typeface="+mn-ea"/>
                <a:cs typeface="+mn-cs"/>
              </a:rPr>
              <a:t>bar</a:t>
            </a:r>
            <a:r>
              <a:rPr lang="en-US" sz="1200" b="0" i="0" kern="1200" dirty="0">
                <a:solidFill>
                  <a:schemeClr val="tx1"/>
                </a:solidFill>
                <a:effectLst/>
                <a:latin typeface="+mn-lt"/>
                <a:ea typeface="+mn-ea"/>
                <a:cs typeface="+mn-cs"/>
              </a:rPr>
              <a:t>. In fact, when you write in your rules something like </a:t>
            </a:r>
            <a:r>
              <a:rPr lang="en-US" sz="1200" b="0" i="0" kern="1200" dirty="0" err="1">
                <a:solidFill>
                  <a:schemeClr val="tx1"/>
                </a:solidFill>
                <a:effectLst/>
                <a:latin typeface="+mn-lt"/>
                <a:ea typeface="+mn-ea"/>
                <a:cs typeface="+mn-cs"/>
              </a:rPr>
              <a:t>mymodule.foo</a:t>
            </a:r>
            <a:r>
              <a:rPr lang="en-US" sz="1200" b="0" i="0" kern="1200" dirty="0">
                <a:solidFill>
                  <a:schemeClr val="tx1"/>
                </a:solidFill>
                <a:effectLst/>
                <a:latin typeface="+mn-lt"/>
                <a:ea typeface="+mn-ea"/>
                <a:cs typeface="+mn-cs"/>
              </a:rPr>
              <a:t> you’re performing a field lookup in a structure in the same way that </a:t>
            </a:r>
            <a:r>
              <a:rPr lang="en-US" sz="1200" b="0" i="0" kern="1200" dirty="0" err="1">
                <a:solidFill>
                  <a:schemeClr val="tx1"/>
                </a:solidFill>
                <a:effectLst/>
                <a:latin typeface="+mn-lt"/>
                <a:ea typeface="+mn-ea"/>
                <a:cs typeface="+mn-cs"/>
              </a:rPr>
              <a:t>bar.baz</a:t>
            </a:r>
            <a:r>
              <a:rPr lang="en-US" sz="1200" b="0" i="0" kern="1200" dirty="0">
                <a:solidFill>
                  <a:schemeClr val="tx1"/>
                </a:solidFill>
                <a:effectLst/>
                <a:latin typeface="+mn-lt"/>
                <a:ea typeface="+mn-ea"/>
                <a:cs typeface="+mn-cs"/>
              </a:rPr>
              <a:t> does.</a:t>
            </a:r>
          </a:p>
          <a:p>
            <a:r>
              <a:rPr lang="en-US" sz="1200" b="0" i="0" kern="1200" dirty="0">
                <a:solidFill>
                  <a:schemeClr val="tx1"/>
                </a:solidFill>
                <a:effectLst/>
                <a:latin typeface="+mn-lt"/>
                <a:ea typeface="+mn-ea"/>
                <a:cs typeface="+mn-cs"/>
              </a:rPr>
              <a:t>In resume, the </a:t>
            </a:r>
            <a:r>
              <a:rPr lang="en-US" sz="1200" b="0" i="0" kern="1200" dirty="0" err="1">
                <a:solidFill>
                  <a:schemeClr val="tx1"/>
                </a:solidFill>
                <a:effectLst/>
                <a:latin typeface="+mn-lt"/>
                <a:ea typeface="+mn-ea"/>
                <a:cs typeface="+mn-cs"/>
              </a:rPr>
              <a:t>module_object</a:t>
            </a:r>
            <a:r>
              <a:rPr lang="en-US" sz="1200" b="0" i="0" kern="1200" dirty="0">
                <a:solidFill>
                  <a:schemeClr val="tx1"/>
                </a:solidFill>
                <a:effectLst/>
                <a:latin typeface="+mn-lt"/>
                <a:ea typeface="+mn-ea"/>
                <a:cs typeface="+mn-cs"/>
              </a:rPr>
              <a:t> argument allows you to access every variable, structure or function declared by the module by providing a pointer to the root of the objects tree.</a:t>
            </a:r>
          </a:p>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module_data</a:t>
            </a:r>
            <a:r>
              <a:rPr lang="en-US" sz="1200" b="0" i="0" kern="1200" dirty="0">
                <a:solidFill>
                  <a:schemeClr val="tx1"/>
                </a:solidFill>
                <a:effectLst/>
                <a:latin typeface="+mn-lt"/>
                <a:ea typeface="+mn-ea"/>
                <a:cs typeface="+mn-cs"/>
              </a:rPr>
              <a:t> argument is a pointer to any additional data passed to the module, and </a:t>
            </a:r>
            <a:r>
              <a:rPr lang="en-US" sz="1200" b="0" i="0" kern="1200" dirty="0" err="1">
                <a:solidFill>
                  <a:schemeClr val="tx1"/>
                </a:solidFill>
                <a:effectLst/>
                <a:latin typeface="+mn-lt"/>
                <a:ea typeface="+mn-ea"/>
                <a:cs typeface="+mn-cs"/>
              </a:rPr>
              <a:t>module_data_size</a:t>
            </a:r>
            <a:r>
              <a:rPr lang="en-US" sz="1200" b="0" i="0" kern="1200" dirty="0">
                <a:solidFill>
                  <a:schemeClr val="tx1"/>
                </a:solidFill>
                <a:effectLst/>
                <a:latin typeface="+mn-lt"/>
                <a:ea typeface="+mn-ea"/>
                <a:cs typeface="+mn-cs"/>
              </a:rPr>
              <a:t> is the size of that data. Not all modules require additional data, most of them rely on the data being scanned alone, but a few of them require more information as input. The </a:t>
            </a:r>
            <a:r>
              <a:rPr lang="en-US" sz="1200" b="0" i="0" u="none" strike="noStrike" kern="1200" dirty="0">
                <a:solidFill>
                  <a:schemeClr val="tx1"/>
                </a:solidFill>
                <a:effectLst/>
                <a:latin typeface="+mn-lt"/>
                <a:ea typeface="+mn-ea"/>
                <a:cs typeface="+mn-cs"/>
                <a:hlinkClick r:id="rId3"/>
              </a:rPr>
              <a:t>Cuckoo module</a:t>
            </a:r>
            <a:r>
              <a:rPr lang="en-US" sz="1200" b="0" i="0" kern="1200" dirty="0">
                <a:solidFill>
                  <a:schemeClr val="tx1"/>
                </a:solidFill>
                <a:effectLst/>
                <a:latin typeface="+mn-lt"/>
                <a:ea typeface="+mn-ea"/>
                <a:cs typeface="+mn-cs"/>
              </a:rPr>
              <a:t> is a good example of this, it receives a behavior report associated to PE files being scanned which is passed in the </a:t>
            </a:r>
            <a:r>
              <a:rPr lang="en-US" sz="1200" b="0" i="0" kern="1200" dirty="0" err="1">
                <a:solidFill>
                  <a:schemeClr val="tx1"/>
                </a:solidFill>
                <a:effectLst/>
                <a:latin typeface="+mn-lt"/>
                <a:ea typeface="+mn-ea"/>
                <a:cs typeface="+mn-cs"/>
              </a:rPr>
              <a:t>module_data</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module_data_size</a:t>
            </a:r>
            <a:r>
              <a:rPr lang="en-US" sz="1200" b="0" i="0" kern="1200" dirty="0">
                <a:solidFill>
                  <a:schemeClr val="tx1"/>
                </a:solidFill>
                <a:effectLst/>
                <a:latin typeface="+mn-lt"/>
                <a:ea typeface="+mn-ea"/>
                <a:cs typeface="+mn-cs"/>
              </a:rPr>
              <a:t> arguments.</a:t>
            </a:r>
          </a:p>
          <a:p>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65</a:t>
            </a:fld>
            <a:endParaRPr lang="en-US"/>
          </a:p>
        </p:txBody>
      </p:sp>
    </p:spTree>
    <p:extLst>
      <p:ext uri="{BB962C8B-B14F-4D97-AF65-F5344CB8AC3E}">
        <p14:creationId xmlns:p14="http://schemas.microsoft.com/office/powerpoint/2010/main" val="37338558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Those </a:t>
            </a:r>
            <a:r>
              <a:rPr lang="en-US" dirty="0">
                <a:effectLst/>
              </a:rPr>
              <a:t>%</a:t>
            </a:r>
            <a:r>
              <a:rPr lang="en-US" dirty="0" err="1">
                <a:effectLst/>
              </a:rPr>
              <a:t>i</a:t>
            </a:r>
            <a:r>
              <a:rPr lang="en-US" sz="1200" b="0" i="0" kern="1200" dirty="0">
                <a:solidFill>
                  <a:schemeClr val="tx1"/>
                </a:solidFill>
                <a:effectLst/>
                <a:latin typeface="+mn-lt"/>
                <a:ea typeface="+mn-ea"/>
                <a:cs typeface="+mn-cs"/>
              </a:rPr>
              <a:t> in the field descriptor are replaced by the additional integer arguments passed to the function. This work in the same way than </a:t>
            </a:r>
            <a:r>
              <a:rPr lang="en-US" dirty="0" err="1">
                <a:effectLst/>
              </a:rPr>
              <a:t>printf</a:t>
            </a:r>
            <a:r>
              <a:rPr lang="en-US" sz="1200" b="0" i="0" kern="1200" dirty="0">
                <a:solidFill>
                  <a:schemeClr val="tx1"/>
                </a:solidFill>
                <a:effectLst/>
                <a:latin typeface="+mn-lt"/>
                <a:ea typeface="+mn-ea"/>
                <a:cs typeface="+mn-cs"/>
              </a:rPr>
              <a:t> in C programs, but the only format specifiers accepted are </a:t>
            </a:r>
            <a:r>
              <a:rPr lang="en-US" dirty="0">
                <a:effectLst/>
              </a:rPr>
              <a:t>%</a:t>
            </a:r>
            <a:r>
              <a:rPr lang="en-US" dirty="0" err="1">
                <a:effectLst/>
              </a:rPr>
              <a:t>i</a:t>
            </a:r>
            <a:r>
              <a:rPr lang="en-US" sz="1200" b="0" i="0" kern="1200" dirty="0">
                <a:solidFill>
                  <a:schemeClr val="tx1"/>
                </a:solidFill>
                <a:effectLst/>
                <a:latin typeface="+mn-lt"/>
                <a:ea typeface="+mn-ea"/>
                <a:cs typeface="+mn-cs"/>
              </a:rPr>
              <a:t> and </a:t>
            </a:r>
            <a:r>
              <a:rPr lang="en-US" dirty="0">
                <a:effectLst/>
              </a:rPr>
              <a:t>%s</a:t>
            </a:r>
            <a:r>
              <a:rPr lang="en-US" sz="1200" b="0" i="0" kern="1200" dirty="0">
                <a:solidFill>
                  <a:schemeClr val="tx1"/>
                </a:solidFill>
                <a:effectLst/>
                <a:latin typeface="+mn-lt"/>
                <a:ea typeface="+mn-ea"/>
                <a:cs typeface="+mn-cs"/>
              </a:rPr>
              <a:t>, for integer and string arguments respectively.</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71</a:t>
            </a:fld>
            <a:endParaRPr lang="en-US"/>
          </a:p>
        </p:txBody>
      </p:sp>
    </p:spTree>
    <p:extLst>
      <p:ext uri="{BB962C8B-B14F-4D97-AF65-F5344CB8AC3E}">
        <p14:creationId xmlns:p14="http://schemas.microsoft.com/office/powerpoint/2010/main" val="1627040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hat’s not a problem at all, and is even useful in many cases. For example, if your module parses files from certain format and it receives one from a different format, you can safely leave all your variables undefined instead of assigning them bogus values that doesn’t make sense. YARA will handle undefined values in rule conditions as described in </a:t>
            </a:r>
            <a:r>
              <a:rPr lang="en-US" sz="1200" b="0" i="0" u="none" strike="noStrike" kern="1200" dirty="0">
                <a:solidFill>
                  <a:schemeClr val="tx1"/>
                </a:solidFill>
                <a:effectLst/>
                <a:latin typeface="+mn-lt"/>
                <a:ea typeface="+mn-ea"/>
                <a:cs typeface="+mn-cs"/>
                <a:hlinkClick r:id="rId3"/>
              </a:rPr>
              <a:t>Using modules</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73</a:t>
            </a:fld>
            <a:endParaRPr lang="en-US"/>
          </a:p>
        </p:txBody>
      </p:sp>
    </p:spTree>
    <p:extLst>
      <p:ext uri="{BB962C8B-B14F-4D97-AF65-F5344CB8AC3E}">
        <p14:creationId xmlns:p14="http://schemas.microsoft.com/office/powerpoint/2010/main" val="60312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Storing information is essential when your module exports functions to be used in YARA rules. The implementation of these functions usually require to access information generated by </a:t>
            </a:r>
            <a:r>
              <a:rPr lang="en-US" dirty="0" err="1">
                <a:effectLst/>
              </a:rPr>
              <a:t>module_load</a:t>
            </a:r>
            <a:r>
              <a:rPr lang="en-US" sz="1200" b="0" i="0" kern="1200" dirty="0" err="1">
                <a:solidFill>
                  <a:schemeClr val="tx1"/>
                </a:solidFill>
                <a:effectLst/>
                <a:latin typeface="+mn-lt"/>
                <a:ea typeface="+mn-ea"/>
                <a:cs typeface="+mn-cs"/>
              </a:rPr>
              <a:t>which</a:t>
            </a:r>
            <a:r>
              <a:rPr lang="en-US" sz="1200" b="0" i="0" kern="1200" dirty="0">
                <a:solidFill>
                  <a:schemeClr val="tx1"/>
                </a:solidFill>
                <a:effectLst/>
                <a:latin typeface="+mn-lt"/>
                <a:ea typeface="+mn-ea"/>
                <a:cs typeface="+mn-cs"/>
              </a:rPr>
              <a:t> must kept somewhere. You may be tempted to define global variables where to put the required information, but this would make your code non-thread-safe. The correct approach is using the </a:t>
            </a:r>
            <a:r>
              <a:rPr lang="en-US" dirty="0">
                <a:effectLst/>
              </a:rPr>
              <a:t>data</a:t>
            </a:r>
            <a:r>
              <a:rPr lang="en-US" sz="1200" b="0" i="0" kern="1200" dirty="0">
                <a:solidFill>
                  <a:schemeClr val="tx1"/>
                </a:solidFill>
                <a:effectLst/>
                <a:latin typeface="+mn-lt"/>
                <a:ea typeface="+mn-ea"/>
                <a:cs typeface="+mn-cs"/>
              </a:rPr>
              <a:t> field of the </a:t>
            </a:r>
            <a:r>
              <a:rPr lang="en-US" dirty="0">
                <a:effectLst/>
              </a:rPr>
              <a:t>YR_OBJECT</a:t>
            </a:r>
            <a:r>
              <a:rPr lang="en-US" sz="1200" b="0" i="0" kern="1200" dirty="0">
                <a:solidFill>
                  <a:schemeClr val="tx1"/>
                </a:solidFill>
                <a:effectLst/>
                <a:latin typeface="+mn-lt"/>
                <a:ea typeface="+mn-ea"/>
                <a:cs typeface="+mn-cs"/>
              </a:rPr>
              <a:t> structures.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74</a:t>
            </a:fld>
            <a:endParaRPr lang="en-US"/>
          </a:p>
        </p:txBody>
      </p:sp>
    </p:spTree>
    <p:extLst>
      <p:ext uri="{BB962C8B-B14F-4D97-AF65-F5344CB8AC3E}">
        <p14:creationId xmlns:p14="http://schemas.microsoft.com/office/powerpoint/2010/main" val="2594106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C type for integer arguments is </a:t>
            </a:r>
            <a:r>
              <a:rPr lang="en-US" dirty="0">
                <a:effectLst/>
              </a:rPr>
              <a:t>int64_t</a:t>
            </a:r>
            <a:r>
              <a:rPr lang="en-US" sz="1200" b="0" i="0" kern="1200" dirty="0">
                <a:solidFill>
                  <a:schemeClr val="tx1"/>
                </a:solidFill>
                <a:effectLst/>
                <a:latin typeface="+mn-lt"/>
                <a:ea typeface="+mn-ea"/>
                <a:cs typeface="+mn-cs"/>
              </a:rPr>
              <a:t>, for float arguments is </a:t>
            </a:r>
            <a:r>
              <a:rPr lang="en-US" dirty="0">
                <a:effectLst/>
              </a:rPr>
              <a:t>double</a:t>
            </a:r>
            <a:r>
              <a:rPr lang="en-US" sz="1200" b="0" i="0" kern="1200" dirty="0">
                <a:solidFill>
                  <a:schemeClr val="tx1"/>
                </a:solidFill>
                <a:effectLst/>
                <a:latin typeface="+mn-lt"/>
                <a:ea typeface="+mn-ea"/>
                <a:cs typeface="+mn-cs"/>
              </a:rPr>
              <a:t>, for regular expressions is </a:t>
            </a:r>
            <a:r>
              <a:rPr lang="en-US" dirty="0">
                <a:effectLst/>
              </a:rPr>
              <a:t>RE_CODE</a:t>
            </a:r>
            <a:r>
              <a:rPr lang="en-US" sz="1200" b="0" i="0" kern="1200" dirty="0">
                <a:solidFill>
                  <a:schemeClr val="tx1"/>
                </a:solidFill>
                <a:effectLst/>
                <a:latin typeface="+mn-lt"/>
                <a:ea typeface="+mn-ea"/>
                <a:cs typeface="+mn-cs"/>
              </a:rPr>
              <a:t>, for NULL-terminated strings is </a:t>
            </a:r>
            <a:r>
              <a:rPr lang="en-US" dirty="0">
                <a:effectLst/>
              </a:rPr>
              <a:t>char*</a:t>
            </a:r>
            <a:r>
              <a:rPr lang="en-US" sz="1200" b="0" i="0" kern="1200" dirty="0">
                <a:solidFill>
                  <a:schemeClr val="tx1"/>
                </a:solidFill>
                <a:effectLst/>
                <a:latin typeface="+mn-lt"/>
                <a:ea typeface="+mn-ea"/>
                <a:cs typeface="+mn-cs"/>
              </a:rPr>
              <a:t> and for string possibly </a:t>
            </a:r>
            <a:r>
              <a:rPr lang="en-US" sz="1200" b="0" i="0" kern="1200" dirty="0" err="1">
                <a:solidFill>
                  <a:schemeClr val="tx1"/>
                </a:solidFill>
                <a:effectLst/>
                <a:latin typeface="+mn-lt"/>
                <a:ea typeface="+mn-ea"/>
                <a:cs typeface="+mn-cs"/>
              </a:rPr>
              <a:t>contaning</a:t>
            </a:r>
            <a:r>
              <a:rPr lang="en-US" sz="1200" b="0" i="0" kern="1200" dirty="0">
                <a:solidFill>
                  <a:schemeClr val="tx1"/>
                </a:solidFill>
                <a:effectLst/>
                <a:latin typeface="+mn-lt"/>
                <a:ea typeface="+mn-ea"/>
                <a:cs typeface="+mn-cs"/>
              </a:rPr>
              <a:t> NULL characters </a:t>
            </a:r>
            <a:r>
              <a:rPr lang="en-US" sz="1200" b="0" i="0" kern="1200" dirty="0" err="1">
                <a:solidFill>
                  <a:schemeClr val="tx1"/>
                </a:solidFill>
                <a:effectLst/>
                <a:latin typeface="+mn-lt"/>
                <a:ea typeface="+mn-ea"/>
                <a:cs typeface="+mn-cs"/>
              </a:rPr>
              <a:t>is</a:t>
            </a:r>
            <a:r>
              <a:rPr lang="en-US" dirty="0" err="1">
                <a:effectLst/>
              </a:rPr>
              <a:t>SIZED_STRING</a:t>
            </a:r>
            <a:r>
              <a:rPr lang="en-US" dirty="0">
                <a:effectLst/>
              </a:rPr>
              <a:t>*</a:t>
            </a:r>
            <a:r>
              <a:rPr lang="en-US" sz="1200" b="0" i="0" kern="1200" dirty="0">
                <a:solidFill>
                  <a:schemeClr val="tx1"/>
                </a:solidFill>
                <a:effectLst/>
                <a:latin typeface="+mn-lt"/>
                <a:ea typeface="+mn-ea"/>
                <a:cs typeface="+mn-cs"/>
              </a:rPr>
              <a:t>. </a:t>
            </a:r>
            <a:r>
              <a:rPr lang="en-US" dirty="0">
                <a:effectLst/>
              </a:rPr>
              <a:t>SIZED_STRING</a:t>
            </a:r>
            <a:r>
              <a:rPr lang="en-US" sz="1200" b="0" i="0" kern="1200" dirty="0">
                <a:solidFill>
                  <a:schemeClr val="tx1"/>
                </a:solidFill>
                <a:effectLst/>
                <a:latin typeface="+mn-lt"/>
                <a:ea typeface="+mn-ea"/>
                <a:cs typeface="+mn-cs"/>
              </a:rPr>
              <a:t> structures have the following attributes: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76</a:t>
            </a:fld>
            <a:endParaRPr lang="en-US"/>
          </a:p>
        </p:txBody>
      </p:sp>
    </p:spTree>
    <p:extLst>
      <p:ext uri="{BB962C8B-B14F-4D97-AF65-F5344CB8AC3E}">
        <p14:creationId xmlns:p14="http://schemas.microsoft.com/office/powerpoint/2010/main" val="18964090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While writing a function we sometimes need to access values previously assigned to module’s variables, or additional data stored in the </a:t>
            </a:r>
            <a:r>
              <a:rPr lang="en-US" dirty="0">
                <a:effectLst/>
              </a:rPr>
              <a:t>data</a:t>
            </a:r>
            <a:r>
              <a:rPr lang="en-US" sz="1200" b="0" i="0" kern="1200" dirty="0">
                <a:solidFill>
                  <a:schemeClr val="tx1"/>
                </a:solidFill>
                <a:effectLst/>
                <a:latin typeface="+mn-lt"/>
                <a:ea typeface="+mn-ea"/>
                <a:cs typeface="+mn-cs"/>
              </a:rPr>
              <a:t> field of </a:t>
            </a:r>
            <a:r>
              <a:rPr lang="en-US" dirty="0">
                <a:effectLst/>
              </a:rPr>
              <a:t>YR_OBJECT</a:t>
            </a:r>
            <a:r>
              <a:rPr lang="en-US" sz="1200" b="0" i="0" kern="1200" dirty="0">
                <a:solidFill>
                  <a:schemeClr val="tx1"/>
                </a:solidFill>
                <a:effectLst/>
                <a:latin typeface="+mn-lt"/>
                <a:ea typeface="+mn-ea"/>
                <a:cs typeface="+mn-cs"/>
              </a:rPr>
              <a:t> structures as discussed earlier </a:t>
            </a:r>
            <a:r>
              <a:rPr lang="en-US" sz="1200" b="0" i="0" kern="1200" dirty="0" err="1">
                <a:solidFill>
                  <a:schemeClr val="tx1"/>
                </a:solidFill>
                <a:effectLst/>
                <a:latin typeface="+mn-lt"/>
                <a:ea typeface="+mn-ea"/>
                <a:cs typeface="+mn-cs"/>
              </a:rPr>
              <a:t>in</a:t>
            </a:r>
            <a:r>
              <a:rPr lang="en-US" sz="1200" b="0" i="0" u="none" strike="noStrike" kern="1200" dirty="0" err="1">
                <a:solidFill>
                  <a:schemeClr val="tx1"/>
                </a:solidFill>
                <a:effectLst/>
                <a:latin typeface="+mn-lt"/>
                <a:ea typeface="+mn-ea"/>
                <a:cs typeface="+mn-cs"/>
                <a:hlinkClick r:id="rId3"/>
              </a:rPr>
              <a:t>Storing</a:t>
            </a:r>
            <a:r>
              <a:rPr lang="en-US" sz="1200" b="0" i="0" u="none" strike="noStrike" kern="1200" dirty="0">
                <a:solidFill>
                  <a:schemeClr val="tx1"/>
                </a:solidFill>
                <a:effectLst/>
                <a:latin typeface="+mn-lt"/>
                <a:ea typeface="+mn-ea"/>
                <a:cs typeface="+mn-cs"/>
                <a:hlinkClick r:id="rId3"/>
              </a:rPr>
              <a:t> data for later use</a:t>
            </a:r>
            <a:r>
              <a:rPr lang="en-US" sz="1200" b="0" i="0" kern="1200" dirty="0">
                <a:solidFill>
                  <a:schemeClr val="tx1"/>
                </a:solidFill>
                <a:effectLst/>
                <a:latin typeface="+mn-lt"/>
                <a:ea typeface="+mn-ea"/>
                <a:cs typeface="+mn-cs"/>
              </a:rPr>
              <a:t>. But for that we need a way to get access to the corresponding </a:t>
            </a:r>
            <a:r>
              <a:rPr lang="en-US" dirty="0" err="1">
                <a:effectLst/>
              </a:rPr>
              <a:t>YR_OBJECT</a:t>
            </a:r>
            <a:r>
              <a:rPr lang="en-US" sz="1200" b="0" i="0" kern="1200" dirty="0" err="1">
                <a:solidFill>
                  <a:schemeClr val="tx1"/>
                </a:solidFill>
                <a:effectLst/>
                <a:latin typeface="+mn-lt"/>
                <a:ea typeface="+mn-ea"/>
                <a:cs typeface="+mn-cs"/>
              </a:rPr>
              <a:t>first</a:t>
            </a:r>
            <a:r>
              <a:rPr lang="en-US" sz="1200" b="0" i="0" kern="1200" dirty="0">
                <a:solidFill>
                  <a:schemeClr val="tx1"/>
                </a:solidFill>
                <a:effectLst/>
                <a:latin typeface="+mn-lt"/>
                <a:ea typeface="+mn-ea"/>
                <a:cs typeface="+mn-cs"/>
              </a:rPr>
              <a:t>. There are two functions to do that: </a:t>
            </a:r>
            <a:r>
              <a:rPr lang="en-US" dirty="0">
                <a:effectLst/>
              </a:rPr>
              <a:t>module()</a:t>
            </a:r>
            <a:r>
              <a:rPr lang="en-US" sz="1200" b="0" i="0" kern="1200" dirty="0">
                <a:solidFill>
                  <a:schemeClr val="tx1"/>
                </a:solidFill>
                <a:effectLst/>
                <a:latin typeface="+mn-lt"/>
                <a:ea typeface="+mn-ea"/>
                <a:cs typeface="+mn-cs"/>
              </a:rPr>
              <a:t> and </a:t>
            </a:r>
            <a:r>
              <a:rPr lang="en-US" dirty="0">
                <a:effectLst/>
              </a:rPr>
              <a:t>parent()</a:t>
            </a:r>
            <a:r>
              <a:rPr lang="en-US" sz="1200" b="0" i="0" kern="1200" dirty="0">
                <a:solidFill>
                  <a:schemeClr val="tx1"/>
                </a:solidFill>
                <a:effectLst/>
                <a:latin typeface="+mn-lt"/>
                <a:ea typeface="+mn-ea"/>
                <a:cs typeface="+mn-cs"/>
              </a:rPr>
              <a:t>. The </a:t>
            </a:r>
            <a:r>
              <a:rPr lang="en-US" dirty="0">
                <a:effectLst/>
              </a:rPr>
              <a:t>module()</a:t>
            </a:r>
            <a:r>
              <a:rPr lang="en-US" sz="1200" b="0" i="0" kern="1200" dirty="0">
                <a:solidFill>
                  <a:schemeClr val="tx1"/>
                </a:solidFill>
                <a:effectLst/>
                <a:latin typeface="+mn-lt"/>
                <a:ea typeface="+mn-ea"/>
                <a:cs typeface="+mn-cs"/>
              </a:rPr>
              <a:t> function returns a pointer to the top-level </a:t>
            </a:r>
            <a:r>
              <a:rPr lang="en-US" dirty="0">
                <a:effectLst/>
              </a:rPr>
              <a:t>YR_OBJECT</a:t>
            </a:r>
            <a:r>
              <a:rPr lang="en-US" sz="1200" b="0" i="0" kern="1200" dirty="0">
                <a:solidFill>
                  <a:schemeClr val="tx1"/>
                </a:solidFill>
                <a:effectLst/>
                <a:latin typeface="+mn-lt"/>
                <a:ea typeface="+mn-ea"/>
                <a:cs typeface="+mn-cs"/>
              </a:rPr>
              <a:t> corresponding to the module, the same one passed to the </a:t>
            </a:r>
            <a:r>
              <a:rPr lang="en-US" dirty="0" err="1">
                <a:effectLst/>
              </a:rPr>
              <a:t>module_load</a:t>
            </a:r>
            <a:r>
              <a:rPr lang="en-US" sz="1200" b="0" i="0" kern="1200" dirty="0">
                <a:solidFill>
                  <a:schemeClr val="tx1"/>
                </a:solidFill>
                <a:effectLst/>
                <a:latin typeface="+mn-lt"/>
                <a:ea typeface="+mn-ea"/>
                <a:cs typeface="+mn-cs"/>
              </a:rPr>
              <a:t> function. The </a:t>
            </a:r>
            <a:r>
              <a:rPr lang="en-US" dirty="0">
                <a:effectLst/>
              </a:rPr>
              <a:t>parent()</a:t>
            </a:r>
            <a:r>
              <a:rPr lang="en-US" sz="1200" b="0" i="0" kern="1200" dirty="0">
                <a:solidFill>
                  <a:schemeClr val="tx1"/>
                </a:solidFill>
                <a:effectLst/>
                <a:latin typeface="+mn-lt"/>
                <a:ea typeface="+mn-ea"/>
                <a:cs typeface="+mn-cs"/>
              </a:rPr>
              <a:t> function returns a pointer to the </a:t>
            </a:r>
            <a:r>
              <a:rPr lang="en-US" dirty="0">
                <a:effectLst/>
              </a:rPr>
              <a:t>YR_OBJECT</a:t>
            </a:r>
            <a:r>
              <a:rPr lang="en-US" sz="1200" b="0" i="0" kern="1200" dirty="0">
                <a:solidFill>
                  <a:schemeClr val="tx1"/>
                </a:solidFill>
                <a:effectLst/>
                <a:latin typeface="+mn-lt"/>
                <a:ea typeface="+mn-ea"/>
                <a:cs typeface="+mn-cs"/>
              </a:rPr>
              <a:t> corresponding to the structure where the function is contained. For example, consider the following code </a:t>
            </a:r>
            <a:r>
              <a:rPr lang="en-US" sz="1200" b="0" i="0" kern="1200" dirty="0" err="1">
                <a:solidFill>
                  <a:schemeClr val="tx1"/>
                </a:solidFill>
                <a:effectLst/>
                <a:latin typeface="+mn-lt"/>
                <a:ea typeface="+mn-ea"/>
                <a:cs typeface="+mn-cs"/>
              </a:rPr>
              <a:t>snipet</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78</a:t>
            </a:fld>
            <a:endParaRPr lang="en-US"/>
          </a:p>
        </p:txBody>
      </p:sp>
    </p:spTree>
    <p:extLst>
      <p:ext uri="{BB962C8B-B14F-4D97-AF65-F5344CB8AC3E}">
        <p14:creationId xmlns:p14="http://schemas.microsoft.com/office/powerpoint/2010/main" val="461128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Hexadecimal strings are used for defining raw sequences of bytes, while text strings and regular expressions are useful for defining portions of legible text. However text strings and regular expressions can be also used for representing raw bytes by mean of escape sequences as will be shown below.</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7</a:t>
            </a:fld>
            <a:endParaRPr lang="en-US"/>
          </a:p>
        </p:txBody>
      </p:sp>
    </p:spTree>
    <p:extLst>
      <p:ext uri="{BB962C8B-B14F-4D97-AF65-F5344CB8AC3E}">
        <p14:creationId xmlns:p14="http://schemas.microsoft.com/office/powerpoint/2010/main" val="138582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The first one means </a:t>
            </a:r>
            <a:r>
              <a:rPr lang="en-US" dirty="0">
                <a:effectLst/>
              </a:rPr>
              <a:t>[10-infinite]</a:t>
            </a:r>
            <a:r>
              <a:rPr lang="en-US" sz="1200" b="0" i="0" kern="1200" dirty="0">
                <a:solidFill>
                  <a:schemeClr val="tx1"/>
                </a:solidFill>
                <a:effectLst/>
                <a:latin typeface="+mn-lt"/>
                <a:ea typeface="+mn-ea"/>
                <a:cs typeface="+mn-cs"/>
              </a:rPr>
              <a:t>, the second one means </a:t>
            </a:r>
            <a:r>
              <a:rPr lang="en-US" dirty="0">
                <a:effectLst/>
              </a:rPr>
              <a:t>[0-infinite]</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9</a:t>
            </a:fld>
            <a:endParaRPr lang="en-US"/>
          </a:p>
        </p:txBody>
      </p:sp>
    </p:spTree>
    <p:extLst>
      <p:ext uri="{BB962C8B-B14F-4D97-AF65-F5344CB8AC3E}">
        <p14:creationId xmlns:p14="http://schemas.microsoft.com/office/powerpoint/2010/main" val="1787866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This is the simplest case: an ASCII-encoded, case-sensitive string. However, text strings can be accompanied by some useful modifiers that alter the way in which the string will be interpreted. Those modifiers are appended at the end of the string definition separated by spaces, as will be discussed below.</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11</a:t>
            </a:fld>
            <a:endParaRPr lang="en-US"/>
          </a:p>
        </p:txBody>
      </p:sp>
    </p:spTree>
    <p:extLst>
      <p:ext uri="{BB962C8B-B14F-4D97-AF65-F5344CB8AC3E}">
        <p14:creationId xmlns:p14="http://schemas.microsoft.com/office/powerpoint/2010/main" val="357978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However, keep in mind that this modifier just interleaves the ASCII codes of the characters in the string with zeroes, it does not support truly UTF-16 strings containing non-English characters. If you want to search for strings in both ASCII and wide form, you can use the </a:t>
            </a:r>
            <a:r>
              <a:rPr lang="en-US" dirty="0" err="1">
                <a:effectLst/>
              </a:rPr>
              <a:t>ascii</a:t>
            </a:r>
            <a:r>
              <a:rPr lang="en-US" sz="1200" b="0" i="0" kern="1200" dirty="0">
                <a:solidFill>
                  <a:schemeClr val="tx1"/>
                </a:solidFill>
                <a:effectLst/>
                <a:latin typeface="+mn-lt"/>
                <a:ea typeface="+mn-ea"/>
                <a:cs typeface="+mn-cs"/>
              </a:rPr>
              <a:t> modifier in conjunction with </a:t>
            </a:r>
            <a:r>
              <a:rPr lang="en-US" dirty="0">
                <a:effectLst/>
              </a:rPr>
              <a:t>wide</a:t>
            </a:r>
            <a:r>
              <a:rPr lang="en-US" sz="1200" b="0" i="0" kern="1200" dirty="0">
                <a:solidFill>
                  <a:schemeClr val="tx1"/>
                </a:solidFill>
                <a:effectLst/>
                <a:latin typeface="+mn-lt"/>
                <a:ea typeface="+mn-ea"/>
                <a:cs typeface="+mn-cs"/>
              </a:rPr>
              <a:t> , no matter the order in which they appear.</a:t>
            </a:r>
          </a:p>
          <a:p>
            <a:r>
              <a:rPr lang="en-US" sz="1200" b="0" i="0" kern="1200" dirty="0">
                <a:solidFill>
                  <a:schemeClr val="tx1"/>
                </a:solidFill>
                <a:effectLst/>
                <a:latin typeface="+mn-lt"/>
                <a:ea typeface="+mn-ea"/>
                <a:cs typeface="+mn-cs"/>
              </a:rPr>
              <a:t>The </a:t>
            </a:r>
            <a:r>
              <a:rPr lang="en-US" dirty="0" err="1">
                <a:effectLst/>
              </a:rPr>
              <a:t>ascii</a:t>
            </a:r>
            <a:r>
              <a:rPr lang="en-US" sz="1200" b="0" i="0" kern="1200" dirty="0">
                <a:solidFill>
                  <a:schemeClr val="tx1"/>
                </a:solidFill>
                <a:effectLst/>
                <a:latin typeface="+mn-lt"/>
                <a:ea typeface="+mn-ea"/>
                <a:cs typeface="+mn-cs"/>
              </a:rPr>
              <a:t> modifier can appear along, without an accompanying </a:t>
            </a:r>
            <a:r>
              <a:rPr lang="en-US" dirty="0">
                <a:effectLst/>
              </a:rPr>
              <a:t>wide</a:t>
            </a:r>
            <a:r>
              <a:rPr lang="en-US" sz="1200" b="0" i="0" kern="1200" dirty="0">
                <a:solidFill>
                  <a:schemeClr val="tx1"/>
                </a:solidFill>
                <a:effectLst/>
                <a:latin typeface="+mn-lt"/>
                <a:ea typeface="+mn-ea"/>
                <a:cs typeface="+mn-cs"/>
              </a:rPr>
              <a:t> modifier, but it’s not necessary to write it because in absence of </a:t>
            </a:r>
            <a:r>
              <a:rPr lang="en-US" dirty="0">
                <a:effectLst/>
              </a:rPr>
              <a:t>wide</a:t>
            </a:r>
            <a:r>
              <a:rPr lang="en-US" sz="1200" b="0" i="0" kern="1200" dirty="0">
                <a:solidFill>
                  <a:schemeClr val="tx1"/>
                </a:solidFill>
                <a:effectLst/>
                <a:latin typeface="+mn-lt"/>
                <a:ea typeface="+mn-ea"/>
                <a:cs typeface="+mn-cs"/>
              </a:rPr>
              <a:t> the string is assumed to be ASCII by default.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12</a:t>
            </a:fld>
            <a:endParaRPr lang="en-US"/>
          </a:p>
        </p:txBody>
      </p:sp>
    </p:spTree>
    <p:extLst>
      <p:ext uri="{BB962C8B-B14F-4D97-AF65-F5344CB8AC3E}">
        <p14:creationId xmlns:p14="http://schemas.microsoft.com/office/powerpoint/2010/main" val="1550924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In previous versions of YARA externals libraries like PCRE and RE2 were used to perform regular expression matching, but starting with version 2.0 YARA uses its own regular expression engine. This new engine implements most features found in PCRE, except a few of them like capture groups, POSIX character classes and </a:t>
            </a:r>
            <a:r>
              <a:rPr lang="en-US" sz="1200" b="0" i="0" kern="1200" dirty="0" err="1">
                <a:solidFill>
                  <a:schemeClr val="tx1"/>
                </a:solidFill>
                <a:effectLst/>
                <a:latin typeface="+mn-lt"/>
                <a:ea typeface="+mn-ea"/>
                <a:cs typeface="+mn-cs"/>
              </a:rPr>
              <a:t>backreferences</a:t>
            </a:r>
            <a:r>
              <a:rPr lang="en-US" sz="1200" b="0" i="0" kern="1200" dirty="0">
                <a:solidFill>
                  <a:schemeClr val="tx1"/>
                </a:solidFill>
                <a:effectLst/>
                <a:latin typeface="+mn-lt"/>
                <a:ea typeface="+mn-ea"/>
                <a:cs typeface="+mn-cs"/>
              </a:rPr>
              <a:t>.</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13</a:t>
            </a:fld>
            <a:endParaRPr lang="en-US"/>
          </a:p>
        </p:txBody>
      </p:sp>
    </p:spTree>
    <p:extLst>
      <p:ext uri="{BB962C8B-B14F-4D97-AF65-F5344CB8AC3E}">
        <p14:creationId xmlns:p14="http://schemas.microsoft.com/office/powerpoint/2010/main" val="2777184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n the example above the string $a must be found at an offset between 0 and 100, while string $b must be at an offset between 100 and the end of the file. Again, numbers are decimal by default.</a:t>
            </a:r>
          </a:p>
          <a:p>
            <a:r>
              <a:rPr lang="en-US" sz="1200" b="0" i="0" kern="1200" dirty="0">
                <a:solidFill>
                  <a:schemeClr val="tx1"/>
                </a:solidFill>
                <a:effectLst/>
                <a:latin typeface="+mn-lt"/>
                <a:ea typeface="+mn-ea"/>
                <a:cs typeface="+mn-cs"/>
              </a:rPr>
              <a:t>You can also get the offset or virtual address of the </a:t>
            </a:r>
            <a:r>
              <a:rPr lang="en-US" sz="1200" b="0" i="0" kern="1200" dirty="0" err="1">
                <a:solidFill>
                  <a:schemeClr val="tx1"/>
                </a:solidFill>
                <a:effectLst/>
                <a:latin typeface="+mn-lt"/>
                <a:ea typeface="+mn-ea"/>
                <a:cs typeface="+mn-cs"/>
              </a:rPr>
              <a:t>i-th</a:t>
            </a:r>
            <a:r>
              <a:rPr lang="en-US" sz="1200" b="0" i="0" kern="1200" dirty="0">
                <a:solidFill>
                  <a:schemeClr val="tx1"/>
                </a:solidFill>
                <a:effectLst/>
                <a:latin typeface="+mn-lt"/>
                <a:ea typeface="+mn-ea"/>
                <a:cs typeface="+mn-cs"/>
              </a:rPr>
              <a:t> occurrence of string $a by using @a[</a:t>
            </a:r>
            <a:r>
              <a:rPr lang="en-US" sz="1200" b="0" i="0" kern="1200" dirty="0" err="1">
                <a:solidFill>
                  <a:schemeClr val="tx1"/>
                </a:solidFill>
                <a:effectLst/>
                <a:latin typeface="+mn-lt"/>
                <a:ea typeface="+mn-ea"/>
                <a:cs typeface="+mn-cs"/>
              </a:rPr>
              <a:t>i</a:t>
            </a:r>
            <a:r>
              <a:rPr lang="en-US" sz="1200" b="0" i="0" kern="1200" dirty="0">
                <a:solidFill>
                  <a:schemeClr val="tx1"/>
                </a:solidFill>
                <a:effectLst/>
                <a:latin typeface="+mn-lt"/>
                <a:ea typeface="+mn-ea"/>
                <a:cs typeface="+mn-cs"/>
              </a:rPr>
              <a:t>]. The indexes are one-based, so the first occurrence would be @a[1] the second one @a[2] and so on. If you provide an index greater then the number of occurrences of the string, the result will be a </a:t>
            </a:r>
            <a:r>
              <a:rPr lang="en-US" sz="1200" b="0" i="0" kern="1200" dirty="0" err="1">
                <a:solidFill>
                  <a:schemeClr val="tx1"/>
                </a:solidFill>
                <a:effectLst/>
                <a:latin typeface="+mn-lt"/>
                <a:ea typeface="+mn-ea"/>
                <a:cs typeface="+mn-cs"/>
              </a:rPr>
              <a:t>NaN</a:t>
            </a:r>
            <a:r>
              <a:rPr lang="en-US" sz="1200" b="0" i="0" kern="1200" dirty="0">
                <a:solidFill>
                  <a:schemeClr val="tx1"/>
                </a:solidFill>
                <a:effectLst/>
                <a:latin typeface="+mn-lt"/>
                <a:ea typeface="+mn-ea"/>
                <a:cs typeface="+mn-cs"/>
              </a:rPr>
              <a:t> (Not A Number) value.</a:t>
            </a:r>
          </a:p>
          <a:p>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22</a:t>
            </a:fld>
            <a:endParaRPr lang="en-US"/>
          </a:p>
        </p:txBody>
      </p:sp>
    </p:spTree>
    <p:extLst>
      <p:ext uri="{BB962C8B-B14F-4D97-AF65-F5344CB8AC3E}">
        <p14:creationId xmlns:p14="http://schemas.microsoft.com/office/powerpoint/2010/main" val="268841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sz="1200" b="0" i="0" kern="1200" dirty="0">
                <a:solidFill>
                  <a:schemeClr val="tx1"/>
                </a:solidFill>
                <a:effectLst/>
                <a:latin typeface="+mn-lt"/>
                <a:ea typeface="+mn-ea"/>
                <a:cs typeface="+mn-cs"/>
              </a:rPr>
              <a:t>Another special variable than can be used on a rule is </a:t>
            </a:r>
            <a:r>
              <a:rPr lang="en-US" dirty="0" err="1">
                <a:effectLst/>
              </a:rPr>
              <a:t>entrypoint</a:t>
            </a:r>
            <a:r>
              <a:rPr lang="en-US" sz="1200" b="0" i="0" kern="1200" dirty="0">
                <a:solidFill>
                  <a:schemeClr val="tx1"/>
                </a:solidFill>
                <a:effectLst/>
                <a:latin typeface="+mn-lt"/>
                <a:ea typeface="+mn-ea"/>
                <a:cs typeface="+mn-cs"/>
              </a:rPr>
              <a:t>. If file is a Portable Executable (PE) or Executable and Linkable Format (ELF), this variable holds the raw offset of the </a:t>
            </a:r>
            <a:r>
              <a:rPr lang="en-US" sz="1200" b="0" i="0" kern="1200" dirty="0" err="1">
                <a:solidFill>
                  <a:schemeClr val="tx1"/>
                </a:solidFill>
                <a:effectLst/>
                <a:latin typeface="+mn-lt"/>
                <a:ea typeface="+mn-ea"/>
                <a:cs typeface="+mn-cs"/>
              </a:rPr>
              <a:t>exectutable’s</a:t>
            </a:r>
            <a:r>
              <a:rPr lang="en-US" sz="1200" b="0" i="0" kern="1200" dirty="0">
                <a:solidFill>
                  <a:schemeClr val="tx1"/>
                </a:solidFill>
                <a:effectLst/>
                <a:latin typeface="+mn-lt"/>
                <a:ea typeface="+mn-ea"/>
                <a:cs typeface="+mn-cs"/>
              </a:rPr>
              <a:t> entry point in case we scanning a file. If we are scanning a running process </a:t>
            </a:r>
            <a:r>
              <a:rPr lang="en-US" sz="1200" b="0" i="0" kern="1200" dirty="0" err="1">
                <a:solidFill>
                  <a:schemeClr val="tx1"/>
                </a:solidFill>
                <a:effectLst/>
                <a:latin typeface="+mn-lt"/>
                <a:ea typeface="+mn-ea"/>
                <a:cs typeface="+mn-cs"/>
              </a:rPr>
              <a:t>entrypoint</a:t>
            </a:r>
            <a:r>
              <a:rPr lang="en-US" sz="1200" b="0" i="0" kern="1200" dirty="0">
                <a:solidFill>
                  <a:schemeClr val="tx1"/>
                </a:solidFill>
                <a:effectLst/>
                <a:latin typeface="+mn-lt"/>
                <a:ea typeface="+mn-ea"/>
                <a:cs typeface="+mn-cs"/>
              </a:rPr>
              <a:t> will hold the virtual address of the main executable’s entry point. A typical use of this variable is to look for some pattern at the entry point to detect packers or simple file infectors.</a:t>
            </a:r>
            <a:endParaRPr lang="en-US" dirty="0"/>
          </a:p>
        </p:txBody>
      </p:sp>
      <p:sp>
        <p:nvSpPr>
          <p:cNvPr id="4" name="Segnaposto numero diapositiva 3"/>
          <p:cNvSpPr>
            <a:spLocks noGrp="1"/>
          </p:cNvSpPr>
          <p:nvPr>
            <p:ph type="sldNum" sz="quarter" idx="10"/>
          </p:nvPr>
        </p:nvSpPr>
        <p:spPr/>
        <p:txBody>
          <a:bodyPr/>
          <a:lstStyle/>
          <a:p>
            <a:fld id="{C7B502A7-55C3-4FEE-9BE6-506FAC2131F3}" type="slidenum">
              <a:rPr lang="en-US" smtClean="0"/>
              <a:t>23</a:t>
            </a:fld>
            <a:endParaRPr lang="en-US"/>
          </a:p>
        </p:txBody>
      </p:sp>
    </p:spTree>
    <p:extLst>
      <p:ext uri="{BB962C8B-B14F-4D97-AF65-F5344CB8AC3E}">
        <p14:creationId xmlns:p14="http://schemas.microsoft.com/office/powerpoint/2010/main" val="1944325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5F73B1E1-C0F6-4B27-AA0C-8CFD32AC854B}"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2DC6E-4F55-4826-8624-8E02C153039B}" type="slidenum">
              <a:rPr lang="en-US" smtClean="0"/>
              <a:t>‹N›</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it-IT"/>
              <a:t>Fare clic per modificare lo stile del titolo</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5F73B1E1-C0F6-4B27-AA0C-8CFD32AC854B}"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p:cNvSpPr>
            <a:spLocks noGrp="1"/>
          </p:cNvSpPr>
          <p:nvPr>
            <p:ph type="dt" sz="half" idx="10"/>
          </p:nvPr>
        </p:nvSpPr>
        <p:spPr/>
        <p:txBody>
          <a:bodyPr/>
          <a:lstStyle/>
          <a:p>
            <a:fld id="{5F73B1E1-C0F6-4B27-AA0C-8CFD32AC854B}"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4" name="Date Placeholder 3"/>
          <p:cNvSpPr>
            <a:spLocks noGrp="1"/>
          </p:cNvSpPr>
          <p:nvPr>
            <p:ph type="dt" sz="half" idx="10"/>
          </p:nvPr>
        </p:nvSpPr>
        <p:spPr/>
        <p:txBody>
          <a:bodyPr/>
          <a:lstStyle/>
          <a:p>
            <a:fld id="{5F73B1E1-C0F6-4B27-AA0C-8CFD32AC854B}"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2DC6E-4F55-4826-8624-8E02C153039B}" type="slidenum">
              <a:rPr lang="en-US" smtClean="0"/>
              <a:t>‹N›</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it-IT"/>
              <a:t>Fare clic per modificare lo stile del titolo</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Date Placeholder 3"/>
          <p:cNvSpPr>
            <a:spLocks noGrp="1"/>
          </p:cNvSpPr>
          <p:nvPr>
            <p:ph type="dt" sz="half" idx="10"/>
          </p:nvPr>
        </p:nvSpPr>
        <p:spPr/>
        <p:txBody>
          <a:bodyPr/>
          <a:lstStyle/>
          <a:p>
            <a:fld id="{5F73B1E1-C0F6-4B27-AA0C-8CFD32AC854B}" type="datetimeFigureOut">
              <a:rPr lang="en-US" smtClean="0"/>
              <a:t>11/24/2019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5" name="Date Placeholder 4"/>
          <p:cNvSpPr>
            <a:spLocks noGrp="1"/>
          </p:cNvSpPr>
          <p:nvPr>
            <p:ph type="dt" sz="half" idx="10"/>
          </p:nvPr>
        </p:nvSpPr>
        <p:spPr/>
        <p:txBody>
          <a:bodyPr/>
          <a:lstStyle/>
          <a:p>
            <a:fld id="{5F73B1E1-C0F6-4B27-AA0C-8CFD32AC854B}"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7" name="Date Placeholder 6"/>
          <p:cNvSpPr>
            <a:spLocks noGrp="1"/>
          </p:cNvSpPr>
          <p:nvPr>
            <p:ph type="dt" sz="half" idx="10"/>
          </p:nvPr>
        </p:nvSpPr>
        <p:spPr/>
        <p:txBody>
          <a:bodyPr/>
          <a:lstStyle/>
          <a:p>
            <a:fld id="{5F73B1E1-C0F6-4B27-AA0C-8CFD32AC854B}" type="datetimeFigureOut">
              <a:rPr lang="en-US" smtClean="0"/>
              <a:t>11/24/2019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it-IT"/>
              <a:t>Fare clic per modificare lo stile del titolo</a:t>
            </a:r>
            <a:endParaRPr lang="en-US" dirty="0"/>
          </a:p>
        </p:txBody>
      </p:sp>
      <p:sp>
        <p:nvSpPr>
          <p:cNvPr id="3" name="Date Placeholder 2"/>
          <p:cNvSpPr>
            <a:spLocks noGrp="1"/>
          </p:cNvSpPr>
          <p:nvPr>
            <p:ph type="dt" sz="half" idx="10"/>
          </p:nvPr>
        </p:nvSpPr>
        <p:spPr/>
        <p:txBody>
          <a:bodyPr/>
          <a:lstStyle/>
          <a:p>
            <a:fld id="{5F73B1E1-C0F6-4B27-AA0C-8CFD32AC854B}" type="datetimeFigureOut">
              <a:rPr lang="en-US" smtClean="0"/>
              <a:t>11/24/2019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73B1E1-C0F6-4B27-AA0C-8CFD32AC854B}" type="datetimeFigureOut">
              <a:rPr lang="en-US" smtClean="0"/>
              <a:t>11/24/2019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it-IT"/>
              <a:t>Fare clic per modificare lo stile del titolo</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5F73B1E1-C0F6-4B27-AA0C-8CFD32AC854B}"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it-IT"/>
              <a:t>Fare clic per modificare lo stile del titolo</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4"/>
          <p:cNvSpPr>
            <a:spLocks noGrp="1"/>
          </p:cNvSpPr>
          <p:nvPr>
            <p:ph type="dt" sz="half" idx="10"/>
          </p:nvPr>
        </p:nvSpPr>
        <p:spPr/>
        <p:txBody>
          <a:bodyPr/>
          <a:lstStyle/>
          <a:p>
            <a:fld id="{5F73B1E1-C0F6-4B27-AA0C-8CFD32AC854B}" type="datetimeFigureOut">
              <a:rPr lang="en-US" smtClean="0"/>
              <a:t>11/24/2019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2DC6E-4F55-4826-8624-8E02C153039B}"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it-IT"/>
              <a:t>Fare clic per modificare lo stile del titolo</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5F73B1E1-C0F6-4B27-AA0C-8CFD32AC854B}" type="datetimeFigureOut">
              <a:rPr lang="en-US" smtClean="0"/>
              <a:t>11/24/2019</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5A62DC6E-4F55-4826-8624-8E02C153039B}" type="slidenum">
              <a:rPr lang="en-US" smtClean="0"/>
              <a:t>‹N›</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lusvic/yara/releas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yara.readthedocs.io/en/v3.4.0/modules/pe.html#pe-modu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yara.readthedocs.io/en/v3.4.0/writingmodules.html#writing-modules" TargetMode="External"/><Relationship Id="rId4" Type="http://schemas.openxmlformats.org/officeDocument/2006/relationships/hyperlink" Target="http://yara.readthedocs.io/en/v3.4.0/modules/cuckoo.html#cuckoo-module"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yara.readthedocs.io/en/v3.4.0/modules/pe.html#pe-module"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cuckoosandbox.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yara.readthedocs.io/en/v3.4.0/modules/magic.html#c.type" TargetMode="External"/><Relationship Id="rId2" Type="http://schemas.openxmlformats.org/officeDocument/2006/relationships/hyperlink" Target="http://en.wikipedia.org/wiki/File_(command)" TargetMode="External"/><Relationship Id="rId1" Type="http://schemas.openxmlformats.org/officeDocument/2006/relationships/slideLayout" Target="../slideLayouts/slideLayout2.xml"/><Relationship Id="rId4" Type="http://schemas.openxmlformats.org/officeDocument/2006/relationships/hyperlink" Target="http://yara.readthedocs.io/en/v3.4.0/modules/magic.html#c.mime_typ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yara.readthedocs.io/en/v3.4.0/modules/hash.html#hash-modul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yara.readthedocs.io/en/v3.4.0/writingmodules.html#accessing-scanned-dat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https://bruteforce.gr/yara-a-beginners-guide.html" TargetMode="External"/><Relationship Id="rId2" Type="http://schemas.openxmlformats.org/officeDocument/2006/relationships/hyperlink" Target="https://www.bsk-consulting.de/2015/02/16/write-simple-sound-yara-rules/" TargetMode="External"/><Relationship Id="rId1" Type="http://schemas.openxmlformats.org/officeDocument/2006/relationships/slideLayout" Target="../slideLayouts/slideLayout2.xml"/><Relationship Id="rId6" Type="http://schemas.openxmlformats.org/officeDocument/2006/relationships/hyperlink" Target="http://yararules.com/" TargetMode="External"/><Relationship Id="rId5" Type="http://schemas.openxmlformats.org/officeDocument/2006/relationships/hyperlink" Target="http://cyberwarzone.com/yara-rules-download-the-best-yara-rules-for-malware-analysis-and-detection/" TargetMode="External"/><Relationship Id="rId4" Type="http://schemas.openxmlformats.org/officeDocument/2006/relationships/hyperlink" Target="http://resources.infosecinstitute.com/yara-simple-effective-way-dissecting-malware/#gref"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p:txBody>
          <a:bodyPr/>
          <a:lstStyle/>
          <a:p>
            <a:endParaRPr lang="en-US"/>
          </a:p>
        </p:txBody>
      </p:sp>
      <p:sp>
        <p:nvSpPr>
          <p:cNvPr id="2" name="Titolo 1"/>
          <p:cNvSpPr>
            <a:spLocks noGrp="1"/>
          </p:cNvSpPr>
          <p:nvPr>
            <p:ph type="ctrTitle"/>
          </p:nvPr>
        </p:nvSpPr>
        <p:spPr/>
        <p:txBody>
          <a:bodyPr/>
          <a:lstStyle/>
          <a:p>
            <a:r>
              <a:rPr lang="it-IT" dirty="0" err="1"/>
              <a:t>Yara</a:t>
            </a:r>
            <a:br>
              <a:rPr lang="it-IT" dirty="0"/>
            </a:br>
            <a:endParaRPr lang="en-US" dirty="0"/>
          </a:p>
        </p:txBody>
      </p:sp>
    </p:spTree>
    <p:extLst>
      <p:ext uri="{BB962C8B-B14F-4D97-AF65-F5344CB8AC3E}">
        <p14:creationId xmlns:p14="http://schemas.microsoft.com/office/powerpoint/2010/main" val="391874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fontScale="77500" lnSpcReduction="20000"/>
          </a:bodyPr>
          <a:lstStyle/>
          <a:p>
            <a:r>
              <a:rPr lang="en-US" dirty="0"/>
              <a:t>to provide different alternatives for a given fragment</a:t>
            </a:r>
          </a:p>
          <a:p>
            <a:pPr marL="0" indent="0">
              <a:buNone/>
            </a:pPr>
            <a:r>
              <a:rPr lang="en-US" dirty="0">
                <a:latin typeface="Courier New" panose="02070309020205020404" pitchFamily="49" charset="0"/>
                <a:cs typeface="Courier New" panose="02070309020205020404" pitchFamily="49" charset="0"/>
              </a:rPr>
              <a:t>rule AlternativesExample1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 { F4 23 ( 62 B4 | 56 ) 45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This rule will match any file containing F42362B445 or F4235645.</a:t>
            </a:r>
          </a:p>
          <a:p>
            <a:pPr marL="0" indent="0">
              <a:buNone/>
            </a:pPr>
            <a:r>
              <a:rPr lang="en-US" dirty="0"/>
              <a:t>there are no limits to the amount of alternative sequences you can provide, and neither to their lengths.</a:t>
            </a:r>
          </a:p>
          <a:p>
            <a:pPr marL="0" indent="0">
              <a:buNone/>
            </a:pPr>
            <a:r>
              <a:rPr lang="en-US" dirty="0">
                <a:latin typeface="Courier New" panose="02070309020205020404" pitchFamily="49" charset="0"/>
                <a:cs typeface="Courier New" panose="02070309020205020404" pitchFamily="49" charset="0"/>
              </a:rPr>
              <a:t>rule AlternativesExample2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 { F4 23 ( 62 B4 | 56 | 45 ?? 67 ) 45 		condition: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16934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r>
              <a:rPr lang="it-IT" dirty="0"/>
              <a:t>	</a:t>
            </a:r>
            <a:endParaRPr lang="en-US" dirty="0"/>
          </a:p>
        </p:txBody>
      </p:sp>
      <p:sp>
        <p:nvSpPr>
          <p:cNvPr id="3" name="Segnaposto contenuto 2"/>
          <p:cNvSpPr>
            <a:spLocks noGrp="1"/>
          </p:cNvSpPr>
          <p:nvPr>
            <p:ph sz="quarter" idx="13"/>
          </p:nvPr>
        </p:nvSpPr>
        <p:spPr/>
        <p:txBody>
          <a:bodyPr/>
          <a:lstStyle/>
          <a:p>
            <a:r>
              <a:rPr lang="it-IT" dirty="0"/>
              <a:t>Text </a:t>
            </a:r>
            <a:r>
              <a:rPr lang="it-IT" dirty="0" err="1"/>
              <a:t>Strings</a:t>
            </a:r>
            <a:endParaRPr lang="it-IT" dirty="0"/>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TextExample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r>
              <a:rPr lang="en-US" dirty="0" err="1">
                <a:latin typeface="Courier New" panose="02070309020205020404" pitchFamily="49" charset="0"/>
                <a:cs typeface="Courier New" panose="02070309020205020404" pitchFamily="49" charset="0"/>
              </a:rPr>
              <a:t>text_string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foobar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text_string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it-IT"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graphicFrame>
        <p:nvGraphicFramePr>
          <p:cNvPr id="4" name="Tabella 3"/>
          <p:cNvGraphicFramePr>
            <a:graphicFrameLocks noGrp="1"/>
          </p:cNvGraphicFramePr>
          <p:nvPr>
            <p:extLst>
              <p:ext uri="{D42A27DB-BD31-4B8C-83A1-F6EECF244321}">
                <p14:modId xmlns:p14="http://schemas.microsoft.com/office/powerpoint/2010/main" val="3293906547"/>
              </p:ext>
            </p:extLst>
          </p:nvPr>
        </p:nvGraphicFramePr>
        <p:xfrm>
          <a:off x="1187624" y="4077072"/>
          <a:ext cx="6096000" cy="24079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a:t>
                      </a:r>
                    </a:p>
                  </a:txBody>
                  <a:tcPr marL="152400" marR="152400" marT="76200" marB="76200" anchor="ctr"/>
                </a:tc>
                <a:tc>
                  <a:txBody>
                    <a:bodyPr/>
                    <a:lstStyle/>
                    <a:p>
                      <a:pPr fontAlgn="ctr"/>
                      <a:r>
                        <a:rPr lang="en-US">
                          <a:effectLst/>
                        </a:rPr>
                        <a:t>Double quote</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a:t>
                      </a:r>
                    </a:p>
                  </a:txBody>
                  <a:tcPr marL="152400" marR="152400" marT="76200" marB="76200" anchor="ctr"/>
                </a:tc>
                <a:tc>
                  <a:txBody>
                    <a:bodyPr/>
                    <a:lstStyle/>
                    <a:p>
                      <a:pPr fontAlgn="ctr"/>
                      <a:r>
                        <a:rPr lang="en-US">
                          <a:effectLst/>
                        </a:rPr>
                        <a:t>Backslash</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\t</a:t>
                      </a:r>
                    </a:p>
                  </a:txBody>
                  <a:tcPr marL="152400" marR="152400" marT="76200" marB="76200" anchor="ctr"/>
                </a:tc>
                <a:tc>
                  <a:txBody>
                    <a:bodyPr/>
                    <a:lstStyle/>
                    <a:p>
                      <a:pPr fontAlgn="ctr"/>
                      <a:r>
                        <a:rPr lang="en-US">
                          <a:effectLst/>
                        </a:rPr>
                        <a:t>Horizontal tab</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New line</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\xdd</a:t>
                      </a:r>
                    </a:p>
                  </a:txBody>
                  <a:tcPr marL="152400" marR="152400" marT="76200" marB="76200" anchor="ctr"/>
                </a:tc>
                <a:tc>
                  <a:txBody>
                    <a:bodyPr/>
                    <a:lstStyle/>
                    <a:p>
                      <a:pPr fontAlgn="ctr"/>
                      <a:r>
                        <a:rPr lang="en-US" dirty="0">
                          <a:effectLst/>
                        </a:rPr>
                        <a:t>Any byte in hexadecimal notation</a:t>
                      </a:r>
                    </a:p>
                  </a:txBody>
                  <a:tcPr marL="152400" marR="152400" marT="76200" marB="7620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80457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fontScale="85000" lnSpcReduction="20000"/>
          </a:bodyPr>
          <a:lstStyle/>
          <a:p>
            <a:r>
              <a:rPr lang="it-IT" b="1" dirty="0"/>
              <a:t>Case-insensitive </a:t>
            </a:r>
            <a:r>
              <a:rPr lang="it-IT" b="1" dirty="0" err="1"/>
              <a:t>Strings</a:t>
            </a:r>
            <a:endParaRPr lang="it-IT" b="1" dirty="0"/>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CaseInsensitveTextExample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strings: $</a:t>
            </a:r>
            <a:r>
              <a:rPr lang="en-US" dirty="0" err="1">
                <a:latin typeface="Courier New" panose="02070309020205020404" pitchFamily="49" charset="0"/>
                <a:cs typeface="Courier New" panose="02070309020205020404" pitchFamily="49" charset="0"/>
              </a:rPr>
              <a:t>text_string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foobar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nocase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text_string</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p>
          <a:p>
            <a:r>
              <a:rPr lang="en-US" b="1" dirty="0"/>
              <a:t>Wide-character strings</a:t>
            </a:r>
          </a:p>
          <a:p>
            <a:r>
              <a:rPr lang="en-US" dirty="0"/>
              <a:t>The wide modifier can be used to search </a:t>
            </a:r>
            <a:r>
              <a:rPr lang="en-US" dirty="0">
                <a:solidFill>
                  <a:srgbClr val="FF0000"/>
                </a:solidFill>
              </a:rPr>
              <a:t>for strings encoded with two bytes per character</a:t>
            </a:r>
            <a:r>
              <a:rPr lang="en-US" dirty="0"/>
              <a:t>, something typical in many executable binaries.</a:t>
            </a:r>
          </a:p>
          <a:p>
            <a:pPr marL="40005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WideCharTextExample</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strings: $</a:t>
            </a:r>
            <a:r>
              <a:rPr lang="en-US" dirty="0" err="1">
                <a:latin typeface="Courier New" panose="02070309020205020404" pitchFamily="49" charset="0"/>
                <a:cs typeface="Courier New" panose="02070309020205020404" pitchFamily="49" charset="0"/>
              </a:rPr>
              <a:t>wide_string</a:t>
            </a:r>
            <a:r>
              <a:rPr lang="en-US" dirty="0">
                <a:latin typeface="Courier New" panose="02070309020205020404" pitchFamily="49" charset="0"/>
                <a:cs typeface="Courier New" panose="02070309020205020404" pitchFamily="49" charset="0"/>
              </a:rPr>
              <a:t> = "Borland" wide </a:t>
            </a:r>
          </a:p>
          <a:p>
            <a:pPr marL="40005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wide_string</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6916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a:bodyPr>
          <a:lstStyle/>
          <a:p>
            <a:r>
              <a:rPr lang="en-US" b="1" dirty="0"/>
              <a:t>Searching for full words</a:t>
            </a:r>
          </a:p>
          <a:p>
            <a:pPr lvl="1"/>
            <a:r>
              <a:rPr lang="it-IT" dirty="0"/>
              <a:t>The </a:t>
            </a:r>
            <a:r>
              <a:rPr lang="it-IT" dirty="0" err="1"/>
              <a:t>modifer</a:t>
            </a:r>
            <a:r>
              <a:rPr lang="it-IT" dirty="0"/>
              <a:t> </a:t>
            </a:r>
            <a:r>
              <a:rPr lang="it-IT" dirty="0" err="1"/>
              <a:t>fullword</a:t>
            </a:r>
            <a:r>
              <a:rPr lang="it-IT" dirty="0"/>
              <a:t> </a:t>
            </a:r>
            <a:r>
              <a:rPr lang="it-IT" dirty="0" err="1"/>
              <a:t>guarantee</a:t>
            </a:r>
            <a:r>
              <a:rPr lang="it-IT" dirty="0"/>
              <a:t> </a:t>
            </a:r>
            <a:r>
              <a:rPr lang="it-IT" dirty="0" err="1"/>
              <a:t>that</a:t>
            </a:r>
            <a:r>
              <a:rPr lang="it-IT" dirty="0"/>
              <a:t> the </a:t>
            </a:r>
            <a:r>
              <a:rPr lang="it-IT" dirty="0" err="1"/>
              <a:t>string</a:t>
            </a:r>
            <a:r>
              <a:rPr lang="it-IT" dirty="0"/>
              <a:t> </a:t>
            </a:r>
            <a:r>
              <a:rPr lang="it-IT" dirty="0" err="1"/>
              <a:t>will</a:t>
            </a:r>
            <a:r>
              <a:rPr lang="it-IT" dirty="0"/>
              <a:t> match </a:t>
            </a:r>
            <a:r>
              <a:rPr lang="it-IT" dirty="0" err="1"/>
              <a:t>if</a:t>
            </a:r>
            <a:r>
              <a:rPr lang="it-IT" dirty="0"/>
              <a:t> </a:t>
            </a:r>
            <a:r>
              <a:rPr lang="it-IT" dirty="0" err="1"/>
              <a:t>it</a:t>
            </a:r>
            <a:r>
              <a:rPr lang="it-IT" dirty="0"/>
              <a:t> </a:t>
            </a:r>
            <a:r>
              <a:rPr lang="it-IT" dirty="0" err="1"/>
              <a:t>appears</a:t>
            </a:r>
            <a:r>
              <a:rPr lang="it-IT" dirty="0"/>
              <a:t> by non-</a:t>
            </a:r>
            <a:r>
              <a:rPr lang="it-IT" dirty="0" err="1"/>
              <a:t>alphanimeric</a:t>
            </a:r>
            <a:r>
              <a:rPr lang="it-IT" dirty="0"/>
              <a:t> </a:t>
            </a:r>
            <a:r>
              <a:rPr lang="it-IT" dirty="0" err="1"/>
              <a:t>characters</a:t>
            </a:r>
            <a:endParaRPr lang="it-IT" dirty="0"/>
          </a:p>
          <a:p>
            <a:pPr lvl="1"/>
            <a:r>
              <a:rPr lang="en-US" dirty="0"/>
              <a:t>the string </a:t>
            </a:r>
            <a:r>
              <a:rPr lang="en-US" i="1" dirty="0"/>
              <a:t>domain</a:t>
            </a:r>
            <a:r>
              <a:rPr lang="en-US" dirty="0"/>
              <a:t>, if defined as </a:t>
            </a:r>
            <a:r>
              <a:rPr lang="en-US" dirty="0" err="1"/>
              <a:t>fullword</a:t>
            </a:r>
            <a:r>
              <a:rPr lang="en-US" dirty="0"/>
              <a:t>, don’t matches </a:t>
            </a:r>
            <a:r>
              <a:rPr lang="en-US" i="1" dirty="0"/>
              <a:t>www.mydomain.com</a:t>
            </a:r>
            <a:r>
              <a:rPr lang="en-US" dirty="0"/>
              <a:t> but it matches</a:t>
            </a:r>
            <a:r>
              <a:rPr lang="en-US" i="1" dirty="0"/>
              <a:t>www.my-domain.com</a:t>
            </a:r>
            <a:r>
              <a:rPr lang="en-US" dirty="0"/>
              <a:t> and </a:t>
            </a:r>
            <a:r>
              <a:rPr lang="en-US" i="1" dirty="0"/>
              <a:t>www.domain.com</a:t>
            </a:r>
            <a:r>
              <a:rPr lang="en-US" dirty="0"/>
              <a:t>.</a:t>
            </a:r>
          </a:p>
          <a:p>
            <a:r>
              <a:rPr lang="en-US" b="1" dirty="0"/>
              <a:t>Regular expressions</a:t>
            </a:r>
          </a:p>
          <a:p>
            <a:pPr marL="400050" lvl="1" indent="0">
              <a:buNone/>
            </a:pPr>
            <a:r>
              <a:rPr lang="en-US" dirty="0">
                <a:latin typeface="Courier New" panose="02070309020205020404" pitchFamily="49" charset="0"/>
                <a:cs typeface="Courier New" panose="02070309020205020404" pitchFamily="49" charset="0"/>
              </a:rPr>
              <a:t>rule RegExpExample1 </a:t>
            </a:r>
          </a:p>
          <a:p>
            <a:pPr marL="400050" lvl="1" indent="0">
              <a:buNone/>
            </a:pPr>
            <a:r>
              <a:rPr lang="en-US" dirty="0">
                <a:latin typeface="Courier New" panose="02070309020205020404" pitchFamily="49" charset="0"/>
                <a:cs typeface="Courier New" panose="02070309020205020404" pitchFamily="49" charset="0"/>
              </a:rPr>
              <a:t>{ </a:t>
            </a:r>
          </a:p>
          <a:p>
            <a:pPr marL="800100" lvl="2" indent="0">
              <a:buNone/>
            </a:pPr>
            <a:r>
              <a:rPr lang="en-US" dirty="0">
                <a:latin typeface="Courier New" panose="02070309020205020404" pitchFamily="49" charset="0"/>
                <a:cs typeface="Courier New" panose="02070309020205020404" pitchFamily="49" charset="0"/>
              </a:rPr>
              <a:t>strings: $re1 = /md5: [0-9a-zA-Z]{32}/ </a:t>
            </a:r>
          </a:p>
          <a:p>
            <a:pPr marL="800100" lvl="2" indent="0">
              <a:buNone/>
            </a:pPr>
            <a:r>
              <a:rPr lang="en-US" dirty="0">
                <a:latin typeface="Courier New" panose="02070309020205020404" pitchFamily="49" charset="0"/>
                <a:cs typeface="Courier New" panose="02070309020205020404" pitchFamily="49" charset="0"/>
              </a:rPr>
              <a:t>$re2 = /state: (</a:t>
            </a:r>
            <a:r>
              <a:rPr lang="en-US" dirty="0" err="1">
                <a:latin typeface="Courier New" panose="02070309020205020404" pitchFamily="49" charset="0"/>
                <a:cs typeface="Courier New" panose="02070309020205020404" pitchFamily="49" charset="0"/>
              </a:rPr>
              <a:t>on|off</a:t>
            </a:r>
            <a:r>
              <a:rPr lang="en-US" dirty="0">
                <a:latin typeface="Courier New" panose="02070309020205020404" pitchFamily="49" charset="0"/>
                <a:cs typeface="Courier New" panose="02070309020205020404" pitchFamily="49" charset="0"/>
              </a:rPr>
              <a:t>)/ </a:t>
            </a:r>
          </a:p>
          <a:p>
            <a:pPr marL="800100" lvl="2" indent="0">
              <a:buNone/>
            </a:pPr>
            <a:r>
              <a:rPr lang="en-US" dirty="0">
                <a:latin typeface="Courier New" panose="02070309020205020404" pitchFamily="49" charset="0"/>
                <a:cs typeface="Courier New" panose="02070309020205020404" pitchFamily="49" charset="0"/>
              </a:rPr>
              <a:t>condition: $re1 and $re2 }</a:t>
            </a:r>
          </a:p>
        </p:txBody>
      </p:sp>
    </p:spTree>
    <p:extLst>
      <p:ext uri="{BB962C8B-B14F-4D97-AF65-F5344CB8AC3E}">
        <p14:creationId xmlns:p14="http://schemas.microsoft.com/office/powerpoint/2010/main" val="243692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en-US" dirty="0"/>
              <a:t>YARA’s regular expressions </a:t>
            </a:r>
            <a:r>
              <a:rPr lang="en-US" dirty="0" err="1"/>
              <a:t>recognise</a:t>
            </a:r>
            <a:r>
              <a:rPr lang="en-US" dirty="0"/>
              <a:t> the following </a:t>
            </a:r>
            <a:r>
              <a:rPr lang="en-US" dirty="0" err="1"/>
              <a:t>metacharacters</a:t>
            </a:r>
            <a:r>
              <a:rPr lang="en-US" dirty="0"/>
              <a:t>:</a:t>
            </a:r>
          </a:p>
          <a:p>
            <a:endParaRPr lang="it-IT" dirty="0"/>
          </a:p>
          <a:p>
            <a:endParaRPr lang="it-IT" dirty="0"/>
          </a:p>
          <a:p>
            <a:endParaRPr lang="it-IT" dirty="0"/>
          </a:p>
          <a:p>
            <a:endParaRPr lang="it-IT" dirty="0"/>
          </a:p>
          <a:p>
            <a:endParaRPr lang="it-IT" dirty="0"/>
          </a:p>
          <a:p>
            <a:endParaRPr lang="it-IT" dirty="0"/>
          </a:p>
          <a:p>
            <a:endParaRPr lang="it-IT" dirty="0"/>
          </a:p>
          <a:p>
            <a:endParaRPr lang="it-IT" dirty="0"/>
          </a:p>
          <a:p>
            <a:endParaRPr lang="en-US" dirty="0"/>
          </a:p>
          <a:p>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444886355"/>
              </p:ext>
            </p:extLst>
          </p:nvPr>
        </p:nvGraphicFramePr>
        <p:xfrm>
          <a:off x="1259632" y="2132856"/>
          <a:ext cx="6096000" cy="2560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a:t>
                      </a:r>
                    </a:p>
                  </a:txBody>
                  <a:tcPr marL="152400" marR="152400" marT="76200" marB="76200" anchor="ctr"/>
                </a:tc>
                <a:tc>
                  <a:txBody>
                    <a:bodyPr/>
                    <a:lstStyle/>
                    <a:p>
                      <a:pPr fontAlgn="ctr"/>
                      <a:r>
                        <a:rPr lang="en-US">
                          <a:effectLst/>
                        </a:rPr>
                        <a:t>Quote the next metacharacter</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the beginning of the file</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the end of the file</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a:t>
                      </a:r>
                    </a:p>
                  </a:txBody>
                  <a:tcPr marL="152400" marR="152400" marT="76200" marB="76200" anchor="ctr"/>
                </a:tc>
                <a:tc>
                  <a:txBody>
                    <a:bodyPr/>
                    <a:lstStyle/>
                    <a:p>
                      <a:pPr fontAlgn="ctr"/>
                      <a:r>
                        <a:rPr lang="en-US">
                          <a:effectLst/>
                        </a:rPr>
                        <a:t>Alternation</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a:t>
                      </a:r>
                    </a:p>
                  </a:txBody>
                  <a:tcPr marL="152400" marR="152400" marT="76200" marB="76200" anchor="ctr"/>
                </a:tc>
                <a:tc>
                  <a:txBody>
                    <a:bodyPr/>
                    <a:lstStyle/>
                    <a:p>
                      <a:pPr fontAlgn="ctr"/>
                      <a:r>
                        <a:rPr lang="en-US">
                          <a:effectLst/>
                        </a:rPr>
                        <a:t>Grouping</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a:t>
                      </a:r>
                    </a:p>
                  </a:txBody>
                  <a:tcPr marL="152400" marR="152400" marT="76200" marB="76200" anchor="ctr"/>
                </a:tc>
                <a:tc>
                  <a:txBody>
                    <a:bodyPr/>
                    <a:lstStyle/>
                    <a:p>
                      <a:pPr fontAlgn="ctr"/>
                      <a:r>
                        <a:rPr lang="en-US" dirty="0">
                          <a:effectLst/>
                        </a:rPr>
                        <a:t>Bracketed character class</a:t>
                      </a:r>
                    </a:p>
                  </a:txBody>
                  <a:tcPr marL="152400" marR="1524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7045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en-US" dirty="0"/>
              <a:t>The following quantifiers are </a:t>
            </a:r>
            <a:r>
              <a:rPr lang="en-US" dirty="0" err="1"/>
              <a:t>recognised</a:t>
            </a:r>
            <a:r>
              <a:rPr lang="en-US" dirty="0"/>
              <a:t> as well:</a:t>
            </a:r>
          </a:p>
          <a:p>
            <a:endParaRPr lang="en-US" dirty="0"/>
          </a:p>
        </p:txBody>
      </p:sp>
      <p:graphicFrame>
        <p:nvGraphicFramePr>
          <p:cNvPr id="5" name="Tabella 4"/>
          <p:cNvGraphicFramePr>
            <a:graphicFrameLocks noGrp="1"/>
          </p:cNvGraphicFramePr>
          <p:nvPr>
            <p:extLst>
              <p:ext uri="{D42A27DB-BD31-4B8C-83A1-F6EECF244321}">
                <p14:modId xmlns:p14="http://schemas.microsoft.com/office/powerpoint/2010/main" val="929379905"/>
              </p:ext>
            </p:extLst>
          </p:nvPr>
        </p:nvGraphicFramePr>
        <p:xfrm>
          <a:off x="1403648" y="2276872"/>
          <a:ext cx="6096000" cy="2987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a:t>
                      </a:r>
                    </a:p>
                  </a:txBody>
                  <a:tcPr marL="152400" marR="152400" marT="76200" marB="76200" anchor="ctr"/>
                </a:tc>
                <a:tc>
                  <a:txBody>
                    <a:bodyPr/>
                    <a:lstStyle/>
                    <a:p>
                      <a:pPr fontAlgn="ctr"/>
                      <a:r>
                        <a:rPr lang="en-US">
                          <a:effectLst/>
                        </a:rPr>
                        <a:t>Match 0 or more times</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1 or more times</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0 or 1 times</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Match exactly n times</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Match at least n times</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{,m}</a:t>
                      </a:r>
                    </a:p>
                  </a:txBody>
                  <a:tcPr marL="152400" marR="152400" marT="76200" marB="76200" anchor="ctr"/>
                </a:tc>
                <a:tc>
                  <a:txBody>
                    <a:bodyPr/>
                    <a:lstStyle/>
                    <a:p>
                      <a:pPr fontAlgn="ctr"/>
                      <a:r>
                        <a:rPr lang="en-US">
                          <a:effectLst/>
                        </a:rPr>
                        <a:t>Match 0 to m times</a:t>
                      </a:r>
                    </a:p>
                  </a:txBody>
                  <a:tcPr marL="152400" marR="152400" marT="76200" marB="76200" anchor="ctr"/>
                </a:tc>
                <a:extLst>
                  <a:ext uri="{0D108BD9-81ED-4DB2-BD59-A6C34878D82A}">
                    <a16:rowId xmlns:a16="http://schemas.microsoft.com/office/drawing/2014/main" val="10005"/>
                  </a:ext>
                </a:extLst>
              </a:tr>
              <a:tr h="370840">
                <a:tc>
                  <a:txBody>
                    <a:bodyPr/>
                    <a:lstStyle/>
                    <a:p>
                      <a:pPr fontAlgn="ctr"/>
                      <a:r>
                        <a:rPr lang="en-US">
                          <a:effectLst/>
                        </a:rPr>
                        <a:t>{n,m}</a:t>
                      </a:r>
                    </a:p>
                  </a:txBody>
                  <a:tcPr marL="152400" marR="152400" marT="76200" marB="76200" anchor="ctr"/>
                </a:tc>
                <a:tc>
                  <a:txBody>
                    <a:bodyPr/>
                    <a:lstStyle/>
                    <a:p>
                      <a:pPr fontAlgn="ctr"/>
                      <a:r>
                        <a:rPr lang="en-US" dirty="0">
                          <a:effectLst/>
                        </a:rPr>
                        <a:t>Match n to m times</a:t>
                      </a:r>
                    </a:p>
                  </a:txBody>
                  <a:tcPr marL="152400" marR="1524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120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en-US" dirty="0"/>
              <a:t>All these quantifiers have a non-greedy variant, followed by a question mark (?):</a:t>
            </a:r>
          </a:p>
          <a:p>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341652471"/>
              </p:ext>
            </p:extLst>
          </p:nvPr>
        </p:nvGraphicFramePr>
        <p:xfrm>
          <a:off x="1547664" y="2564904"/>
          <a:ext cx="6096000" cy="4084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a:t>
                      </a:r>
                    </a:p>
                  </a:txBody>
                  <a:tcPr marL="152400" marR="152400" marT="76200" marB="76200" anchor="ctr"/>
                </a:tc>
                <a:tc>
                  <a:txBody>
                    <a:bodyPr/>
                    <a:lstStyle/>
                    <a:p>
                      <a:pPr fontAlgn="ctr"/>
                      <a:r>
                        <a:rPr lang="en-US">
                          <a:effectLst/>
                        </a:rPr>
                        <a:t>Match 0 or more times, non-greedy</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1 or more times, non-greedy</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a:t>
                      </a:r>
                    </a:p>
                  </a:txBody>
                  <a:tcPr marL="152400" marR="152400" marT="76200" marB="76200" anchor="ctr"/>
                </a:tc>
                <a:tc>
                  <a:txBody>
                    <a:bodyPr/>
                    <a:lstStyle/>
                    <a:p>
                      <a:pPr fontAlgn="ctr"/>
                      <a:r>
                        <a:rPr lang="en-US">
                          <a:effectLst/>
                        </a:rPr>
                        <a:t>Match 0 or 1 times, non-greedy</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Match exactly n times, non-greedy</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Match at least n times, non-greedy</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{,m}?</a:t>
                      </a:r>
                    </a:p>
                  </a:txBody>
                  <a:tcPr marL="152400" marR="152400" marT="76200" marB="76200" anchor="ctr"/>
                </a:tc>
                <a:tc>
                  <a:txBody>
                    <a:bodyPr/>
                    <a:lstStyle/>
                    <a:p>
                      <a:pPr fontAlgn="ctr"/>
                      <a:r>
                        <a:rPr lang="en-US">
                          <a:effectLst/>
                        </a:rPr>
                        <a:t>Match 0 to m times, non-greedy</a:t>
                      </a:r>
                    </a:p>
                  </a:txBody>
                  <a:tcPr marL="152400" marR="152400" marT="76200" marB="76200" anchor="ctr"/>
                </a:tc>
                <a:extLst>
                  <a:ext uri="{0D108BD9-81ED-4DB2-BD59-A6C34878D82A}">
                    <a16:rowId xmlns:a16="http://schemas.microsoft.com/office/drawing/2014/main" val="10005"/>
                  </a:ext>
                </a:extLst>
              </a:tr>
              <a:tr h="370840">
                <a:tc>
                  <a:txBody>
                    <a:bodyPr/>
                    <a:lstStyle/>
                    <a:p>
                      <a:pPr fontAlgn="ctr"/>
                      <a:r>
                        <a:rPr lang="en-US">
                          <a:effectLst/>
                        </a:rPr>
                        <a:t>{n,m}?</a:t>
                      </a:r>
                    </a:p>
                  </a:txBody>
                  <a:tcPr marL="152400" marR="152400" marT="76200" marB="76200" anchor="ctr"/>
                </a:tc>
                <a:tc>
                  <a:txBody>
                    <a:bodyPr/>
                    <a:lstStyle/>
                    <a:p>
                      <a:pPr fontAlgn="ctr"/>
                      <a:r>
                        <a:rPr lang="en-US" dirty="0">
                          <a:effectLst/>
                        </a:rPr>
                        <a:t>Match n to m times, non-greedy</a:t>
                      </a:r>
                    </a:p>
                  </a:txBody>
                  <a:tcPr marL="152400" marR="1524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5011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The following escape sequences are </a:t>
            </a:r>
            <a:r>
              <a:rPr lang="en-US" dirty="0" err="1"/>
              <a:t>recognised</a:t>
            </a:r>
            <a:r>
              <a:rPr lang="en-US" dirty="0"/>
              <a:t>:</a:t>
            </a:r>
          </a:p>
          <a:p>
            <a:endParaRPr lang="it-IT" dirty="0"/>
          </a:p>
          <a:p>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4022447839"/>
              </p:ext>
            </p:extLst>
          </p:nvPr>
        </p:nvGraphicFramePr>
        <p:xfrm>
          <a:off x="1475656" y="2204864"/>
          <a:ext cx="6096000" cy="35356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\t</a:t>
                      </a:r>
                    </a:p>
                  </a:txBody>
                  <a:tcPr marL="152400" marR="152400" marT="76200" marB="76200" anchor="ctr"/>
                </a:tc>
                <a:tc>
                  <a:txBody>
                    <a:bodyPr/>
                    <a:lstStyle/>
                    <a:p>
                      <a:pPr fontAlgn="ctr"/>
                      <a:r>
                        <a:rPr lang="en-US">
                          <a:effectLst/>
                        </a:rPr>
                        <a:t>Tab (HT, TAB)</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New line (LF, NL)</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\r</a:t>
                      </a:r>
                    </a:p>
                  </a:txBody>
                  <a:tcPr marL="152400" marR="152400" marT="76200" marB="76200" anchor="ctr"/>
                </a:tc>
                <a:tc>
                  <a:txBody>
                    <a:bodyPr/>
                    <a:lstStyle/>
                    <a:p>
                      <a:pPr fontAlgn="ctr"/>
                      <a:r>
                        <a:rPr lang="en-US">
                          <a:effectLst/>
                        </a:rPr>
                        <a:t>Return (CR)</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\n</a:t>
                      </a:r>
                    </a:p>
                  </a:txBody>
                  <a:tcPr marL="152400" marR="152400" marT="76200" marB="76200" anchor="ctr"/>
                </a:tc>
                <a:tc>
                  <a:txBody>
                    <a:bodyPr/>
                    <a:lstStyle/>
                    <a:p>
                      <a:pPr fontAlgn="ctr"/>
                      <a:r>
                        <a:rPr lang="en-US">
                          <a:effectLst/>
                        </a:rPr>
                        <a:t>New line (LF, NL)</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\f</a:t>
                      </a:r>
                    </a:p>
                  </a:txBody>
                  <a:tcPr marL="152400" marR="152400" marT="76200" marB="76200" anchor="ctr"/>
                </a:tc>
                <a:tc>
                  <a:txBody>
                    <a:bodyPr/>
                    <a:lstStyle/>
                    <a:p>
                      <a:pPr fontAlgn="ctr"/>
                      <a:r>
                        <a:rPr lang="en-US">
                          <a:effectLst/>
                        </a:rPr>
                        <a:t>Form feed (FF)</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\a</a:t>
                      </a:r>
                    </a:p>
                  </a:txBody>
                  <a:tcPr marL="152400" marR="152400" marT="76200" marB="76200" anchor="ctr"/>
                </a:tc>
                <a:tc>
                  <a:txBody>
                    <a:bodyPr/>
                    <a:lstStyle/>
                    <a:p>
                      <a:pPr fontAlgn="ctr"/>
                      <a:r>
                        <a:rPr lang="en-US">
                          <a:effectLst/>
                        </a:rPr>
                        <a:t>Alarm bell</a:t>
                      </a:r>
                    </a:p>
                  </a:txBody>
                  <a:tcPr marL="152400" marR="152400" marT="76200" marB="76200" anchor="ctr"/>
                </a:tc>
                <a:extLst>
                  <a:ext uri="{0D108BD9-81ED-4DB2-BD59-A6C34878D82A}">
                    <a16:rowId xmlns:a16="http://schemas.microsoft.com/office/drawing/2014/main" val="10005"/>
                  </a:ext>
                </a:extLst>
              </a:tr>
              <a:tr h="370840">
                <a:tc>
                  <a:txBody>
                    <a:bodyPr/>
                    <a:lstStyle/>
                    <a:p>
                      <a:pPr fontAlgn="ctr"/>
                      <a:r>
                        <a:rPr lang="en-US">
                          <a:effectLst/>
                        </a:rPr>
                        <a:t>\xNN</a:t>
                      </a:r>
                    </a:p>
                  </a:txBody>
                  <a:tcPr marL="152400" marR="152400" marT="76200" marB="76200" anchor="ctr"/>
                </a:tc>
                <a:tc>
                  <a:txBody>
                    <a:bodyPr/>
                    <a:lstStyle/>
                    <a:p>
                      <a:pPr fontAlgn="ctr"/>
                      <a:r>
                        <a:rPr lang="en-US" dirty="0">
                          <a:effectLst/>
                        </a:rPr>
                        <a:t>Character whose ordinal number is the given hexadecimal number</a:t>
                      </a:r>
                    </a:p>
                  </a:txBody>
                  <a:tcPr marL="152400" marR="152400" marT="76200" marB="7620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89345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en-US" dirty="0"/>
              <a:t>These are the </a:t>
            </a:r>
            <a:r>
              <a:rPr lang="en-US" dirty="0" err="1"/>
              <a:t>recognised</a:t>
            </a:r>
            <a:r>
              <a:rPr lang="en-US" dirty="0"/>
              <a:t> character classes:</a:t>
            </a:r>
          </a:p>
          <a:p>
            <a:endParaRPr lang="en-US" dirty="0"/>
          </a:p>
        </p:txBody>
      </p:sp>
      <p:graphicFrame>
        <p:nvGraphicFramePr>
          <p:cNvPr id="4" name="Tabella 3"/>
          <p:cNvGraphicFramePr>
            <a:graphicFrameLocks noGrp="1"/>
          </p:cNvGraphicFramePr>
          <p:nvPr>
            <p:extLst>
              <p:ext uri="{D42A27DB-BD31-4B8C-83A1-F6EECF244321}">
                <p14:modId xmlns:p14="http://schemas.microsoft.com/office/powerpoint/2010/main" val="1509240198"/>
              </p:ext>
            </p:extLst>
          </p:nvPr>
        </p:nvGraphicFramePr>
        <p:xfrm>
          <a:off x="1475656" y="2276872"/>
          <a:ext cx="6096000" cy="3108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fontAlgn="ctr"/>
                      <a:r>
                        <a:rPr lang="en-US" dirty="0">
                          <a:effectLst/>
                        </a:rPr>
                        <a:t>\w</a:t>
                      </a:r>
                    </a:p>
                  </a:txBody>
                  <a:tcPr marL="152400" marR="152400" marT="76200" marB="76200" anchor="ctr"/>
                </a:tc>
                <a:tc>
                  <a:txBody>
                    <a:bodyPr/>
                    <a:lstStyle/>
                    <a:p>
                      <a:pPr fontAlgn="ctr"/>
                      <a:r>
                        <a:rPr lang="en-US">
                          <a:effectLst/>
                        </a:rPr>
                        <a:t>Match a </a:t>
                      </a:r>
                      <a:r>
                        <a:rPr lang="en-US" i="1">
                          <a:effectLst/>
                        </a:rPr>
                        <a:t>word</a:t>
                      </a:r>
                      <a:r>
                        <a:rPr lang="en-US">
                          <a:effectLst/>
                        </a:rPr>
                        <a:t> character (aphanumeric plus “_”)</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\W</a:t>
                      </a:r>
                    </a:p>
                  </a:txBody>
                  <a:tcPr marL="152400" marR="152400" marT="76200" marB="76200" anchor="ctr"/>
                </a:tc>
                <a:tc>
                  <a:txBody>
                    <a:bodyPr/>
                    <a:lstStyle/>
                    <a:p>
                      <a:pPr fontAlgn="ctr"/>
                      <a:r>
                        <a:rPr lang="en-US">
                          <a:effectLst/>
                        </a:rPr>
                        <a:t>Match a </a:t>
                      </a:r>
                      <a:r>
                        <a:rPr lang="en-US" i="1">
                          <a:effectLst/>
                        </a:rPr>
                        <a:t>non-word</a:t>
                      </a:r>
                      <a:r>
                        <a:rPr lang="en-US">
                          <a:effectLst/>
                        </a:rPr>
                        <a:t> character</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\s</a:t>
                      </a:r>
                    </a:p>
                  </a:txBody>
                  <a:tcPr marL="152400" marR="152400" marT="76200" marB="76200" anchor="ctr"/>
                </a:tc>
                <a:tc>
                  <a:txBody>
                    <a:bodyPr/>
                    <a:lstStyle/>
                    <a:p>
                      <a:pPr fontAlgn="ctr"/>
                      <a:r>
                        <a:rPr lang="en-US">
                          <a:effectLst/>
                        </a:rPr>
                        <a:t>Match a whitespace character</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\S</a:t>
                      </a:r>
                    </a:p>
                  </a:txBody>
                  <a:tcPr marL="152400" marR="152400" marT="76200" marB="76200" anchor="ctr"/>
                </a:tc>
                <a:tc>
                  <a:txBody>
                    <a:bodyPr/>
                    <a:lstStyle/>
                    <a:p>
                      <a:pPr fontAlgn="ctr"/>
                      <a:r>
                        <a:rPr lang="en-US">
                          <a:effectLst/>
                        </a:rPr>
                        <a:t>Match a non-whitespace character</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\d</a:t>
                      </a:r>
                    </a:p>
                  </a:txBody>
                  <a:tcPr marL="152400" marR="152400" marT="76200" marB="76200" anchor="ctr"/>
                </a:tc>
                <a:tc>
                  <a:txBody>
                    <a:bodyPr/>
                    <a:lstStyle/>
                    <a:p>
                      <a:pPr fontAlgn="ctr"/>
                      <a:r>
                        <a:rPr lang="en-US">
                          <a:effectLst/>
                        </a:rPr>
                        <a:t>Match a decimal digit character</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\D</a:t>
                      </a:r>
                    </a:p>
                  </a:txBody>
                  <a:tcPr marL="152400" marR="152400" marT="76200" marB="76200" anchor="ctr"/>
                </a:tc>
                <a:tc>
                  <a:txBody>
                    <a:bodyPr/>
                    <a:lstStyle/>
                    <a:p>
                      <a:pPr fontAlgn="ctr"/>
                      <a:r>
                        <a:rPr lang="en-US" dirty="0">
                          <a:effectLst/>
                        </a:rPr>
                        <a:t>Match a non-digit character</a:t>
                      </a:r>
                    </a:p>
                  </a:txBody>
                  <a:tcPr marL="152400" marR="1524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1294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a:t>
            </a:r>
            <a:endParaRPr lang="en-US" dirty="0"/>
          </a:p>
        </p:txBody>
      </p:sp>
      <p:sp>
        <p:nvSpPr>
          <p:cNvPr id="3" name="Segnaposto contenuto 2"/>
          <p:cNvSpPr>
            <a:spLocks noGrp="1"/>
          </p:cNvSpPr>
          <p:nvPr>
            <p:ph sz="quarter" idx="13"/>
          </p:nvPr>
        </p:nvSpPr>
        <p:spPr/>
        <p:txBody>
          <a:bodyPr>
            <a:normAutofit fontScale="92500" lnSpcReduction="20000"/>
          </a:bodyPr>
          <a:lstStyle/>
          <a:p>
            <a:r>
              <a:rPr lang="it-IT" dirty="0" err="1"/>
              <a:t>Conditions</a:t>
            </a:r>
            <a:endParaRPr lang="it-IT" dirty="0"/>
          </a:p>
          <a:p>
            <a:pPr lvl="1"/>
            <a:r>
              <a:rPr lang="en-US" dirty="0"/>
              <a:t>can contain the typical Boolean operators and, or and not and relational operators &gt;=, &lt;=, &lt;, &gt;, == and !=. Also, the arithmetic operators (+, -, *, \, %) and bitwise operators (&amp;, |, &lt;&lt;, &gt;&gt;, ~, ^) can be used on numerical expressions.</a:t>
            </a:r>
          </a:p>
          <a:p>
            <a:pPr marL="457200" lvl="1" indent="0">
              <a:buNone/>
            </a:pPr>
            <a:r>
              <a:rPr lang="en-US" dirty="0">
                <a:latin typeface="Courier New" panose="02070309020205020404" pitchFamily="49" charset="0"/>
                <a:cs typeface="Courier New" panose="02070309020205020404" pitchFamily="49" charset="0"/>
              </a:rPr>
              <a:t>rule Example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strings: </a:t>
            </a:r>
          </a:p>
          <a:p>
            <a:pPr marL="457200" lvl="1" indent="0">
              <a:buNone/>
            </a:pPr>
            <a:r>
              <a:rPr lang="en-US" dirty="0">
                <a:latin typeface="Courier New" panose="02070309020205020404" pitchFamily="49" charset="0"/>
                <a:cs typeface="Courier New" panose="02070309020205020404" pitchFamily="49" charset="0"/>
              </a:rPr>
              <a:t>		$a = "text1" </a:t>
            </a:r>
          </a:p>
          <a:p>
            <a:pPr marL="457200" lvl="1" indent="0">
              <a:buNone/>
            </a:pPr>
            <a:r>
              <a:rPr lang="en-US" dirty="0">
                <a:latin typeface="Courier New" panose="02070309020205020404" pitchFamily="49" charset="0"/>
                <a:cs typeface="Courier New" panose="02070309020205020404" pitchFamily="49" charset="0"/>
              </a:rPr>
              <a:t>		$b = "text2" </a:t>
            </a:r>
          </a:p>
          <a:p>
            <a:pPr marL="457200" lvl="1" indent="0">
              <a:buNone/>
            </a:pPr>
            <a:r>
              <a:rPr lang="en-US" dirty="0">
                <a:latin typeface="Courier New" panose="02070309020205020404" pitchFamily="49" charset="0"/>
                <a:cs typeface="Courier New" panose="02070309020205020404" pitchFamily="49" charset="0"/>
              </a:rPr>
              <a:t>		$c = "text3" </a:t>
            </a:r>
          </a:p>
          <a:p>
            <a:pPr marL="457200" lvl="1" indent="0">
              <a:buNone/>
            </a:pPr>
            <a:r>
              <a:rPr lang="en-US" dirty="0">
                <a:latin typeface="Courier New" panose="02070309020205020404" pitchFamily="49" charset="0"/>
                <a:cs typeface="Courier New" panose="02070309020205020404" pitchFamily="49" charset="0"/>
              </a:rPr>
              <a:t>		$d = "text4" </a:t>
            </a:r>
          </a:p>
          <a:p>
            <a:pPr marL="457200" lvl="1" indent="0">
              <a:buNone/>
            </a:pPr>
            <a:r>
              <a:rPr lang="en-US" dirty="0">
                <a:latin typeface="Courier New" panose="02070309020205020404" pitchFamily="49" charset="0"/>
                <a:cs typeface="Courier New" panose="02070309020205020404" pitchFamily="49" charset="0"/>
              </a:rPr>
              <a:t>	condition: ($a or $b) and ($c or $d)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59990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Getting</a:t>
            </a:r>
            <a:r>
              <a:rPr lang="it-IT" dirty="0"/>
              <a:t> </a:t>
            </a:r>
            <a:r>
              <a:rPr lang="it-IT" dirty="0" err="1"/>
              <a:t>Started</a:t>
            </a:r>
            <a:endParaRPr lang="en-US" dirty="0"/>
          </a:p>
        </p:txBody>
      </p:sp>
      <p:sp>
        <p:nvSpPr>
          <p:cNvPr id="3" name="Segnaposto contenuto 2"/>
          <p:cNvSpPr>
            <a:spLocks noGrp="1"/>
          </p:cNvSpPr>
          <p:nvPr>
            <p:ph sz="quarter" idx="13"/>
          </p:nvPr>
        </p:nvSpPr>
        <p:spPr>
          <a:xfrm>
            <a:off x="539552" y="1412776"/>
            <a:ext cx="7924800" cy="4114800"/>
          </a:xfrm>
        </p:spPr>
        <p:txBody>
          <a:bodyPr/>
          <a:lstStyle/>
          <a:p>
            <a:r>
              <a:rPr lang="en-US" dirty="0"/>
              <a:t>YARA is a multi-platform program running on Windows, Linux and Mac OS X. You can find the latest release at </a:t>
            </a:r>
            <a:r>
              <a:rPr lang="en-US" dirty="0">
                <a:hlinkClick r:id="rId2"/>
              </a:rPr>
              <a:t>https://github.com/plusvic/yara/releases</a:t>
            </a:r>
            <a:r>
              <a:rPr lang="en-US" dirty="0"/>
              <a:t>.</a:t>
            </a:r>
          </a:p>
          <a:p>
            <a:r>
              <a:rPr lang="en-US" dirty="0"/>
              <a:t>you can write a very simple rule and use the command-line tool to scan some file:</a:t>
            </a:r>
          </a:p>
          <a:p>
            <a:pPr marL="0" indent="0">
              <a:buNone/>
            </a:pPr>
            <a:r>
              <a:rPr lang="en-US" dirty="0">
                <a:latin typeface="Courier New" panose="02070309020205020404" pitchFamily="49" charset="0"/>
                <a:cs typeface="Courier New" panose="02070309020205020404" pitchFamily="49" charset="0"/>
              </a:rPr>
              <a:t>echo "rule dummy { condition: true }" &gt; </a:t>
            </a:r>
            <a:r>
              <a:rPr lang="en-US" dirty="0" err="1">
                <a:latin typeface="Courier New" panose="02070309020205020404" pitchFamily="49" charset="0"/>
                <a:cs typeface="Courier New" panose="02070309020205020404" pitchFamily="49" charset="0"/>
              </a:rPr>
              <a:t>my_first_rule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yara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my_first_rule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my_first_rule</a:t>
            </a:r>
            <a:endParaRPr lang="en-US" dirty="0">
              <a:latin typeface="Courier New" panose="02070309020205020404" pitchFamily="49" charset="0"/>
              <a:cs typeface="Courier New" panose="02070309020205020404" pitchFamily="49" charset="0"/>
            </a:endParaRPr>
          </a:p>
          <a:p>
            <a:r>
              <a:rPr lang="en-US" dirty="0"/>
              <a:t>If everything goes fine you should get the following output:</a:t>
            </a:r>
          </a:p>
          <a:p>
            <a:pPr marL="0" indent="0">
              <a:buNone/>
            </a:pPr>
            <a:r>
              <a:rPr lang="en-US" dirty="0">
                <a:latin typeface="Courier New" panose="02070309020205020404" pitchFamily="49" charset="0"/>
                <a:cs typeface="Courier New" panose="02070309020205020404" pitchFamily="49" charset="0"/>
              </a:rPr>
              <a:t>dummy </a:t>
            </a:r>
            <a:r>
              <a:rPr lang="en-US" dirty="0" err="1">
                <a:latin typeface="Courier New" panose="02070309020205020404" pitchFamily="49" charset="0"/>
                <a:cs typeface="Courier New" panose="02070309020205020404" pitchFamily="49" charset="0"/>
              </a:rPr>
              <a:t>my_first_rule</a:t>
            </a:r>
            <a:endParaRPr lang="en-US" dirty="0">
              <a:latin typeface="Courier New" panose="02070309020205020404" pitchFamily="49" charset="0"/>
              <a:cs typeface="Courier New" panose="02070309020205020404" pitchFamily="49" charset="0"/>
            </a:endParaRPr>
          </a:p>
          <a:p>
            <a:pPr marL="0" indent="0">
              <a:buNone/>
            </a:pPr>
            <a:endParaRPr lang="it-IT"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74300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it-IT" dirty="0" err="1"/>
              <a:t>Counting</a:t>
            </a:r>
            <a:r>
              <a:rPr lang="it-IT" dirty="0"/>
              <a:t> </a:t>
            </a:r>
            <a:r>
              <a:rPr lang="it-IT" dirty="0" err="1"/>
              <a:t>Strings</a:t>
            </a:r>
            <a:endParaRPr lang="it-IT" dirty="0"/>
          </a:p>
          <a:p>
            <a:pPr lvl="1"/>
            <a:r>
              <a:rPr lang="en-US" dirty="0"/>
              <a:t>Sometimes we need to know not only if a certain string is present or not, but how many times the string appears in the file or process memory</a:t>
            </a:r>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CountExample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strings: </a:t>
            </a:r>
          </a:p>
          <a:p>
            <a:pPr marL="457200" lvl="1" indent="0">
              <a:buNone/>
            </a:pPr>
            <a:r>
              <a:rPr lang="en-US" dirty="0">
                <a:latin typeface="Courier New" panose="02070309020205020404" pitchFamily="49" charset="0"/>
                <a:cs typeface="Courier New" panose="02070309020205020404" pitchFamily="49" charset="0"/>
              </a:rPr>
              <a:t>		$a = "dummy1" </a:t>
            </a:r>
          </a:p>
          <a:p>
            <a:pPr marL="457200" lvl="1" indent="0">
              <a:buNone/>
            </a:pPr>
            <a:r>
              <a:rPr lang="en-US" dirty="0">
                <a:latin typeface="Courier New" panose="02070309020205020404" pitchFamily="49" charset="0"/>
                <a:cs typeface="Courier New" panose="02070309020205020404" pitchFamily="49" charset="0"/>
              </a:rPr>
              <a:t>		$b = "dummy2" </a:t>
            </a:r>
          </a:p>
          <a:p>
            <a:pPr marL="457200" lvl="1" indent="0">
              <a:buNone/>
            </a:pPr>
            <a:r>
              <a:rPr lang="en-US" dirty="0">
                <a:latin typeface="Courier New" panose="02070309020205020404" pitchFamily="49" charset="0"/>
                <a:cs typeface="Courier New" panose="02070309020205020404" pitchFamily="49" charset="0"/>
              </a:rPr>
              <a:t>	condition: </a:t>
            </a:r>
          </a:p>
          <a:p>
            <a:pPr marL="457200" lvl="1" indent="0">
              <a:buNone/>
            </a:pPr>
            <a:r>
              <a:rPr lang="en-US" dirty="0">
                <a:latin typeface="Courier New" panose="02070309020205020404" pitchFamily="49" charset="0"/>
                <a:cs typeface="Courier New" panose="02070309020205020404" pitchFamily="49" charset="0"/>
              </a:rPr>
              <a:t>		#a == 6 and #b &gt; 10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88791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lstStyle/>
          <a:p>
            <a:r>
              <a:rPr lang="en-US" b="1" dirty="0"/>
              <a:t>String offsets or virtual addresses</a:t>
            </a:r>
          </a:p>
          <a:p>
            <a:pPr lvl="1"/>
            <a:r>
              <a:rPr lang="en-US" dirty="0"/>
              <a:t>sometimes we need to know if the string is at some specific offset on the file or at some virtual address within the process address space</a:t>
            </a:r>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AtExample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strings: </a:t>
            </a:r>
          </a:p>
          <a:p>
            <a:pPr marL="457200" lvl="1" indent="0">
              <a:buNone/>
            </a:pPr>
            <a:r>
              <a:rPr lang="en-US" dirty="0">
                <a:latin typeface="Courier New" panose="02070309020205020404" pitchFamily="49" charset="0"/>
                <a:cs typeface="Courier New" panose="02070309020205020404" pitchFamily="49" charset="0"/>
              </a:rPr>
              <a:t>		$a = "dummy1" </a:t>
            </a:r>
          </a:p>
          <a:p>
            <a:pPr marL="457200" lvl="1" indent="0">
              <a:buNone/>
            </a:pPr>
            <a:r>
              <a:rPr lang="en-US" dirty="0">
                <a:latin typeface="Courier New" panose="02070309020205020404" pitchFamily="49" charset="0"/>
                <a:cs typeface="Courier New" panose="02070309020205020404" pitchFamily="49" charset="0"/>
              </a:rPr>
              <a:t>		$b = "dummy2" </a:t>
            </a:r>
          </a:p>
          <a:p>
            <a:pPr marL="457200" lvl="1" indent="0">
              <a:buNone/>
            </a:pPr>
            <a:r>
              <a:rPr lang="en-US" dirty="0">
                <a:latin typeface="Courier New" panose="02070309020205020404" pitchFamily="49" charset="0"/>
                <a:cs typeface="Courier New" panose="02070309020205020404" pitchFamily="49" charset="0"/>
              </a:rPr>
              <a:t>	condition: </a:t>
            </a:r>
          </a:p>
          <a:p>
            <a:pPr marL="457200" lvl="1" indent="0">
              <a:buNone/>
            </a:pPr>
            <a:r>
              <a:rPr lang="en-US" dirty="0">
                <a:latin typeface="Courier New" panose="02070309020205020404" pitchFamily="49" charset="0"/>
                <a:cs typeface="Courier New" panose="02070309020205020404" pitchFamily="49" charset="0"/>
              </a:rPr>
              <a:t>		$a at 100 and $b at 200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256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lnSpcReduction="10000"/>
          </a:bodyPr>
          <a:lstStyle/>
          <a:p>
            <a:r>
              <a:rPr lang="en-US" sz="1900" dirty="0"/>
              <a:t>the in operator allows to search for the string within a range of offsets or addresses</a:t>
            </a:r>
          </a:p>
          <a:p>
            <a:pPr marL="400050" lvl="1" indent="0">
              <a:buNone/>
            </a:pPr>
            <a:r>
              <a:rPr lang="en-US" sz="1500" dirty="0">
                <a:latin typeface="Courier New" panose="02070309020205020404" pitchFamily="49" charset="0"/>
                <a:cs typeface="Courier New" panose="02070309020205020404" pitchFamily="49" charset="0"/>
              </a:rPr>
              <a:t>rule </a:t>
            </a:r>
            <a:r>
              <a:rPr lang="en-US" sz="1500" dirty="0" err="1">
                <a:latin typeface="Courier New" panose="02070309020205020404" pitchFamily="49" charset="0"/>
                <a:cs typeface="Courier New" panose="02070309020205020404" pitchFamily="49" charset="0"/>
              </a:rPr>
              <a:t>InExample</a:t>
            </a:r>
            <a:r>
              <a:rPr lang="en-US" sz="1500" dirty="0">
                <a:latin typeface="Courier New" panose="02070309020205020404" pitchFamily="49" charset="0"/>
                <a:cs typeface="Courier New" panose="02070309020205020404" pitchFamily="49" charset="0"/>
              </a:rPr>
              <a:t> </a:t>
            </a:r>
          </a:p>
          <a:p>
            <a:pPr marL="400050" lvl="1" indent="0">
              <a:buNone/>
            </a:pPr>
            <a:r>
              <a:rPr lang="en-US" sz="1500" dirty="0">
                <a:latin typeface="Courier New" panose="02070309020205020404" pitchFamily="49" charset="0"/>
                <a:cs typeface="Courier New" panose="02070309020205020404" pitchFamily="49" charset="0"/>
              </a:rPr>
              <a:t>{ </a:t>
            </a:r>
          </a:p>
          <a:p>
            <a:pPr marL="400050" lvl="1" indent="0">
              <a:buNone/>
            </a:pPr>
            <a:r>
              <a:rPr lang="en-US" sz="1500" dirty="0">
                <a:latin typeface="Courier New" panose="02070309020205020404" pitchFamily="49" charset="0"/>
                <a:cs typeface="Courier New" panose="02070309020205020404" pitchFamily="49" charset="0"/>
              </a:rPr>
              <a:t>	strings: </a:t>
            </a:r>
          </a:p>
          <a:p>
            <a:pPr marL="400050" lvl="1" indent="0">
              <a:buNone/>
            </a:pPr>
            <a:r>
              <a:rPr lang="en-US" sz="1500" dirty="0">
                <a:latin typeface="Courier New" panose="02070309020205020404" pitchFamily="49" charset="0"/>
                <a:cs typeface="Courier New" panose="02070309020205020404" pitchFamily="49" charset="0"/>
              </a:rPr>
              <a:t>		$a = "dummy1" </a:t>
            </a:r>
          </a:p>
          <a:p>
            <a:pPr marL="400050" lvl="1" indent="0">
              <a:buNone/>
            </a:pPr>
            <a:r>
              <a:rPr lang="en-US" sz="1500" dirty="0">
                <a:latin typeface="Courier New" panose="02070309020205020404" pitchFamily="49" charset="0"/>
                <a:cs typeface="Courier New" panose="02070309020205020404" pitchFamily="49" charset="0"/>
              </a:rPr>
              <a:t>		$b = "dummy2" </a:t>
            </a:r>
          </a:p>
          <a:p>
            <a:pPr marL="400050" lvl="1" indent="0">
              <a:buNone/>
            </a:pPr>
            <a:r>
              <a:rPr lang="en-US" sz="1500" dirty="0">
                <a:latin typeface="Courier New" panose="02070309020205020404" pitchFamily="49" charset="0"/>
                <a:cs typeface="Courier New" panose="02070309020205020404" pitchFamily="49" charset="0"/>
              </a:rPr>
              <a:t>	condition: </a:t>
            </a:r>
          </a:p>
          <a:p>
            <a:pPr marL="400050" lvl="1" indent="0">
              <a:buNone/>
            </a:pPr>
            <a:r>
              <a:rPr lang="en-US" sz="1500" dirty="0">
                <a:latin typeface="Courier New" panose="02070309020205020404" pitchFamily="49" charset="0"/>
                <a:cs typeface="Courier New" panose="02070309020205020404" pitchFamily="49" charset="0"/>
              </a:rPr>
              <a:t>		$a in (0..100) and $b in (100..filesize) </a:t>
            </a:r>
          </a:p>
          <a:p>
            <a:pPr marL="400050" lvl="1" indent="0">
              <a:buNone/>
            </a:pPr>
            <a:r>
              <a:rPr lang="en-US" sz="1500" dirty="0">
                <a:latin typeface="Courier New" panose="02070309020205020404" pitchFamily="49" charset="0"/>
                <a:cs typeface="Courier New" panose="02070309020205020404" pitchFamily="49" charset="0"/>
              </a:rPr>
              <a:t>}</a:t>
            </a:r>
          </a:p>
          <a:p>
            <a:pPr marL="400050" lvl="1" indent="0">
              <a:buNone/>
            </a:pPr>
            <a:r>
              <a:rPr lang="en-US" sz="1800" dirty="0"/>
              <a:t>You can also get the offset or virtual address of the </a:t>
            </a:r>
            <a:r>
              <a:rPr lang="en-US" sz="1800" dirty="0" err="1"/>
              <a:t>i-th</a:t>
            </a:r>
            <a:r>
              <a:rPr lang="en-US" sz="1800" dirty="0"/>
              <a:t> occurrence of string $a by using @a[</a:t>
            </a:r>
            <a:r>
              <a:rPr lang="en-US" sz="1800" dirty="0" err="1"/>
              <a:t>i</a:t>
            </a:r>
            <a:r>
              <a:rPr lang="en-US" sz="1800" dirty="0"/>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71359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r>
              <a:rPr lang="it-IT" dirty="0"/>
              <a:t>	</a:t>
            </a:r>
            <a:endParaRPr lang="en-US" dirty="0"/>
          </a:p>
        </p:txBody>
      </p:sp>
      <p:sp>
        <p:nvSpPr>
          <p:cNvPr id="3" name="Segnaposto contenuto 2"/>
          <p:cNvSpPr>
            <a:spLocks noGrp="1"/>
          </p:cNvSpPr>
          <p:nvPr>
            <p:ph sz="quarter" idx="13"/>
          </p:nvPr>
        </p:nvSpPr>
        <p:spPr/>
        <p:txBody>
          <a:bodyPr>
            <a:normAutofit fontScale="77500" lnSpcReduction="20000"/>
          </a:bodyPr>
          <a:lstStyle/>
          <a:p>
            <a:r>
              <a:rPr lang="it-IT" dirty="0"/>
              <a:t>File </a:t>
            </a:r>
            <a:r>
              <a:rPr lang="it-IT" dirty="0" err="1"/>
              <a:t>size</a:t>
            </a:r>
            <a:endParaRPr lang="it-IT" dirty="0"/>
          </a:p>
          <a:p>
            <a:pPr marL="40005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FileSizeExample</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filesize</a:t>
            </a:r>
            <a:r>
              <a:rPr lang="en-US" dirty="0">
                <a:latin typeface="Courier New" panose="02070309020205020404" pitchFamily="49" charset="0"/>
                <a:cs typeface="Courier New" panose="02070309020205020404" pitchFamily="49" charset="0"/>
              </a:rPr>
              <a:t> &gt; 200KB </a:t>
            </a:r>
          </a:p>
          <a:p>
            <a:pPr marL="400050" lvl="1" indent="0">
              <a:buNone/>
            </a:pPr>
            <a:r>
              <a:rPr lang="en-US" dirty="0">
                <a:latin typeface="Courier New" panose="02070309020205020404" pitchFamily="49" charset="0"/>
                <a:cs typeface="Courier New" panose="02070309020205020404" pitchFamily="49" charset="0"/>
              </a:rPr>
              <a:t>}</a:t>
            </a:r>
          </a:p>
          <a:p>
            <a:pPr marL="285750"/>
            <a:r>
              <a:rPr lang="en-US" b="1" dirty="0"/>
              <a:t>Executable entry point</a:t>
            </a:r>
          </a:p>
          <a:p>
            <a:pPr marL="0" indent="0">
              <a:buNone/>
            </a:pPr>
            <a:r>
              <a:rPr lang="en-US" dirty="0">
                <a:latin typeface="Courier New" panose="02070309020205020404" pitchFamily="49" charset="0"/>
                <a:cs typeface="Courier New" panose="02070309020205020404" pitchFamily="49" charset="0"/>
              </a:rPr>
              <a:t>rule EntryPointExample1 { </a:t>
            </a:r>
          </a:p>
          <a:p>
            <a:pPr marL="0" indent="0">
              <a:buNone/>
            </a:pPr>
            <a:r>
              <a:rPr lang="en-US" dirty="0">
                <a:latin typeface="Courier New" panose="02070309020205020404" pitchFamily="49" charset="0"/>
                <a:cs typeface="Courier New" panose="02070309020205020404" pitchFamily="49" charset="0"/>
              </a:rPr>
              <a:t>	strings: $a = { E8 00 00 00 00 } </a:t>
            </a:r>
          </a:p>
          <a:p>
            <a:pPr marL="0" indent="0">
              <a:buNone/>
            </a:pPr>
            <a:r>
              <a:rPr lang="en-US" dirty="0">
                <a:latin typeface="Courier New" panose="02070309020205020404" pitchFamily="49" charset="0"/>
                <a:cs typeface="Courier New" panose="02070309020205020404" pitchFamily="49" charset="0"/>
              </a:rPr>
              <a:t>	condition: $a at </a:t>
            </a:r>
            <a:r>
              <a:rPr lang="en-US" dirty="0" err="1">
                <a:latin typeface="Courier New" panose="02070309020205020404" pitchFamily="49" charset="0"/>
                <a:cs typeface="Courier New" panose="02070309020205020404" pitchFamily="49" charset="0"/>
              </a:rPr>
              <a:t>entrypoint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rule EntryPointExample2 { </a:t>
            </a:r>
          </a:p>
          <a:p>
            <a:pPr marL="0" indent="0">
              <a:buNone/>
            </a:pPr>
            <a:r>
              <a:rPr lang="en-US" dirty="0">
                <a:latin typeface="Courier New" panose="02070309020205020404" pitchFamily="49" charset="0"/>
                <a:cs typeface="Courier New" panose="02070309020205020404" pitchFamily="49" charset="0"/>
              </a:rPr>
              <a:t>	strings: $a = { 9C 50 66 A1 ?? ?? ?? 00 66 A9 ?? ?? 58 0F 85 } </a:t>
            </a:r>
          </a:p>
          <a:p>
            <a:pPr marL="0" indent="0">
              <a:buNone/>
            </a:pPr>
            <a:r>
              <a:rPr lang="en-US" dirty="0">
                <a:latin typeface="Courier New" panose="02070309020205020404" pitchFamily="49" charset="0"/>
                <a:cs typeface="Courier New" panose="02070309020205020404" pitchFamily="49" charset="0"/>
              </a:rPr>
              <a:t>	condition: $a in (</a:t>
            </a:r>
            <a:r>
              <a:rPr lang="en-US" dirty="0" err="1">
                <a:latin typeface="Courier New" panose="02070309020205020404" pitchFamily="49" charset="0"/>
                <a:cs typeface="Courier New" panose="02070309020205020404" pitchFamily="49" charset="0"/>
              </a:rPr>
              <a:t>entrypoint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entrypoint</a:t>
            </a:r>
            <a:r>
              <a:rPr lang="en-US" dirty="0">
                <a:latin typeface="Courier New" panose="02070309020205020404" pitchFamily="49" charset="0"/>
                <a:cs typeface="Courier New" panose="02070309020205020404" pitchFamily="49" charset="0"/>
              </a:rPr>
              <a:t> + 10) </a:t>
            </a:r>
          </a:p>
          <a:p>
            <a:pPr marL="0" indent="0">
              <a:buNone/>
            </a:pPr>
            <a:r>
              <a:rPr lang="en-US"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285750"/>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94857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Accessing data at a given position</a:t>
            </a:r>
            <a:endParaRPr lang="en-US" dirty="0"/>
          </a:p>
        </p:txBody>
      </p:sp>
      <p:sp>
        <p:nvSpPr>
          <p:cNvPr id="3" name="Segnaposto contenuto 2"/>
          <p:cNvSpPr>
            <a:spLocks noGrp="1"/>
          </p:cNvSpPr>
          <p:nvPr>
            <p:ph sz="quarter" idx="13"/>
          </p:nvPr>
        </p:nvSpPr>
        <p:spPr/>
        <p:txBody>
          <a:bodyPr>
            <a:normAutofit fontScale="85000" lnSpcReduction="10000"/>
          </a:bodyPr>
          <a:lstStyle/>
          <a:p>
            <a:pPr lvl="1"/>
            <a:r>
              <a:rPr lang="en-US" dirty="0"/>
              <a:t>conditions that depends on data stored at a certain file offset or memory virtual address</a:t>
            </a:r>
          </a:p>
          <a:p>
            <a:pPr marL="457200" lvl="1" indent="0">
              <a:buNone/>
            </a:pPr>
            <a:r>
              <a:rPr lang="en-US" dirty="0">
                <a:latin typeface="Courier New" panose="02070309020205020404" pitchFamily="49" charset="0"/>
                <a:cs typeface="Courier New" panose="02070309020205020404" pitchFamily="49" charset="0"/>
              </a:rPr>
              <a:t>int8(&lt;offset or virtual address&gt;) </a:t>
            </a:r>
          </a:p>
          <a:p>
            <a:pPr marL="457200" lvl="1" indent="0">
              <a:buNone/>
            </a:pPr>
            <a:r>
              <a:rPr lang="en-US" dirty="0">
                <a:latin typeface="Courier New" panose="02070309020205020404" pitchFamily="49" charset="0"/>
                <a:cs typeface="Courier New" panose="02070309020205020404" pitchFamily="49" charset="0"/>
              </a:rPr>
              <a:t>int16(&lt;offset or virtual address&gt;) </a:t>
            </a:r>
          </a:p>
          <a:p>
            <a:pPr marL="457200" lvl="1" indent="0">
              <a:buNone/>
            </a:pPr>
            <a:r>
              <a:rPr lang="en-US" dirty="0">
                <a:latin typeface="Courier New" panose="02070309020205020404" pitchFamily="49" charset="0"/>
                <a:cs typeface="Courier New" panose="02070309020205020404" pitchFamily="49" charset="0"/>
              </a:rPr>
              <a:t>int32(&lt;offset or virtual address&gt;) </a:t>
            </a:r>
          </a:p>
          <a:p>
            <a:pPr marL="457200" lvl="1" indent="0">
              <a:buNone/>
            </a:pPr>
            <a:r>
              <a:rPr lang="en-US" dirty="0">
                <a:latin typeface="Courier New" panose="02070309020205020404" pitchFamily="49" charset="0"/>
                <a:cs typeface="Courier New" panose="02070309020205020404" pitchFamily="49" charset="0"/>
              </a:rPr>
              <a:t>uint8(&lt;offset or virtual address&gt;) </a:t>
            </a:r>
          </a:p>
          <a:p>
            <a:pPr marL="457200" lvl="1" indent="0">
              <a:buNone/>
            </a:pPr>
            <a:r>
              <a:rPr lang="en-US" dirty="0">
                <a:latin typeface="Courier New" panose="02070309020205020404" pitchFamily="49" charset="0"/>
                <a:cs typeface="Courier New" panose="02070309020205020404" pitchFamily="49" charset="0"/>
              </a:rPr>
              <a:t>uint16(&lt;offset or virtual address&gt;) </a:t>
            </a:r>
          </a:p>
          <a:p>
            <a:pPr marL="457200" lvl="1" indent="0">
              <a:buNone/>
            </a:pPr>
            <a:r>
              <a:rPr lang="en-US" dirty="0">
                <a:latin typeface="Courier New" panose="02070309020205020404" pitchFamily="49" charset="0"/>
                <a:cs typeface="Courier New" panose="02070309020205020404" pitchFamily="49" charset="0"/>
              </a:rPr>
              <a:t>uint32(&lt;offset or virtual address&gt;) </a:t>
            </a:r>
          </a:p>
          <a:p>
            <a:pPr marL="457200" lvl="1" indent="0">
              <a:buNone/>
            </a:pPr>
            <a:r>
              <a:rPr lang="en-US" dirty="0">
                <a:latin typeface="Courier New" panose="02070309020205020404" pitchFamily="49" charset="0"/>
                <a:cs typeface="Courier New" panose="02070309020205020404" pitchFamily="49" charset="0"/>
              </a:rPr>
              <a:t>int8be(&lt;offset or virtual address&gt;) </a:t>
            </a:r>
          </a:p>
          <a:p>
            <a:pPr marL="457200" lvl="1" indent="0">
              <a:buNone/>
            </a:pPr>
            <a:r>
              <a:rPr lang="en-US" dirty="0">
                <a:latin typeface="Courier New" panose="02070309020205020404" pitchFamily="49" charset="0"/>
                <a:cs typeface="Courier New" panose="02070309020205020404" pitchFamily="49" charset="0"/>
              </a:rPr>
              <a:t>int16be(&lt;offset or virtual address&gt;) </a:t>
            </a:r>
          </a:p>
          <a:p>
            <a:pPr marL="457200" lvl="1" indent="0">
              <a:buNone/>
            </a:pPr>
            <a:r>
              <a:rPr lang="en-US" dirty="0">
                <a:latin typeface="Courier New" panose="02070309020205020404" pitchFamily="49" charset="0"/>
                <a:cs typeface="Courier New" panose="02070309020205020404" pitchFamily="49" charset="0"/>
              </a:rPr>
              <a:t>int32be(&lt;offset or virtual address&gt;) </a:t>
            </a:r>
          </a:p>
          <a:p>
            <a:pPr marL="457200" lvl="1" indent="0">
              <a:buNone/>
            </a:pPr>
            <a:r>
              <a:rPr lang="en-US" dirty="0">
                <a:latin typeface="Courier New" panose="02070309020205020404" pitchFamily="49" charset="0"/>
                <a:cs typeface="Courier New" panose="02070309020205020404" pitchFamily="49" charset="0"/>
              </a:rPr>
              <a:t>uint8be(&lt;offset or virtual address&gt;) </a:t>
            </a:r>
          </a:p>
          <a:p>
            <a:pPr marL="457200" lvl="1" indent="0">
              <a:buNone/>
            </a:pPr>
            <a:r>
              <a:rPr lang="en-US" dirty="0">
                <a:latin typeface="Courier New" panose="02070309020205020404" pitchFamily="49" charset="0"/>
                <a:cs typeface="Courier New" panose="02070309020205020404" pitchFamily="49" charset="0"/>
              </a:rPr>
              <a:t>uint16be(&lt;offset or virtual address&gt;) </a:t>
            </a:r>
          </a:p>
          <a:p>
            <a:pPr marL="457200" lvl="1" indent="0">
              <a:buNone/>
            </a:pPr>
            <a:r>
              <a:rPr lang="en-US" dirty="0">
                <a:latin typeface="Courier New" panose="02070309020205020404" pitchFamily="49" charset="0"/>
                <a:cs typeface="Courier New" panose="02070309020205020404" pitchFamily="49" charset="0"/>
              </a:rPr>
              <a:t>uint32be(&lt;offset or virtual address&gt;)</a:t>
            </a:r>
          </a:p>
        </p:txBody>
      </p:sp>
    </p:spTree>
    <p:extLst>
      <p:ext uri="{BB962C8B-B14F-4D97-AF65-F5344CB8AC3E}">
        <p14:creationId xmlns:p14="http://schemas.microsoft.com/office/powerpoint/2010/main" val="15391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The &lt;offset or virtual address&gt; parameter can be any expression returning an unsigned integer, including the return value of one the </a:t>
            </a:r>
            <a:r>
              <a:rPr lang="en-US" dirty="0" err="1"/>
              <a:t>uintXX</a:t>
            </a:r>
            <a:r>
              <a:rPr lang="en-US" dirty="0"/>
              <a:t> functions itself. As an example let’s see a rule to distinguish PE files:</a:t>
            </a: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IsPE</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condition: // MZ signature at offset 0 and ... 	uint16(0) == 0x5A4D and // ... PE signature at offset stored in MZ header at 0x3C uint32(uint32(0x3C)) == 0x00004550</a:t>
            </a:r>
          </a:p>
          <a:p>
            <a:endParaRPr lang="en-US" dirty="0"/>
          </a:p>
        </p:txBody>
      </p:sp>
    </p:spTree>
    <p:extLst>
      <p:ext uri="{BB962C8B-B14F-4D97-AF65-F5344CB8AC3E}">
        <p14:creationId xmlns:p14="http://schemas.microsoft.com/office/powerpoint/2010/main" val="857482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a:bodyPr>
          <a:lstStyle/>
          <a:p>
            <a:r>
              <a:rPr lang="it-IT" dirty="0"/>
              <a:t>Set of STRINGS</a:t>
            </a:r>
          </a:p>
          <a:p>
            <a:r>
              <a:rPr lang="en-US" dirty="0"/>
              <a:t>express that the file should contain a certain number strings from a given set.</a:t>
            </a:r>
          </a:p>
          <a:p>
            <a:pPr marL="0" indent="0">
              <a:buNone/>
            </a:pPr>
            <a:r>
              <a:rPr lang="en-US" dirty="0">
                <a:latin typeface="Courier New" panose="02070309020205020404" pitchFamily="49" charset="0"/>
                <a:cs typeface="Courier New" panose="02070309020205020404" pitchFamily="49" charset="0"/>
              </a:rPr>
              <a:t>rule OfExample1 {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$a = "dummy1" </a:t>
            </a:r>
          </a:p>
          <a:p>
            <a:pPr marL="0" indent="0">
              <a:buNone/>
            </a:pPr>
            <a:r>
              <a:rPr lang="en-US" dirty="0">
                <a:latin typeface="Courier New" panose="02070309020205020404" pitchFamily="49" charset="0"/>
                <a:cs typeface="Courier New" panose="02070309020205020404" pitchFamily="49" charset="0"/>
              </a:rPr>
              <a:t>		$b = "dummy2" </a:t>
            </a:r>
          </a:p>
          <a:p>
            <a:pPr marL="0" indent="0">
              <a:buNone/>
            </a:pPr>
            <a:r>
              <a:rPr lang="en-US" dirty="0">
                <a:latin typeface="Courier New" panose="02070309020205020404" pitchFamily="49" charset="0"/>
                <a:cs typeface="Courier New" panose="02070309020205020404" pitchFamily="49" charset="0"/>
              </a:rPr>
              <a:t>		$c = "dummy3" </a:t>
            </a:r>
          </a:p>
          <a:p>
            <a:pPr marL="0" indent="0">
              <a:buNone/>
            </a:pP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2 of ($</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096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rule OfExample2 {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$foo1 = "foo1" </a:t>
            </a:r>
          </a:p>
          <a:p>
            <a:pPr marL="0" indent="0">
              <a:buNone/>
            </a:pPr>
            <a:r>
              <a:rPr lang="en-US" dirty="0">
                <a:latin typeface="Courier New" panose="02070309020205020404" pitchFamily="49" charset="0"/>
                <a:cs typeface="Courier New" panose="02070309020205020404" pitchFamily="49" charset="0"/>
              </a:rPr>
              <a:t>		$foo2 = "foo2" </a:t>
            </a:r>
          </a:p>
          <a:p>
            <a:pPr marL="0" indent="0">
              <a:buNone/>
            </a:pPr>
            <a:r>
              <a:rPr lang="en-US" dirty="0">
                <a:latin typeface="Courier New" panose="02070309020205020404" pitchFamily="49" charset="0"/>
                <a:cs typeface="Courier New" panose="02070309020205020404" pitchFamily="49" charset="0"/>
              </a:rPr>
              <a:t>		$foo3 = "foo3" </a:t>
            </a:r>
          </a:p>
          <a:p>
            <a:pPr marL="0" indent="0">
              <a:buNone/>
            </a:pPr>
            <a:r>
              <a:rPr lang="en-US" dirty="0">
                <a:latin typeface="Courier New" panose="02070309020205020404" pitchFamily="49" charset="0"/>
                <a:cs typeface="Courier New" panose="02070309020205020404" pitchFamily="49" charset="0"/>
              </a:rPr>
              <a:t>	condition: 2 of ($foo*) /* equivalent to 2 of ($foo1,$foo2,$foo3)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rule OfExample3 {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$foo1 = "foo1" $foo2 = "foo2" $bar1 = "bar1" $bar2 = "bar2"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3 of ($foo*,$bar1,$bar2)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2266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a:bodyPr>
          <a:lstStyle/>
          <a:p>
            <a:r>
              <a:rPr lang="en-US" dirty="0"/>
              <a:t>You can even use ($*) to refer to all the strings in your rule, or write the equivalent keyword them for more legibility.</a:t>
            </a:r>
          </a:p>
          <a:p>
            <a:pPr marL="0" indent="0">
              <a:buNone/>
            </a:pPr>
            <a:r>
              <a:rPr lang="en-US" dirty="0">
                <a:latin typeface="Courier New" panose="02070309020205020404" pitchFamily="49" charset="0"/>
                <a:cs typeface="Courier New" panose="02070309020205020404" pitchFamily="49" charset="0"/>
              </a:rPr>
              <a:t>rule OfExample4 { </a:t>
            </a:r>
          </a:p>
          <a:p>
            <a:pPr marL="457200" lvl="1" indent="0">
              <a:buNone/>
            </a:pPr>
            <a:r>
              <a:rPr lang="en-US" dirty="0">
                <a:latin typeface="Courier New" panose="02070309020205020404" pitchFamily="49" charset="0"/>
                <a:cs typeface="Courier New" panose="02070309020205020404" pitchFamily="49" charset="0"/>
              </a:rPr>
              <a:t>strings: </a:t>
            </a:r>
          </a:p>
          <a:p>
            <a:pPr marL="457200" lvl="1" indent="0">
              <a:buNone/>
            </a:pPr>
            <a:r>
              <a:rPr lang="en-US" dirty="0">
                <a:latin typeface="Courier New" panose="02070309020205020404" pitchFamily="49" charset="0"/>
                <a:cs typeface="Courier New" panose="02070309020205020404" pitchFamily="49" charset="0"/>
              </a:rPr>
              <a:t>	$a = "dummy1" </a:t>
            </a:r>
          </a:p>
          <a:p>
            <a:pPr marL="457200" lvl="1" indent="0">
              <a:buNone/>
            </a:pPr>
            <a:r>
              <a:rPr lang="en-US" dirty="0">
                <a:latin typeface="Courier New" panose="02070309020205020404" pitchFamily="49" charset="0"/>
                <a:cs typeface="Courier New" panose="02070309020205020404" pitchFamily="49" charset="0"/>
              </a:rPr>
              <a:t>	$b = "dummy2" </a:t>
            </a:r>
          </a:p>
          <a:p>
            <a:pPr marL="457200" lvl="1" indent="0">
              <a:buNone/>
            </a:pPr>
            <a:r>
              <a:rPr lang="en-US" dirty="0">
                <a:latin typeface="Courier New" panose="02070309020205020404" pitchFamily="49" charset="0"/>
                <a:cs typeface="Courier New" panose="02070309020205020404" pitchFamily="49" charset="0"/>
              </a:rPr>
              <a:t>	$c = "dummy3" </a:t>
            </a:r>
          </a:p>
          <a:p>
            <a:pPr marL="457200" lvl="1" indent="0">
              <a:buNone/>
            </a:pPr>
            <a:r>
              <a:rPr lang="en-US" dirty="0">
                <a:latin typeface="Courier New" panose="02070309020205020404" pitchFamily="49" charset="0"/>
                <a:cs typeface="Courier New" panose="02070309020205020404" pitchFamily="49" charset="0"/>
              </a:rPr>
              <a:t>condition: </a:t>
            </a:r>
          </a:p>
          <a:p>
            <a:pPr marL="457200" lvl="1" indent="0">
              <a:buNone/>
            </a:pPr>
            <a:r>
              <a:rPr lang="en-US" dirty="0">
                <a:latin typeface="Courier New" panose="02070309020205020404" pitchFamily="49" charset="0"/>
                <a:cs typeface="Courier New" panose="02070309020205020404" pitchFamily="49" charset="0"/>
              </a:rPr>
              <a:t>	1 of them /* equivalent to 1 of ($*) */ </a:t>
            </a:r>
          </a:p>
          <a:p>
            <a:pPr marL="457200" lvl="1"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4132327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In all the above examples the number of strings have been specified by a numeric constant, but any expression returning a numeric value can be used. The keywords any and all can be used as well.</a:t>
            </a:r>
          </a:p>
          <a:p>
            <a:r>
              <a:rPr lang="en-US" dirty="0"/>
              <a:t>all of them /* all strings in the rule */ </a:t>
            </a:r>
          </a:p>
          <a:p>
            <a:r>
              <a:rPr lang="en-US" dirty="0"/>
              <a:t>any of them  /* any string in the rule  */ </a:t>
            </a:r>
          </a:p>
          <a:p>
            <a:r>
              <a:rPr lang="en-US" dirty="0"/>
              <a:t>all of ($a*) /* all strings whose identifier starts by $a */ </a:t>
            </a:r>
          </a:p>
          <a:p>
            <a:r>
              <a:rPr lang="en-US" dirty="0"/>
              <a:t>any of ($</a:t>
            </a:r>
            <a:r>
              <a:rPr lang="en-US" dirty="0" err="1"/>
              <a:t>a,$b,$c</a:t>
            </a:r>
            <a:r>
              <a:rPr lang="en-US" dirty="0"/>
              <a:t>) /* any of $a, $b or $c */ </a:t>
            </a:r>
          </a:p>
          <a:p>
            <a:r>
              <a:rPr lang="en-US" dirty="0"/>
              <a:t>1 of ($*) /* same that "any of them" */</a:t>
            </a:r>
          </a:p>
          <a:p>
            <a:endParaRPr lang="en-US" dirty="0"/>
          </a:p>
        </p:txBody>
      </p:sp>
    </p:spTree>
    <p:extLst>
      <p:ext uri="{BB962C8B-B14F-4D97-AF65-F5344CB8AC3E}">
        <p14:creationId xmlns:p14="http://schemas.microsoft.com/office/powerpoint/2010/main" val="58527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Wiriting</a:t>
            </a:r>
            <a:r>
              <a:rPr lang="it-IT" dirty="0"/>
              <a:t> </a:t>
            </a:r>
            <a:r>
              <a:rPr lang="it-IT" dirty="0" err="1"/>
              <a:t>Yara</a:t>
            </a:r>
            <a:r>
              <a:rPr lang="it-IT" dirty="0"/>
              <a:t> </a:t>
            </a:r>
            <a:r>
              <a:rPr lang="it-IT" dirty="0" err="1"/>
              <a:t>rules</a:t>
            </a:r>
            <a:endParaRPr lang="en-US" dirty="0"/>
          </a:p>
        </p:txBody>
      </p:sp>
      <p:sp>
        <p:nvSpPr>
          <p:cNvPr id="3" name="Segnaposto contenuto 2"/>
          <p:cNvSpPr>
            <a:spLocks noGrp="1"/>
          </p:cNvSpPr>
          <p:nvPr>
            <p:ph sz="quarter" idx="13"/>
          </p:nvPr>
        </p:nvSpPr>
        <p:spPr/>
        <p:txBody>
          <a:bodyPr/>
          <a:lstStyle/>
          <a:p>
            <a:r>
              <a:rPr lang="en-US" dirty="0"/>
              <a:t>here is the simplest rule that you can write for YARA, which does absolutely nothing:</a:t>
            </a:r>
          </a:p>
          <a:p>
            <a:pPr marL="0" indent="0">
              <a:buNone/>
            </a:pPr>
            <a:r>
              <a:rPr lang="en-US" dirty="0">
                <a:latin typeface="Courier New" panose="02070309020205020404" pitchFamily="49" charset="0"/>
                <a:cs typeface="Courier New" panose="02070309020205020404" pitchFamily="49" charset="0"/>
              </a:rPr>
              <a:t>rule dummy </a:t>
            </a: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condition: false </a:t>
            </a:r>
          </a:p>
          <a:p>
            <a:pPr marL="0" indent="0">
              <a:buNone/>
            </a:pPr>
            <a:r>
              <a:rPr lang="en-US" dirty="0">
                <a:latin typeface="Courier New" panose="02070309020205020404" pitchFamily="49" charset="0"/>
                <a:cs typeface="Courier New" panose="02070309020205020404" pitchFamily="49" charset="0"/>
              </a:rPr>
              <a:t>}</a:t>
            </a:r>
          </a:p>
          <a:p>
            <a:r>
              <a:rPr lang="en-US" dirty="0"/>
              <a:t>Each rule in YARA starts with the keyword </a:t>
            </a:r>
            <a:r>
              <a:rPr lang="en-US" b="1" dirty="0">
                <a:solidFill>
                  <a:srgbClr val="FF0000"/>
                </a:solidFill>
              </a:rPr>
              <a:t>rule</a:t>
            </a:r>
            <a:r>
              <a:rPr lang="en-US" dirty="0"/>
              <a:t> followed by a </a:t>
            </a:r>
            <a:r>
              <a:rPr lang="en-US" b="1" dirty="0">
                <a:solidFill>
                  <a:srgbClr val="FF0000"/>
                </a:solidFill>
              </a:rPr>
              <a:t>rule identifier</a:t>
            </a:r>
            <a:r>
              <a:rPr lang="en-US" dirty="0"/>
              <a:t>. Identifiers must follow the same lexical conventions of the C programming language</a:t>
            </a:r>
          </a:p>
          <a:p>
            <a:endParaRPr lang="en-US" dirty="0"/>
          </a:p>
          <a:p>
            <a:endParaRPr lang="en-US" dirty="0"/>
          </a:p>
        </p:txBody>
      </p:sp>
    </p:spTree>
    <p:extLst>
      <p:ext uri="{BB962C8B-B14F-4D97-AF65-F5344CB8AC3E}">
        <p14:creationId xmlns:p14="http://schemas.microsoft.com/office/powerpoint/2010/main" val="132310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Applying the same condition to many strings</a:t>
            </a:r>
            <a:endParaRPr lang="en-US" dirty="0"/>
          </a:p>
        </p:txBody>
      </p:sp>
      <p:sp>
        <p:nvSpPr>
          <p:cNvPr id="3" name="Segnaposto contenuto 2"/>
          <p:cNvSpPr>
            <a:spLocks noGrp="1"/>
          </p:cNvSpPr>
          <p:nvPr>
            <p:ph sz="quarter" idx="13"/>
          </p:nvPr>
        </p:nvSpPr>
        <p:spPr/>
        <p:txBody>
          <a:bodyPr/>
          <a:lstStyle/>
          <a:p>
            <a:r>
              <a:rPr lang="en-US" dirty="0"/>
              <a:t>for expression of </a:t>
            </a:r>
            <a:r>
              <a:rPr lang="en-US" dirty="0" err="1"/>
              <a:t>string_set</a:t>
            </a:r>
            <a:r>
              <a:rPr lang="en-US" dirty="0"/>
              <a:t> : ( </a:t>
            </a:r>
            <a:r>
              <a:rPr lang="en-US" dirty="0" err="1"/>
              <a:t>boolean_expression</a:t>
            </a:r>
            <a:r>
              <a:rPr lang="en-US" dirty="0"/>
              <a:t> )</a:t>
            </a:r>
          </a:p>
          <a:p>
            <a:r>
              <a:rPr lang="en-US" dirty="0"/>
              <a:t>for any of ($</a:t>
            </a:r>
            <a:r>
              <a:rPr lang="en-US" dirty="0" err="1"/>
              <a:t>a,$b,$c</a:t>
            </a:r>
            <a:r>
              <a:rPr lang="en-US" dirty="0"/>
              <a:t>) : ( $ at </a:t>
            </a:r>
            <a:r>
              <a:rPr lang="en-US" dirty="0" err="1"/>
              <a:t>entrypoint</a:t>
            </a:r>
            <a:r>
              <a:rPr lang="en-US" dirty="0"/>
              <a:t> )</a:t>
            </a:r>
          </a:p>
          <a:p>
            <a:r>
              <a:rPr lang="en-US" dirty="0"/>
              <a:t>any of ($</a:t>
            </a:r>
            <a:r>
              <a:rPr lang="en-US" dirty="0" err="1"/>
              <a:t>a,$b,$c</a:t>
            </a:r>
            <a:r>
              <a:rPr lang="en-US" dirty="0"/>
              <a:t>) for any of ($</a:t>
            </a:r>
            <a:r>
              <a:rPr lang="en-US" dirty="0" err="1"/>
              <a:t>a,$b,$c</a:t>
            </a:r>
            <a:r>
              <a:rPr lang="en-US" dirty="0"/>
              <a:t>) : ( $ )</a:t>
            </a:r>
          </a:p>
          <a:p>
            <a:r>
              <a:rPr lang="en-US" dirty="0"/>
              <a:t>for all of them : ( # &gt; 3 ) for all of ($a*) : ( @ &gt; @b )</a:t>
            </a:r>
          </a:p>
        </p:txBody>
      </p:sp>
    </p:spTree>
    <p:extLst>
      <p:ext uri="{BB962C8B-B14F-4D97-AF65-F5344CB8AC3E}">
        <p14:creationId xmlns:p14="http://schemas.microsoft.com/office/powerpoint/2010/main" val="3544515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b="1" dirty="0"/>
              <a:t>Using anonymous strings with of and </a:t>
            </a:r>
            <a:r>
              <a:rPr lang="en-US" b="1" dirty="0" err="1"/>
              <a:t>for..of</a:t>
            </a:r>
            <a:endParaRPr lang="en-US" dirty="0"/>
          </a:p>
        </p:txBody>
      </p:sp>
      <p:sp>
        <p:nvSpPr>
          <p:cNvPr id="3" name="Segnaposto contenuto 2"/>
          <p:cNvSpPr>
            <a:spLocks noGrp="1"/>
          </p:cNvSpPr>
          <p:nvPr>
            <p:ph sz="quarter" idx="13"/>
          </p:nvPr>
        </p:nvSpPr>
        <p:spPr/>
        <p:txBody>
          <a:bodyPr>
            <a:normAutofit/>
          </a:bodyPr>
          <a:lstStyle/>
          <a:p>
            <a:pPr marL="40005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AnonymousStrings</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strings: </a:t>
            </a:r>
          </a:p>
          <a:p>
            <a:pPr marL="400050" lvl="1" indent="0">
              <a:buNone/>
            </a:pPr>
            <a:r>
              <a:rPr lang="en-US" dirty="0">
                <a:latin typeface="Courier New" panose="02070309020205020404" pitchFamily="49" charset="0"/>
                <a:cs typeface="Courier New" panose="02070309020205020404" pitchFamily="49" charset="0"/>
              </a:rPr>
              <a:t>		$ = "dummy1" </a:t>
            </a:r>
          </a:p>
          <a:p>
            <a:pPr marL="400050" lvl="1" indent="0">
              <a:buNone/>
            </a:pPr>
            <a:r>
              <a:rPr lang="en-US" dirty="0">
                <a:latin typeface="Courier New" panose="02070309020205020404" pitchFamily="49" charset="0"/>
                <a:cs typeface="Courier New" panose="02070309020205020404" pitchFamily="49" charset="0"/>
              </a:rPr>
              <a:t>		$ = "dummy2" </a:t>
            </a:r>
          </a:p>
          <a:p>
            <a:pPr marL="400050" lvl="1" indent="0">
              <a:buNone/>
            </a:pPr>
            <a:r>
              <a:rPr lang="en-US" dirty="0">
                <a:latin typeface="Courier New" panose="02070309020205020404" pitchFamily="49" charset="0"/>
                <a:cs typeface="Courier New" panose="02070309020205020404" pitchFamily="49" charset="0"/>
              </a:rPr>
              <a:t>	condition: 1 of them </a:t>
            </a:r>
          </a:p>
          <a:p>
            <a:pPr marL="40005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4634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a:t>
            </a:r>
            <a:r>
              <a:rPr lang="en-US" b="1" dirty="0" err="1"/>
              <a:t>terating</a:t>
            </a:r>
            <a:r>
              <a:rPr lang="en-US" b="1" dirty="0"/>
              <a:t> over string occurrences</a:t>
            </a:r>
            <a:br>
              <a:rPr lang="en-US" b="1" dirty="0"/>
            </a:br>
            <a:endParaRPr lang="en-US" dirty="0"/>
          </a:p>
        </p:txBody>
      </p:sp>
      <p:sp>
        <p:nvSpPr>
          <p:cNvPr id="3" name="Segnaposto contenuto 2"/>
          <p:cNvSpPr>
            <a:spLocks noGrp="1"/>
          </p:cNvSpPr>
          <p:nvPr>
            <p:ph sz="quarter" idx="13"/>
          </p:nvPr>
        </p:nvSpPr>
        <p:spPr/>
        <p:txBody>
          <a:bodyPr>
            <a:normAutofit/>
          </a:bodyPr>
          <a:lstStyle/>
          <a:p>
            <a:pPr marL="400050" lvl="1" indent="0">
              <a:buNone/>
            </a:pPr>
            <a:r>
              <a:rPr lang="en-US" dirty="0">
                <a:latin typeface="Courier New" panose="02070309020205020404" pitchFamily="49" charset="0"/>
                <a:cs typeface="Courier New" panose="02070309020205020404" pitchFamily="49" charset="0"/>
              </a:rPr>
              <a:t>rule Occurrences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strings: </a:t>
            </a:r>
          </a:p>
          <a:p>
            <a:pPr marL="400050" lvl="1" indent="0">
              <a:buNone/>
            </a:pPr>
            <a:r>
              <a:rPr lang="en-US" dirty="0">
                <a:latin typeface="Courier New" panose="02070309020205020404" pitchFamily="49" charset="0"/>
                <a:cs typeface="Courier New" panose="02070309020205020404" pitchFamily="49" charset="0"/>
              </a:rPr>
              <a:t>		$a = "dummy1" </a:t>
            </a:r>
          </a:p>
          <a:p>
            <a:pPr marL="400050" lvl="1" indent="0">
              <a:buNone/>
            </a:pPr>
            <a:r>
              <a:rPr lang="en-US" dirty="0">
                <a:latin typeface="Courier New" panose="02070309020205020404" pitchFamily="49" charset="0"/>
                <a:cs typeface="Courier New" panose="02070309020205020404" pitchFamily="49" charset="0"/>
              </a:rPr>
              <a:t>		$b = "dummy2" </a:t>
            </a:r>
          </a:p>
          <a:p>
            <a:pPr marL="400050" lvl="1" indent="0">
              <a:buNone/>
            </a:pPr>
            <a:r>
              <a:rPr lang="en-US" dirty="0">
                <a:latin typeface="Courier New" panose="02070309020205020404" pitchFamily="49" charset="0"/>
                <a:cs typeface="Courier New" panose="02070309020205020404" pitchFamily="49" charset="0"/>
              </a:rPr>
              <a:t>	condition: </a:t>
            </a:r>
          </a:p>
          <a:p>
            <a:pPr marL="400050" lvl="1" indent="0">
              <a:buNone/>
            </a:pPr>
            <a:r>
              <a:rPr lang="en-US" dirty="0">
                <a:latin typeface="Courier New" panose="02070309020205020404" pitchFamily="49" charset="0"/>
                <a:cs typeface="Courier New" panose="02070309020205020404" pitchFamily="49" charset="0"/>
              </a:rPr>
              <a:t>		for all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(1,2,3)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+ 10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a:t>
            </a:r>
          </a:p>
          <a:p>
            <a:r>
              <a:rPr lang="en-US" dirty="0"/>
              <a:t>The same condition could be written also as:</a:t>
            </a:r>
          </a:p>
          <a:p>
            <a:pPr marL="400050" lvl="1" indent="0">
              <a:buNone/>
            </a:pPr>
            <a:r>
              <a:rPr lang="en-US" dirty="0">
                <a:latin typeface="Courier New" panose="02070309020205020404" pitchFamily="49" charset="0"/>
                <a:cs typeface="Courier New" panose="02070309020205020404" pitchFamily="49" charset="0"/>
              </a:rPr>
              <a:t>for all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(1..3)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+ 10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00050" lvl="1" indent="0">
              <a:buNone/>
            </a:pP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878935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dirty="0"/>
          </a:p>
        </p:txBody>
      </p:sp>
      <p:sp>
        <p:nvSpPr>
          <p:cNvPr id="3" name="Segnaposto contenuto 2"/>
          <p:cNvSpPr>
            <a:spLocks noGrp="1"/>
          </p:cNvSpPr>
          <p:nvPr>
            <p:ph sz="quarter" idx="13"/>
          </p:nvPr>
        </p:nvSpPr>
        <p:spPr/>
        <p:txBody>
          <a:bodyPr>
            <a:normAutofit/>
          </a:bodyPr>
          <a:lstStyle/>
          <a:p>
            <a:r>
              <a:rPr lang="en-US" dirty="0"/>
              <a:t>In case you want to express that only some occurrences of the string should satisfy your condition, the same logic seen in the </a:t>
            </a:r>
            <a:r>
              <a:rPr lang="en-US" dirty="0" err="1"/>
              <a:t>for..of</a:t>
            </a:r>
            <a:r>
              <a:rPr lang="en-US" dirty="0"/>
              <a:t> operator applies here:</a:t>
            </a:r>
          </a:p>
          <a:p>
            <a:pPr marL="400050" lvl="1" indent="0">
              <a:buNone/>
            </a:pPr>
            <a:r>
              <a:rPr lang="en-US" dirty="0">
                <a:latin typeface="Courier New" panose="02070309020205020404" pitchFamily="49" charset="0"/>
                <a:cs typeface="Courier New" panose="02070309020205020404" pitchFamily="49" charset="0"/>
              </a:rPr>
              <a:t>for any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(1..#a):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100 ) </a:t>
            </a:r>
          </a:p>
          <a:p>
            <a:pPr marL="400050" lvl="1" indent="0">
              <a:buNone/>
            </a:pPr>
            <a:r>
              <a:rPr lang="en-US" dirty="0">
                <a:latin typeface="Courier New" panose="02070309020205020404" pitchFamily="49" charset="0"/>
                <a:cs typeface="Courier New" panose="02070309020205020404" pitchFamily="49" charset="0"/>
              </a:rPr>
              <a:t>for 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(1..#a):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100 ) </a:t>
            </a:r>
          </a:p>
          <a:p>
            <a:r>
              <a:rPr lang="en-US" dirty="0"/>
              <a:t>In resume, the syntax of this operator is:</a:t>
            </a:r>
          </a:p>
          <a:p>
            <a:pPr marL="400050" lvl="1" indent="0">
              <a:buNone/>
            </a:pPr>
            <a:r>
              <a:rPr lang="en-US" dirty="0">
                <a:latin typeface="Courier New" panose="02070309020205020404" pitchFamily="49" charset="0"/>
                <a:cs typeface="Courier New" panose="02070309020205020404" pitchFamily="49" charset="0"/>
              </a:rPr>
              <a:t>for expression identifier in indexes : ( </a:t>
            </a:r>
            <a:r>
              <a:rPr lang="en-US" dirty="0" err="1">
                <a:latin typeface="Courier New" panose="02070309020205020404" pitchFamily="49" charset="0"/>
                <a:cs typeface="Courier New" panose="02070309020205020404" pitchFamily="49" charset="0"/>
              </a:rPr>
              <a:t>boolean_expression</a:t>
            </a: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1713486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fontScale="85000" lnSpcReduction="20000"/>
          </a:bodyPr>
          <a:lstStyle/>
          <a:p>
            <a:r>
              <a:rPr lang="en-US" b="1" dirty="0"/>
              <a:t>Referencing other rules</a:t>
            </a:r>
          </a:p>
          <a:p>
            <a:pPr marL="400050" lvl="1" indent="0">
              <a:buNone/>
            </a:pPr>
            <a:r>
              <a:rPr lang="en-US" dirty="0">
                <a:latin typeface="Courier New" panose="02070309020205020404" pitchFamily="49" charset="0"/>
                <a:cs typeface="Courier New" panose="02070309020205020404" pitchFamily="49" charset="0"/>
              </a:rPr>
              <a:t>rule Rule1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strings: </a:t>
            </a:r>
          </a:p>
          <a:p>
            <a:pPr marL="400050" lvl="1" indent="0">
              <a:buNone/>
            </a:pPr>
            <a:r>
              <a:rPr lang="en-US" dirty="0">
                <a:latin typeface="Courier New" panose="02070309020205020404" pitchFamily="49" charset="0"/>
                <a:cs typeface="Courier New" panose="02070309020205020404" pitchFamily="49" charset="0"/>
              </a:rPr>
              <a:t>		$a = "dummy1" </a:t>
            </a:r>
          </a:p>
          <a:p>
            <a:pPr marL="400050" lvl="1" indent="0">
              <a:buNone/>
            </a:pPr>
            <a:r>
              <a:rPr lang="en-US" dirty="0">
                <a:latin typeface="Courier New" panose="02070309020205020404" pitchFamily="49" charset="0"/>
                <a:cs typeface="Courier New" panose="02070309020205020404" pitchFamily="49" charset="0"/>
              </a:rPr>
              <a:t>	condition: </a:t>
            </a:r>
          </a:p>
          <a:p>
            <a:pPr marL="400050" lvl="1" indent="0">
              <a:buNone/>
            </a:pPr>
            <a:r>
              <a:rPr lang="en-US" dirty="0">
                <a:latin typeface="Courier New" panose="02070309020205020404" pitchFamily="49" charset="0"/>
                <a:cs typeface="Courier New" panose="02070309020205020404" pitchFamily="49" charset="0"/>
              </a:rPr>
              <a:t>		$a } </a:t>
            </a:r>
          </a:p>
          <a:p>
            <a:pPr marL="400050" lvl="1" indent="0">
              <a:buNone/>
            </a:pPr>
            <a:r>
              <a:rPr lang="en-US" dirty="0">
                <a:latin typeface="Courier New" panose="02070309020205020404" pitchFamily="49" charset="0"/>
                <a:cs typeface="Courier New" panose="02070309020205020404" pitchFamily="49" charset="0"/>
              </a:rPr>
              <a:t>rule Rule2 </a:t>
            </a:r>
          </a:p>
          <a:p>
            <a:pPr marL="400050" lvl="1" indent="0">
              <a:buNone/>
            </a:pPr>
            <a:r>
              <a:rPr lang="en-US" dirty="0">
                <a:latin typeface="Courier New" panose="02070309020205020404" pitchFamily="49" charset="0"/>
                <a:cs typeface="Courier New" panose="02070309020205020404" pitchFamily="49" charset="0"/>
              </a:rPr>
              <a:t>{ </a:t>
            </a:r>
          </a:p>
          <a:p>
            <a:pPr marL="400050" lvl="1" indent="0">
              <a:buNone/>
            </a:pPr>
            <a:r>
              <a:rPr lang="en-US" dirty="0">
                <a:latin typeface="Courier New" panose="02070309020205020404" pitchFamily="49" charset="0"/>
                <a:cs typeface="Courier New" panose="02070309020205020404" pitchFamily="49" charset="0"/>
              </a:rPr>
              <a:t>	strings: </a:t>
            </a:r>
          </a:p>
          <a:p>
            <a:pPr marL="400050" lvl="1" indent="0">
              <a:buNone/>
            </a:pPr>
            <a:r>
              <a:rPr lang="en-US" dirty="0">
                <a:latin typeface="Courier New" panose="02070309020205020404" pitchFamily="49" charset="0"/>
                <a:cs typeface="Courier New" panose="02070309020205020404" pitchFamily="49" charset="0"/>
              </a:rPr>
              <a:t>		$a = "dummy2" </a:t>
            </a:r>
          </a:p>
          <a:p>
            <a:pPr marL="400050" lvl="1" indent="0">
              <a:buNone/>
            </a:pPr>
            <a:r>
              <a:rPr lang="en-US" dirty="0">
                <a:latin typeface="Courier New" panose="02070309020205020404" pitchFamily="49" charset="0"/>
                <a:cs typeface="Courier New" panose="02070309020205020404" pitchFamily="49" charset="0"/>
              </a:rPr>
              <a:t>	condition: 	</a:t>
            </a:r>
          </a:p>
          <a:p>
            <a:pPr marL="400050" lvl="1" indent="0">
              <a:buNone/>
            </a:pPr>
            <a:r>
              <a:rPr lang="en-US" dirty="0">
                <a:latin typeface="Courier New" panose="02070309020205020404" pitchFamily="49" charset="0"/>
                <a:cs typeface="Courier New" panose="02070309020205020404" pitchFamily="49" charset="0"/>
              </a:rPr>
              <a:t>		$a and Rule1 </a:t>
            </a:r>
          </a:p>
          <a:p>
            <a:pPr marL="400050" lvl="1"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292588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More </a:t>
            </a:r>
            <a:r>
              <a:rPr lang="it-IT" dirty="0" err="1"/>
              <a:t>about</a:t>
            </a:r>
            <a:r>
              <a:rPr lang="it-IT" dirty="0"/>
              <a:t> </a:t>
            </a:r>
            <a:r>
              <a:rPr lang="it-IT" dirty="0" err="1"/>
              <a:t>rules</a:t>
            </a:r>
            <a:r>
              <a:rPr lang="it-IT" dirty="0"/>
              <a:t>	</a:t>
            </a:r>
            <a:endParaRPr lang="en-US" dirty="0"/>
          </a:p>
        </p:txBody>
      </p:sp>
      <p:sp>
        <p:nvSpPr>
          <p:cNvPr id="3" name="Segnaposto contenuto 2"/>
          <p:cNvSpPr>
            <a:spLocks noGrp="1"/>
          </p:cNvSpPr>
          <p:nvPr>
            <p:ph sz="quarter" idx="13"/>
          </p:nvPr>
        </p:nvSpPr>
        <p:spPr/>
        <p:txBody>
          <a:bodyPr/>
          <a:lstStyle/>
          <a:p>
            <a:r>
              <a:rPr lang="en-US" b="1" dirty="0"/>
              <a:t>Global rules</a:t>
            </a:r>
          </a:p>
          <a:p>
            <a:r>
              <a:rPr lang="en-US" dirty="0"/>
              <a:t>Global rules give you the possibility of imposing restrictions in all your rules at once. </a:t>
            </a:r>
          </a:p>
          <a:p>
            <a:pPr marL="0" indent="0">
              <a:buNone/>
            </a:pPr>
            <a:r>
              <a:rPr lang="en-US" dirty="0">
                <a:latin typeface="Courier New" panose="02070309020205020404" pitchFamily="49" charset="0"/>
                <a:cs typeface="Courier New" panose="02070309020205020404" pitchFamily="49" charset="0"/>
              </a:rPr>
              <a:t>global rule </a:t>
            </a:r>
            <a:r>
              <a:rPr lang="en-US" dirty="0" err="1">
                <a:latin typeface="Courier New" panose="02070309020205020404" pitchFamily="49" charset="0"/>
                <a:cs typeface="Courier New" panose="02070309020205020404" pitchFamily="49" charset="0"/>
              </a:rPr>
              <a:t>SizeLimit</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filesize</a:t>
            </a:r>
            <a:r>
              <a:rPr lang="en-US" dirty="0">
                <a:latin typeface="Courier New" panose="02070309020205020404" pitchFamily="49" charset="0"/>
                <a:cs typeface="Courier New" panose="02070309020205020404" pitchFamily="49" charset="0"/>
              </a:rPr>
              <a:t> &lt; 2MB </a:t>
            </a:r>
          </a:p>
          <a:p>
            <a:pPr marL="0" indent="0">
              <a:buNone/>
            </a:pPr>
            <a:r>
              <a:rPr lang="en-US" dirty="0">
                <a:latin typeface="Courier New" panose="02070309020205020404" pitchFamily="49" charset="0"/>
                <a:cs typeface="Courier New" panose="02070309020205020404" pitchFamily="49" charset="0"/>
              </a:rPr>
              <a:t>}</a:t>
            </a:r>
          </a:p>
          <a:p>
            <a:r>
              <a:rPr lang="en-US" b="1" dirty="0"/>
              <a:t>Private rules</a:t>
            </a:r>
          </a:p>
          <a:p>
            <a:pPr marL="0" indent="0">
              <a:buNone/>
            </a:pPr>
            <a:r>
              <a:rPr lang="en-US" dirty="0">
                <a:latin typeface="Courier New" panose="02070309020205020404" pitchFamily="49" charset="0"/>
                <a:cs typeface="Courier New" panose="02070309020205020404" pitchFamily="49" charset="0"/>
              </a:rPr>
              <a:t>private rule </a:t>
            </a:r>
            <a:r>
              <a:rPr lang="en-US" dirty="0" err="1">
                <a:latin typeface="Courier New" panose="02070309020205020404" pitchFamily="49" charset="0"/>
                <a:cs typeface="Courier New" panose="02070309020205020404" pitchFamily="49" charset="0"/>
              </a:rPr>
              <a:t>PrivateRuleExample</a:t>
            </a:r>
            <a:r>
              <a:rPr lang="en-US" dirty="0">
                <a:latin typeface="Courier New" panose="02070309020205020404" pitchFamily="49" charset="0"/>
                <a:cs typeface="Courier New" panose="02070309020205020404" pitchFamily="49" charset="0"/>
              </a:rPr>
              <a:t> { ... }</a:t>
            </a:r>
          </a:p>
        </p:txBody>
      </p:sp>
    </p:spTree>
    <p:extLst>
      <p:ext uri="{BB962C8B-B14F-4D97-AF65-F5344CB8AC3E}">
        <p14:creationId xmlns:p14="http://schemas.microsoft.com/office/powerpoint/2010/main" val="3741129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Rule</a:t>
            </a:r>
            <a:r>
              <a:rPr lang="it-IT" dirty="0"/>
              <a:t> </a:t>
            </a:r>
            <a:r>
              <a:rPr lang="it-IT" dirty="0" err="1"/>
              <a:t>Tags</a:t>
            </a:r>
            <a:endParaRPr lang="en-US" dirty="0"/>
          </a:p>
        </p:txBody>
      </p:sp>
      <p:sp>
        <p:nvSpPr>
          <p:cNvPr id="3" name="Segnaposto contenuto 2"/>
          <p:cNvSpPr>
            <a:spLocks noGrp="1"/>
          </p:cNvSpPr>
          <p:nvPr>
            <p:ph sz="quarter" idx="13"/>
          </p:nvPr>
        </p:nvSpPr>
        <p:spPr/>
        <p:txBody>
          <a:bodyPr>
            <a:normAutofit/>
          </a:bodyPr>
          <a:lstStyle/>
          <a:p>
            <a:r>
              <a:rPr lang="en-US" dirty="0"/>
              <a:t>tags can be used later to filter YARA’s output and show only the rules that you are interesting in.</a:t>
            </a:r>
          </a:p>
          <a:p>
            <a:pPr marL="0" indent="0">
              <a:buNone/>
            </a:pPr>
            <a:r>
              <a:rPr lang="en-US" dirty="0">
                <a:latin typeface="Courier New" panose="02070309020205020404" pitchFamily="49" charset="0"/>
                <a:cs typeface="Courier New" panose="02070309020205020404" pitchFamily="49" charset="0"/>
              </a:rPr>
              <a:t>rule TagsExample1 : Foo Bar Baz </a:t>
            </a:r>
          </a:p>
          <a:p>
            <a:pPr marL="0" indent="0">
              <a:buNone/>
            </a:pPr>
            <a:r>
              <a:rPr lang="en-US" dirty="0">
                <a:latin typeface="Courier New" panose="02070309020205020404" pitchFamily="49" charset="0"/>
                <a:cs typeface="Courier New" panose="02070309020205020404" pitchFamily="49" charset="0"/>
              </a:rPr>
              <a:t>{ ... } </a:t>
            </a:r>
          </a:p>
          <a:p>
            <a:pPr marL="0" indent="0">
              <a:buNone/>
            </a:pPr>
            <a:r>
              <a:rPr lang="en-US" dirty="0">
                <a:latin typeface="Courier New" panose="02070309020205020404" pitchFamily="49" charset="0"/>
                <a:cs typeface="Courier New" panose="02070309020205020404" pitchFamily="49" charset="0"/>
              </a:rPr>
              <a:t>rule TagsExample2 : Bar { ... }</a:t>
            </a:r>
          </a:p>
        </p:txBody>
      </p:sp>
    </p:spTree>
    <p:extLst>
      <p:ext uri="{BB962C8B-B14F-4D97-AF65-F5344CB8AC3E}">
        <p14:creationId xmlns:p14="http://schemas.microsoft.com/office/powerpoint/2010/main" val="13280010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metadata</a:t>
            </a:r>
            <a:endParaRPr lang="en-US" dirty="0"/>
          </a:p>
        </p:txBody>
      </p:sp>
      <p:sp>
        <p:nvSpPr>
          <p:cNvPr id="3" name="Segnaposto contenuto 2"/>
          <p:cNvSpPr>
            <a:spLocks noGrp="1"/>
          </p:cNvSpPr>
          <p:nvPr>
            <p:ph sz="quarter" idx="13"/>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MetadataExample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meta: </a:t>
            </a:r>
          </a:p>
          <a:p>
            <a:pPr marL="0" indent="0">
              <a:buNone/>
            </a:pPr>
            <a:r>
              <a:rPr lang="en-US" dirty="0">
                <a:latin typeface="Courier New" panose="02070309020205020404" pitchFamily="49" charset="0"/>
                <a:cs typeface="Courier New" panose="02070309020205020404" pitchFamily="49" charset="0"/>
              </a:rPr>
              <a:t>		my_identifier_1 = "Some string data“</a:t>
            </a:r>
          </a:p>
          <a:p>
            <a:pPr marL="0" indent="0">
              <a:buNone/>
            </a:pPr>
            <a:r>
              <a:rPr lang="en-US" dirty="0">
                <a:latin typeface="Courier New" panose="02070309020205020404" pitchFamily="49" charset="0"/>
                <a:cs typeface="Courier New" panose="02070309020205020404" pitchFamily="49" charset="0"/>
              </a:rPr>
              <a:t> 		my_identifier_2 = 24 </a:t>
            </a:r>
          </a:p>
          <a:p>
            <a:pPr marL="0" indent="0">
              <a:buNone/>
            </a:pPr>
            <a:r>
              <a:rPr lang="en-US" dirty="0">
                <a:latin typeface="Courier New" panose="02070309020205020404" pitchFamily="49" charset="0"/>
                <a:cs typeface="Courier New" panose="02070309020205020404" pitchFamily="49" charset="0"/>
              </a:rPr>
              <a:t>		my_identifier_3 = true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my_text_string</a:t>
            </a:r>
            <a:r>
              <a:rPr lang="en-US" dirty="0">
                <a:latin typeface="Courier New" panose="02070309020205020404" pitchFamily="49" charset="0"/>
                <a:cs typeface="Courier New" panose="02070309020205020404" pitchFamily="49" charset="0"/>
              </a:rPr>
              <a:t> = "text here"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my_hex_string</a:t>
            </a:r>
            <a:r>
              <a:rPr lang="en-US" dirty="0">
                <a:latin typeface="Courier New" panose="02070309020205020404" pitchFamily="49" charset="0"/>
                <a:cs typeface="Courier New" panose="02070309020205020404" pitchFamily="49" charset="0"/>
              </a:rPr>
              <a:t> = { E2 34 A1 C8 23 FB } </a:t>
            </a:r>
          </a:p>
          <a:p>
            <a:pPr marL="0" indent="0">
              <a:buNone/>
            </a:pP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my_text_string</a:t>
            </a:r>
            <a:r>
              <a:rPr lang="en-US" dirty="0">
                <a:latin typeface="Courier New" panose="02070309020205020404" pitchFamily="49" charset="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my_hex_string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9217510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Using </a:t>
            </a:r>
            <a:r>
              <a:rPr lang="it-IT" dirty="0" err="1"/>
              <a:t>Modules</a:t>
            </a:r>
            <a:br>
              <a:rPr lang="it-IT" dirty="0"/>
            </a:br>
            <a:endParaRPr lang="en-US" dirty="0"/>
          </a:p>
        </p:txBody>
      </p:sp>
      <p:sp>
        <p:nvSpPr>
          <p:cNvPr id="3" name="Segnaposto contenuto 2"/>
          <p:cNvSpPr>
            <a:spLocks noGrp="1"/>
          </p:cNvSpPr>
          <p:nvPr>
            <p:ph sz="quarter" idx="13"/>
          </p:nvPr>
        </p:nvSpPr>
        <p:spPr/>
        <p:txBody>
          <a:bodyPr>
            <a:normAutofit fontScale="85000" lnSpcReduction="20000"/>
          </a:bodyPr>
          <a:lstStyle/>
          <a:p>
            <a:pPr lvl="1"/>
            <a:r>
              <a:rPr lang="en-US" dirty="0"/>
              <a:t>Modules are extensions to YARA’s core functionality. Some modules like the  </a:t>
            </a:r>
            <a:r>
              <a:rPr lang="en-US" dirty="0">
                <a:hlinkClick r:id="rId3"/>
              </a:rPr>
              <a:t>PE module</a:t>
            </a:r>
            <a:r>
              <a:rPr lang="en-US" dirty="0"/>
              <a:t> and the </a:t>
            </a:r>
            <a:r>
              <a:rPr lang="en-US" dirty="0">
                <a:hlinkClick r:id="rId4"/>
              </a:rPr>
              <a:t>Cuckoo module</a:t>
            </a:r>
            <a:r>
              <a:rPr lang="en-US" dirty="0"/>
              <a:t> are officially distributed with YARA and some of them can be created by third-parties or even by yourself as described in </a:t>
            </a:r>
            <a:r>
              <a:rPr lang="en-US" dirty="0">
                <a:hlinkClick r:id="rId5"/>
              </a:rPr>
              <a:t>Writing your own modules</a:t>
            </a:r>
            <a:r>
              <a:rPr lang="en-US" dirty="0"/>
              <a:t>.</a:t>
            </a:r>
          </a:p>
          <a:p>
            <a:pPr marL="4572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import "cuckoo“</a:t>
            </a:r>
          </a:p>
          <a:p>
            <a:pPr lvl="1"/>
            <a:r>
              <a:rPr lang="it-IT" dirty="0" err="1"/>
              <a:t>Undefined</a:t>
            </a:r>
            <a:r>
              <a:rPr lang="it-IT" dirty="0"/>
              <a:t> </a:t>
            </a:r>
            <a:r>
              <a:rPr lang="it-IT" dirty="0" err="1"/>
              <a:t>variables</a:t>
            </a:r>
            <a:endParaRPr lang="en-US" dirty="0"/>
          </a:p>
          <a:p>
            <a:pPr marL="4572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rule test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strings: </a:t>
            </a:r>
          </a:p>
          <a:p>
            <a:pPr marL="457200" lvl="1" indent="0">
              <a:buNone/>
            </a:pPr>
            <a:r>
              <a:rPr lang="en-US" dirty="0">
                <a:latin typeface="Courier New" panose="02070309020205020404" pitchFamily="49" charset="0"/>
                <a:cs typeface="Courier New" panose="02070309020205020404" pitchFamily="49" charset="0"/>
              </a:rPr>
              <a:t>		$a = "some string" </a:t>
            </a:r>
          </a:p>
          <a:p>
            <a:pPr marL="457200" lvl="1" indent="0">
              <a:buNone/>
            </a:pPr>
            <a:r>
              <a:rPr lang="en-US" dirty="0">
                <a:latin typeface="Courier New" panose="02070309020205020404" pitchFamily="49" charset="0"/>
                <a:cs typeface="Courier New" panose="02070309020205020404" pitchFamily="49" charset="0"/>
              </a:rPr>
              <a:t>	condition: </a:t>
            </a:r>
          </a:p>
          <a:p>
            <a:pPr marL="457200" lvl="1" indent="0">
              <a:buNone/>
            </a:pPr>
            <a:r>
              <a:rPr lang="en-US" dirty="0">
                <a:latin typeface="Courier New" panose="02070309020205020404" pitchFamily="49" charset="0"/>
                <a:cs typeface="Courier New" panose="02070309020205020404" pitchFamily="49" charset="0"/>
              </a:rPr>
              <a:t>		$a and </a:t>
            </a:r>
            <a:r>
              <a:rPr lang="en-US" dirty="0" err="1">
                <a:latin typeface="Courier New" panose="02070309020205020404" pitchFamily="49" charset="0"/>
                <a:cs typeface="Courier New" panose="02070309020205020404" pitchFamily="49" charset="0"/>
              </a:rPr>
              <a:t>pe.entry_point</a:t>
            </a:r>
            <a:r>
              <a:rPr lang="en-US" dirty="0">
                <a:latin typeface="Courier New" panose="02070309020205020404" pitchFamily="49" charset="0"/>
                <a:cs typeface="Courier New" panose="02070309020205020404" pitchFamily="49" charset="0"/>
              </a:rPr>
              <a:t> == 0x1000 </a:t>
            </a:r>
          </a:p>
          <a:p>
            <a:pPr marL="457200" lvl="1" indent="0">
              <a:buNone/>
            </a:pPr>
            <a:r>
              <a:rPr lang="en-US" dirty="0">
                <a:latin typeface="Courier New" panose="02070309020205020404" pitchFamily="49" charset="0"/>
                <a:cs typeface="Courier New" panose="02070309020205020404" pitchFamily="49" charset="0"/>
              </a:rPr>
              <a:t>}</a:t>
            </a:r>
          </a:p>
          <a:p>
            <a:pPr marL="457200" lvl="1" indent="0">
              <a:buNone/>
            </a:pPr>
            <a:r>
              <a:rPr lang="it-IT" sz="1600" dirty="0" err="1"/>
              <a:t>If</a:t>
            </a:r>
            <a:r>
              <a:rPr lang="it-IT" sz="1600" dirty="0"/>
              <a:t> the </a:t>
            </a:r>
            <a:r>
              <a:rPr lang="it-IT" sz="1600" dirty="0" err="1"/>
              <a:t>condition</a:t>
            </a:r>
            <a:r>
              <a:rPr lang="it-IT" sz="1600" dirty="0"/>
              <a:t> </a:t>
            </a:r>
            <a:r>
              <a:rPr lang="it-IT" sz="1600" dirty="0" err="1"/>
              <a:t>changes</a:t>
            </a:r>
            <a:r>
              <a:rPr lang="it-IT" sz="1600" dirty="0"/>
              <a:t> </a:t>
            </a:r>
            <a:r>
              <a:rPr lang="it-IT" sz="1600" dirty="0" err="1"/>
              <a:t>into</a:t>
            </a:r>
            <a:r>
              <a:rPr lang="it-IT" sz="1600" dirty="0"/>
              <a:t>: </a:t>
            </a:r>
            <a:r>
              <a:rPr lang="en-US" dirty="0">
                <a:latin typeface="Courier New" panose="02070309020205020404" pitchFamily="49" charset="0"/>
                <a:cs typeface="Courier New" panose="02070309020205020404" pitchFamily="49" charset="0"/>
              </a:rPr>
              <a:t>$a or </a:t>
            </a:r>
            <a:r>
              <a:rPr lang="en-US" dirty="0" err="1">
                <a:latin typeface="Courier New" panose="02070309020205020404" pitchFamily="49" charset="0"/>
                <a:cs typeface="Courier New" panose="02070309020205020404" pitchFamily="49" charset="0"/>
              </a:rPr>
              <a:t>pe.entry_point</a:t>
            </a:r>
            <a:r>
              <a:rPr lang="en-US" dirty="0">
                <a:latin typeface="Courier New" panose="02070309020205020404" pitchFamily="49" charset="0"/>
                <a:cs typeface="Courier New" panose="02070309020205020404" pitchFamily="49" charset="0"/>
              </a:rPr>
              <a:t> == 0x1000 </a:t>
            </a:r>
          </a:p>
        </p:txBody>
      </p:sp>
    </p:spTree>
    <p:extLst>
      <p:ext uri="{BB962C8B-B14F-4D97-AF65-F5344CB8AC3E}">
        <p14:creationId xmlns:p14="http://schemas.microsoft.com/office/powerpoint/2010/main" val="1672744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External</a:t>
            </a:r>
            <a:r>
              <a:rPr lang="it-IT" dirty="0"/>
              <a:t> </a:t>
            </a:r>
            <a:r>
              <a:rPr lang="it-IT" dirty="0" err="1"/>
              <a:t>variables</a:t>
            </a:r>
            <a:endParaRPr lang="en-US" dirty="0"/>
          </a:p>
        </p:txBody>
      </p:sp>
      <p:sp>
        <p:nvSpPr>
          <p:cNvPr id="3" name="Segnaposto contenuto 2"/>
          <p:cNvSpPr>
            <a:spLocks noGrp="1"/>
          </p:cNvSpPr>
          <p:nvPr>
            <p:ph sz="quarter" idx="13"/>
          </p:nvPr>
        </p:nvSpPr>
        <p:spPr/>
        <p:txBody>
          <a:bodyPr>
            <a:normAutofit fontScale="92500" lnSpcReduction="10000"/>
          </a:bodyPr>
          <a:lstStyle/>
          <a:p>
            <a:r>
              <a:rPr lang="en-US" dirty="0"/>
              <a:t>External variables allow you to define rules which depends on values provided from the outside</a:t>
            </a:r>
          </a:p>
          <a:p>
            <a:pPr marL="0" indent="0">
              <a:buNone/>
            </a:pPr>
            <a:r>
              <a:rPr lang="en-US" dirty="0">
                <a:latin typeface="Courier New" panose="02070309020205020404" pitchFamily="49" charset="0"/>
                <a:cs typeface="Courier New" panose="02070309020205020404" pitchFamily="49" charset="0"/>
              </a:rPr>
              <a:t>rule ExternalVariableExample1 </a:t>
            </a:r>
          </a:p>
          <a:p>
            <a:pPr marL="0"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condition: </a:t>
            </a:r>
          </a:p>
          <a:p>
            <a:pPr marL="1371600" lvl="3" indent="0">
              <a:buNone/>
            </a:pPr>
            <a:r>
              <a:rPr lang="en-US" dirty="0" err="1">
                <a:latin typeface="Courier New" panose="02070309020205020404" pitchFamily="49" charset="0"/>
                <a:cs typeface="Courier New" panose="02070309020205020404" pitchFamily="49" charset="0"/>
              </a:rPr>
              <a:t>ext_var</a:t>
            </a:r>
            <a:r>
              <a:rPr lang="en-US" dirty="0">
                <a:latin typeface="Courier New" panose="02070309020205020404" pitchFamily="49" charset="0"/>
                <a:cs typeface="Courier New" panose="02070309020205020404" pitchFamily="49" charset="0"/>
              </a:rPr>
              <a:t> == 10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t>External variables could be of types: integer, string or </a:t>
            </a:r>
            <a:r>
              <a:rPr lang="en-US" dirty="0" err="1"/>
              <a:t>boolean</a:t>
            </a:r>
            <a:r>
              <a:rPr lang="en-US" dirty="0"/>
              <a:t>;</a:t>
            </a:r>
          </a:p>
          <a:p>
            <a:pPr marL="0" indent="0">
              <a:buNone/>
            </a:pPr>
            <a:r>
              <a:rPr lang="en-US" dirty="0">
                <a:latin typeface="Courier New" panose="02070309020205020404" pitchFamily="49" charset="0"/>
                <a:cs typeface="Courier New" panose="02070309020205020404" pitchFamily="49" charset="0"/>
              </a:rPr>
              <a:t>rule ExternalVariableExample2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bool_ext_var</a:t>
            </a:r>
            <a:r>
              <a:rPr lang="en-US" dirty="0">
                <a:latin typeface="Courier New" panose="02070309020205020404" pitchFamily="49" charset="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filesize</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int_ext_var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96141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Don’t</a:t>
            </a:r>
            <a:r>
              <a:rPr lang="it-IT" dirty="0"/>
              <a:t> use </a:t>
            </a:r>
            <a:r>
              <a:rPr lang="it-IT" dirty="0" err="1"/>
              <a:t>these</a:t>
            </a:r>
            <a:r>
              <a:rPr lang="it-IT" dirty="0"/>
              <a:t> </a:t>
            </a:r>
            <a:r>
              <a:rPr lang="it-IT" dirty="0" err="1"/>
              <a:t>as</a:t>
            </a:r>
            <a:r>
              <a:rPr lang="it-IT" dirty="0"/>
              <a:t> </a:t>
            </a:r>
            <a:r>
              <a:rPr lang="it-IT" dirty="0" err="1"/>
              <a:t>identifiers</a:t>
            </a:r>
            <a:endParaRPr lang="en-US" dirty="0"/>
          </a:p>
        </p:txBody>
      </p:sp>
      <p:graphicFrame>
        <p:nvGraphicFramePr>
          <p:cNvPr id="4" name="Segnaposto contenuto 3"/>
          <p:cNvGraphicFramePr>
            <a:graphicFrameLocks noGrp="1"/>
          </p:cNvGraphicFramePr>
          <p:nvPr>
            <p:ph sz="quarter" idx="13"/>
            <p:extLst>
              <p:ext uri="{D42A27DB-BD31-4B8C-83A1-F6EECF244321}">
                <p14:modId xmlns:p14="http://schemas.microsoft.com/office/powerpoint/2010/main" val="597640587"/>
              </p:ext>
            </p:extLst>
          </p:nvPr>
        </p:nvGraphicFramePr>
        <p:xfrm>
          <a:off x="609600" y="1600200"/>
          <a:ext cx="7924798" cy="2834640"/>
        </p:xfrm>
        <a:graphic>
          <a:graphicData uri="http://schemas.openxmlformats.org/drawingml/2006/table">
            <a:tbl>
              <a:tblPr firstRow="1" bandRow="1">
                <a:tableStyleId>{5C22544A-7EE6-4342-B048-85BDC9FD1C3A}</a:tableStyleId>
              </a:tblPr>
              <a:tblGrid>
                <a:gridCol w="1132114">
                  <a:extLst>
                    <a:ext uri="{9D8B030D-6E8A-4147-A177-3AD203B41FA5}">
                      <a16:colId xmlns:a16="http://schemas.microsoft.com/office/drawing/2014/main" val="20000"/>
                    </a:ext>
                  </a:extLst>
                </a:gridCol>
                <a:gridCol w="1132114">
                  <a:extLst>
                    <a:ext uri="{9D8B030D-6E8A-4147-A177-3AD203B41FA5}">
                      <a16:colId xmlns:a16="http://schemas.microsoft.com/office/drawing/2014/main" val="20001"/>
                    </a:ext>
                  </a:extLst>
                </a:gridCol>
                <a:gridCol w="1132114">
                  <a:extLst>
                    <a:ext uri="{9D8B030D-6E8A-4147-A177-3AD203B41FA5}">
                      <a16:colId xmlns:a16="http://schemas.microsoft.com/office/drawing/2014/main" val="20002"/>
                    </a:ext>
                  </a:extLst>
                </a:gridCol>
                <a:gridCol w="1132114">
                  <a:extLst>
                    <a:ext uri="{9D8B030D-6E8A-4147-A177-3AD203B41FA5}">
                      <a16:colId xmlns:a16="http://schemas.microsoft.com/office/drawing/2014/main" val="20003"/>
                    </a:ext>
                  </a:extLst>
                </a:gridCol>
                <a:gridCol w="1132114">
                  <a:extLst>
                    <a:ext uri="{9D8B030D-6E8A-4147-A177-3AD203B41FA5}">
                      <a16:colId xmlns:a16="http://schemas.microsoft.com/office/drawing/2014/main" val="20004"/>
                    </a:ext>
                  </a:extLst>
                </a:gridCol>
                <a:gridCol w="1132114">
                  <a:extLst>
                    <a:ext uri="{9D8B030D-6E8A-4147-A177-3AD203B41FA5}">
                      <a16:colId xmlns:a16="http://schemas.microsoft.com/office/drawing/2014/main" val="20005"/>
                    </a:ext>
                  </a:extLst>
                </a:gridCol>
                <a:gridCol w="1132114">
                  <a:extLst>
                    <a:ext uri="{9D8B030D-6E8A-4147-A177-3AD203B41FA5}">
                      <a16:colId xmlns:a16="http://schemas.microsoft.com/office/drawing/2014/main" val="20006"/>
                    </a:ext>
                  </a:extLst>
                </a:gridCol>
              </a:tblGrid>
              <a:tr h="370840">
                <a:tc>
                  <a:txBody>
                    <a:bodyPr/>
                    <a:lstStyle/>
                    <a:p>
                      <a:pPr fontAlgn="ctr"/>
                      <a:r>
                        <a:rPr lang="en-US" dirty="0">
                          <a:effectLst/>
                        </a:rPr>
                        <a:t>all</a:t>
                      </a:r>
                    </a:p>
                  </a:txBody>
                  <a:tcPr marL="152400" marR="152400" marT="76200" marB="76200" anchor="ctr"/>
                </a:tc>
                <a:tc>
                  <a:txBody>
                    <a:bodyPr/>
                    <a:lstStyle/>
                    <a:p>
                      <a:pPr fontAlgn="ctr"/>
                      <a:r>
                        <a:rPr lang="en-US">
                          <a:effectLst/>
                        </a:rPr>
                        <a:t>and</a:t>
                      </a:r>
                    </a:p>
                  </a:txBody>
                  <a:tcPr marL="152400" marR="152400" marT="76200" marB="76200" anchor="ctr"/>
                </a:tc>
                <a:tc>
                  <a:txBody>
                    <a:bodyPr/>
                    <a:lstStyle/>
                    <a:p>
                      <a:pPr fontAlgn="ctr"/>
                      <a:r>
                        <a:rPr lang="en-US">
                          <a:effectLst/>
                        </a:rPr>
                        <a:t>any</a:t>
                      </a:r>
                    </a:p>
                  </a:txBody>
                  <a:tcPr marL="152400" marR="152400" marT="76200" marB="76200" anchor="ctr"/>
                </a:tc>
                <a:tc>
                  <a:txBody>
                    <a:bodyPr/>
                    <a:lstStyle/>
                    <a:p>
                      <a:pPr fontAlgn="ctr"/>
                      <a:r>
                        <a:rPr lang="en-US">
                          <a:effectLst/>
                        </a:rPr>
                        <a:t>ascii</a:t>
                      </a:r>
                    </a:p>
                  </a:txBody>
                  <a:tcPr marL="152400" marR="152400" marT="76200" marB="76200" anchor="ctr"/>
                </a:tc>
                <a:tc>
                  <a:txBody>
                    <a:bodyPr/>
                    <a:lstStyle/>
                    <a:p>
                      <a:pPr fontAlgn="ctr"/>
                      <a:r>
                        <a:rPr lang="en-US">
                          <a:effectLst/>
                        </a:rPr>
                        <a:t>at</a:t>
                      </a:r>
                    </a:p>
                  </a:txBody>
                  <a:tcPr marL="152400" marR="152400" marT="76200" marB="76200" anchor="ctr"/>
                </a:tc>
                <a:tc>
                  <a:txBody>
                    <a:bodyPr/>
                    <a:lstStyle/>
                    <a:p>
                      <a:pPr fontAlgn="ctr"/>
                      <a:r>
                        <a:rPr lang="en-US">
                          <a:effectLst/>
                        </a:rPr>
                        <a:t>condition</a:t>
                      </a:r>
                    </a:p>
                  </a:txBody>
                  <a:tcPr marL="152400" marR="152400" marT="76200" marB="76200" anchor="ctr"/>
                </a:tc>
                <a:tc>
                  <a:txBody>
                    <a:bodyPr/>
                    <a:lstStyle/>
                    <a:p>
                      <a:pPr fontAlgn="ctr"/>
                      <a:r>
                        <a:rPr lang="en-US">
                          <a:effectLst/>
                        </a:rPr>
                        <a:t>contains</a:t>
                      </a:r>
                    </a:p>
                  </a:txBody>
                  <a:tcPr marL="152400" marR="152400" marT="76200" marB="76200" anchor="ctr"/>
                </a:tc>
                <a:extLst>
                  <a:ext uri="{0D108BD9-81ED-4DB2-BD59-A6C34878D82A}">
                    <a16:rowId xmlns:a16="http://schemas.microsoft.com/office/drawing/2014/main" val="10000"/>
                  </a:ext>
                </a:extLst>
              </a:tr>
              <a:tr h="370840">
                <a:tc>
                  <a:txBody>
                    <a:bodyPr/>
                    <a:lstStyle/>
                    <a:p>
                      <a:pPr fontAlgn="ctr"/>
                      <a:r>
                        <a:rPr lang="en-US">
                          <a:effectLst/>
                        </a:rPr>
                        <a:t>entrypoint</a:t>
                      </a:r>
                    </a:p>
                  </a:txBody>
                  <a:tcPr marL="152400" marR="152400" marT="76200" marB="76200" anchor="ctr"/>
                </a:tc>
                <a:tc>
                  <a:txBody>
                    <a:bodyPr/>
                    <a:lstStyle/>
                    <a:p>
                      <a:pPr fontAlgn="ctr"/>
                      <a:r>
                        <a:rPr lang="en-US">
                          <a:effectLst/>
                        </a:rPr>
                        <a:t>false</a:t>
                      </a:r>
                    </a:p>
                  </a:txBody>
                  <a:tcPr marL="152400" marR="152400" marT="76200" marB="76200" anchor="ctr"/>
                </a:tc>
                <a:tc>
                  <a:txBody>
                    <a:bodyPr/>
                    <a:lstStyle/>
                    <a:p>
                      <a:pPr fontAlgn="ctr"/>
                      <a:r>
                        <a:rPr lang="en-US">
                          <a:effectLst/>
                        </a:rPr>
                        <a:t>filesize</a:t>
                      </a:r>
                    </a:p>
                  </a:txBody>
                  <a:tcPr marL="152400" marR="152400" marT="76200" marB="76200" anchor="ctr"/>
                </a:tc>
                <a:tc>
                  <a:txBody>
                    <a:bodyPr/>
                    <a:lstStyle/>
                    <a:p>
                      <a:pPr fontAlgn="ctr"/>
                      <a:r>
                        <a:rPr lang="en-US">
                          <a:effectLst/>
                        </a:rPr>
                        <a:t>fullword</a:t>
                      </a:r>
                    </a:p>
                  </a:txBody>
                  <a:tcPr marL="152400" marR="152400" marT="76200" marB="76200" anchor="ctr"/>
                </a:tc>
                <a:tc>
                  <a:txBody>
                    <a:bodyPr/>
                    <a:lstStyle/>
                    <a:p>
                      <a:pPr fontAlgn="ctr"/>
                      <a:r>
                        <a:rPr lang="en-US">
                          <a:effectLst/>
                        </a:rPr>
                        <a:t>for</a:t>
                      </a:r>
                    </a:p>
                  </a:txBody>
                  <a:tcPr marL="152400" marR="152400" marT="76200" marB="76200" anchor="ctr"/>
                </a:tc>
                <a:tc>
                  <a:txBody>
                    <a:bodyPr/>
                    <a:lstStyle/>
                    <a:p>
                      <a:pPr fontAlgn="ctr"/>
                      <a:r>
                        <a:rPr lang="en-US">
                          <a:effectLst/>
                        </a:rPr>
                        <a:t>global</a:t>
                      </a:r>
                    </a:p>
                  </a:txBody>
                  <a:tcPr marL="152400" marR="152400" marT="76200" marB="76200" anchor="ctr"/>
                </a:tc>
                <a:tc>
                  <a:txBody>
                    <a:bodyPr/>
                    <a:lstStyle/>
                    <a:p>
                      <a:pPr fontAlgn="ctr"/>
                      <a:r>
                        <a:rPr lang="en-US">
                          <a:effectLst/>
                        </a:rPr>
                        <a:t>in</a:t>
                      </a:r>
                    </a:p>
                  </a:txBody>
                  <a:tcPr marL="152400" marR="152400" marT="76200" marB="76200" anchor="ctr"/>
                </a:tc>
                <a:extLst>
                  <a:ext uri="{0D108BD9-81ED-4DB2-BD59-A6C34878D82A}">
                    <a16:rowId xmlns:a16="http://schemas.microsoft.com/office/drawing/2014/main" val="10001"/>
                  </a:ext>
                </a:extLst>
              </a:tr>
              <a:tr h="370840">
                <a:tc>
                  <a:txBody>
                    <a:bodyPr/>
                    <a:lstStyle/>
                    <a:p>
                      <a:pPr fontAlgn="ctr"/>
                      <a:r>
                        <a:rPr lang="en-US">
                          <a:effectLst/>
                        </a:rPr>
                        <a:t>import</a:t>
                      </a:r>
                    </a:p>
                  </a:txBody>
                  <a:tcPr marL="152400" marR="152400" marT="76200" marB="76200" anchor="ctr"/>
                </a:tc>
                <a:tc>
                  <a:txBody>
                    <a:bodyPr/>
                    <a:lstStyle/>
                    <a:p>
                      <a:pPr fontAlgn="ctr"/>
                      <a:r>
                        <a:rPr lang="en-US">
                          <a:effectLst/>
                        </a:rPr>
                        <a:t>include</a:t>
                      </a:r>
                    </a:p>
                  </a:txBody>
                  <a:tcPr marL="152400" marR="152400" marT="76200" marB="76200" anchor="ctr"/>
                </a:tc>
                <a:tc>
                  <a:txBody>
                    <a:bodyPr/>
                    <a:lstStyle/>
                    <a:p>
                      <a:pPr fontAlgn="ctr"/>
                      <a:r>
                        <a:rPr lang="en-US">
                          <a:effectLst/>
                        </a:rPr>
                        <a:t>int8</a:t>
                      </a:r>
                    </a:p>
                  </a:txBody>
                  <a:tcPr marL="152400" marR="152400" marT="76200" marB="76200" anchor="ctr"/>
                </a:tc>
                <a:tc>
                  <a:txBody>
                    <a:bodyPr/>
                    <a:lstStyle/>
                    <a:p>
                      <a:pPr fontAlgn="ctr"/>
                      <a:r>
                        <a:rPr lang="en-US">
                          <a:effectLst/>
                        </a:rPr>
                        <a:t>int16</a:t>
                      </a:r>
                    </a:p>
                  </a:txBody>
                  <a:tcPr marL="152400" marR="152400" marT="76200" marB="76200" anchor="ctr"/>
                </a:tc>
                <a:tc>
                  <a:txBody>
                    <a:bodyPr/>
                    <a:lstStyle/>
                    <a:p>
                      <a:pPr fontAlgn="ctr"/>
                      <a:r>
                        <a:rPr lang="en-US">
                          <a:effectLst/>
                        </a:rPr>
                        <a:t>int32</a:t>
                      </a:r>
                    </a:p>
                  </a:txBody>
                  <a:tcPr marL="152400" marR="152400" marT="76200" marB="76200" anchor="ctr"/>
                </a:tc>
                <a:tc>
                  <a:txBody>
                    <a:bodyPr/>
                    <a:lstStyle/>
                    <a:p>
                      <a:pPr fontAlgn="ctr"/>
                      <a:r>
                        <a:rPr lang="en-US">
                          <a:effectLst/>
                        </a:rPr>
                        <a:t>int8be</a:t>
                      </a:r>
                    </a:p>
                  </a:txBody>
                  <a:tcPr marL="152400" marR="152400" marT="76200" marB="76200" anchor="ctr"/>
                </a:tc>
                <a:tc>
                  <a:txBody>
                    <a:bodyPr/>
                    <a:lstStyle/>
                    <a:p>
                      <a:pPr fontAlgn="ctr"/>
                      <a:r>
                        <a:rPr lang="en-US">
                          <a:effectLst/>
                        </a:rPr>
                        <a:t>int16be</a:t>
                      </a:r>
                    </a:p>
                  </a:txBody>
                  <a:tcPr marL="152400" marR="152400" marT="76200" marB="76200" anchor="ctr"/>
                </a:tc>
                <a:extLst>
                  <a:ext uri="{0D108BD9-81ED-4DB2-BD59-A6C34878D82A}">
                    <a16:rowId xmlns:a16="http://schemas.microsoft.com/office/drawing/2014/main" val="10002"/>
                  </a:ext>
                </a:extLst>
              </a:tr>
              <a:tr h="370840">
                <a:tc>
                  <a:txBody>
                    <a:bodyPr/>
                    <a:lstStyle/>
                    <a:p>
                      <a:pPr fontAlgn="ctr"/>
                      <a:r>
                        <a:rPr lang="en-US">
                          <a:effectLst/>
                        </a:rPr>
                        <a:t>int32be</a:t>
                      </a:r>
                    </a:p>
                  </a:txBody>
                  <a:tcPr marL="152400" marR="152400" marT="76200" marB="76200" anchor="ctr"/>
                </a:tc>
                <a:tc>
                  <a:txBody>
                    <a:bodyPr/>
                    <a:lstStyle/>
                    <a:p>
                      <a:pPr fontAlgn="ctr"/>
                      <a:r>
                        <a:rPr lang="en-US">
                          <a:effectLst/>
                        </a:rPr>
                        <a:t>matches</a:t>
                      </a:r>
                    </a:p>
                  </a:txBody>
                  <a:tcPr marL="152400" marR="152400" marT="76200" marB="76200" anchor="ctr"/>
                </a:tc>
                <a:tc>
                  <a:txBody>
                    <a:bodyPr/>
                    <a:lstStyle/>
                    <a:p>
                      <a:pPr fontAlgn="ctr"/>
                      <a:r>
                        <a:rPr lang="en-US">
                          <a:effectLst/>
                        </a:rPr>
                        <a:t>meta</a:t>
                      </a:r>
                    </a:p>
                  </a:txBody>
                  <a:tcPr marL="152400" marR="152400" marT="76200" marB="76200" anchor="ctr"/>
                </a:tc>
                <a:tc>
                  <a:txBody>
                    <a:bodyPr/>
                    <a:lstStyle/>
                    <a:p>
                      <a:pPr fontAlgn="ctr"/>
                      <a:r>
                        <a:rPr lang="en-US">
                          <a:effectLst/>
                        </a:rPr>
                        <a:t>nocase</a:t>
                      </a:r>
                    </a:p>
                  </a:txBody>
                  <a:tcPr marL="152400" marR="152400" marT="76200" marB="76200" anchor="ctr"/>
                </a:tc>
                <a:tc>
                  <a:txBody>
                    <a:bodyPr/>
                    <a:lstStyle/>
                    <a:p>
                      <a:pPr fontAlgn="ctr"/>
                      <a:r>
                        <a:rPr lang="en-US">
                          <a:effectLst/>
                        </a:rPr>
                        <a:t>not</a:t>
                      </a:r>
                    </a:p>
                  </a:txBody>
                  <a:tcPr marL="152400" marR="152400" marT="76200" marB="76200" anchor="ctr"/>
                </a:tc>
                <a:tc>
                  <a:txBody>
                    <a:bodyPr/>
                    <a:lstStyle/>
                    <a:p>
                      <a:pPr fontAlgn="ctr"/>
                      <a:r>
                        <a:rPr lang="en-US">
                          <a:effectLst/>
                        </a:rPr>
                        <a:t>or</a:t>
                      </a:r>
                    </a:p>
                  </a:txBody>
                  <a:tcPr marL="152400" marR="152400" marT="76200" marB="76200" anchor="ctr"/>
                </a:tc>
                <a:tc>
                  <a:txBody>
                    <a:bodyPr/>
                    <a:lstStyle/>
                    <a:p>
                      <a:pPr fontAlgn="ctr"/>
                      <a:r>
                        <a:rPr lang="en-US">
                          <a:effectLst/>
                        </a:rPr>
                        <a:t>of</a:t>
                      </a:r>
                    </a:p>
                  </a:txBody>
                  <a:tcPr marL="152400" marR="152400" marT="76200" marB="76200" anchor="ctr"/>
                </a:tc>
                <a:extLst>
                  <a:ext uri="{0D108BD9-81ED-4DB2-BD59-A6C34878D82A}">
                    <a16:rowId xmlns:a16="http://schemas.microsoft.com/office/drawing/2014/main" val="10003"/>
                  </a:ext>
                </a:extLst>
              </a:tr>
              <a:tr h="370840">
                <a:tc>
                  <a:txBody>
                    <a:bodyPr/>
                    <a:lstStyle/>
                    <a:p>
                      <a:pPr fontAlgn="ctr"/>
                      <a:r>
                        <a:rPr lang="en-US">
                          <a:effectLst/>
                        </a:rPr>
                        <a:t>private</a:t>
                      </a:r>
                    </a:p>
                  </a:txBody>
                  <a:tcPr marL="152400" marR="152400" marT="76200" marB="76200" anchor="ctr"/>
                </a:tc>
                <a:tc>
                  <a:txBody>
                    <a:bodyPr/>
                    <a:lstStyle/>
                    <a:p>
                      <a:pPr fontAlgn="ctr"/>
                      <a:r>
                        <a:rPr lang="en-US">
                          <a:effectLst/>
                        </a:rPr>
                        <a:t>rule</a:t>
                      </a:r>
                    </a:p>
                  </a:txBody>
                  <a:tcPr marL="152400" marR="152400" marT="76200" marB="76200" anchor="ctr"/>
                </a:tc>
                <a:tc>
                  <a:txBody>
                    <a:bodyPr/>
                    <a:lstStyle/>
                    <a:p>
                      <a:pPr fontAlgn="ctr"/>
                      <a:r>
                        <a:rPr lang="en-US">
                          <a:effectLst/>
                        </a:rPr>
                        <a:t>strings</a:t>
                      </a:r>
                    </a:p>
                  </a:txBody>
                  <a:tcPr marL="152400" marR="152400" marT="76200" marB="76200" anchor="ctr"/>
                </a:tc>
                <a:tc>
                  <a:txBody>
                    <a:bodyPr/>
                    <a:lstStyle/>
                    <a:p>
                      <a:pPr fontAlgn="ctr"/>
                      <a:r>
                        <a:rPr lang="en-US">
                          <a:effectLst/>
                        </a:rPr>
                        <a:t>them</a:t>
                      </a:r>
                    </a:p>
                  </a:txBody>
                  <a:tcPr marL="152400" marR="152400" marT="76200" marB="76200" anchor="ctr"/>
                </a:tc>
                <a:tc>
                  <a:txBody>
                    <a:bodyPr/>
                    <a:lstStyle/>
                    <a:p>
                      <a:pPr fontAlgn="ctr"/>
                      <a:r>
                        <a:rPr lang="en-US">
                          <a:effectLst/>
                        </a:rPr>
                        <a:t>true</a:t>
                      </a:r>
                    </a:p>
                  </a:txBody>
                  <a:tcPr marL="152400" marR="152400" marT="76200" marB="76200" anchor="ctr"/>
                </a:tc>
                <a:tc>
                  <a:txBody>
                    <a:bodyPr/>
                    <a:lstStyle/>
                    <a:p>
                      <a:pPr fontAlgn="ctr"/>
                      <a:r>
                        <a:rPr lang="en-US">
                          <a:effectLst/>
                        </a:rPr>
                        <a:t>uint8</a:t>
                      </a:r>
                    </a:p>
                  </a:txBody>
                  <a:tcPr marL="152400" marR="152400" marT="76200" marB="76200" anchor="ctr"/>
                </a:tc>
                <a:tc>
                  <a:txBody>
                    <a:bodyPr/>
                    <a:lstStyle/>
                    <a:p>
                      <a:pPr fontAlgn="ctr"/>
                      <a:r>
                        <a:rPr lang="en-US">
                          <a:effectLst/>
                        </a:rPr>
                        <a:t>uint16</a:t>
                      </a:r>
                    </a:p>
                  </a:txBody>
                  <a:tcPr marL="152400" marR="152400" marT="76200" marB="76200" anchor="ctr"/>
                </a:tc>
                <a:extLst>
                  <a:ext uri="{0D108BD9-81ED-4DB2-BD59-A6C34878D82A}">
                    <a16:rowId xmlns:a16="http://schemas.microsoft.com/office/drawing/2014/main" val="10004"/>
                  </a:ext>
                </a:extLst>
              </a:tr>
              <a:tr h="370840">
                <a:tc>
                  <a:txBody>
                    <a:bodyPr/>
                    <a:lstStyle/>
                    <a:p>
                      <a:pPr fontAlgn="ctr"/>
                      <a:r>
                        <a:rPr lang="en-US">
                          <a:effectLst/>
                        </a:rPr>
                        <a:t>uint32</a:t>
                      </a:r>
                    </a:p>
                  </a:txBody>
                  <a:tcPr marL="152400" marR="152400" marT="76200" marB="76200" anchor="ctr"/>
                </a:tc>
                <a:tc>
                  <a:txBody>
                    <a:bodyPr/>
                    <a:lstStyle/>
                    <a:p>
                      <a:pPr fontAlgn="ctr"/>
                      <a:r>
                        <a:rPr lang="en-US">
                          <a:effectLst/>
                        </a:rPr>
                        <a:t>uint8be</a:t>
                      </a:r>
                    </a:p>
                  </a:txBody>
                  <a:tcPr marL="152400" marR="152400" marT="76200" marB="76200" anchor="ctr"/>
                </a:tc>
                <a:tc>
                  <a:txBody>
                    <a:bodyPr/>
                    <a:lstStyle/>
                    <a:p>
                      <a:pPr fontAlgn="ctr"/>
                      <a:r>
                        <a:rPr lang="en-US">
                          <a:effectLst/>
                        </a:rPr>
                        <a:t>uint16be</a:t>
                      </a:r>
                    </a:p>
                  </a:txBody>
                  <a:tcPr marL="152400" marR="152400" marT="76200" marB="76200" anchor="ctr"/>
                </a:tc>
                <a:tc>
                  <a:txBody>
                    <a:bodyPr/>
                    <a:lstStyle/>
                    <a:p>
                      <a:pPr fontAlgn="ctr"/>
                      <a:r>
                        <a:rPr lang="en-US">
                          <a:effectLst/>
                        </a:rPr>
                        <a:t>uint32be</a:t>
                      </a:r>
                    </a:p>
                  </a:txBody>
                  <a:tcPr marL="152400" marR="152400" marT="76200" marB="76200" anchor="ctr"/>
                </a:tc>
                <a:tc>
                  <a:txBody>
                    <a:bodyPr/>
                    <a:lstStyle/>
                    <a:p>
                      <a:pPr fontAlgn="ctr"/>
                      <a:r>
                        <a:rPr lang="en-US">
                          <a:effectLst/>
                        </a:rPr>
                        <a:t>wide</a:t>
                      </a:r>
                    </a:p>
                  </a:txBody>
                  <a:tcPr marL="152400" marR="152400" marT="76200" marB="76200" anchor="ct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95165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pPr marL="0" indent="0">
              <a:buNone/>
            </a:pPr>
            <a:r>
              <a:rPr lang="en-US" sz="1800" dirty="0">
                <a:latin typeface="Courier New" panose="02070309020205020404" pitchFamily="49" charset="0"/>
                <a:cs typeface="Courier New" panose="02070309020205020404" pitchFamily="49" charset="0"/>
              </a:rPr>
              <a:t>rule ExternalVariableExample3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condition: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string_ext_var</a:t>
            </a:r>
            <a:r>
              <a:rPr lang="en-US" sz="1800" dirty="0">
                <a:latin typeface="Courier New" panose="02070309020205020404" pitchFamily="49" charset="0"/>
                <a:cs typeface="Courier New" panose="02070309020205020404" pitchFamily="49" charset="0"/>
              </a:rPr>
              <a:t> contains "text"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rule ExternalVariableExample4 </a:t>
            </a:r>
          </a:p>
          <a:p>
            <a:pPr marL="0" indent="0">
              <a:buNone/>
            </a:pP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condition: </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string_ext_var</a:t>
            </a:r>
            <a:r>
              <a:rPr lang="en-US" sz="1800" dirty="0">
                <a:latin typeface="Courier New" panose="02070309020205020404" pitchFamily="49" charset="0"/>
                <a:cs typeface="Courier New" panose="02070309020205020404" pitchFamily="49" charset="0"/>
              </a:rPr>
              <a:t> matches /[a-z]+/ </a:t>
            </a:r>
          </a:p>
          <a:p>
            <a:pPr marL="0" indent="0">
              <a:buNone/>
            </a:pPr>
            <a:r>
              <a:rPr lang="en-US" sz="18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581416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Including</a:t>
            </a:r>
            <a:r>
              <a:rPr lang="it-IT" dirty="0"/>
              <a:t> </a:t>
            </a:r>
            <a:r>
              <a:rPr lang="it-IT" dirty="0" err="1"/>
              <a:t>files</a:t>
            </a:r>
            <a:endParaRPr lang="en-US" dirty="0"/>
          </a:p>
        </p:txBody>
      </p:sp>
      <p:sp>
        <p:nvSpPr>
          <p:cNvPr id="3" name="Segnaposto contenuto 2"/>
          <p:cNvSpPr>
            <a:spLocks noGrp="1"/>
          </p:cNvSpPr>
          <p:nvPr>
            <p:ph sz="quarter" idx="13"/>
          </p:nvPr>
        </p:nvSpPr>
        <p:spPr/>
        <p:txBody>
          <a:bodyPr>
            <a:normAutofit fontScale="92500" lnSpcReduction="20000"/>
          </a:bodyPr>
          <a:lstStyle/>
          <a:p>
            <a:r>
              <a:rPr lang="it-IT" dirty="0"/>
              <a:t>The </a:t>
            </a:r>
            <a:r>
              <a:rPr lang="it-IT" dirty="0" err="1"/>
              <a:t>directive</a:t>
            </a:r>
            <a:r>
              <a:rPr lang="it-IT" dirty="0"/>
              <a:t> include </a:t>
            </a:r>
            <a:r>
              <a:rPr lang="it-IT" dirty="0" err="1"/>
              <a:t>inserts</a:t>
            </a:r>
            <a:r>
              <a:rPr lang="it-IT" dirty="0"/>
              <a:t> the </a:t>
            </a:r>
            <a:r>
              <a:rPr lang="it-IT" dirty="0" err="1"/>
              <a:t>content</a:t>
            </a:r>
            <a:r>
              <a:rPr lang="it-IT" dirty="0"/>
              <a:t> of the </a:t>
            </a:r>
            <a:r>
              <a:rPr lang="it-IT" dirty="0" err="1"/>
              <a:t>specified</a:t>
            </a:r>
            <a:r>
              <a:rPr lang="it-IT" dirty="0"/>
              <a:t> file </a:t>
            </a:r>
            <a:r>
              <a:rPr lang="it-IT" dirty="0" err="1"/>
              <a:t>into</a:t>
            </a:r>
            <a:r>
              <a:rPr lang="it-IT" dirty="0"/>
              <a:t> the </a:t>
            </a:r>
            <a:r>
              <a:rPr lang="it-IT" dirty="0" err="1"/>
              <a:t>current</a:t>
            </a:r>
            <a:r>
              <a:rPr lang="it-IT" dirty="0"/>
              <a:t> file </a:t>
            </a:r>
            <a:r>
              <a:rPr lang="it-IT" dirty="0" err="1"/>
              <a:t>during</a:t>
            </a:r>
            <a:r>
              <a:rPr lang="it-IT" dirty="0"/>
              <a:t> compilation</a:t>
            </a:r>
          </a:p>
          <a:p>
            <a:r>
              <a:rPr lang="en-US" dirty="0"/>
              <a:t>The base path when searching for a file in an include directive will be the directory where the current file resides.</a:t>
            </a:r>
          </a:p>
          <a:p>
            <a:r>
              <a:rPr lang="it-IT" dirty="0" err="1"/>
              <a:t>You</a:t>
            </a:r>
            <a:r>
              <a:rPr lang="it-IT" dirty="0"/>
              <a:t> can </a:t>
            </a:r>
            <a:r>
              <a:rPr lang="it-IT" dirty="0" err="1"/>
              <a:t>also</a:t>
            </a:r>
            <a:r>
              <a:rPr lang="it-IT" dirty="0"/>
              <a:t> </a:t>
            </a:r>
            <a:r>
              <a:rPr lang="it-IT" dirty="0" err="1"/>
              <a:t>specifies</a:t>
            </a:r>
            <a:r>
              <a:rPr lang="it-IT" dirty="0"/>
              <a:t> relative </a:t>
            </a:r>
            <a:r>
              <a:rPr lang="it-IT" dirty="0" err="1"/>
              <a:t>paths</a:t>
            </a:r>
            <a:endParaRPr lang="it-IT" dirty="0"/>
          </a:p>
          <a:p>
            <a:pPr marL="0" indent="0">
              <a:buNone/>
            </a:pPr>
            <a:r>
              <a:rPr lang="en-US" dirty="0">
                <a:latin typeface="Courier New" panose="02070309020205020404" pitchFamily="49" charset="0"/>
                <a:cs typeface="Courier New" panose="02070309020205020404" pitchFamily="49" charset="0"/>
              </a:rPr>
              <a:t>include "./includes/</a:t>
            </a:r>
            <a:r>
              <a:rPr lang="en-US" dirty="0" err="1">
                <a:latin typeface="Courier New" panose="02070309020205020404" pitchFamily="49" charset="0"/>
                <a:cs typeface="Courier New" panose="02070309020205020404" pitchFamily="49" charset="0"/>
              </a:rPr>
              <a:t>other.yar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include "../includes/</a:t>
            </a:r>
            <a:r>
              <a:rPr lang="en-US" dirty="0" err="1">
                <a:latin typeface="Courier New" panose="02070309020205020404" pitchFamily="49" charset="0"/>
                <a:cs typeface="Courier New" panose="02070309020205020404" pitchFamily="49" charset="0"/>
              </a:rPr>
              <a:t>other.yar</a:t>
            </a:r>
            <a:r>
              <a:rPr lang="en-US" dirty="0">
                <a:latin typeface="Courier New" panose="02070309020205020404" pitchFamily="49" charset="0"/>
                <a:cs typeface="Courier New" panose="02070309020205020404" pitchFamily="49" charset="0"/>
              </a:rPr>
              <a:t>“</a:t>
            </a:r>
          </a:p>
          <a:p>
            <a:r>
              <a:rPr lang="it-IT" dirty="0"/>
              <a:t>Or </a:t>
            </a:r>
            <a:r>
              <a:rPr lang="it-IT" dirty="0" err="1"/>
              <a:t>absolute</a:t>
            </a:r>
            <a:endParaRPr lang="it-IT" dirty="0"/>
          </a:p>
          <a:p>
            <a:pPr marL="0" indent="0">
              <a:buNone/>
            </a:pPr>
            <a:r>
              <a:rPr lang="en-US" dirty="0">
                <a:latin typeface="Courier New" panose="02070309020205020404" pitchFamily="49" charset="0"/>
                <a:cs typeface="Courier New" panose="02070309020205020404" pitchFamily="49" charset="0"/>
              </a:rPr>
              <a:t>include "/home/</a:t>
            </a:r>
            <a:r>
              <a:rPr lang="en-US" dirty="0" err="1">
                <a:latin typeface="Courier New" panose="02070309020205020404" pitchFamily="49" charset="0"/>
                <a:cs typeface="Courier New" panose="02070309020205020404" pitchFamily="49" charset="0"/>
              </a:rPr>
              <a:t>plusvic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yara</a:t>
            </a:r>
            <a:r>
              <a:rPr lang="en-US" dirty="0">
                <a:latin typeface="Courier New" panose="02070309020205020404" pitchFamily="49" charset="0"/>
                <a:cs typeface="Courier New" panose="02070309020205020404" pitchFamily="49" charset="0"/>
              </a:rPr>
              <a:t>/includes/</a:t>
            </a:r>
            <a:r>
              <a:rPr lang="en-US" dirty="0" err="1">
                <a:latin typeface="Courier New" panose="02070309020205020404" pitchFamily="49" charset="0"/>
                <a:cs typeface="Courier New" panose="02070309020205020404" pitchFamily="49" charset="0"/>
              </a:rPr>
              <a:t>other.yar</a:t>
            </a:r>
            <a:r>
              <a:rPr lang="en-US" dirty="0">
                <a:latin typeface="Courier New" panose="02070309020205020404" pitchFamily="49" charset="0"/>
                <a:cs typeface="Courier New" panose="02070309020205020404" pitchFamily="49" charset="0"/>
              </a:rPr>
              <a:t>“</a:t>
            </a:r>
          </a:p>
          <a:p>
            <a:r>
              <a:rPr lang="en-US" dirty="0"/>
              <a:t>In Windows both slashes and backslashes are accepted, and don’t forget to write the drive letter:</a:t>
            </a:r>
          </a:p>
          <a:p>
            <a:pPr marL="0" indent="0">
              <a:lnSpc>
                <a:spcPct val="110000"/>
              </a:lnSpc>
              <a:buNone/>
            </a:pPr>
            <a:r>
              <a:rPr lang="en-US" dirty="0">
                <a:latin typeface="Courier New" panose="02070309020205020404" pitchFamily="49" charset="0"/>
                <a:cs typeface="Courier New" panose="02070309020205020404" pitchFamily="49" charset="0"/>
              </a:rPr>
              <a:t>include "c:/yara/includes/other.yar" </a:t>
            </a:r>
          </a:p>
          <a:p>
            <a:pPr marL="0" indent="0">
              <a:lnSpc>
                <a:spcPct val="110000"/>
              </a:lnSpc>
              <a:buNone/>
            </a:pPr>
            <a:r>
              <a:rPr lang="en-US" dirty="0">
                <a:latin typeface="Courier New" panose="02070309020205020404" pitchFamily="49" charset="0"/>
                <a:cs typeface="Courier New" panose="02070309020205020404" pitchFamily="49" charset="0"/>
              </a:rPr>
              <a:t>include "c:\\yara\\includes\\other.yar"</a:t>
            </a:r>
          </a:p>
          <a:p>
            <a:pPr marL="0" indent="0">
              <a:lnSpc>
                <a:spcPct val="110000"/>
              </a:lnSpc>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234369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modules</a:t>
            </a:r>
            <a:endParaRPr lang="en-US" dirty="0"/>
          </a:p>
        </p:txBody>
      </p:sp>
      <p:sp>
        <p:nvSpPr>
          <p:cNvPr id="3" name="Segnaposto contenuto 2"/>
          <p:cNvSpPr>
            <a:spLocks noGrp="1"/>
          </p:cNvSpPr>
          <p:nvPr>
            <p:ph sz="quarter" idx="13"/>
          </p:nvPr>
        </p:nvSpPr>
        <p:spPr/>
        <p:txBody>
          <a:bodyPr>
            <a:normAutofit fontScale="62500" lnSpcReduction="20000"/>
          </a:bodyPr>
          <a:lstStyle/>
          <a:p>
            <a:r>
              <a:rPr lang="it-IT" dirty="0"/>
              <a:t>PE </a:t>
            </a:r>
            <a:r>
              <a:rPr lang="it-IT" dirty="0" err="1"/>
              <a:t>module</a:t>
            </a:r>
            <a:endParaRPr lang="it-IT" dirty="0"/>
          </a:p>
          <a:p>
            <a:pPr lvl="1"/>
            <a:r>
              <a:rPr lang="en-US" dirty="0"/>
              <a:t>The PE module allows you to create more fine-grained rules for PE files by using attributes and features of the PE file format</a:t>
            </a:r>
          </a:p>
          <a:p>
            <a:pPr lvl="1"/>
            <a:r>
              <a:rPr lang="en-US" dirty="0"/>
              <a:t>Exposes most of the fields present in a PE header </a:t>
            </a:r>
          </a:p>
          <a:p>
            <a:pPr marL="457200" lvl="1"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pe</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single_section</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pe.number_of_sections</a:t>
            </a:r>
            <a:r>
              <a:rPr lang="en-US" dirty="0">
                <a:latin typeface="Courier New" panose="02070309020205020404" pitchFamily="49" charset="0"/>
                <a:cs typeface="Courier New" panose="02070309020205020404" pitchFamily="49" charset="0"/>
              </a:rPr>
              <a:t> == 1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control_panel_applet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pe.exports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CPlApplet</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is_dll</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pe.characteristics</a:t>
            </a:r>
            <a:r>
              <a:rPr lang="en-US" dirty="0">
                <a:latin typeface="Courier New" panose="02070309020205020404" pitchFamily="49" charset="0"/>
                <a:cs typeface="Courier New" panose="02070309020205020404" pitchFamily="49" charset="0"/>
              </a:rPr>
              <a:t> &amp; pe.DLL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156161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Modules</a:t>
            </a:r>
            <a:endParaRPr lang="en-US" dirty="0"/>
          </a:p>
        </p:txBody>
      </p:sp>
      <p:sp>
        <p:nvSpPr>
          <p:cNvPr id="3" name="Segnaposto contenuto 2"/>
          <p:cNvSpPr>
            <a:spLocks noGrp="1"/>
          </p:cNvSpPr>
          <p:nvPr>
            <p:ph sz="quarter" idx="13"/>
          </p:nvPr>
        </p:nvSpPr>
        <p:spPr/>
        <p:txBody>
          <a:bodyPr>
            <a:normAutofit fontScale="92500" lnSpcReduction="10000"/>
          </a:bodyPr>
          <a:lstStyle/>
          <a:p>
            <a:r>
              <a:rPr lang="it-IT" dirty="0"/>
              <a:t>ELF </a:t>
            </a:r>
            <a:r>
              <a:rPr lang="it-IT" dirty="0" err="1"/>
              <a:t>Modules</a:t>
            </a:r>
            <a:endParaRPr lang="it-IT" dirty="0"/>
          </a:p>
          <a:p>
            <a:r>
              <a:rPr lang="en-US" dirty="0"/>
              <a:t>The ELF module is very similar to the </a:t>
            </a:r>
            <a:r>
              <a:rPr lang="en-US" dirty="0">
                <a:hlinkClick r:id="rId2"/>
              </a:rPr>
              <a:t>PE module</a:t>
            </a:r>
            <a:r>
              <a:rPr lang="en-US" dirty="0"/>
              <a:t>, but for ELF files. This module exposes most of the fields present in a ELF header. </a:t>
            </a:r>
          </a:p>
          <a:p>
            <a:pPr marL="0" indent="0">
              <a:buNone/>
            </a:pPr>
            <a:r>
              <a:rPr lang="en-US" dirty="0">
                <a:latin typeface="Courier New" panose="02070309020205020404" pitchFamily="49" charset="0"/>
                <a:cs typeface="Courier New" panose="02070309020205020404" pitchFamily="49" charset="0"/>
              </a:rPr>
              <a:t>import "elf" </a:t>
            </a: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single_section</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elf.number_of_sections</a:t>
            </a:r>
            <a:r>
              <a:rPr lang="en-US" dirty="0">
                <a:latin typeface="Courier New" panose="02070309020205020404" pitchFamily="49" charset="0"/>
                <a:cs typeface="Courier New" panose="02070309020205020404" pitchFamily="49" charset="0"/>
              </a:rPr>
              <a:t> == 1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rule elf_64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elf.machine</a:t>
            </a:r>
            <a:r>
              <a:rPr lang="en-US" dirty="0">
                <a:latin typeface="Courier New" panose="02070309020205020404" pitchFamily="49" charset="0"/>
                <a:cs typeface="Courier New" panose="02070309020205020404" pitchFamily="49" charset="0"/>
              </a:rPr>
              <a:t> == elf.EM_X86_64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740025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Cuckoo</a:t>
            </a:r>
            <a:r>
              <a:rPr lang="it-IT" dirty="0"/>
              <a:t> </a:t>
            </a:r>
            <a:r>
              <a:rPr lang="it-IT" dirty="0" err="1"/>
              <a:t>module</a:t>
            </a:r>
            <a:endParaRPr lang="en-US" dirty="0"/>
          </a:p>
        </p:txBody>
      </p:sp>
      <p:sp>
        <p:nvSpPr>
          <p:cNvPr id="3" name="Segnaposto contenuto 2"/>
          <p:cNvSpPr>
            <a:spLocks noGrp="1"/>
          </p:cNvSpPr>
          <p:nvPr>
            <p:ph sz="quarter" idx="13"/>
          </p:nvPr>
        </p:nvSpPr>
        <p:spPr/>
        <p:txBody>
          <a:bodyPr>
            <a:normAutofit fontScale="92500" lnSpcReduction="10000"/>
          </a:bodyPr>
          <a:lstStyle/>
          <a:p>
            <a:r>
              <a:rPr lang="en-US" dirty="0"/>
              <a:t>The Cuckoo module enables you to create YARA rules based on </a:t>
            </a:r>
            <a:r>
              <a:rPr lang="en-US" b="1" dirty="0">
                <a:solidFill>
                  <a:srgbClr val="FF0000"/>
                </a:solidFill>
              </a:rPr>
              <a:t>behavioral information </a:t>
            </a:r>
            <a:r>
              <a:rPr lang="en-US" dirty="0"/>
              <a:t>generated by a </a:t>
            </a:r>
            <a:r>
              <a:rPr lang="en-US" dirty="0">
                <a:hlinkClick r:id="rId3"/>
              </a:rPr>
              <a:t>Cuckoo sandbox</a:t>
            </a:r>
            <a:r>
              <a:rPr lang="en-US" dirty="0"/>
              <a:t>. </a:t>
            </a:r>
          </a:p>
          <a:p>
            <a:r>
              <a:rPr lang="it-IT" dirty="0" err="1"/>
              <a:t>This</a:t>
            </a:r>
            <a:r>
              <a:rPr lang="it-IT" dirty="0"/>
              <a:t> </a:t>
            </a:r>
            <a:r>
              <a:rPr lang="it-IT" dirty="0" err="1"/>
              <a:t>module</a:t>
            </a:r>
            <a:r>
              <a:rPr lang="it-IT" dirty="0"/>
              <a:t> </a:t>
            </a:r>
            <a:r>
              <a:rPr lang="it-IT" dirty="0" err="1"/>
              <a:t>is</a:t>
            </a:r>
            <a:r>
              <a:rPr lang="it-IT" dirty="0"/>
              <a:t> </a:t>
            </a:r>
            <a:r>
              <a:rPr lang="it-IT" dirty="0" err="1"/>
              <a:t>not</a:t>
            </a:r>
            <a:r>
              <a:rPr lang="it-IT" dirty="0"/>
              <a:t> </a:t>
            </a:r>
            <a:r>
              <a:rPr lang="it-IT" dirty="0" err="1"/>
              <a:t>written</a:t>
            </a:r>
            <a:r>
              <a:rPr lang="it-IT" dirty="0"/>
              <a:t> </a:t>
            </a:r>
            <a:r>
              <a:rPr lang="it-IT" dirty="0" err="1"/>
              <a:t>into</a:t>
            </a:r>
            <a:r>
              <a:rPr lang="it-IT" dirty="0"/>
              <a:t> YARA by default.</a:t>
            </a: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evil_doer</a:t>
            </a:r>
            <a:r>
              <a:rPr lang="en-US" dirty="0">
                <a:latin typeface="Courier New" panose="02070309020205020404" pitchFamily="49" charset="0"/>
                <a:cs typeface="Courier New" panose="02070309020205020404" pitchFamily="49" charset="0"/>
              </a:rPr>
              <a:t> { strings: $</a:t>
            </a:r>
            <a:r>
              <a:rPr lang="en-US" dirty="0" err="1">
                <a:latin typeface="Courier New" panose="02070309020205020404" pitchFamily="49" charset="0"/>
                <a:cs typeface="Courier New" panose="02070309020205020404" pitchFamily="49" charset="0"/>
              </a:rPr>
              <a:t>evil_domain</a:t>
            </a:r>
            <a:r>
              <a:rPr lang="en-US" dirty="0">
                <a:latin typeface="Courier New" panose="02070309020205020404" pitchFamily="49" charset="0"/>
                <a:cs typeface="Courier New" panose="02070309020205020404" pitchFamily="49" charset="0"/>
              </a:rPr>
              <a:t> = "http://someone.doingevil.com" condition: $</a:t>
            </a:r>
            <a:r>
              <a:rPr lang="en-US" dirty="0" err="1">
                <a:latin typeface="Courier New" panose="02070309020205020404" pitchFamily="49" charset="0"/>
                <a:cs typeface="Courier New" panose="02070309020205020404" pitchFamily="49" charset="0"/>
              </a:rPr>
              <a:t>evil_domain</a:t>
            </a:r>
            <a:r>
              <a:rPr lang="en-US" dirty="0">
                <a:latin typeface="Courier New" panose="02070309020205020404" pitchFamily="49" charset="0"/>
                <a:cs typeface="Courier New" panose="02070309020205020404" pitchFamily="49" charset="0"/>
              </a:rPr>
              <a:t> }</a:t>
            </a:r>
          </a:p>
          <a:p>
            <a:r>
              <a:rPr lang="it-IT" dirty="0" err="1"/>
              <a:t>If</a:t>
            </a:r>
            <a:r>
              <a:rPr lang="it-IT" dirty="0"/>
              <a:t> the domain </a:t>
            </a:r>
            <a:r>
              <a:rPr lang="it-IT" dirty="0" err="1"/>
              <a:t>name</a:t>
            </a:r>
            <a:r>
              <a:rPr lang="it-IT" dirty="0"/>
              <a:t> </a:t>
            </a:r>
            <a:r>
              <a:rPr lang="it-IT" dirty="0" err="1"/>
              <a:t>is</a:t>
            </a:r>
            <a:r>
              <a:rPr lang="it-IT" dirty="0"/>
              <a:t> </a:t>
            </a:r>
            <a:r>
              <a:rPr lang="it-IT" dirty="0" err="1"/>
              <a:t>ciphered</a:t>
            </a:r>
            <a:r>
              <a:rPr lang="it-IT" dirty="0"/>
              <a:t> or </a:t>
            </a:r>
            <a:r>
              <a:rPr lang="it-IT" dirty="0" err="1"/>
              <a:t>obfuscated</a:t>
            </a:r>
            <a:r>
              <a:rPr lang="it-IT" dirty="0"/>
              <a:t> the </a:t>
            </a:r>
            <a:r>
              <a:rPr lang="it-IT" dirty="0" err="1"/>
              <a:t>rule</a:t>
            </a:r>
            <a:r>
              <a:rPr lang="it-IT" dirty="0"/>
              <a:t> </a:t>
            </a:r>
            <a:r>
              <a:rPr lang="it-IT" dirty="0" err="1"/>
              <a:t>is</a:t>
            </a:r>
            <a:r>
              <a:rPr lang="it-IT" dirty="0"/>
              <a:t> </a:t>
            </a:r>
            <a:r>
              <a:rPr lang="it-IT" dirty="0" err="1"/>
              <a:t>useless</a:t>
            </a:r>
            <a:endParaRPr lang="it-IT" dirty="0"/>
          </a:p>
          <a:p>
            <a:pPr marL="0" indent="0">
              <a:buNone/>
            </a:pPr>
            <a:r>
              <a:rPr lang="en-US" dirty="0">
                <a:latin typeface="Courier New" panose="02070309020205020404" pitchFamily="49" charset="0"/>
                <a:cs typeface="Courier New" panose="02070309020205020404" pitchFamily="49" charset="0"/>
              </a:rPr>
              <a:t>import "cuckoo" rule </a:t>
            </a:r>
            <a:r>
              <a:rPr lang="en-US" dirty="0" err="1">
                <a:latin typeface="Courier New" panose="02070309020205020404" pitchFamily="49" charset="0"/>
                <a:cs typeface="Courier New" panose="02070309020205020404" pitchFamily="49" charset="0"/>
              </a:rPr>
              <a:t>evil_doer</a:t>
            </a:r>
            <a:r>
              <a:rPr lang="en-US" dirty="0">
                <a:latin typeface="Courier New" panose="02070309020205020404" pitchFamily="49" charset="0"/>
                <a:cs typeface="Courier New" panose="02070309020205020404" pitchFamily="49" charset="0"/>
              </a:rPr>
              <a:t> { condition: </a:t>
            </a:r>
            <a:r>
              <a:rPr lang="en-US" dirty="0" err="1">
                <a:latin typeface="Courier New" panose="02070309020205020404" pitchFamily="49" charset="0"/>
                <a:cs typeface="Courier New" panose="02070309020205020404" pitchFamily="49" charset="0"/>
              </a:rPr>
              <a:t>cuckoo.network.http_request</a:t>
            </a:r>
            <a:r>
              <a:rPr lang="en-US" dirty="0">
                <a:latin typeface="Courier New" panose="02070309020205020404" pitchFamily="49" charset="0"/>
                <a:cs typeface="Courier New" panose="02070309020205020404" pitchFamily="49" charset="0"/>
              </a:rPr>
              <a:t>(/http:\/\/someone\.</a:t>
            </a:r>
            <a:r>
              <a:rPr lang="en-US" dirty="0" err="1">
                <a:latin typeface="Courier New" panose="02070309020205020404" pitchFamily="49" charset="0"/>
                <a:cs typeface="Courier New" panose="02070309020205020404" pitchFamily="49" charset="0"/>
              </a:rPr>
              <a:t>doingevil</a:t>
            </a:r>
            <a:r>
              <a:rPr lang="en-US" dirty="0">
                <a:latin typeface="Courier New" panose="02070309020205020404" pitchFamily="49" charset="0"/>
                <a:cs typeface="Courier New" panose="02070309020205020404" pitchFamily="49" charset="0"/>
              </a:rPr>
              <a:t>\.com/) }</a:t>
            </a:r>
          </a:p>
          <a:p>
            <a:r>
              <a:rPr lang="it-IT" dirty="0">
                <a:latin typeface="Courier New" panose="02070309020205020404" pitchFamily="49" charset="0"/>
                <a:cs typeface="Courier New" panose="02070309020205020404" pitchFamily="49" charset="0"/>
              </a:rPr>
              <a:t>Or mix the </a:t>
            </a:r>
            <a:r>
              <a:rPr lang="it-IT" dirty="0" err="1">
                <a:latin typeface="Courier New" panose="02070309020205020404" pitchFamily="49" charset="0"/>
                <a:cs typeface="Courier New" panose="02070309020205020404" pitchFamily="49" charset="0"/>
              </a:rPr>
              <a:t>two</a:t>
            </a:r>
            <a:endParaRPr lang="it-IT"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import "cuckoo" rule </a:t>
            </a:r>
            <a:r>
              <a:rPr lang="en-US" dirty="0" err="1">
                <a:latin typeface="Courier New" panose="02070309020205020404" pitchFamily="49" charset="0"/>
                <a:cs typeface="Courier New" panose="02070309020205020404" pitchFamily="49" charset="0"/>
              </a:rPr>
              <a:t>evil_doer</a:t>
            </a:r>
            <a:r>
              <a:rPr lang="en-US" dirty="0">
                <a:latin typeface="Courier New" panose="02070309020205020404" pitchFamily="49" charset="0"/>
                <a:cs typeface="Courier New" panose="02070309020205020404" pitchFamily="49" charset="0"/>
              </a:rPr>
              <a:t> { strings: $</a:t>
            </a:r>
            <a:r>
              <a:rPr lang="en-US" dirty="0" err="1">
                <a:latin typeface="Courier New" panose="02070309020205020404" pitchFamily="49" charset="0"/>
                <a:cs typeface="Courier New" panose="02070309020205020404" pitchFamily="49" charset="0"/>
              </a:rPr>
              <a:t>some_string</a:t>
            </a:r>
            <a:r>
              <a:rPr lang="en-US" dirty="0">
                <a:latin typeface="Courier New" panose="02070309020205020404" pitchFamily="49" charset="0"/>
                <a:cs typeface="Courier New" panose="02070309020205020404" pitchFamily="49" charset="0"/>
              </a:rPr>
              <a:t> = { 01 02 03 04 05 06 } condition: $</a:t>
            </a:r>
            <a:r>
              <a:rPr lang="en-US" dirty="0" err="1">
                <a:latin typeface="Courier New" panose="02070309020205020404" pitchFamily="49" charset="0"/>
                <a:cs typeface="Courier New" panose="02070309020205020404" pitchFamily="49" charset="0"/>
              </a:rPr>
              <a:t>some_string</a:t>
            </a:r>
            <a:r>
              <a:rPr lang="en-US" dirty="0">
                <a:latin typeface="Courier New" panose="02070309020205020404" pitchFamily="49" charset="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cuckoo.network.http_request</a:t>
            </a:r>
            <a:r>
              <a:rPr lang="en-US" dirty="0">
                <a:latin typeface="Courier New" panose="02070309020205020404" pitchFamily="49" charset="0"/>
                <a:cs typeface="Courier New" panose="02070309020205020404" pitchFamily="49" charset="0"/>
              </a:rPr>
              <a:t>(/http:\/\/someone\.</a:t>
            </a:r>
            <a:r>
              <a:rPr lang="en-US" dirty="0" err="1">
                <a:latin typeface="Courier New" panose="02070309020205020404" pitchFamily="49" charset="0"/>
                <a:cs typeface="Courier New" panose="02070309020205020404" pitchFamily="49" charset="0"/>
              </a:rPr>
              <a:t>doingevil</a:t>
            </a:r>
            <a:r>
              <a:rPr lang="en-US" dirty="0">
                <a:latin typeface="Courier New" panose="02070309020205020404" pitchFamily="49" charset="0"/>
                <a:cs typeface="Courier New" panose="02070309020205020404" pitchFamily="49" charset="0"/>
              </a:rPr>
              <a:t>\.com/) }</a:t>
            </a:r>
          </a:p>
          <a:p>
            <a:endParaRPr lang="en-US" dirty="0"/>
          </a:p>
        </p:txBody>
      </p:sp>
    </p:spTree>
    <p:extLst>
      <p:ext uri="{BB962C8B-B14F-4D97-AF65-F5344CB8AC3E}">
        <p14:creationId xmlns:p14="http://schemas.microsoft.com/office/powerpoint/2010/main" val="866027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Cuckoo</a:t>
            </a:r>
            <a:r>
              <a:rPr lang="it-IT" dirty="0"/>
              <a:t> </a:t>
            </a:r>
            <a:r>
              <a:rPr lang="it-IT" dirty="0" err="1"/>
              <a:t>module</a:t>
            </a:r>
            <a:endParaRPr lang="en-US" dirty="0"/>
          </a:p>
        </p:txBody>
      </p:sp>
      <p:sp>
        <p:nvSpPr>
          <p:cNvPr id="3" name="Segnaposto contenuto 2"/>
          <p:cNvSpPr>
            <a:spLocks noGrp="1"/>
          </p:cNvSpPr>
          <p:nvPr>
            <p:ph sz="quarter" idx="13"/>
          </p:nvPr>
        </p:nvSpPr>
        <p:spPr/>
        <p:txBody>
          <a:bodyPr/>
          <a:lstStyle/>
          <a:p>
            <a:r>
              <a:rPr lang="en-US" dirty="0"/>
              <a:t>But how do we pass the behavior information to the cuckoo module? Well, in the case of the command-line tool you must use the -x option in this way:</a:t>
            </a: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yara</a:t>
            </a:r>
            <a:r>
              <a:rPr lang="en-US" dirty="0">
                <a:latin typeface="Courier New" panose="02070309020205020404" pitchFamily="49" charset="0"/>
                <a:cs typeface="Courier New" panose="02070309020205020404" pitchFamily="49" charset="0"/>
              </a:rPr>
              <a:t> -x cuckoo=</a:t>
            </a:r>
            <a:r>
              <a:rPr lang="en-US" dirty="0" err="1">
                <a:latin typeface="Courier New" panose="02070309020205020404" pitchFamily="49" charset="0"/>
                <a:cs typeface="Courier New" panose="02070309020205020404" pitchFamily="49" charset="0"/>
              </a:rPr>
              <a:t>behavior_report_file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rules_file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pe_file</a:t>
            </a:r>
            <a:endParaRPr lang="en-US" dirty="0">
              <a:latin typeface="Courier New" panose="02070309020205020404" pitchFamily="49" charset="0"/>
              <a:cs typeface="Courier New" panose="02070309020205020404" pitchFamily="49" charset="0"/>
            </a:endParaRPr>
          </a:p>
          <a:p>
            <a:r>
              <a:rPr lang="en-US" dirty="0"/>
              <a:t>If you are using </a:t>
            </a:r>
            <a:r>
              <a:rPr lang="en-US" dirty="0" err="1"/>
              <a:t>yara</a:t>
            </a:r>
            <a:r>
              <a:rPr lang="en-US" dirty="0"/>
              <a:t>-python then you must pass the behavior report in the </a:t>
            </a:r>
            <a:r>
              <a:rPr lang="en-US" dirty="0" err="1"/>
              <a:t>modules_data</a:t>
            </a:r>
            <a:r>
              <a:rPr lang="en-US" dirty="0"/>
              <a:t> argument for the match method:</a:t>
            </a:r>
          </a:p>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yara</a:t>
            </a:r>
            <a:r>
              <a:rPr lang="en-US" dirty="0">
                <a:latin typeface="Courier New" panose="02070309020205020404" pitchFamily="49" charset="0"/>
                <a:cs typeface="Courier New" panose="02070309020205020404" pitchFamily="49" charset="0"/>
              </a:rPr>
              <a:t> rules = </a:t>
            </a:r>
            <a:r>
              <a:rPr lang="en-US" dirty="0" err="1">
                <a:latin typeface="Courier New" panose="02070309020205020404" pitchFamily="49" charset="0"/>
                <a:cs typeface="Courier New" panose="02070309020205020404" pitchFamily="49" charset="0"/>
              </a:rPr>
              <a:t>yara.compile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rules_file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report_file</a:t>
            </a:r>
            <a:r>
              <a:rPr lang="en-US" dirty="0">
                <a:latin typeface="Courier New" panose="02070309020205020404" pitchFamily="49" charset="0"/>
                <a:cs typeface="Courier New" panose="02070309020205020404" pitchFamily="49" charset="0"/>
              </a:rPr>
              <a:t> = open('./</a:t>
            </a:r>
            <a:r>
              <a:rPr lang="en-US" dirty="0" err="1">
                <a:latin typeface="Courier New" panose="02070309020205020404" pitchFamily="49" charset="0"/>
                <a:cs typeface="Courier New" panose="02070309020205020404" pitchFamily="49" charset="0"/>
              </a:rPr>
              <a:t>behavior_report_file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report_data</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report_file.read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rules.match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pe_file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modules_data</a:t>
            </a:r>
            <a:r>
              <a:rPr lang="en-US" dirty="0">
                <a:latin typeface="Courier New" panose="02070309020205020404" pitchFamily="49" charset="0"/>
                <a:cs typeface="Courier New" panose="02070309020205020404" pitchFamily="49" charset="0"/>
              </a:rPr>
              <a:t>={'cuckoo': bytes(</a:t>
            </a:r>
            <a:r>
              <a:rPr lang="en-US" dirty="0" err="1">
                <a:latin typeface="Courier New" panose="02070309020205020404" pitchFamily="49" charset="0"/>
                <a:cs typeface="Courier New" panose="02070309020205020404" pitchFamily="49" charset="0"/>
              </a:rPr>
              <a:t>report_data</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endParaRPr lang="en-US" dirty="0"/>
          </a:p>
          <a:p>
            <a:endParaRPr lang="en-US" dirty="0"/>
          </a:p>
        </p:txBody>
      </p:sp>
    </p:spTree>
    <p:extLst>
      <p:ext uri="{BB962C8B-B14F-4D97-AF65-F5344CB8AC3E}">
        <p14:creationId xmlns:p14="http://schemas.microsoft.com/office/powerpoint/2010/main" val="2709402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Magic </a:t>
            </a:r>
            <a:r>
              <a:rPr lang="it-IT" dirty="0" err="1"/>
              <a:t>Module</a:t>
            </a:r>
            <a:endParaRPr lang="en-US" dirty="0"/>
          </a:p>
        </p:txBody>
      </p:sp>
      <p:sp>
        <p:nvSpPr>
          <p:cNvPr id="3" name="Segnaposto contenuto 2"/>
          <p:cNvSpPr>
            <a:spLocks noGrp="1"/>
          </p:cNvSpPr>
          <p:nvPr>
            <p:ph sz="quarter" idx="13"/>
          </p:nvPr>
        </p:nvSpPr>
        <p:spPr/>
        <p:txBody>
          <a:bodyPr>
            <a:normAutofit/>
          </a:bodyPr>
          <a:lstStyle/>
          <a:p>
            <a:r>
              <a:rPr lang="en-US" dirty="0"/>
              <a:t>The Magic module allows you to identify the </a:t>
            </a:r>
            <a:r>
              <a:rPr lang="en-US" b="1" dirty="0">
                <a:solidFill>
                  <a:srgbClr val="FF0000"/>
                </a:solidFill>
              </a:rPr>
              <a:t>type of the file </a:t>
            </a:r>
            <a:r>
              <a:rPr lang="en-US" dirty="0"/>
              <a:t>based on the output of </a:t>
            </a:r>
            <a:r>
              <a:rPr lang="en-US" dirty="0">
                <a:hlinkClick r:id="rId2"/>
              </a:rPr>
              <a:t>file</a:t>
            </a:r>
            <a:r>
              <a:rPr lang="en-US" dirty="0"/>
              <a:t>, the standard Unix command.</a:t>
            </a:r>
          </a:p>
          <a:p>
            <a:r>
              <a:rPr lang="en-US" dirty="0"/>
              <a:t>There are two functions in this module: </a:t>
            </a:r>
          </a:p>
          <a:p>
            <a:pPr lvl="1"/>
            <a:r>
              <a:rPr lang="en-US" dirty="0">
                <a:hlinkClick r:id="rId3" tooltip="type"/>
              </a:rPr>
              <a:t>type()</a:t>
            </a:r>
            <a:r>
              <a:rPr lang="en-US" dirty="0"/>
              <a:t> -&gt;  returns the descriptive string returned by </a:t>
            </a:r>
            <a:r>
              <a:rPr lang="en-US" i="1" dirty="0"/>
              <a:t>file</a:t>
            </a:r>
            <a:r>
              <a:rPr lang="en-US" dirty="0"/>
              <a:t>, for example, if you run </a:t>
            </a:r>
            <a:r>
              <a:rPr lang="en-US" i="1" dirty="0"/>
              <a:t>file</a:t>
            </a:r>
            <a:r>
              <a:rPr lang="en-US" dirty="0"/>
              <a:t> against some PDF document you’ll get something like this:</a:t>
            </a:r>
          </a:p>
          <a:p>
            <a:pPr marL="400050" lvl="1" indent="0">
              <a:buNone/>
            </a:pPr>
            <a:r>
              <a:rPr lang="en-US" dirty="0"/>
              <a:t>$file some.pdf some.pdf: PDF document, version 1.5   and </a:t>
            </a:r>
            <a:r>
              <a:rPr lang="en-US" dirty="0" err="1">
                <a:hlinkClick r:id="rId4" tooltip="mime_type"/>
              </a:rPr>
              <a:t>mime_type</a:t>
            </a:r>
            <a:r>
              <a:rPr lang="en-US" dirty="0">
                <a:hlinkClick r:id="rId4" tooltip="mime_type"/>
              </a:rPr>
              <a:t>()</a:t>
            </a:r>
            <a:r>
              <a:rPr lang="en-US" dirty="0"/>
              <a:t>. The first one</a:t>
            </a:r>
          </a:p>
          <a:p>
            <a:pPr lvl="1"/>
            <a:r>
              <a:rPr lang="en-US" dirty="0"/>
              <a:t> </a:t>
            </a:r>
            <a:r>
              <a:rPr lang="en-US" dirty="0" err="1">
                <a:hlinkClick r:id="rId4" tooltip="mime_type"/>
              </a:rPr>
              <a:t>mime_type</a:t>
            </a:r>
            <a:r>
              <a:rPr lang="en-US" dirty="0">
                <a:hlinkClick r:id="rId4" tooltip="mime_type"/>
              </a:rPr>
              <a:t>()</a:t>
            </a:r>
            <a:r>
              <a:rPr lang="en-US" dirty="0"/>
              <a:t> -&gt; similar to passing the --mime argument to </a:t>
            </a:r>
            <a:r>
              <a:rPr lang="en-US" i="1" dirty="0"/>
              <a:t>file</a:t>
            </a:r>
            <a:r>
              <a:rPr lang="en-US" dirty="0"/>
              <a:t>.:</a:t>
            </a:r>
          </a:p>
          <a:p>
            <a:pPr marL="400050" lvl="1" indent="0">
              <a:buNone/>
            </a:pPr>
            <a:r>
              <a:rPr lang="en-US" dirty="0"/>
              <a:t>$file --mime some.pdf some.pdf: application/pdf; charset=binary </a:t>
            </a:r>
          </a:p>
          <a:p>
            <a:pPr lvl="1"/>
            <a:r>
              <a:rPr lang="en-US" dirty="0" err="1">
                <a:hlinkClick r:id="rId4" tooltip="mime_type"/>
              </a:rPr>
              <a:t>mime_type</a:t>
            </a:r>
            <a:r>
              <a:rPr lang="en-US" dirty="0">
                <a:hlinkClick r:id="rId4" tooltip="mime_type"/>
              </a:rPr>
              <a:t>()</a:t>
            </a:r>
            <a:r>
              <a:rPr lang="en-US" dirty="0"/>
              <a:t> would return </a:t>
            </a:r>
            <a:r>
              <a:rPr lang="en-US" i="1" dirty="0"/>
              <a:t>“application/pdf”</a:t>
            </a:r>
            <a:r>
              <a:rPr lang="en-US" dirty="0"/>
              <a:t>, without the charset part.</a:t>
            </a:r>
          </a:p>
          <a:p>
            <a:br>
              <a:rPr lang="en-US" dirty="0"/>
            </a:br>
            <a:endParaRPr lang="en-US" dirty="0"/>
          </a:p>
        </p:txBody>
      </p:sp>
    </p:spTree>
    <p:extLst>
      <p:ext uri="{BB962C8B-B14F-4D97-AF65-F5344CB8AC3E}">
        <p14:creationId xmlns:p14="http://schemas.microsoft.com/office/powerpoint/2010/main" val="41265758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HASH and Math MODULE</a:t>
            </a:r>
            <a:endParaRPr lang="en-US" dirty="0"/>
          </a:p>
        </p:txBody>
      </p:sp>
      <p:sp>
        <p:nvSpPr>
          <p:cNvPr id="3" name="Segnaposto contenuto 2"/>
          <p:cNvSpPr>
            <a:spLocks noGrp="1"/>
          </p:cNvSpPr>
          <p:nvPr>
            <p:ph sz="quarter" idx="13"/>
          </p:nvPr>
        </p:nvSpPr>
        <p:spPr/>
        <p:txBody>
          <a:bodyPr>
            <a:normAutofit fontScale="92500" lnSpcReduction="10000"/>
          </a:bodyPr>
          <a:lstStyle/>
          <a:p>
            <a:r>
              <a:rPr lang="en-US" dirty="0"/>
              <a:t>The </a:t>
            </a:r>
            <a:r>
              <a:rPr lang="en-US" dirty="0">
                <a:solidFill>
                  <a:srgbClr val="00B0F0"/>
                </a:solidFill>
              </a:rPr>
              <a:t>Hash module</a:t>
            </a:r>
            <a:r>
              <a:rPr lang="en-US" dirty="0"/>
              <a:t> allows you to calculate </a:t>
            </a:r>
            <a:r>
              <a:rPr lang="en-US" dirty="0">
                <a:solidFill>
                  <a:srgbClr val="00B0F0"/>
                </a:solidFill>
              </a:rPr>
              <a:t>hashes</a:t>
            </a:r>
            <a:r>
              <a:rPr lang="en-US" dirty="0"/>
              <a:t> (MD5, SHA1, SHA256) from portions of your file and create signatures based on those hashes.</a:t>
            </a:r>
          </a:p>
          <a:p>
            <a:r>
              <a:rPr lang="en-US" dirty="0"/>
              <a:t>This module depends on the OpenSSL library</a:t>
            </a:r>
          </a:p>
          <a:p>
            <a:endParaRPr lang="it-IT" b="1" dirty="0"/>
          </a:p>
          <a:p>
            <a:r>
              <a:rPr lang="en-US" dirty="0"/>
              <a:t>The </a:t>
            </a:r>
            <a:r>
              <a:rPr lang="en-US" dirty="0">
                <a:solidFill>
                  <a:srgbClr val="00B0F0"/>
                </a:solidFill>
              </a:rPr>
              <a:t>Math module</a:t>
            </a:r>
            <a:r>
              <a:rPr lang="en-US" dirty="0"/>
              <a:t> allows you to calculate certain values from portions of your file and create signatures based on those results.</a:t>
            </a:r>
          </a:p>
          <a:p>
            <a:r>
              <a:rPr lang="en-US" dirty="0"/>
              <a:t>Where noted these functions return floating point numbers. YARA is able to convert integers to floating point numbers during most operations. For example this will convert 7 to 7.0 automatically, because the return type of the entropy function is a floating point value:</a:t>
            </a:r>
          </a:p>
          <a:p>
            <a:r>
              <a:rPr lang="en-US" i="1" dirty="0" err="1"/>
              <a:t>math.entropy</a:t>
            </a:r>
            <a:r>
              <a:rPr lang="en-US" i="1" dirty="0"/>
              <a:t>(0, </a:t>
            </a:r>
            <a:r>
              <a:rPr lang="en-US" i="1" dirty="0" err="1"/>
              <a:t>filesize</a:t>
            </a:r>
            <a:r>
              <a:rPr lang="en-US" i="1" dirty="0"/>
              <a:t>) &gt;= 7</a:t>
            </a:r>
            <a:endParaRPr lang="en-US" dirty="0"/>
          </a:p>
          <a:p>
            <a:r>
              <a:rPr lang="en-US" dirty="0"/>
              <a:t>The one exception to this is when a function requires a floating point number as an argument. For example, this will cause a syntax error because the arguments must be floating point numbers:</a:t>
            </a:r>
          </a:p>
          <a:p>
            <a:r>
              <a:rPr lang="en-US" i="1" dirty="0" err="1"/>
              <a:t>math.in_range</a:t>
            </a:r>
            <a:r>
              <a:rPr lang="en-US" i="1" dirty="0"/>
              <a:t>(2, 1, 3)</a:t>
            </a:r>
            <a:endParaRPr lang="en-US" dirty="0"/>
          </a:p>
          <a:p>
            <a:endParaRPr lang="en-US" b="1" dirty="0"/>
          </a:p>
          <a:p>
            <a:endParaRPr lang="en-US" dirty="0"/>
          </a:p>
        </p:txBody>
      </p:sp>
    </p:spTree>
    <p:extLst>
      <p:ext uri="{BB962C8B-B14F-4D97-AF65-F5344CB8AC3E}">
        <p14:creationId xmlns:p14="http://schemas.microsoft.com/office/powerpoint/2010/main" val="2076248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Writing</a:t>
            </a:r>
            <a:r>
              <a:rPr lang="it-IT" dirty="0"/>
              <a:t> </a:t>
            </a:r>
            <a:r>
              <a:rPr lang="it-IT" dirty="0" err="1"/>
              <a:t>your</a:t>
            </a:r>
            <a:r>
              <a:rPr lang="it-IT" dirty="0"/>
              <a:t> </a:t>
            </a:r>
            <a:r>
              <a:rPr lang="it-IT" dirty="0" err="1"/>
              <a:t>own</a:t>
            </a:r>
            <a:r>
              <a:rPr lang="it-IT" dirty="0"/>
              <a:t> </a:t>
            </a:r>
            <a:r>
              <a:rPr lang="it-IT" dirty="0" err="1"/>
              <a:t>module</a:t>
            </a:r>
            <a:endParaRPr lang="en-US" dirty="0"/>
          </a:p>
        </p:txBody>
      </p:sp>
      <p:sp>
        <p:nvSpPr>
          <p:cNvPr id="3" name="Segnaposto contenuto 2"/>
          <p:cNvSpPr>
            <a:spLocks noGrp="1"/>
          </p:cNvSpPr>
          <p:nvPr>
            <p:ph sz="quarter" idx="13"/>
          </p:nvPr>
        </p:nvSpPr>
        <p:spPr/>
        <p:txBody>
          <a:bodyPr>
            <a:normAutofit/>
          </a:bodyPr>
          <a:lstStyle/>
          <a:p>
            <a:r>
              <a:rPr lang="en-US" dirty="0"/>
              <a:t>Modules are written in C and built into YARA as part of the compiling process. </a:t>
            </a:r>
          </a:p>
          <a:p>
            <a:r>
              <a:rPr lang="en-US" dirty="0"/>
              <a:t>YARA exposes a simple API for modules, which is all you need to know.</a:t>
            </a:r>
          </a:p>
          <a:p>
            <a:r>
              <a:rPr lang="en-US" dirty="0"/>
              <a:t>The source code for your module must reside in the </a:t>
            </a:r>
            <a:r>
              <a:rPr lang="en-US" i="1" dirty="0" err="1"/>
              <a:t>libyara</a:t>
            </a:r>
            <a:r>
              <a:rPr lang="en-US" i="1" dirty="0"/>
              <a:t>/modules</a:t>
            </a:r>
            <a:r>
              <a:rPr lang="en-US" dirty="0"/>
              <a:t> directory of the source tree. It’s recommended to use the module name as the file name for the source file, if your module’s name is </a:t>
            </a:r>
            <a:r>
              <a:rPr lang="en-US" i="1" dirty="0"/>
              <a:t>foo</a:t>
            </a:r>
            <a:r>
              <a:rPr lang="en-US" dirty="0"/>
              <a:t> its source file should be </a:t>
            </a:r>
            <a:r>
              <a:rPr lang="en-US" i="1" dirty="0" err="1"/>
              <a:t>foo.c</a:t>
            </a:r>
            <a:r>
              <a:rPr lang="en-US" dirty="0"/>
              <a:t>.</a:t>
            </a:r>
          </a:p>
          <a:p>
            <a:r>
              <a:rPr lang="en-US" dirty="0"/>
              <a:t>In the </a:t>
            </a:r>
            <a:r>
              <a:rPr lang="en-US" i="1" dirty="0" err="1"/>
              <a:t>libyara</a:t>
            </a:r>
            <a:r>
              <a:rPr lang="en-US" i="1" dirty="0"/>
              <a:t>/modules</a:t>
            </a:r>
            <a:r>
              <a:rPr lang="en-US" dirty="0"/>
              <a:t> directory you’ll find a </a:t>
            </a:r>
            <a:r>
              <a:rPr lang="en-US" i="1" dirty="0" err="1"/>
              <a:t>demo.c</a:t>
            </a:r>
            <a:r>
              <a:rPr lang="en-US" dirty="0"/>
              <a:t> file we’ll use as our starting point. The file looks like this:</a:t>
            </a:r>
          </a:p>
          <a:p>
            <a:endParaRPr lang="en-US" dirty="0"/>
          </a:p>
        </p:txBody>
      </p:sp>
    </p:spTree>
    <p:extLst>
      <p:ext uri="{BB962C8B-B14F-4D97-AF65-F5344CB8AC3E}">
        <p14:creationId xmlns:p14="http://schemas.microsoft.com/office/powerpoint/2010/main" val="2097157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lnSpcReduction="10000"/>
          </a:bodyPr>
          <a:lstStyle/>
          <a:p>
            <a:pPr marL="0" indent="0">
              <a:buNone/>
            </a:pPr>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yara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modules.h</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#define MODULE_NAME demo</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("greeting");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module_initialize</a:t>
            </a:r>
            <a:r>
              <a:rPr lang="en-US" dirty="0">
                <a:latin typeface="Courier New" panose="02070309020205020404" pitchFamily="49" charset="0"/>
                <a:cs typeface="Courier New" panose="02070309020205020404" pitchFamily="49" charset="0"/>
              </a:rPr>
              <a:t>( 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module_finalize</a:t>
            </a:r>
            <a:r>
              <a:rPr lang="en-US" dirty="0">
                <a:latin typeface="Courier New" panose="02070309020205020404" pitchFamily="49" charset="0"/>
                <a:cs typeface="Courier New" panose="02070309020205020404" pitchFamily="49" charset="0"/>
              </a:rPr>
              <a:t>( 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24349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Rule</a:t>
            </a:r>
            <a:r>
              <a:rPr lang="it-IT" dirty="0"/>
              <a:t> </a:t>
            </a:r>
            <a:r>
              <a:rPr lang="it-IT" dirty="0" err="1"/>
              <a:t>definition</a:t>
            </a:r>
            <a:endParaRPr lang="en-US" dirty="0"/>
          </a:p>
        </p:txBody>
      </p:sp>
      <p:sp>
        <p:nvSpPr>
          <p:cNvPr id="3" name="Segnaposto contenuto 2"/>
          <p:cNvSpPr>
            <a:spLocks noGrp="1"/>
          </p:cNvSpPr>
          <p:nvPr>
            <p:ph sz="quarter" idx="13"/>
          </p:nvPr>
        </p:nvSpPr>
        <p:spPr/>
        <p:txBody>
          <a:bodyPr/>
          <a:lstStyle/>
          <a:p>
            <a:r>
              <a:rPr lang="en-US" dirty="0"/>
              <a:t>Rules are generally composed of two sections: </a:t>
            </a:r>
            <a:r>
              <a:rPr lang="en-US" b="1" dirty="0">
                <a:solidFill>
                  <a:srgbClr val="FF0000"/>
                </a:solidFill>
              </a:rPr>
              <a:t>strings</a:t>
            </a:r>
            <a:r>
              <a:rPr lang="en-US" dirty="0"/>
              <a:t> definition and </a:t>
            </a:r>
            <a:r>
              <a:rPr lang="en-US" dirty="0">
                <a:solidFill>
                  <a:srgbClr val="FF0000"/>
                </a:solidFill>
              </a:rPr>
              <a:t>condition</a:t>
            </a:r>
            <a:r>
              <a:rPr lang="en-US" dirty="0"/>
              <a:t>.</a:t>
            </a: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ExampleRule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my_text_string</a:t>
            </a:r>
            <a:r>
              <a:rPr lang="en-US" dirty="0">
                <a:latin typeface="Courier New" panose="02070309020205020404" pitchFamily="49" charset="0"/>
                <a:cs typeface="Courier New" panose="02070309020205020404" pitchFamily="49" charset="0"/>
              </a:rPr>
              <a:t> = "text here"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my_hex_string</a:t>
            </a:r>
            <a:r>
              <a:rPr lang="en-US" dirty="0">
                <a:latin typeface="Courier New" panose="02070309020205020404" pitchFamily="49" charset="0"/>
                <a:cs typeface="Courier New" panose="02070309020205020404" pitchFamily="49" charset="0"/>
              </a:rPr>
              <a:t> = { E2 34 A1 C8 23 FB } 	condition: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my_text_string</a:t>
            </a:r>
            <a:r>
              <a:rPr lang="en-US" dirty="0">
                <a:latin typeface="Courier New" panose="02070309020205020404" pitchFamily="49" charset="0"/>
                <a:cs typeface="Courier New" panose="02070309020205020404" pitchFamily="49" charset="0"/>
              </a:rPr>
              <a:t> or $</a:t>
            </a:r>
            <a:r>
              <a:rPr lang="en-US" dirty="0" err="1">
                <a:latin typeface="Courier New" panose="02070309020205020404" pitchFamily="49" charset="0"/>
                <a:cs typeface="Courier New" panose="02070309020205020404" pitchFamily="49" charset="0"/>
              </a:rPr>
              <a:t>my_hex_string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923603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YR_SCAN_CONTEXT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context, </a:t>
            </a:r>
          </a:p>
          <a:p>
            <a:pPr marL="0" indent="0">
              <a:buNone/>
            </a:pPr>
            <a:r>
              <a:rPr lang="en-US" dirty="0">
                <a:latin typeface="Courier New" panose="02070309020205020404" pitchFamily="49" charset="0"/>
                <a:cs typeface="Courier New" panose="02070309020205020404" pitchFamily="49" charset="0"/>
              </a:rPr>
              <a:t>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a:t>
            </a: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module_data_size</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("Hello World!",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"greeting");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module_unload</a:t>
            </a: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return</a:t>
            </a:r>
            <a:r>
              <a:rPr lang="en-US" dirty="0">
                <a:latin typeface="Courier New" panose="02070309020205020404" pitchFamily="49" charset="0"/>
                <a:cs typeface="Courier New" panose="02070309020205020404" pitchFamily="49" charset="0"/>
              </a:rPr>
              <a:t> ERROR_SUCCESS; }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undef</a:t>
            </a:r>
            <a:r>
              <a:rPr lang="en-US" b="1" dirty="0">
                <a:latin typeface="Courier New" panose="02070309020205020404" pitchFamily="49" charset="0"/>
                <a:cs typeface="Courier New" panose="02070309020205020404" pitchFamily="49" charset="0"/>
              </a:rPr>
              <a:t> MODULE_NAME</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1275144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Dissect</a:t>
            </a:r>
            <a:r>
              <a:rPr lang="it-IT" dirty="0"/>
              <a:t> a file</a:t>
            </a:r>
            <a:endParaRPr lang="en-US" dirty="0"/>
          </a:p>
        </p:txBody>
      </p:sp>
      <p:sp>
        <p:nvSpPr>
          <p:cNvPr id="3" name="Segnaposto contenuto 2"/>
          <p:cNvSpPr>
            <a:spLocks noGrp="1"/>
          </p:cNvSpPr>
          <p:nvPr>
            <p:ph sz="quarter" idx="13"/>
          </p:nvPr>
        </p:nvSpPr>
        <p:spPr/>
        <p:txBody>
          <a:bodyPr/>
          <a:lstStyle/>
          <a:p>
            <a:pPr marL="0" indent="0">
              <a:buNone/>
            </a:pPr>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yara</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modules.h</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a:t>
            </a:r>
          </a:p>
          <a:p>
            <a:r>
              <a:rPr lang="en-US" dirty="0"/>
              <a:t>The </a:t>
            </a:r>
            <a:r>
              <a:rPr lang="en-US" i="1" dirty="0" err="1"/>
              <a:t>modules.h</a:t>
            </a:r>
            <a:r>
              <a:rPr lang="en-US" dirty="0"/>
              <a:t> header file is where the definitions for YARA’s module API reside</a:t>
            </a:r>
          </a:p>
          <a:p>
            <a:pPr marL="0" indent="0">
              <a:buNone/>
            </a:pPr>
            <a:r>
              <a:rPr lang="en-US" b="1" dirty="0">
                <a:latin typeface="Courier New" panose="02070309020205020404" pitchFamily="49" charset="0"/>
                <a:cs typeface="Courier New" panose="02070309020205020404" pitchFamily="49" charset="0"/>
              </a:rPr>
              <a:t>#define MODULE_NAME demo </a:t>
            </a:r>
          </a:p>
          <a:p>
            <a:r>
              <a:rPr lang="en-US" dirty="0"/>
              <a:t>This is how you define the name of your module and is also required</a:t>
            </a:r>
          </a:p>
          <a:p>
            <a:r>
              <a:rPr lang="en-US" dirty="0"/>
              <a:t>the declaration section:</a:t>
            </a:r>
          </a:p>
          <a:p>
            <a:pPr marL="0" indent="0">
              <a:buNone/>
            </a:pPr>
            <a:r>
              <a:rPr lang="en-US" b="1" dirty="0" err="1">
                <a:latin typeface="Courier New" panose="02070309020205020404" pitchFamily="49" charset="0"/>
                <a:cs typeface="Courier New" panose="02070309020205020404" pitchFamily="49" charset="0"/>
              </a:rPr>
              <a:t>begin_declarations</a:t>
            </a:r>
            <a:r>
              <a:rPr lang="en-US" b="1"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declare_string</a:t>
            </a:r>
            <a:r>
              <a:rPr lang="en-US" b="1" dirty="0">
                <a:latin typeface="Courier New" panose="02070309020205020404" pitchFamily="49" charset="0"/>
                <a:cs typeface="Courier New" panose="02070309020205020404" pitchFamily="49" charset="0"/>
              </a:rPr>
              <a:t>("greeting"); </a:t>
            </a:r>
          </a:p>
          <a:p>
            <a:pPr marL="0" indent="0">
              <a:buNone/>
            </a:pPr>
            <a:r>
              <a:rPr lang="en-US" b="1" dirty="0" err="1">
                <a:latin typeface="Courier New" panose="02070309020205020404" pitchFamily="49" charset="0"/>
                <a:cs typeface="Courier New" panose="02070309020205020404" pitchFamily="49" charset="0"/>
              </a:rPr>
              <a:t>end_declarations</a:t>
            </a:r>
            <a:r>
              <a:rPr lang="en-US" b="1"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4280252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fontScale="77500" lnSpcReduction="20000"/>
          </a:bodyPr>
          <a:lstStyle/>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module_initialize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module_finalize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YR_SCAN_CONTEXT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context, </a:t>
            </a:r>
          </a:p>
          <a:p>
            <a:pPr marL="0" indent="0">
              <a:buNone/>
            </a:pPr>
            <a:r>
              <a:rPr lang="en-US" dirty="0">
                <a:latin typeface="Courier New" panose="02070309020205020404" pitchFamily="49" charset="0"/>
                <a:cs typeface="Courier New" panose="02070309020205020404" pitchFamily="49" charset="0"/>
              </a:rPr>
              <a:t>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module_data_size</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("Hello World!",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"greeting");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2328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a:bodyPr>
          <a:lstStyle/>
          <a:p>
            <a:r>
              <a:rPr lang="en-US" dirty="0"/>
              <a:t>And finally, we have the </a:t>
            </a:r>
            <a:r>
              <a:rPr lang="en-US" dirty="0" err="1"/>
              <a:t>module_unload</a:t>
            </a:r>
            <a:r>
              <a:rPr lang="en-US" dirty="0"/>
              <a:t> function:</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module_unload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a:t>
            </a:r>
          </a:p>
          <a:p>
            <a:r>
              <a:rPr lang="en-US" dirty="0"/>
              <a:t>Modules are not magically built into YARA just by dropping their source code into the </a:t>
            </a:r>
            <a:r>
              <a:rPr lang="en-US" i="1" dirty="0" err="1"/>
              <a:t>libyara</a:t>
            </a:r>
            <a:r>
              <a:rPr lang="en-US" i="1" dirty="0"/>
              <a:t>/modules</a:t>
            </a:r>
            <a:r>
              <a:rPr lang="en-US" dirty="0"/>
              <a:t> directory, you must follow two further steps in order to get them to work. The first step is adding your module to the </a:t>
            </a:r>
            <a:r>
              <a:rPr lang="en-US" i="1" dirty="0" err="1"/>
              <a:t>module_list</a:t>
            </a:r>
            <a:r>
              <a:rPr lang="en-US" dirty="0"/>
              <a:t> file also found in the </a:t>
            </a:r>
            <a:r>
              <a:rPr lang="en-US" i="1" dirty="0" err="1"/>
              <a:t>libyara</a:t>
            </a:r>
            <a:r>
              <a:rPr lang="en-US" i="1" dirty="0"/>
              <a:t>/modules</a:t>
            </a:r>
            <a:r>
              <a:rPr lang="en-US" dirty="0"/>
              <a:t> directory.</a:t>
            </a:r>
          </a:p>
          <a:p>
            <a:r>
              <a:rPr lang="en-US" dirty="0"/>
              <a:t>The </a:t>
            </a:r>
            <a:r>
              <a:rPr lang="en-US" i="1" dirty="0" err="1"/>
              <a:t>module_list</a:t>
            </a:r>
            <a:r>
              <a:rPr lang="en-US" dirty="0"/>
              <a:t> file looks like this:</a:t>
            </a:r>
          </a:p>
          <a:p>
            <a:pPr marL="0" indent="0">
              <a:buNone/>
            </a:pPr>
            <a:endParaRPr lang="it-IT"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9769521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MODULE(tests) </a:t>
            </a:r>
          </a:p>
          <a:p>
            <a:pPr marL="0" indent="0">
              <a:buNone/>
            </a:pPr>
            <a:r>
              <a:rPr lang="en-US" dirty="0">
                <a:latin typeface="Courier New" panose="02070309020205020404" pitchFamily="49" charset="0"/>
                <a:cs typeface="Courier New" panose="02070309020205020404" pitchFamily="49" charset="0"/>
              </a:rPr>
              <a:t>MODULE(</a:t>
            </a:r>
            <a:r>
              <a:rPr lang="en-US" dirty="0" err="1">
                <a:latin typeface="Courier New" panose="02070309020205020404" pitchFamily="49" charset="0"/>
                <a:cs typeface="Courier New" panose="02070309020205020404" pitchFamily="49" charset="0"/>
              </a:rPr>
              <a:t>pe</a:t>
            </a:r>
            <a:r>
              <a:rPr lang="en-US" dirty="0">
                <a:latin typeface="Courier New" panose="02070309020205020404" pitchFamily="49" charset="0"/>
                <a:cs typeface="Courier New" panose="02070309020205020404" pitchFamily="49" charset="0"/>
              </a:rPr>
              <a:t>) </a:t>
            </a:r>
          </a:p>
          <a:p>
            <a:pPr marL="0" indent="0">
              <a:buNone/>
            </a:pP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ifdef</a:t>
            </a:r>
            <a:r>
              <a:rPr lang="en-US" i="1" dirty="0">
                <a:latin typeface="Courier New" panose="02070309020205020404" pitchFamily="49" charset="0"/>
                <a:cs typeface="Courier New" panose="02070309020205020404" pitchFamily="49" charset="0"/>
              </a:rPr>
              <a:t> CUCKOO</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MODULE(cuckoo) </a:t>
            </a:r>
          </a:p>
          <a:p>
            <a:pPr marL="0" indent="0">
              <a:buNone/>
            </a:pP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a:t>
            </a:r>
          </a:p>
          <a:p>
            <a:r>
              <a:rPr lang="en-US" dirty="0"/>
              <a:t>You must add a line </a:t>
            </a:r>
            <a:r>
              <a:rPr lang="en-US" i="1" dirty="0"/>
              <a:t>MODULE(&lt;name&gt;)</a:t>
            </a:r>
            <a:r>
              <a:rPr lang="en-US" dirty="0"/>
              <a:t> with the name of your module to this file. In our case the resulting </a:t>
            </a:r>
            <a:r>
              <a:rPr lang="en-US" i="1" dirty="0" err="1"/>
              <a:t>module_list</a:t>
            </a:r>
            <a:r>
              <a:rPr lang="en-US" dirty="0"/>
              <a:t> is:</a:t>
            </a:r>
          </a:p>
          <a:p>
            <a:pPr marL="0" indent="0">
              <a:buNone/>
            </a:pPr>
            <a:r>
              <a:rPr lang="en-US" dirty="0">
                <a:latin typeface="Courier New" panose="02070309020205020404" pitchFamily="49" charset="0"/>
                <a:cs typeface="Courier New" panose="02070309020205020404" pitchFamily="49" charset="0"/>
              </a:rPr>
              <a:t>MODULE(tests) </a:t>
            </a:r>
          </a:p>
          <a:p>
            <a:pPr marL="0" indent="0">
              <a:buNone/>
            </a:pPr>
            <a:r>
              <a:rPr lang="en-US" dirty="0">
                <a:latin typeface="Courier New" panose="02070309020205020404" pitchFamily="49" charset="0"/>
                <a:cs typeface="Courier New" panose="02070309020205020404" pitchFamily="49" charset="0"/>
              </a:rPr>
              <a:t>MODULE(</a:t>
            </a:r>
            <a:r>
              <a:rPr lang="en-US" dirty="0" err="1">
                <a:latin typeface="Courier New" panose="02070309020205020404" pitchFamily="49" charset="0"/>
                <a:cs typeface="Courier New" panose="02070309020205020404" pitchFamily="49" charset="0"/>
              </a:rPr>
              <a:t>pe</a:t>
            </a:r>
            <a:r>
              <a:rPr lang="en-US" dirty="0">
                <a:latin typeface="Courier New" panose="02070309020205020404" pitchFamily="49" charset="0"/>
                <a:cs typeface="Courier New" panose="02070309020205020404" pitchFamily="49" charset="0"/>
              </a:rPr>
              <a:t>) </a:t>
            </a:r>
          </a:p>
          <a:p>
            <a:pPr marL="0" indent="0">
              <a:buNone/>
            </a:pP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ifdef</a:t>
            </a:r>
            <a:r>
              <a:rPr lang="en-US" i="1" dirty="0">
                <a:latin typeface="Courier New" panose="02070309020205020404" pitchFamily="49" charset="0"/>
                <a:cs typeface="Courier New" panose="02070309020205020404" pitchFamily="49" charset="0"/>
              </a:rPr>
              <a:t> CUCKOO</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MODULE(cuckoo) </a:t>
            </a:r>
          </a:p>
          <a:p>
            <a:pPr marL="0" indent="0">
              <a:buNone/>
            </a:pPr>
            <a:r>
              <a:rPr lang="en-US" i="1"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endif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MODULE(demo)</a:t>
            </a:r>
          </a:p>
          <a:p>
            <a:endParaRPr lang="en-US" dirty="0"/>
          </a:p>
        </p:txBody>
      </p:sp>
    </p:spTree>
    <p:extLst>
      <p:ext uri="{BB962C8B-B14F-4D97-AF65-F5344CB8AC3E}">
        <p14:creationId xmlns:p14="http://schemas.microsoft.com/office/powerpoint/2010/main" val="3018929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Autofit/>
          </a:bodyPr>
          <a:lstStyle/>
          <a:p>
            <a:r>
              <a:rPr lang="en-US" sz="1400" dirty="0"/>
              <a:t>The second step is modifying the </a:t>
            </a:r>
            <a:r>
              <a:rPr lang="en-US" sz="1400" i="1" dirty="0"/>
              <a:t>Makefile.am</a:t>
            </a:r>
            <a:r>
              <a:rPr lang="en-US" sz="1400" dirty="0"/>
              <a:t> to tell the </a:t>
            </a:r>
            <a:r>
              <a:rPr lang="en-US" sz="1400" i="1" dirty="0"/>
              <a:t>make</a:t>
            </a:r>
            <a:r>
              <a:rPr lang="en-US" sz="1400" dirty="0"/>
              <a:t> program that the source code for your module most be compiled and linked into YARA. At the very beginning of </a:t>
            </a:r>
            <a:r>
              <a:rPr lang="en-US" sz="1400" i="1" dirty="0"/>
              <a:t>libyara/Makefile.am</a:t>
            </a:r>
            <a:r>
              <a:rPr lang="en-US" sz="1400" dirty="0"/>
              <a:t> you’ll find this:</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tests.c</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pe.c</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if CUCKOO </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cuckoo.c</a:t>
            </a: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p>
          <a:p>
            <a:r>
              <a:rPr lang="en-US" sz="1400" dirty="0"/>
              <a:t>Just add a new line for your module:</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tests.c</a:t>
            </a:r>
            <a:r>
              <a:rPr lang="en-US" sz="1400" dirty="0">
                <a:latin typeface="Courier New" panose="02070309020205020404" pitchFamily="49" charset="0"/>
                <a:cs typeface="Courier New" panose="02070309020205020404" pitchFamily="49" charset="0"/>
              </a:rPr>
              <a:t> </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pe.c</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if CUCKOO </a:t>
            </a: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cuckoo.c</a:t>
            </a:r>
            <a:r>
              <a:rPr lang="en-US" sz="1400" dirty="0">
                <a:latin typeface="Courier New" panose="02070309020205020404" pitchFamily="49" charset="0"/>
                <a:cs typeface="Courier New" panose="02070309020205020404" pitchFamily="49" charset="0"/>
              </a:rPr>
              <a:t> </a:t>
            </a:r>
          </a:p>
          <a:p>
            <a:pPr marL="0" indent="0">
              <a:buNone/>
            </a:pPr>
            <a:r>
              <a:rPr lang="en-US" sz="1400" dirty="0" err="1">
                <a:latin typeface="Courier New" panose="02070309020205020404" pitchFamily="49" charset="0"/>
                <a:cs typeface="Courier New" panose="02070309020205020404" pitchFamily="49" charset="0"/>
              </a:rPr>
              <a:t>endif</a:t>
            </a:r>
            <a:r>
              <a:rPr lang="en-US" sz="1400" dirty="0">
                <a:latin typeface="Courier New" panose="02070309020205020404" pitchFamily="49" charset="0"/>
                <a:cs typeface="Courier New" panose="02070309020205020404" pitchFamily="49" charset="0"/>
              </a:rPr>
              <a:t> </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MODULES += modules/</a:t>
            </a:r>
            <a:r>
              <a:rPr lang="en-US" sz="1400" dirty="0" err="1">
                <a:latin typeface="Courier New" panose="02070309020205020404" pitchFamily="49" charset="0"/>
                <a:cs typeface="Courier New" panose="02070309020205020404" pitchFamily="49" charset="0"/>
              </a:rPr>
              <a:t>demo.c</a:t>
            </a:r>
            <a:r>
              <a:rPr lang="en-US" sz="1400" dirty="0">
                <a:latin typeface="Courier New" panose="02070309020205020404" pitchFamily="49" charset="0"/>
                <a:cs typeface="Courier New" panose="02070309020205020404" pitchFamily="49" charset="0"/>
              </a:rPr>
              <a:t> </a:t>
            </a:r>
          </a:p>
          <a:p>
            <a:r>
              <a:rPr lang="en-US" sz="1400" dirty="0"/>
              <a:t>And that’s all!</a:t>
            </a:r>
          </a:p>
          <a:p>
            <a:endParaRPr lang="en-US" sz="1400" dirty="0"/>
          </a:p>
        </p:txBody>
      </p:sp>
    </p:spTree>
    <p:extLst>
      <p:ext uri="{BB962C8B-B14F-4D97-AF65-F5344CB8AC3E}">
        <p14:creationId xmlns:p14="http://schemas.microsoft.com/office/powerpoint/2010/main" val="9821040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Now you should be able to create a rule like this:</a:t>
            </a:r>
          </a:p>
          <a:p>
            <a:pPr marL="0" indent="0">
              <a:buNone/>
            </a:pPr>
            <a:r>
              <a:rPr lang="en-US" dirty="0">
                <a:latin typeface="Courier New" panose="02070309020205020404" pitchFamily="49" charset="0"/>
                <a:cs typeface="Courier New" panose="02070309020205020404" pitchFamily="49" charset="0"/>
              </a:rPr>
              <a:t>import "demo" rule HelloWorld {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demo.greeting</a:t>
            </a:r>
            <a:r>
              <a:rPr lang="en-US" dirty="0">
                <a:latin typeface="Courier New" panose="02070309020205020404" pitchFamily="49" charset="0"/>
                <a:cs typeface="Courier New" panose="02070309020205020404" pitchFamily="49" charset="0"/>
              </a:rPr>
              <a:t> == "Hello World!" </a:t>
            </a:r>
          </a:p>
          <a:p>
            <a:pPr marL="0" indent="0">
              <a:buNone/>
            </a:pPr>
            <a:r>
              <a:rPr lang="en-US" dirty="0">
                <a:latin typeface="Courier New" panose="02070309020205020404" pitchFamily="49" charset="0"/>
                <a:cs typeface="Courier New" panose="02070309020205020404" pitchFamily="49" charset="0"/>
              </a:rPr>
              <a:t>} </a:t>
            </a:r>
          </a:p>
          <a:p>
            <a:r>
              <a:rPr lang="en-US" dirty="0"/>
              <a:t>Any file scanned with this rule will match the </a:t>
            </a:r>
            <a:r>
              <a:rPr lang="en-US" dirty="0" err="1"/>
              <a:t>HelloWord</a:t>
            </a:r>
            <a:r>
              <a:rPr lang="en-US" dirty="0"/>
              <a:t> because </a:t>
            </a:r>
            <a:r>
              <a:rPr lang="en-US" dirty="0" err="1"/>
              <a:t>demo.greeting</a:t>
            </a:r>
            <a:r>
              <a:rPr lang="en-US" dirty="0"/>
              <a:t> == "Hello World!" is always true.</a:t>
            </a:r>
          </a:p>
          <a:p>
            <a:endParaRPr lang="en-US" dirty="0"/>
          </a:p>
        </p:txBody>
      </p:sp>
    </p:spTree>
    <p:extLst>
      <p:ext uri="{BB962C8B-B14F-4D97-AF65-F5344CB8AC3E}">
        <p14:creationId xmlns:p14="http://schemas.microsoft.com/office/powerpoint/2010/main" val="34545669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Declaration</a:t>
            </a:r>
            <a:r>
              <a:rPr lang="it-IT" dirty="0"/>
              <a:t> </a:t>
            </a:r>
            <a:r>
              <a:rPr lang="it-IT" dirty="0" err="1"/>
              <a:t>Section</a:t>
            </a:r>
            <a:endParaRPr lang="en-US" dirty="0"/>
          </a:p>
        </p:txBody>
      </p:sp>
      <p:sp>
        <p:nvSpPr>
          <p:cNvPr id="3" name="Segnaposto contenuto 2"/>
          <p:cNvSpPr>
            <a:spLocks noGrp="1"/>
          </p:cNvSpPr>
          <p:nvPr>
            <p:ph sz="quarter" idx="13"/>
          </p:nvPr>
        </p:nvSpPr>
        <p:spPr/>
        <p:txBody>
          <a:bodyPr>
            <a:normAutofit fontScale="85000" lnSpcReduction="20000"/>
          </a:bodyPr>
          <a:lstStyle/>
          <a:p>
            <a:r>
              <a:rPr lang="en-US" dirty="0"/>
              <a:t>The declaration section is where you declare the </a:t>
            </a:r>
            <a:r>
              <a:rPr lang="en-US" b="1" dirty="0">
                <a:solidFill>
                  <a:srgbClr val="FF0000"/>
                </a:solidFill>
              </a:rPr>
              <a:t>variables, structures</a:t>
            </a:r>
            <a:r>
              <a:rPr lang="en-US" dirty="0"/>
              <a:t> and </a:t>
            </a:r>
            <a:r>
              <a:rPr lang="en-US" b="1" dirty="0">
                <a:solidFill>
                  <a:srgbClr val="FF0000"/>
                </a:solidFill>
              </a:rPr>
              <a:t>functions</a:t>
            </a:r>
            <a:r>
              <a:rPr lang="en-US" dirty="0"/>
              <a:t> that will be available for your YARA rules. Every module must contain a declaration section like this:</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&lt;your declarations here&gt;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a:p>
            <a:r>
              <a:rPr lang="it-IT" dirty="0"/>
              <a:t> </a:t>
            </a:r>
            <a:r>
              <a:rPr lang="it-IT" dirty="0" err="1"/>
              <a:t>basic</a:t>
            </a:r>
            <a:r>
              <a:rPr lang="it-IT" dirty="0"/>
              <a:t> </a:t>
            </a:r>
            <a:r>
              <a:rPr lang="it-IT" dirty="0" err="1"/>
              <a:t>types</a:t>
            </a:r>
            <a:endParaRPr lang="it-IT" dirty="0"/>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400050" lvl="1" indent="0">
              <a:buNone/>
            </a:pP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 </a:t>
            </a:r>
          </a:p>
          <a:p>
            <a:pPr marL="400050" lvl="1" indent="0">
              <a:buNone/>
            </a:pP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 </a:t>
            </a:r>
          </a:p>
          <a:p>
            <a:pPr marL="400050" lvl="1" indent="0">
              <a:buNone/>
            </a:pPr>
            <a:r>
              <a:rPr lang="en-US" dirty="0" err="1">
                <a:latin typeface="Courier New" panose="02070309020205020404" pitchFamily="49" charset="0"/>
                <a:cs typeface="Courier New" panose="02070309020205020404" pitchFamily="49" charset="0"/>
              </a:rPr>
              <a:t>declare_float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a:p>
            <a:r>
              <a:rPr lang="en-US" dirty="0"/>
              <a:t>Variable names can’t contain characters other than letters, numbers and underscores</a:t>
            </a:r>
          </a:p>
          <a:p>
            <a:pPr marL="0" indent="0">
              <a:buNone/>
            </a:pPr>
            <a:r>
              <a:rPr lang="en-US" dirty="0" err="1">
                <a:latin typeface="Courier New" panose="02070309020205020404" pitchFamily="49" charset="0"/>
                <a:cs typeface="Courier New" panose="02070309020205020404" pitchFamily="49" charset="0"/>
              </a:rPr>
              <a:t>mymodule.foo</a:t>
            </a:r>
            <a:r>
              <a:rPr lang="en-US" dirty="0">
                <a:latin typeface="Courier New" panose="02070309020205020404" pitchFamily="49" charset="0"/>
                <a:cs typeface="Courier New" panose="02070309020205020404" pitchFamily="49" charset="0"/>
              </a:rPr>
              <a:t> &gt; 5 </a:t>
            </a:r>
          </a:p>
          <a:p>
            <a:pPr marL="0" indent="0">
              <a:buNone/>
            </a:pPr>
            <a:r>
              <a:rPr lang="en-US" dirty="0" err="1">
                <a:latin typeface="Courier New" panose="02070309020205020404" pitchFamily="49" charset="0"/>
                <a:cs typeface="Courier New" panose="02070309020205020404" pitchFamily="49" charset="0"/>
              </a:rPr>
              <a:t>mymodule.bar</a:t>
            </a:r>
            <a:r>
              <a:rPr lang="en-US" dirty="0">
                <a:latin typeface="Courier New" panose="02070309020205020404" pitchFamily="49" charset="0"/>
                <a:cs typeface="Courier New" panose="02070309020205020404" pitchFamily="49" charset="0"/>
              </a:rPr>
              <a:t> matches /</a:t>
            </a:r>
            <a:r>
              <a:rPr lang="en-US" dirty="0" err="1">
                <a:latin typeface="Courier New" panose="02070309020205020404" pitchFamily="49" charset="0"/>
                <a:cs typeface="Courier New" panose="02070309020205020404" pitchFamily="49" charset="0"/>
              </a:rPr>
              <a:t>someregexp</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15071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structures</a:t>
            </a:r>
            <a:endParaRPr lang="en-US" dirty="0"/>
          </a:p>
        </p:txBody>
      </p:sp>
      <p:sp>
        <p:nvSpPr>
          <p:cNvPr id="3" name="Segnaposto contenuto 2"/>
          <p:cNvSpPr>
            <a:spLocks noGrp="1"/>
          </p:cNvSpPr>
          <p:nvPr>
            <p:ph sz="quarter" idx="13"/>
          </p:nvPr>
        </p:nvSpPr>
        <p:spPr/>
        <p:txBody>
          <a:bodyPr>
            <a:normAutofit fontScale="62500" lnSpcReduction="20000"/>
          </a:bodyPr>
          <a:lstStyle/>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declare_float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some_structure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nested_structure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("bar");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nested_structure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some_structure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another_structure</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declare_float</a:t>
            </a:r>
            <a:r>
              <a:rPr lang="en-US" dirty="0">
                <a:latin typeface="Courier New" panose="02070309020205020404" pitchFamily="49" charset="0"/>
                <a:cs typeface="Courier New" panose="02070309020205020404" pitchFamily="49" charset="0"/>
              </a:rPr>
              <a:t>("tux");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another_structure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79595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When </a:t>
            </a:r>
            <a:r>
              <a:rPr lang="en-US" dirty="0" err="1"/>
              <a:t>refering</a:t>
            </a:r>
            <a:r>
              <a:rPr lang="en-US" dirty="0"/>
              <a:t> to these variables from your rules it would be like this:</a:t>
            </a:r>
          </a:p>
          <a:p>
            <a:pPr marL="400050" lvl="1" indent="0">
              <a:buNone/>
            </a:pPr>
            <a:r>
              <a:rPr lang="en-US" dirty="0" err="1">
                <a:latin typeface="Courier New" panose="02070309020205020404" pitchFamily="49" charset="0"/>
                <a:cs typeface="Courier New" panose="02070309020205020404" pitchFamily="49" charset="0"/>
              </a:rPr>
              <a:t>mymodule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foo</a:t>
            </a:r>
            <a:r>
              <a:rPr lang="en-US" dirty="0">
                <a:latin typeface="Courier New" panose="02070309020205020404" pitchFamily="49" charset="0"/>
                <a:cs typeface="Courier New" panose="02070309020205020404" pitchFamily="49" charset="0"/>
              </a:rPr>
              <a:t> </a:t>
            </a:r>
          </a:p>
          <a:p>
            <a:pPr marL="400050" lvl="1" indent="0">
              <a:buNone/>
            </a:pPr>
            <a:r>
              <a:rPr lang="en-US" dirty="0" err="1">
                <a:latin typeface="Courier New" panose="02070309020205020404" pitchFamily="49" charset="0"/>
                <a:cs typeface="Courier New" panose="02070309020205020404" pitchFamily="49" charset="0"/>
              </a:rPr>
              <a:t>mymodule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some_structure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mymodule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some_structure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nested_structure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mymodule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another_structure</a:t>
            </a:r>
            <a:r>
              <a:rPr lang="en-US" b="1" dirty="0" err="1">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2497048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comments</a:t>
            </a:r>
            <a:endParaRPr lang="en-US" dirty="0"/>
          </a:p>
        </p:txBody>
      </p:sp>
      <p:sp>
        <p:nvSpPr>
          <p:cNvPr id="3" name="Segnaposto contenuto 2"/>
          <p:cNvSpPr>
            <a:spLocks noGrp="1"/>
          </p:cNvSpPr>
          <p:nvPr>
            <p:ph sz="quarter" idx="13"/>
          </p:nvPr>
        </p:nvSpPr>
        <p:spPr/>
        <p:txBody>
          <a:bodyPr/>
          <a:lstStyle/>
          <a:p>
            <a:r>
              <a:rPr lang="en-US" dirty="0"/>
              <a:t>single-line and multi-line C-style comments are supported.</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This is a multi-line comment ...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CommentExample</a:t>
            </a:r>
            <a:r>
              <a:rPr lang="en-US" dirty="0">
                <a:latin typeface="Courier New" panose="02070309020205020404" pitchFamily="49" charset="0"/>
                <a:cs typeface="Courier New" panose="02070309020205020404" pitchFamily="49" charset="0"/>
              </a:rPr>
              <a:t> // ... and this is single-line comment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condition: </a:t>
            </a:r>
          </a:p>
          <a:p>
            <a:pPr marL="0" indent="0">
              <a:buNone/>
            </a:pPr>
            <a:r>
              <a:rPr lang="en-US" dirty="0">
                <a:latin typeface="Courier New" panose="02070309020205020404" pitchFamily="49" charset="0"/>
                <a:cs typeface="Courier New" panose="02070309020205020404" pitchFamily="49" charset="0"/>
              </a:rPr>
              <a:t>	false // just an dummy rule, don't do this </a:t>
            </a:r>
          </a:p>
          <a:p>
            <a:pPr marL="0" indent="0">
              <a:buNone/>
            </a:pPr>
            <a:r>
              <a:rPr lang="en-US" dirty="0"/>
              <a:t>}</a:t>
            </a:r>
          </a:p>
          <a:p>
            <a:endParaRPr lang="en-US" dirty="0"/>
          </a:p>
        </p:txBody>
      </p:sp>
    </p:spTree>
    <p:extLst>
      <p:ext uri="{BB962C8B-B14F-4D97-AF65-F5344CB8AC3E}">
        <p14:creationId xmlns:p14="http://schemas.microsoft.com/office/powerpoint/2010/main" val="577606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Arrays</a:t>
            </a:r>
            <a:endParaRPr lang="en-US" dirty="0"/>
          </a:p>
        </p:txBody>
      </p:sp>
      <p:sp>
        <p:nvSpPr>
          <p:cNvPr id="3" name="Segnaposto contenuto 2"/>
          <p:cNvSpPr>
            <a:spLocks noGrp="1"/>
          </p:cNvSpPr>
          <p:nvPr>
            <p:ph sz="quarter" idx="13"/>
          </p:nvPr>
        </p:nvSpPr>
        <p:spPr/>
        <p:txBody>
          <a:bodyPr>
            <a:normAutofit fontScale="70000" lnSpcReduction="20000"/>
          </a:bodyPr>
          <a:lstStyle/>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declare_integer_array</a:t>
            </a:r>
            <a:r>
              <a:rPr lang="en-US" dirty="0">
                <a:latin typeface="Courier New" panose="02070309020205020404" pitchFamily="49" charset="0"/>
                <a:cs typeface="Courier New" panose="02070309020205020404" pitchFamily="49" charset="0"/>
              </a:rPr>
              <a:t>("foo");</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declare_string_array</a:t>
            </a:r>
            <a:r>
              <a:rPr lang="en-US" dirty="0">
                <a:latin typeface="Courier New" panose="02070309020205020404" pitchFamily="49" charset="0"/>
                <a:cs typeface="Courier New" panose="02070309020205020404" pitchFamily="49" charset="0"/>
              </a:rPr>
              <a:t>("bar");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declare_float_array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begin_struct_array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struct_array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end_struct_array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struct_array</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 </a:t>
            </a:r>
          </a:p>
          <a:p>
            <a:r>
              <a:rPr lang="en-US" dirty="0"/>
              <a:t>Individual values in the array are referenced like in most programming languages:</a:t>
            </a:r>
          </a:p>
          <a:p>
            <a:pPr marL="0" indent="0">
              <a:buNone/>
            </a:pPr>
            <a:r>
              <a:rPr lang="en-US" dirty="0">
                <a:latin typeface="Courier New" panose="02070309020205020404" pitchFamily="49" charset="0"/>
                <a:cs typeface="Courier New" panose="02070309020205020404" pitchFamily="49" charset="0"/>
              </a:rPr>
              <a:t>foo[0] </a:t>
            </a:r>
          </a:p>
          <a:p>
            <a:pPr marL="0" indent="0">
              <a:buNone/>
            </a:pPr>
            <a:r>
              <a:rPr lang="en-US" dirty="0">
                <a:latin typeface="Courier New" panose="02070309020205020404" pitchFamily="49" charset="0"/>
                <a:cs typeface="Courier New" panose="02070309020205020404" pitchFamily="49" charset="0"/>
              </a:rPr>
              <a:t>bar[1] </a:t>
            </a:r>
          </a:p>
          <a:p>
            <a:pPr marL="0" indent="0">
              <a:buNone/>
            </a:pP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[3] </a:t>
            </a:r>
          </a:p>
          <a:p>
            <a:pPr marL="0" indent="0">
              <a:buNone/>
            </a:pPr>
            <a:r>
              <a:rPr lang="en-US" dirty="0" err="1">
                <a:latin typeface="Courier New" panose="02070309020205020404" pitchFamily="49" charset="0"/>
                <a:cs typeface="Courier New" panose="02070309020205020404" pitchFamily="49" charset="0"/>
              </a:rPr>
              <a:t>struct_array</a:t>
            </a:r>
            <a:r>
              <a:rPr lang="en-US" dirty="0">
                <a:latin typeface="Courier New" panose="02070309020205020404" pitchFamily="49" charset="0"/>
                <a:cs typeface="Courier New" panose="02070309020205020404" pitchFamily="49" charset="0"/>
              </a:rPr>
              <a:t>[4]</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foo </a:t>
            </a:r>
          </a:p>
          <a:p>
            <a:pPr marL="0" indent="0">
              <a:buNone/>
            </a:pPr>
            <a:r>
              <a:rPr lang="en-US" dirty="0" err="1">
                <a:latin typeface="Courier New" panose="02070309020205020404" pitchFamily="49" charset="0"/>
                <a:cs typeface="Courier New" panose="02070309020205020404" pitchFamily="49" charset="0"/>
              </a:rPr>
              <a:t>struct_array</a:t>
            </a:r>
            <a:r>
              <a:rPr lang="en-US" dirty="0">
                <a:latin typeface="Courier New" panose="02070309020205020404" pitchFamily="49" charset="0"/>
                <a:cs typeface="Courier New" panose="02070309020205020404" pitchFamily="49" charset="0"/>
              </a:rPr>
              <a:t>[1]</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bar</a:t>
            </a:r>
          </a:p>
          <a:p>
            <a:endParaRPr lang="en-US" dirty="0"/>
          </a:p>
        </p:txBody>
      </p:sp>
    </p:spTree>
    <p:extLst>
      <p:ext uri="{BB962C8B-B14F-4D97-AF65-F5344CB8AC3E}">
        <p14:creationId xmlns:p14="http://schemas.microsoft.com/office/powerpoint/2010/main" val="1751739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dictionaries</a:t>
            </a:r>
            <a:endParaRPr lang="en-US" dirty="0"/>
          </a:p>
        </p:txBody>
      </p:sp>
      <p:sp>
        <p:nvSpPr>
          <p:cNvPr id="3" name="Segnaposto contenuto 2"/>
          <p:cNvSpPr>
            <a:spLocks noGrp="1"/>
          </p:cNvSpPr>
          <p:nvPr>
            <p:ph sz="quarter" idx="13"/>
          </p:nvPr>
        </p:nvSpPr>
        <p:spPr/>
        <p:txBody>
          <a:bodyPr>
            <a:normAutofit fontScale="70000" lnSpcReduction="20000"/>
          </a:bodyPr>
          <a:lstStyle/>
          <a:p>
            <a:r>
              <a:rPr lang="en-US" dirty="0"/>
              <a:t>You can also declare dictionaries of integers, floats, strings, or structures:</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declare_integer_dictionary</a:t>
            </a:r>
            <a:r>
              <a:rPr lang="en-US" dirty="0">
                <a:latin typeface="Courier New" panose="02070309020205020404" pitchFamily="49" charset="0"/>
                <a:cs typeface="Courier New" panose="02070309020205020404" pitchFamily="49" charset="0"/>
              </a:rPr>
              <a:t>("foo");</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declare_string_dictionary</a:t>
            </a:r>
            <a:r>
              <a:rPr lang="en-US" dirty="0">
                <a:latin typeface="Courier New" panose="02070309020205020404" pitchFamily="49" charset="0"/>
                <a:cs typeface="Courier New" panose="02070309020205020404" pitchFamily="49" charset="0"/>
              </a:rPr>
              <a:t>("bar");</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declare_float_dictionary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begin_struct_dictionary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struct_dict</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("foo");</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 	</a:t>
            </a:r>
            <a:r>
              <a:rPr lang="en-US" dirty="0" err="1">
                <a:latin typeface="Courier New" panose="02070309020205020404" pitchFamily="49" charset="0"/>
                <a:cs typeface="Courier New" panose="02070309020205020404" pitchFamily="49" charset="0"/>
              </a:rPr>
              <a:t>end_struct_dictionary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struct_dict</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 </a:t>
            </a:r>
          </a:p>
          <a:p>
            <a:r>
              <a:rPr lang="en-US" dirty="0"/>
              <a:t>Individual values in the dictionary are accessed by using a string key:</a:t>
            </a:r>
          </a:p>
          <a:p>
            <a:pPr marL="0" indent="0">
              <a:buNone/>
            </a:pPr>
            <a:r>
              <a:rPr lang="en-US" dirty="0">
                <a:latin typeface="Courier New" panose="02070309020205020404" pitchFamily="49" charset="0"/>
                <a:cs typeface="Courier New" panose="02070309020205020404" pitchFamily="49" charset="0"/>
              </a:rPr>
              <a:t>foo["</a:t>
            </a:r>
            <a:r>
              <a:rPr lang="en-US" dirty="0" err="1">
                <a:latin typeface="Courier New" panose="02070309020205020404" pitchFamily="49" charset="0"/>
                <a:cs typeface="Courier New" panose="02070309020205020404" pitchFamily="49" charset="0"/>
              </a:rPr>
              <a:t>somekey</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bar["</a:t>
            </a:r>
            <a:r>
              <a:rPr lang="en-US" dirty="0" err="1">
                <a:latin typeface="Courier New" panose="02070309020205020404" pitchFamily="49" charset="0"/>
                <a:cs typeface="Courier New" panose="02070309020205020404" pitchFamily="49" charset="0"/>
              </a:rPr>
              <a:t>anotherkey</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yetanotherkey</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struct_dict</a:t>
            </a:r>
            <a:r>
              <a:rPr lang="en-US" dirty="0">
                <a:latin typeface="Courier New" panose="02070309020205020404" pitchFamily="49" charset="0"/>
                <a:cs typeface="Courier New" panose="02070309020205020404" pitchFamily="49" charset="0"/>
              </a:rPr>
              <a:t>["k1"]</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foo </a:t>
            </a:r>
          </a:p>
          <a:p>
            <a:pPr marL="0" indent="0">
              <a:buNone/>
            </a:pPr>
            <a:r>
              <a:rPr lang="en-US" dirty="0" err="1">
                <a:latin typeface="Courier New" panose="02070309020205020404" pitchFamily="49" charset="0"/>
                <a:cs typeface="Courier New" panose="02070309020205020404" pitchFamily="49" charset="0"/>
              </a:rPr>
              <a:t>struct_dict</a:t>
            </a:r>
            <a:r>
              <a:rPr lang="en-US" dirty="0">
                <a:latin typeface="Courier New" panose="02070309020205020404" pitchFamily="49" charset="0"/>
                <a:cs typeface="Courier New" panose="02070309020205020404" pitchFamily="49" charset="0"/>
              </a:rPr>
              <a:t>["k1"]</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bar</a:t>
            </a:r>
          </a:p>
          <a:p>
            <a:endParaRPr lang="en-US" dirty="0"/>
          </a:p>
        </p:txBody>
      </p:sp>
    </p:spTree>
    <p:extLst>
      <p:ext uri="{BB962C8B-B14F-4D97-AF65-F5344CB8AC3E}">
        <p14:creationId xmlns:p14="http://schemas.microsoft.com/office/powerpoint/2010/main" val="365315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functions</a:t>
            </a:r>
            <a:endParaRPr lang="en-US" dirty="0"/>
          </a:p>
        </p:txBody>
      </p:sp>
      <p:sp>
        <p:nvSpPr>
          <p:cNvPr id="3" name="Segnaposto contenuto 2"/>
          <p:cNvSpPr>
            <a:spLocks noGrp="1"/>
          </p:cNvSpPr>
          <p:nvPr>
            <p:ph sz="quarter" idx="13"/>
          </p:nvPr>
        </p:nvSpPr>
        <p:spPr/>
        <p:txBody>
          <a:bodyPr>
            <a:normAutofit fontScale="85000" lnSpcReduction="20000"/>
          </a:bodyPr>
          <a:lstStyle/>
          <a:p>
            <a:r>
              <a:rPr lang="en-US" dirty="0" err="1"/>
              <a:t>declare_function</a:t>
            </a:r>
            <a:r>
              <a:rPr lang="en-US" dirty="0"/>
              <a:t>(&lt;function name&gt;, &lt;argument types&gt;, &lt;return </a:t>
            </a:r>
            <a:r>
              <a:rPr lang="en-US" dirty="0" err="1"/>
              <a:t>tuype</a:t>
            </a:r>
            <a:r>
              <a:rPr lang="en-US" dirty="0"/>
              <a:t>&gt;, &lt;C function&gt;);</a:t>
            </a:r>
          </a:p>
          <a:p>
            <a:pPr marL="0" indent="0">
              <a:buNone/>
            </a:pPr>
            <a:r>
              <a:rPr lang="en-US" dirty="0" err="1">
                <a:latin typeface="Courier New" panose="02070309020205020404" pitchFamily="49" charset="0"/>
                <a:cs typeface="Courier New" panose="02070309020205020404" pitchFamily="49" charset="0"/>
              </a:rPr>
              <a:t>define_function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isum</a:t>
            </a:r>
            <a:r>
              <a:rPr lang="en-US"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int64_t</a:t>
            </a:r>
            <a:r>
              <a:rPr lang="en-US" dirty="0">
                <a:latin typeface="Courier New" panose="02070309020205020404" pitchFamily="49" charset="0"/>
                <a:cs typeface="Courier New" panose="02070309020205020404" pitchFamily="49" charset="0"/>
              </a:rPr>
              <a:t> a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integer_argument</a:t>
            </a:r>
            <a:r>
              <a:rPr lang="en-US" dirty="0">
                <a:latin typeface="Courier New" panose="02070309020205020404" pitchFamily="49" charset="0"/>
                <a:cs typeface="Courier New" panose="02070309020205020404" pitchFamily="49" charset="0"/>
              </a:rPr>
              <a:t>(1); </a:t>
            </a:r>
          </a:p>
          <a:p>
            <a:pPr marL="0" indent="0">
              <a:buNone/>
            </a:pPr>
            <a:r>
              <a:rPr lang="en-US" b="1" dirty="0">
                <a:latin typeface="Courier New" panose="02070309020205020404" pitchFamily="49" charset="0"/>
                <a:cs typeface="Courier New" panose="02070309020205020404" pitchFamily="49" charset="0"/>
              </a:rPr>
              <a:t>	int64_t</a:t>
            </a:r>
            <a:r>
              <a:rPr lang="en-US" dirty="0">
                <a:latin typeface="Courier New" panose="02070309020205020404" pitchFamily="49" charset="0"/>
                <a:cs typeface="Courier New" panose="02070309020205020404" pitchFamily="49" charset="0"/>
              </a:rPr>
              <a:t> b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integer_argument</a:t>
            </a:r>
            <a:r>
              <a:rPr lang="en-US" dirty="0">
                <a:latin typeface="Courier New" panose="02070309020205020404" pitchFamily="49" charset="0"/>
                <a:cs typeface="Courier New" panose="02070309020205020404" pitchFamily="49" charset="0"/>
              </a:rPr>
              <a:t>(2);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return_integer</a:t>
            </a:r>
            <a:r>
              <a:rPr lang="en-US" dirty="0">
                <a:latin typeface="Courier New" panose="02070309020205020404" pitchFamily="49" charset="0"/>
                <a:cs typeface="Courier New" panose="02070309020205020404" pitchFamily="49" charset="0"/>
              </a:rPr>
              <a:t>(a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b);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define_function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fsum</a:t>
            </a:r>
            <a:r>
              <a:rPr lang="en-US" dirty="0">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	double</a:t>
            </a:r>
            <a:r>
              <a:rPr lang="en-US" dirty="0">
                <a:latin typeface="Courier New" panose="02070309020205020404" pitchFamily="49" charset="0"/>
                <a:cs typeface="Courier New" panose="02070309020205020404" pitchFamily="49" charset="0"/>
              </a:rPr>
              <a:t> a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float_argument</a:t>
            </a:r>
            <a:r>
              <a:rPr lang="en-US" dirty="0">
                <a:latin typeface="Courier New" panose="02070309020205020404" pitchFamily="49" charset="0"/>
                <a:cs typeface="Courier New" panose="02070309020205020404" pitchFamily="49" charset="0"/>
              </a:rPr>
              <a:t>(1); </a:t>
            </a:r>
          </a:p>
          <a:p>
            <a:pPr marL="0" indent="0">
              <a:buNone/>
            </a:pPr>
            <a:r>
              <a:rPr lang="en-US" b="1" dirty="0">
                <a:latin typeface="Courier New" panose="02070309020205020404" pitchFamily="49" charset="0"/>
                <a:cs typeface="Courier New" panose="02070309020205020404" pitchFamily="49" charset="0"/>
              </a:rPr>
              <a:t>	double</a:t>
            </a:r>
            <a:r>
              <a:rPr lang="en-US" dirty="0">
                <a:latin typeface="Courier New" panose="02070309020205020404" pitchFamily="49" charset="0"/>
                <a:cs typeface="Courier New" panose="02070309020205020404" pitchFamily="49" charset="0"/>
              </a:rPr>
              <a:t> b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float_argument</a:t>
            </a:r>
            <a:r>
              <a:rPr lang="en-US" dirty="0">
                <a:latin typeface="Courier New" panose="02070309020205020404" pitchFamily="49" charset="0"/>
                <a:cs typeface="Courier New" panose="02070309020205020404" pitchFamily="49" charset="0"/>
              </a:rPr>
              <a:t>(2);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return_integer</a:t>
            </a:r>
            <a:r>
              <a:rPr lang="en-US" dirty="0">
                <a:latin typeface="Courier New" panose="02070309020205020404" pitchFamily="49" charset="0"/>
                <a:cs typeface="Courier New" panose="02070309020205020404" pitchFamily="49" charset="0"/>
              </a:rPr>
              <a:t>(a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b);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declare_function</a:t>
            </a:r>
            <a:r>
              <a:rPr lang="en-US" dirty="0">
                <a:latin typeface="Courier New" panose="02070309020205020404" pitchFamily="49" charset="0"/>
                <a:cs typeface="Courier New" panose="02070309020205020404" pitchFamily="49" charset="0"/>
              </a:rPr>
              <a:t>("sum", "ii",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sum);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921617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Functions can be overloaded as in C++ and other programming languages. </a:t>
            </a:r>
          </a:p>
          <a:p>
            <a:r>
              <a:rPr lang="en-US" dirty="0"/>
              <a:t>You can declare two functions with the same name as long as they differ in the type or number of arguments. One example of overloaded functions can be found in the </a:t>
            </a:r>
            <a:r>
              <a:rPr lang="en-US" dirty="0">
                <a:hlinkClick r:id="rId2"/>
              </a:rPr>
              <a:t>Hash module</a:t>
            </a:r>
            <a:r>
              <a:rPr lang="en-US" dirty="0"/>
              <a:t>, it has two functions for calculating MD5 hashes, one receiving an offset and length within the file and another one receiving a string:</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declare_function</a:t>
            </a:r>
            <a:r>
              <a:rPr lang="en-US" dirty="0">
                <a:latin typeface="Courier New" panose="02070309020205020404" pitchFamily="49" charset="0"/>
                <a:cs typeface="Courier New" panose="02070309020205020404" pitchFamily="49" charset="0"/>
              </a:rPr>
              <a:t>("md5", "ii", "s", data_md5);</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declare_function</a:t>
            </a:r>
            <a:r>
              <a:rPr lang="en-US" dirty="0">
                <a:latin typeface="Courier New" panose="02070309020205020404" pitchFamily="49" charset="0"/>
                <a:cs typeface="Courier New" panose="02070309020205020404" pitchFamily="49" charset="0"/>
              </a:rPr>
              <a:t>("md5", "s", "s", string_md5); </a:t>
            </a:r>
            <a:r>
              <a:rPr lang="en-US" dirty="0" err="1">
                <a:latin typeface="Courier New" panose="02070309020205020404" pitchFamily="49" charset="0"/>
                <a:cs typeface="Courier New" panose="02070309020205020404" pitchFamily="49" charset="0"/>
              </a:rPr>
              <a:t>end_declarations</a:t>
            </a:r>
            <a:r>
              <a:rPr lang="en-US" dirty="0"/>
              <a:t>;</a:t>
            </a:r>
          </a:p>
          <a:p>
            <a:endParaRPr lang="en-US" dirty="0"/>
          </a:p>
        </p:txBody>
      </p:sp>
    </p:spTree>
    <p:extLst>
      <p:ext uri="{BB962C8B-B14F-4D97-AF65-F5344CB8AC3E}">
        <p14:creationId xmlns:p14="http://schemas.microsoft.com/office/powerpoint/2010/main" val="5372847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Inizialization</a:t>
            </a:r>
            <a:r>
              <a:rPr lang="it-IT" dirty="0"/>
              <a:t> and </a:t>
            </a:r>
            <a:r>
              <a:rPr lang="it-IT" dirty="0" err="1"/>
              <a:t>finalization</a:t>
            </a:r>
            <a:endParaRPr lang="en-US" dirty="0"/>
          </a:p>
        </p:txBody>
      </p:sp>
      <p:sp>
        <p:nvSpPr>
          <p:cNvPr id="3" name="Segnaposto contenuto 2"/>
          <p:cNvSpPr>
            <a:spLocks noGrp="1"/>
          </p:cNvSpPr>
          <p:nvPr>
            <p:ph sz="quarter" idx="13"/>
          </p:nvPr>
        </p:nvSpPr>
        <p:spPr/>
        <p:txBody>
          <a:bodyPr/>
          <a:lstStyle/>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module_initialize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module_finalize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YR_MODULE</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 </a:t>
            </a:r>
          </a:p>
          <a:p>
            <a:r>
              <a:rPr lang="en-US" dirty="0"/>
              <a:t>Any returned value different from ERROR_SUCCESS will abort YARA’s execution.</a:t>
            </a:r>
          </a:p>
          <a:p>
            <a:endParaRPr lang="en-US" dirty="0"/>
          </a:p>
        </p:txBody>
      </p:sp>
    </p:spTree>
    <p:extLst>
      <p:ext uri="{BB962C8B-B14F-4D97-AF65-F5344CB8AC3E}">
        <p14:creationId xmlns:p14="http://schemas.microsoft.com/office/powerpoint/2010/main" val="34204429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a:xfrm>
            <a:off x="107504" y="1600200"/>
            <a:ext cx="4466456" cy="2260848"/>
          </a:xfrm>
        </p:spPr>
        <p:txBody>
          <a:bodyPr>
            <a:normAutofit/>
          </a:bodyPr>
          <a:lstStyle/>
          <a:p>
            <a:pPr marL="0" indent="0">
              <a:buNone/>
            </a:pPr>
            <a:r>
              <a:rPr lang="en-US" sz="1600" b="1"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module_load</a:t>
            </a:r>
            <a:r>
              <a:rPr lang="en-US" sz="1600" dirty="0">
                <a:latin typeface="Courier New" panose="02070309020205020404" pitchFamily="49" charset="0"/>
                <a:cs typeface="Courier New" panose="02070309020205020404" pitchFamily="49" charset="0"/>
              </a:rPr>
              <a:t>( </a:t>
            </a:r>
          </a:p>
          <a:p>
            <a:pPr marL="0" indent="0">
              <a:buNone/>
            </a:pPr>
            <a:r>
              <a:rPr lang="en-US" sz="1600" dirty="0">
                <a:latin typeface="Courier New" panose="02070309020205020404" pitchFamily="49" charset="0"/>
                <a:cs typeface="Courier New" panose="02070309020205020404" pitchFamily="49" charset="0"/>
              </a:rPr>
              <a:t>	YR_SCAN_CONTEXT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context, </a:t>
            </a:r>
          </a:p>
          <a:p>
            <a:pPr marL="0" indent="0">
              <a:buNone/>
            </a:pPr>
            <a:r>
              <a:rPr lang="en-US" sz="1600" dirty="0">
                <a:latin typeface="Courier New" panose="02070309020205020404" pitchFamily="49" charset="0"/>
                <a:cs typeface="Courier New" panose="02070309020205020404" pitchFamily="49" charset="0"/>
              </a:rPr>
              <a:t>	YR_OBJECT</a:t>
            </a:r>
            <a:r>
              <a:rPr lang="en-US" sz="1600" b="1"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module_object</a:t>
            </a:r>
            <a:r>
              <a:rPr lang="en-US" sz="1600"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void*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module_data</a:t>
            </a:r>
            <a:r>
              <a:rPr lang="en-US" sz="1600" dirty="0">
                <a:latin typeface="Courier New" panose="02070309020205020404" pitchFamily="49" charset="0"/>
                <a:cs typeface="Courier New" panose="02070309020205020404" pitchFamily="49" charset="0"/>
              </a:rPr>
              <a:t>, </a:t>
            </a:r>
          </a:p>
          <a:p>
            <a:pPr marL="0" indent="0">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size_t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module_data_size</a:t>
            </a:r>
            <a:endParaRPr lang="en-US" sz="1600" dirty="0">
              <a:latin typeface="Courier New" panose="02070309020205020404" pitchFamily="49" charset="0"/>
              <a:cs typeface="Courier New" panose="02070309020205020404" pitchFamily="49" charset="0"/>
            </a:endParaRPr>
          </a:p>
          <a:p>
            <a:pPr marL="0" indent="0">
              <a:buNone/>
            </a:pPr>
            <a:r>
              <a:rPr lang="en-US" sz="1600" dirty="0"/>
              <a:t>)</a:t>
            </a:r>
          </a:p>
          <a:p>
            <a:pPr marL="0" indent="0">
              <a:buNone/>
            </a:pPr>
            <a:endParaRPr lang="en-US" sz="1600" dirty="0">
              <a:latin typeface="Courier New" panose="02070309020205020404" pitchFamily="49" charset="0"/>
              <a:cs typeface="Courier New" panose="02070309020205020404" pitchFamily="49" charset="0"/>
            </a:endParaRPr>
          </a:p>
        </p:txBody>
      </p:sp>
      <p:sp>
        <p:nvSpPr>
          <p:cNvPr id="4" name="Freccia a destra 3"/>
          <p:cNvSpPr/>
          <p:nvPr/>
        </p:nvSpPr>
        <p:spPr>
          <a:xfrm rot="5400000">
            <a:off x="6228184" y="3861048"/>
            <a:ext cx="64807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asellaDiTesto 4"/>
          <p:cNvSpPr txBox="1"/>
          <p:nvPr/>
        </p:nvSpPr>
        <p:spPr>
          <a:xfrm>
            <a:off x="2699792" y="4581128"/>
            <a:ext cx="6336704" cy="1600438"/>
          </a:xfrm>
          <a:prstGeom prst="rect">
            <a:avLst/>
          </a:prstGeom>
          <a:solidFill>
            <a:schemeClr val="accent1"/>
          </a:solidFill>
        </p:spPr>
        <p:txBody>
          <a:bodyPr wrap="square" rtlCol="0">
            <a:spAutoFit/>
          </a:bodyPr>
          <a:lstStyle/>
          <a:p>
            <a:r>
              <a:rPr lang="en-US" sz="1400" dirty="0">
                <a:latin typeface="Courier New" panose="02070309020205020404" pitchFamily="49" charset="0"/>
                <a:cs typeface="Courier New" panose="02070309020205020404" pitchFamily="49" charset="0"/>
              </a:rPr>
              <a:t>YR_OBJECT(type=OBJECT_TYPE_STRUCT, name="</a:t>
            </a:r>
            <a:r>
              <a:rPr lang="en-US" sz="1400" dirty="0" err="1">
                <a:latin typeface="Courier New" panose="02070309020205020404" pitchFamily="49" charset="0"/>
                <a:cs typeface="Courier New" panose="02070309020205020404" pitchFamily="49" charset="0"/>
              </a:rPr>
              <a:t>mymodule</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|_YR_OBJECT(type=</a:t>
            </a:r>
            <a:r>
              <a:rPr lang="en-US" sz="1400" dirty="0" err="1">
                <a:latin typeface="Courier New" panose="02070309020205020404" pitchFamily="49" charset="0"/>
                <a:cs typeface="Courier New" panose="02070309020205020404" pitchFamily="49" charset="0"/>
              </a:rPr>
              <a:t>OBJECT_TYPE_INTEGER,name</a:t>
            </a:r>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|_ YR_OBJECT(type=OBJECT_TYPE_STRUCT, name="bar") </a:t>
            </a:r>
          </a:p>
          <a:p>
            <a:r>
              <a:rPr lang="en-US" sz="1400" dirty="0">
                <a:latin typeface="Courier New" panose="02070309020205020404" pitchFamily="49" charset="0"/>
                <a:cs typeface="Courier New" panose="02070309020205020404" pitchFamily="49" charset="0"/>
              </a:rPr>
              <a:t>	| </a:t>
            </a:r>
          </a:p>
          <a:p>
            <a:r>
              <a:rPr lang="en-US" sz="1400" dirty="0">
                <a:latin typeface="Courier New" panose="02070309020205020404" pitchFamily="49" charset="0"/>
                <a:cs typeface="Courier New" panose="02070309020205020404" pitchFamily="49" charset="0"/>
              </a:rPr>
              <a:t>	|_ YR_OBJECT(type=OBJECT_TYPE_STRING, name="</a:t>
            </a:r>
            <a:r>
              <a:rPr lang="en-US" sz="1400" dirty="0" err="1">
                <a:latin typeface="Courier New" panose="02070309020205020404" pitchFamily="49" charset="0"/>
                <a:cs typeface="Courier New" panose="02070309020205020404" pitchFamily="49" charset="0"/>
              </a:rPr>
              <a:t>baz</a:t>
            </a:r>
            <a:r>
              <a:rPr lang="en-US" sz="1400" dirty="0">
                <a:latin typeface="Courier New" panose="02070309020205020404" pitchFamily="49" charset="0"/>
                <a:cs typeface="Courier New" panose="02070309020205020404" pitchFamily="49" charset="0"/>
              </a:rPr>
              <a:t>")</a:t>
            </a:r>
          </a:p>
        </p:txBody>
      </p:sp>
      <p:sp>
        <p:nvSpPr>
          <p:cNvPr id="6" name="CasellaDiTesto 5"/>
          <p:cNvSpPr txBox="1"/>
          <p:nvPr/>
        </p:nvSpPr>
        <p:spPr>
          <a:xfrm>
            <a:off x="4572000" y="1772816"/>
            <a:ext cx="4464496" cy="1600438"/>
          </a:xfrm>
          <a:prstGeom prst="rect">
            <a:avLst/>
          </a:prstGeom>
          <a:noFill/>
          <a:ln w="15875">
            <a:solidFill>
              <a:schemeClr val="tx1"/>
            </a:solidFill>
            <a:prstDash val="dash"/>
          </a:ln>
        </p:spPr>
        <p:txBody>
          <a:bodyPr wrap="square" rtlCol="0">
            <a:spAutoFit/>
          </a:bodyPr>
          <a:lstStyle/>
          <a:p>
            <a:r>
              <a:rPr lang="en-US" sz="1400" dirty="0" err="1">
                <a:latin typeface="Courier New" panose="02070309020205020404" pitchFamily="49" charset="0"/>
                <a:cs typeface="Courier New" panose="02070309020205020404" pitchFamily="49" charset="0"/>
              </a:rPr>
              <a:t>begin_declarations</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declare_integer</a:t>
            </a:r>
            <a:r>
              <a:rPr lang="en-US" sz="1400" dirty="0">
                <a:latin typeface="Courier New" panose="02070309020205020404" pitchFamily="49" charset="0"/>
                <a:cs typeface="Courier New" panose="02070309020205020404" pitchFamily="49" charset="0"/>
              </a:rPr>
              <a:t>("foo");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begin_struct</a:t>
            </a:r>
            <a:r>
              <a:rPr lang="en-US" sz="1400" dirty="0">
                <a:latin typeface="Courier New" panose="02070309020205020404" pitchFamily="49" charset="0"/>
                <a:cs typeface="Courier New" panose="02070309020205020404" pitchFamily="49" charset="0"/>
              </a:rPr>
              <a:t>("bar");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declare_string</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baz</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end_struct</a:t>
            </a:r>
            <a:r>
              <a:rPr lang="en-US" sz="1400" dirty="0">
                <a:latin typeface="Courier New" panose="02070309020205020404" pitchFamily="49" charset="0"/>
                <a:cs typeface="Courier New" panose="02070309020205020404" pitchFamily="49" charset="0"/>
              </a:rPr>
              <a:t>("bar"); </a:t>
            </a:r>
          </a:p>
          <a:p>
            <a:r>
              <a:rPr lang="en-US" sz="1400" dirty="0" err="1">
                <a:latin typeface="Courier New" panose="02070309020205020404" pitchFamily="49" charset="0"/>
                <a:cs typeface="Courier New" panose="02070309020205020404" pitchFamily="49" charset="0"/>
              </a:rPr>
              <a:t>end_declarations</a:t>
            </a:r>
            <a:r>
              <a:rPr lang="en-US" sz="1400" dirty="0"/>
              <a:t>;</a:t>
            </a:r>
          </a:p>
          <a:p>
            <a:endParaRPr lang="en-US" sz="1400" dirty="0"/>
          </a:p>
        </p:txBody>
      </p:sp>
    </p:spTree>
    <p:extLst>
      <p:ext uri="{BB962C8B-B14F-4D97-AF65-F5344CB8AC3E}">
        <p14:creationId xmlns:p14="http://schemas.microsoft.com/office/powerpoint/2010/main" val="3673612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Accesing</a:t>
            </a:r>
            <a:r>
              <a:rPr lang="it-IT" dirty="0"/>
              <a:t> the </a:t>
            </a:r>
            <a:r>
              <a:rPr lang="it-IT" dirty="0" err="1"/>
              <a:t>scanned</a:t>
            </a:r>
            <a:r>
              <a:rPr lang="it-IT" dirty="0"/>
              <a:t> data</a:t>
            </a:r>
            <a:endParaRPr lang="en-US" dirty="0"/>
          </a:p>
        </p:txBody>
      </p:sp>
      <p:sp>
        <p:nvSpPr>
          <p:cNvPr id="3" name="Segnaposto contenuto 2"/>
          <p:cNvSpPr>
            <a:spLocks noGrp="1"/>
          </p:cNvSpPr>
          <p:nvPr>
            <p:ph sz="quarter" idx="13"/>
          </p:nvPr>
        </p:nvSpPr>
        <p:spPr/>
        <p:txBody>
          <a:bodyPr>
            <a:normAutofit fontScale="85000" lnSpcReduction="20000"/>
          </a:bodyPr>
          <a:lstStyle/>
          <a:p>
            <a:r>
              <a:rPr lang="en-US" dirty="0"/>
              <a:t>The data being scanned is sent to the module in the YR_SCAN_CONTEXT structure passed to the </a:t>
            </a:r>
            <a:r>
              <a:rPr lang="en-US" dirty="0" err="1"/>
              <a:t>module_load</a:t>
            </a:r>
            <a:r>
              <a:rPr lang="en-US" dirty="0"/>
              <a:t> function</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YR_SCAN_CONTEXT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context,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module_data_size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YR_MEMORY_BLOCK</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block;</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foreach_memory_block</a:t>
            </a:r>
            <a:r>
              <a:rPr lang="en-US" dirty="0">
                <a:latin typeface="Courier New" panose="02070309020205020404" pitchFamily="49" charset="0"/>
                <a:cs typeface="Courier New" panose="02070309020205020404" pitchFamily="49" charset="0"/>
              </a:rPr>
              <a:t>(context, block) </a:t>
            </a:r>
          </a:p>
          <a:p>
            <a:pPr marL="0" indent="0">
              <a:buNone/>
            </a:pP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 something with the current memory block </a:t>
            </a:r>
          </a:p>
          <a:p>
            <a:pPr marL="0" indent="0">
              <a:buNone/>
            </a:pP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966466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normAutofit fontScale="85000" lnSpcReduction="20000"/>
          </a:bodyPr>
          <a:lstStyle/>
          <a:p>
            <a:r>
              <a:rPr lang="it-IT" dirty="0" err="1"/>
              <a:t>Blocks</a:t>
            </a:r>
            <a:r>
              <a:rPr lang="it-IT" dirty="0"/>
              <a:t> are </a:t>
            </a:r>
            <a:r>
              <a:rPr lang="it-IT" dirty="0" err="1"/>
              <a:t>always</a:t>
            </a:r>
            <a:r>
              <a:rPr lang="it-IT" dirty="0"/>
              <a:t> </a:t>
            </a:r>
            <a:r>
              <a:rPr lang="it-IT" dirty="0" err="1"/>
              <a:t>iterated</a:t>
            </a:r>
            <a:r>
              <a:rPr lang="it-IT" dirty="0"/>
              <a:t> in the </a:t>
            </a:r>
            <a:r>
              <a:rPr lang="it-IT" dirty="0" err="1"/>
              <a:t>same</a:t>
            </a:r>
            <a:r>
              <a:rPr lang="it-IT" dirty="0"/>
              <a:t> </a:t>
            </a:r>
            <a:r>
              <a:rPr lang="it-IT" dirty="0" err="1"/>
              <a:t>order</a:t>
            </a:r>
            <a:r>
              <a:rPr lang="it-IT" dirty="0"/>
              <a:t> </a:t>
            </a:r>
            <a:r>
              <a:rPr lang="it-IT" dirty="0" err="1"/>
              <a:t>as</a:t>
            </a:r>
            <a:r>
              <a:rPr lang="it-IT" dirty="0"/>
              <a:t> </a:t>
            </a:r>
            <a:r>
              <a:rPr lang="it-IT" dirty="0" err="1"/>
              <a:t>they</a:t>
            </a:r>
            <a:r>
              <a:rPr lang="it-IT" dirty="0"/>
              <a:t> </a:t>
            </a:r>
            <a:r>
              <a:rPr lang="it-IT" dirty="0" err="1"/>
              <a:t>appear</a:t>
            </a:r>
            <a:r>
              <a:rPr lang="it-IT" dirty="0"/>
              <a:t> in the file or </a:t>
            </a:r>
            <a:r>
              <a:rPr lang="it-IT" dirty="0" err="1"/>
              <a:t>process</a:t>
            </a:r>
            <a:r>
              <a:rPr lang="it-IT" dirty="0"/>
              <a:t> </a:t>
            </a:r>
            <a:r>
              <a:rPr lang="it-IT" dirty="0" err="1"/>
              <a:t>memory</a:t>
            </a:r>
            <a:endParaRPr lang="it-IT" dirty="0"/>
          </a:p>
          <a:p>
            <a:r>
              <a:rPr lang="it-IT" dirty="0"/>
              <a:t>A single </a:t>
            </a:r>
            <a:r>
              <a:rPr lang="it-IT" dirty="0" err="1"/>
              <a:t>block</a:t>
            </a:r>
            <a:r>
              <a:rPr lang="it-IT" dirty="0"/>
              <a:t> </a:t>
            </a:r>
            <a:r>
              <a:rPr lang="it-IT" dirty="0" err="1"/>
              <a:t>will</a:t>
            </a:r>
            <a:r>
              <a:rPr lang="it-IT" dirty="0"/>
              <a:t> </a:t>
            </a:r>
            <a:r>
              <a:rPr lang="it-IT" dirty="0" err="1"/>
              <a:t>contain</a:t>
            </a:r>
            <a:r>
              <a:rPr lang="it-IT" dirty="0"/>
              <a:t> the </a:t>
            </a:r>
            <a:r>
              <a:rPr lang="it-IT" dirty="0" err="1"/>
              <a:t>whole</a:t>
            </a:r>
            <a:r>
              <a:rPr lang="it-IT" dirty="0"/>
              <a:t> file in </a:t>
            </a:r>
            <a:r>
              <a:rPr lang="it-IT" dirty="0" err="1"/>
              <a:t>most</a:t>
            </a:r>
            <a:r>
              <a:rPr lang="it-IT" dirty="0"/>
              <a:t> </a:t>
            </a:r>
            <a:r>
              <a:rPr lang="it-IT" dirty="0" err="1"/>
              <a:t>cases</a:t>
            </a:r>
            <a:endParaRPr lang="it-IT" dirty="0"/>
          </a:p>
          <a:p>
            <a:r>
              <a:rPr lang="it-IT" dirty="0" err="1"/>
              <a:t>While</a:t>
            </a:r>
            <a:r>
              <a:rPr lang="it-IT" dirty="0"/>
              <a:t> scanning a </a:t>
            </a:r>
            <a:r>
              <a:rPr lang="it-IT" dirty="0" err="1"/>
              <a:t>process</a:t>
            </a:r>
            <a:r>
              <a:rPr lang="it-IT" dirty="0"/>
              <a:t> </a:t>
            </a:r>
            <a:r>
              <a:rPr lang="it-IT" dirty="0" err="1"/>
              <a:t>memory</a:t>
            </a:r>
            <a:r>
              <a:rPr lang="it-IT" dirty="0"/>
              <a:t> </a:t>
            </a:r>
            <a:r>
              <a:rPr lang="it-IT" dirty="0" err="1"/>
              <a:t>space</a:t>
            </a:r>
            <a:r>
              <a:rPr lang="it-IT" dirty="0"/>
              <a:t> </a:t>
            </a:r>
            <a:r>
              <a:rPr lang="it-IT" dirty="0" err="1"/>
              <a:t>your</a:t>
            </a:r>
            <a:r>
              <a:rPr lang="it-IT" dirty="0"/>
              <a:t> </a:t>
            </a:r>
            <a:r>
              <a:rPr lang="it-IT" dirty="0" err="1"/>
              <a:t>moduel</a:t>
            </a:r>
            <a:r>
              <a:rPr lang="it-IT" dirty="0"/>
              <a:t> </a:t>
            </a:r>
            <a:r>
              <a:rPr lang="it-IT" dirty="0" err="1"/>
              <a:t>will</a:t>
            </a:r>
            <a:r>
              <a:rPr lang="it-IT" dirty="0"/>
              <a:t> </a:t>
            </a:r>
            <a:r>
              <a:rPr lang="it-IT" dirty="0" err="1"/>
              <a:t>receive</a:t>
            </a:r>
            <a:r>
              <a:rPr lang="it-IT" dirty="0"/>
              <a:t> a large </a:t>
            </a:r>
            <a:r>
              <a:rPr lang="it-IT" dirty="0" err="1"/>
              <a:t>number</a:t>
            </a:r>
            <a:r>
              <a:rPr lang="it-IT" dirty="0"/>
              <a:t> of </a:t>
            </a:r>
            <a:r>
              <a:rPr lang="it-IT" dirty="0" err="1"/>
              <a:t>locks</a:t>
            </a:r>
            <a:endParaRPr lang="it-IT" dirty="0"/>
          </a:p>
          <a:p>
            <a:r>
              <a:rPr lang="it-IT" dirty="0"/>
              <a:t>In some </a:t>
            </a:r>
            <a:r>
              <a:rPr lang="it-IT" dirty="0" err="1"/>
              <a:t>cases</a:t>
            </a:r>
            <a:r>
              <a:rPr lang="it-IT" dirty="0"/>
              <a:t> </a:t>
            </a:r>
            <a:r>
              <a:rPr lang="it-IT" dirty="0" err="1"/>
              <a:t>you</a:t>
            </a:r>
            <a:r>
              <a:rPr lang="it-IT" dirty="0"/>
              <a:t> </a:t>
            </a:r>
            <a:r>
              <a:rPr lang="it-IT" dirty="0" err="1"/>
              <a:t>don’t</a:t>
            </a:r>
            <a:r>
              <a:rPr lang="it-IT" dirty="0"/>
              <a:t> </a:t>
            </a:r>
            <a:r>
              <a:rPr lang="it-IT" dirty="0" err="1"/>
              <a:t>need</a:t>
            </a:r>
            <a:r>
              <a:rPr lang="it-IT" dirty="0"/>
              <a:t> to iterate over the </a:t>
            </a:r>
            <a:r>
              <a:rPr lang="it-IT" dirty="0" err="1"/>
              <a:t>blocks</a:t>
            </a:r>
            <a:r>
              <a:rPr lang="it-IT" dirty="0"/>
              <a:t>: i.e. the </a:t>
            </a:r>
            <a:r>
              <a:rPr lang="it-IT" dirty="0" err="1"/>
              <a:t>header</a:t>
            </a:r>
            <a:endParaRPr lang="it-IT" dirty="0"/>
          </a:p>
          <a:p>
            <a:pPr marL="0" indent="0">
              <a:buNone/>
            </a:pPr>
            <a:r>
              <a:rPr lang="en-US" b="1"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YR_SCAN_CONTEXT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context,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module_data_size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YR_MEMORY_BLOCK</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block; </a:t>
            </a:r>
          </a:p>
          <a:p>
            <a:pPr marL="0" indent="0">
              <a:buNone/>
            </a:pPr>
            <a:r>
              <a:rPr lang="en-US" dirty="0">
                <a:latin typeface="Courier New" panose="02070309020205020404" pitchFamily="49" charset="0"/>
                <a:cs typeface="Courier New" panose="02070309020205020404" pitchFamily="49" charset="0"/>
              </a:rPr>
              <a:t>	block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first_memory_block</a:t>
            </a:r>
            <a:r>
              <a:rPr lang="en-US" dirty="0">
                <a:latin typeface="Courier New" panose="02070309020205020404" pitchFamily="49" charset="0"/>
                <a:cs typeface="Courier New" panose="02070309020205020404" pitchFamily="49" charset="0"/>
              </a:rPr>
              <a:t>(context);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do</a:t>
            </a:r>
            <a:r>
              <a:rPr lang="en-US" dirty="0">
                <a:latin typeface="Courier New" panose="02070309020205020404" pitchFamily="49" charset="0"/>
                <a:cs typeface="Courier New" panose="02070309020205020404" pitchFamily="49" charset="0"/>
              </a:rPr>
              <a:t> something with the memory block </a:t>
            </a:r>
          </a:p>
          <a:p>
            <a:pPr marL="0" indent="0">
              <a:buNone/>
            </a:pPr>
            <a:r>
              <a:rPr lang="en-US" dirty="0">
                <a:latin typeface="Courier New" panose="02070309020205020404" pitchFamily="49" charset="0"/>
                <a:cs typeface="Courier New" panose="02070309020205020404" pitchFamily="49" charset="0"/>
              </a:rPr>
              <a:t>}m</a:t>
            </a:r>
          </a:p>
        </p:txBody>
      </p:sp>
    </p:spTree>
    <p:extLst>
      <p:ext uri="{BB962C8B-B14F-4D97-AF65-F5344CB8AC3E}">
        <p14:creationId xmlns:p14="http://schemas.microsoft.com/office/powerpoint/2010/main" val="42869732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Setting</a:t>
            </a:r>
            <a:r>
              <a:rPr lang="it-IT" dirty="0"/>
              <a:t> the </a:t>
            </a:r>
            <a:r>
              <a:rPr lang="it-IT" dirty="0" err="1"/>
              <a:t>variable’s</a:t>
            </a:r>
            <a:r>
              <a:rPr lang="it-IT" dirty="0"/>
              <a:t> </a:t>
            </a:r>
            <a:r>
              <a:rPr lang="it-IT" dirty="0" err="1"/>
              <a:t>values</a:t>
            </a:r>
            <a:endParaRPr lang="en-US" dirty="0"/>
          </a:p>
        </p:txBody>
      </p:sp>
      <p:sp>
        <p:nvSpPr>
          <p:cNvPr id="3" name="Segnaposto contenuto 2"/>
          <p:cNvSpPr>
            <a:spLocks noGrp="1"/>
          </p:cNvSpPr>
          <p:nvPr>
            <p:ph sz="quarter" idx="13"/>
          </p:nvPr>
        </p:nvSpPr>
        <p:spPr/>
        <p:txBody>
          <a:bodyPr>
            <a:normAutofit/>
          </a:bodyPr>
          <a:lstStyle/>
          <a:p>
            <a:r>
              <a:rPr lang="en-US" dirty="0"/>
              <a:t>The </a:t>
            </a:r>
            <a:r>
              <a:rPr lang="en-US" dirty="0" err="1"/>
              <a:t>module_load</a:t>
            </a:r>
            <a:r>
              <a:rPr lang="en-US" dirty="0"/>
              <a:t> function is where you assign values to the variables declared in the declarations section, once you’ve parsed or </a:t>
            </a:r>
            <a:r>
              <a:rPr lang="en-US" dirty="0" err="1"/>
              <a:t>analized</a:t>
            </a:r>
            <a:r>
              <a:rPr lang="en-US" dirty="0"/>
              <a:t> the scanned data and/or any additional module’s data.</a:t>
            </a:r>
          </a:p>
          <a:p>
            <a:r>
              <a:rPr lang="en-US" dirty="0"/>
              <a:t>Both functions receive a value to be assigned to the variable, a pointer to a YR_OBJECT representing the variable itself or some ancestor of that variable, a field descriptor, and additional arguments as defined by the field descriptor.</a:t>
            </a:r>
          </a:p>
          <a:p>
            <a:r>
              <a:rPr lang="en-US" dirty="0"/>
              <a:t>If we are assigning the value to the variable represented by object itself, then the field descriptor must be NULL</a:t>
            </a:r>
          </a:p>
          <a:p>
            <a:pPr marL="0" indent="0">
              <a:buNone/>
            </a:pPr>
            <a:r>
              <a:rPr lang="en-US" dirty="0" err="1">
                <a:latin typeface="Courier New" panose="02070309020205020404" pitchFamily="49" charset="0"/>
                <a:cs typeface="Courier New" panose="02070309020205020404" pitchFamily="49" charset="0"/>
              </a:rPr>
              <a:t>set_integer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object, NULL);</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70468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The field descriptor is used when you want to assign the value to some descendant of object. For example, consider the following declarations:</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("foo");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("bar");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qux</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("foo");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27512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fontScale="85000" lnSpcReduction="10000"/>
          </a:bodyPr>
          <a:lstStyle/>
          <a:p>
            <a:r>
              <a:rPr lang="en-US" dirty="0"/>
              <a:t>There are three types of strings in YARA: </a:t>
            </a:r>
            <a:r>
              <a:rPr lang="en-US" sz="1600" b="1" dirty="0">
                <a:solidFill>
                  <a:srgbClr val="FF0000"/>
                </a:solidFill>
              </a:rPr>
              <a:t>hexadecimal strings</a:t>
            </a:r>
            <a:r>
              <a:rPr lang="en-US" dirty="0"/>
              <a:t>, </a:t>
            </a:r>
            <a:r>
              <a:rPr lang="en-US" sz="1600" b="1" dirty="0">
                <a:solidFill>
                  <a:srgbClr val="FF0000"/>
                </a:solidFill>
              </a:rPr>
              <a:t>text strings </a:t>
            </a:r>
            <a:r>
              <a:rPr lang="en-US" dirty="0"/>
              <a:t>and </a:t>
            </a:r>
            <a:r>
              <a:rPr lang="en-US" sz="1600" b="1" dirty="0">
                <a:solidFill>
                  <a:srgbClr val="FF0000"/>
                </a:solidFill>
              </a:rPr>
              <a:t>regular expressions</a:t>
            </a:r>
          </a:p>
          <a:p>
            <a:r>
              <a:rPr lang="it-IT" dirty="0" err="1"/>
              <a:t>Hexadecimal</a:t>
            </a:r>
            <a:r>
              <a:rPr lang="it-IT" dirty="0"/>
              <a:t> </a:t>
            </a:r>
            <a:r>
              <a:rPr lang="it-IT" dirty="0" err="1"/>
              <a:t>strings</a:t>
            </a:r>
            <a:endParaRPr lang="it-IT" dirty="0"/>
          </a:p>
          <a:p>
            <a:pPr lvl="1"/>
            <a:r>
              <a:rPr lang="it-IT" dirty="0"/>
              <a:t>Wild-</a:t>
            </a:r>
            <a:r>
              <a:rPr lang="it-IT" dirty="0" err="1"/>
              <a:t>cards</a:t>
            </a:r>
            <a:endParaRPr lang="it-IT" dirty="0"/>
          </a:p>
          <a:p>
            <a:pPr lvl="1"/>
            <a:r>
              <a:rPr lang="it-IT" dirty="0" err="1"/>
              <a:t>Jumps</a:t>
            </a:r>
            <a:endParaRPr lang="it-IT" dirty="0"/>
          </a:p>
          <a:p>
            <a:pPr lvl="1"/>
            <a:r>
              <a:rPr lang="it-IT" dirty="0" err="1"/>
              <a:t>Alternatives</a:t>
            </a:r>
            <a:endParaRPr lang="it-IT" dirty="0"/>
          </a:p>
          <a:p>
            <a:r>
              <a:rPr lang="it-IT" dirty="0" err="1"/>
              <a:t>Wildcards</a:t>
            </a:r>
            <a:r>
              <a:rPr lang="it-IT" dirty="0"/>
              <a:t>:</a:t>
            </a:r>
          </a:p>
          <a:p>
            <a:pPr lvl="1"/>
            <a:r>
              <a:rPr lang="en-US" dirty="0"/>
              <a:t>wild-cards are nibble-wise, which means that you can define just one nibble of the byte and leave the other </a:t>
            </a:r>
            <a:r>
              <a:rPr lang="en-US" dirty="0" err="1"/>
              <a:t>unknow</a:t>
            </a:r>
            <a:endParaRPr lang="it-IT" dirty="0"/>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WildcardExample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 { E2 34 ?? C8 A? FB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559714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If object points to the YR_OBJECT associated to the foo structure you can set the value for the </a:t>
            </a:r>
            <a:r>
              <a:rPr lang="en-US" dirty="0" err="1"/>
              <a:t>barstring</a:t>
            </a:r>
            <a:r>
              <a:rPr lang="en-US" dirty="0"/>
              <a:t> like this:</a:t>
            </a:r>
          </a:p>
          <a:p>
            <a:r>
              <a:rPr lang="en-US" dirty="0" err="1"/>
              <a:t>set_string</a:t>
            </a:r>
            <a:r>
              <a:rPr lang="en-US" dirty="0"/>
              <a:t>(</a:t>
            </a:r>
            <a:r>
              <a:rPr lang="en-US" b="1" dirty="0"/>
              <a:t>&lt;</a:t>
            </a:r>
            <a:r>
              <a:rPr lang="en-US" dirty="0"/>
              <a:t>value</a:t>
            </a:r>
            <a:r>
              <a:rPr lang="en-US" b="1" dirty="0"/>
              <a:t>&gt;</a:t>
            </a:r>
            <a:r>
              <a:rPr lang="en-US" dirty="0"/>
              <a:t>, object, "bar"); </a:t>
            </a:r>
          </a:p>
          <a:p>
            <a:r>
              <a:rPr lang="en-US" dirty="0"/>
              <a:t>And the value for </a:t>
            </a:r>
            <a:r>
              <a:rPr lang="en-US" dirty="0" err="1"/>
              <a:t>qux</a:t>
            </a:r>
            <a:r>
              <a:rPr lang="en-US" dirty="0"/>
              <a:t> like this:</a:t>
            </a:r>
          </a:p>
          <a:p>
            <a:r>
              <a:rPr lang="en-US" dirty="0" err="1"/>
              <a:t>set_integer</a:t>
            </a:r>
            <a:r>
              <a:rPr lang="en-US" dirty="0"/>
              <a:t>(</a:t>
            </a:r>
            <a:r>
              <a:rPr lang="en-US" b="1" dirty="0"/>
              <a:t>&lt;</a:t>
            </a:r>
            <a:r>
              <a:rPr lang="en-US" dirty="0"/>
              <a:t>value</a:t>
            </a:r>
            <a:r>
              <a:rPr lang="en-US" b="1" dirty="0"/>
              <a:t>&gt;</a:t>
            </a:r>
            <a:r>
              <a:rPr lang="en-US" dirty="0"/>
              <a:t>, object, "</a:t>
            </a:r>
            <a:r>
              <a:rPr lang="en-US" dirty="0" err="1"/>
              <a:t>baz.qux</a:t>
            </a:r>
            <a:r>
              <a:rPr lang="en-US" dirty="0"/>
              <a:t>"); </a:t>
            </a:r>
          </a:p>
          <a:p>
            <a:r>
              <a:rPr lang="en-US" dirty="0"/>
              <a:t>Do you remember that the </a:t>
            </a:r>
            <a:r>
              <a:rPr lang="en-US" dirty="0" err="1"/>
              <a:t>module_object</a:t>
            </a:r>
            <a:r>
              <a:rPr lang="en-US" dirty="0"/>
              <a:t> argument for </a:t>
            </a:r>
            <a:r>
              <a:rPr lang="en-US" dirty="0" err="1"/>
              <a:t>module_load</a:t>
            </a:r>
            <a:r>
              <a:rPr lang="en-US" dirty="0"/>
              <a:t> was a pointer to a YR_OBJECT? Do you remember that this YR_OBJECT is an structure just like bar is? Well, you could also set the values for bar and </a:t>
            </a:r>
            <a:r>
              <a:rPr lang="en-US" dirty="0" err="1"/>
              <a:t>qux</a:t>
            </a:r>
            <a:r>
              <a:rPr lang="en-US" dirty="0"/>
              <a:t> like this:</a:t>
            </a:r>
          </a:p>
          <a:p>
            <a:r>
              <a:rPr lang="en-US" dirty="0" err="1"/>
              <a:t>set_string</a:t>
            </a:r>
            <a:r>
              <a:rPr lang="en-US" dirty="0"/>
              <a:t>(</a:t>
            </a:r>
            <a:r>
              <a:rPr lang="en-US" b="1" dirty="0"/>
              <a:t>&lt;</a:t>
            </a:r>
            <a:r>
              <a:rPr lang="en-US" dirty="0"/>
              <a:t>value</a:t>
            </a:r>
            <a:r>
              <a:rPr lang="en-US" b="1" dirty="0"/>
              <a:t>&gt;</a:t>
            </a:r>
            <a:r>
              <a:rPr lang="en-US" dirty="0"/>
              <a:t>, </a:t>
            </a:r>
            <a:r>
              <a:rPr lang="en-US" dirty="0" err="1"/>
              <a:t>module_object</a:t>
            </a:r>
            <a:r>
              <a:rPr lang="en-US" dirty="0"/>
              <a:t>, "</a:t>
            </a:r>
            <a:r>
              <a:rPr lang="en-US" dirty="0" err="1"/>
              <a:t>foo.bar</a:t>
            </a:r>
            <a:r>
              <a:rPr lang="en-US" dirty="0"/>
              <a:t>"); </a:t>
            </a:r>
            <a:r>
              <a:rPr lang="en-US" dirty="0" err="1"/>
              <a:t>set_integer</a:t>
            </a:r>
            <a:r>
              <a:rPr lang="en-US" dirty="0"/>
              <a:t>(</a:t>
            </a:r>
            <a:r>
              <a:rPr lang="en-US" b="1" dirty="0"/>
              <a:t>&lt;</a:t>
            </a:r>
            <a:r>
              <a:rPr lang="en-US" dirty="0"/>
              <a:t>value</a:t>
            </a:r>
            <a:r>
              <a:rPr lang="en-US" b="1" dirty="0"/>
              <a:t>&gt;</a:t>
            </a:r>
            <a:r>
              <a:rPr lang="en-US" dirty="0"/>
              <a:t>, </a:t>
            </a:r>
            <a:r>
              <a:rPr lang="en-US" dirty="0" err="1"/>
              <a:t>module_object</a:t>
            </a:r>
            <a:r>
              <a:rPr lang="en-US" dirty="0"/>
              <a:t>, "</a:t>
            </a:r>
            <a:r>
              <a:rPr lang="en-US" dirty="0" err="1"/>
              <a:t>foo.baz.qux</a:t>
            </a:r>
            <a:r>
              <a:rPr lang="en-US" dirty="0"/>
              <a:t>");</a:t>
            </a:r>
          </a:p>
          <a:p>
            <a:endParaRPr lang="en-US" dirty="0"/>
          </a:p>
        </p:txBody>
      </p:sp>
    </p:spTree>
    <p:extLst>
      <p:ext uri="{BB962C8B-B14F-4D97-AF65-F5344CB8AC3E}">
        <p14:creationId xmlns:p14="http://schemas.microsoft.com/office/powerpoint/2010/main" val="1701888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arrays</a:t>
            </a:r>
            <a:endParaRPr lang="en-US" dirty="0"/>
          </a:p>
        </p:txBody>
      </p:sp>
      <p:sp>
        <p:nvSpPr>
          <p:cNvPr id="3" name="Segnaposto contenuto 2"/>
          <p:cNvSpPr>
            <a:spLocks noGrp="1"/>
          </p:cNvSpPr>
          <p:nvPr>
            <p:ph sz="quarter" idx="13"/>
          </p:nvPr>
        </p:nvSpPr>
        <p:spPr/>
        <p:txBody>
          <a:bodyPr>
            <a:normAutofit/>
          </a:bodyPr>
          <a:lstStyle/>
          <a:p>
            <a:r>
              <a:rPr lang="it-IT" dirty="0" err="1"/>
              <a:t>What</a:t>
            </a:r>
            <a:r>
              <a:rPr lang="it-IT" dirty="0"/>
              <a:t> </a:t>
            </a:r>
            <a:r>
              <a:rPr lang="it-IT" dirty="0" err="1"/>
              <a:t>happens</a:t>
            </a:r>
            <a:r>
              <a:rPr lang="it-IT" dirty="0"/>
              <a:t> with arrays?</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declare_integer_array</a:t>
            </a:r>
            <a:r>
              <a:rPr lang="en-US" dirty="0">
                <a:latin typeface="Courier New" panose="02070309020205020404" pitchFamily="49" charset="0"/>
                <a:cs typeface="Courier New" panose="02070309020205020404" pitchFamily="49" charset="0"/>
              </a:rPr>
              <a:t>("foo");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begin_struct_array</a:t>
            </a:r>
            <a:r>
              <a:rPr lang="en-US" dirty="0">
                <a:latin typeface="Courier New" panose="02070309020205020404" pitchFamily="49" charset="0"/>
                <a:cs typeface="Courier New" panose="02070309020205020404" pitchFamily="49" charset="0"/>
              </a:rPr>
              <a:t>("bar")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declare_string</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declare_integer_array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qux</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end_struct_array</a:t>
            </a:r>
            <a:r>
              <a:rPr lang="en-US" dirty="0">
                <a:latin typeface="Courier New" panose="02070309020205020404" pitchFamily="49" charset="0"/>
                <a:cs typeface="Courier New" panose="02070309020205020404" pitchFamily="49" charset="0"/>
              </a:rPr>
              <a:t>("bar");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38624989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Then the following statements are all valid:</a:t>
            </a:r>
          </a:p>
          <a:p>
            <a:pPr marL="0" indent="0">
              <a:buNone/>
            </a:pPr>
            <a:r>
              <a:rPr lang="en-US" dirty="0" err="1">
                <a:latin typeface="Courier New" panose="02070309020205020404" pitchFamily="49" charset="0"/>
                <a:cs typeface="Courier New" panose="02070309020205020404" pitchFamily="49" charset="0"/>
              </a:rPr>
              <a:t>set_integer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"foo[0]"); </a:t>
            </a:r>
          </a:p>
          <a:p>
            <a:pPr marL="0" indent="0">
              <a:buNone/>
            </a:pPr>
            <a:r>
              <a:rPr lang="en-US" dirty="0" err="1">
                <a:latin typeface="Courier New" panose="02070309020205020404" pitchFamily="49" charset="0"/>
                <a:cs typeface="Courier New" panose="02070309020205020404" pitchFamily="49" charset="0"/>
              </a:rPr>
              <a:t>set_integer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"foo[%</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2);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"bar[%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"bar[0].</a:t>
            </a:r>
            <a:r>
              <a:rPr lang="en-US" dirty="0" err="1">
                <a:latin typeface="Courier New" panose="02070309020205020404" pitchFamily="49" charset="0"/>
                <a:cs typeface="Courier New" panose="02070309020205020404" pitchFamily="49" charset="0"/>
              </a:rPr>
              <a:t>qux</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"bar[0].</a:t>
            </a:r>
            <a:r>
              <a:rPr lang="en-US" dirty="0" err="1">
                <a:latin typeface="Courier New" panose="02070309020205020404" pitchFamily="49" charset="0"/>
                <a:cs typeface="Courier New" panose="02070309020205020404" pitchFamily="49" charset="0"/>
              </a:rPr>
              <a:t>qux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0);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"bar[%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qux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100, 200);</a:t>
            </a:r>
          </a:p>
          <a:p>
            <a:endParaRPr lang="en-US" dirty="0"/>
          </a:p>
        </p:txBody>
      </p:sp>
    </p:spTree>
    <p:extLst>
      <p:ext uri="{BB962C8B-B14F-4D97-AF65-F5344CB8AC3E}">
        <p14:creationId xmlns:p14="http://schemas.microsoft.com/office/powerpoint/2010/main" val="23601360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The %s format specifiers is used for assigning values to a certain key in a dictionary:</a:t>
            </a:r>
          </a:p>
          <a:p>
            <a:pPr marL="0" indent="0">
              <a:buNone/>
            </a:pPr>
            <a:r>
              <a:rPr lang="en-US" dirty="0" err="1">
                <a:latin typeface="Courier New" panose="02070309020205020404" pitchFamily="49" charset="0"/>
                <a:cs typeface="Courier New" panose="02070309020205020404" pitchFamily="49" charset="0"/>
              </a:rPr>
              <a:t>set_integer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"foo[\"key\"]"); </a:t>
            </a:r>
            <a:r>
              <a:rPr lang="en-US" dirty="0" err="1">
                <a:latin typeface="Courier New" panose="02070309020205020404" pitchFamily="49" charset="0"/>
                <a:cs typeface="Courier New" panose="02070309020205020404" pitchFamily="49" charset="0"/>
              </a:rPr>
              <a:t>set_integer</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"foo[%s]", "key"); </a:t>
            </a:r>
            <a:r>
              <a:rPr lang="en-US" dirty="0" err="1">
                <a:latin typeface="Courier New" panose="02070309020205020404" pitchFamily="49" charset="0"/>
                <a:cs typeface="Courier New" panose="02070309020205020404" pitchFamily="49" charset="0"/>
              </a:rPr>
              <a:t>set_string</a:t>
            </a:r>
            <a:r>
              <a:rPr lang="en-US" dirty="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value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 module, "bar[%s].</a:t>
            </a:r>
            <a:r>
              <a:rPr lang="en-US" dirty="0" err="1">
                <a:latin typeface="Courier New" panose="02070309020205020404" pitchFamily="49" charset="0"/>
                <a:cs typeface="Courier New" panose="02070309020205020404" pitchFamily="49" charset="0"/>
              </a:rPr>
              <a:t>baz</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another_key</a:t>
            </a:r>
            <a:r>
              <a:rPr lang="en-US" dirty="0">
                <a:latin typeface="Courier New" panose="02070309020205020404" pitchFamily="49" charset="0"/>
                <a:cs typeface="Courier New" panose="02070309020205020404" pitchFamily="49" charset="0"/>
              </a:rPr>
              <a:t>"); </a:t>
            </a:r>
          </a:p>
          <a:p>
            <a:r>
              <a:rPr lang="en-US" dirty="0"/>
              <a:t>If you don’t </a:t>
            </a:r>
            <a:r>
              <a:rPr lang="en-US" dirty="0" err="1"/>
              <a:t>explicitely</a:t>
            </a:r>
            <a:r>
              <a:rPr lang="en-US" dirty="0"/>
              <a:t> assign a value to a declared variable, array or dictionary item it will remain in undefined state. </a:t>
            </a:r>
          </a:p>
          <a:p>
            <a:r>
              <a:rPr lang="en-US" dirty="0"/>
              <a:t>In addition to </a:t>
            </a:r>
            <a:r>
              <a:rPr lang="en-US" dirty="0" err="1"/>
              <a:t>set_integer</a:t>
            </a:r>
            <a:r>
              <a:rPr lang="en-US" dirty="0"/>
              <a:t> and </a:t>
            </a:r>
            <a:r>
              <a:rPr lang="en-US" dirty="0" err="1"/>
              <a:t>set_string</a:t>
            </a:r>
            <a:r>
              <a:rPr lang="en-US" dirty="0"/>
              <a:t> functions you have their </a:t>
            </a:r>
            <a:r>
              <a:rPr lang="en-US" dirty="0" err="1"/>
              <a:t>get_integer</a:t>
            </a:r>
            <a:r>
              <a:rPr lang="en-US" dirty="0"/>
              <a:t> and </a:t>
            </a:r>
            <a:r>
              <a:rPr lang="en-US" dirty="0" err="1"/>
              <a:t>get_stringcounterparts</a:t>
            </a:r>
            <a:r>
              <a:rPr lang="en-US" dirty="0"/>
              <a:t>. As the names suggest they are used for getting the value of a variable, which can be useful in the implementation of your functions to retrieve values previously stored by </a:t>
            </a:r>
            <a:r>
              <a:rPr lang="en-US" dirty="0" err="1"/>
              <a:t>module_load</a:t>
            </a:r>
            <a:r>
              <a:rPr lang="en-US" dirty="0"/>
              <a:t>.</a:t>
            </a:r>
          </a:p>
          <a:p>
            <a:endParaRPr lang="en-US" dirty="0"/>
          </a:p>
        </p:txBody>
      </p:sp>
    </p:spTree>
    <p:extLst>
      <p:ext uri="{BB962C8B-B14F-4D97-AF65-F5344CB8AC3E}">
        <p14:creationId xmlns:p14="http://schemas.microsoft.com/office/powerpoint/2010/main" val="2006778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Storing</a:t>
            </a:r>
            <a:r>
              <a:rPr lang="it-IT" dirty="0"/>
              <a:t> data for </a:t>
            </a:r>
            <a:r>
              <a:rPr lang="it-IT" dirty="0" err="1"/>
              <a:t>later</a:t>
            </a:r>
            <a:r>
              <a:rPr lang="it-IT" dirty="0"/>
              <a:t> use</a:t>
            </a:r>
            <a:endParaRPr lang="en-US" dirty="0"/>
          </a:p>
        </p:txBody>
      </p:sp>
      <p:sp>
        <p:nvSpPr>
          <p:cNvPr id="3" name="Segnaposto contenuto 2"/>
          <p:cNvSpPr>
            <a:spLocks noGrp="1"/>
          </p:cNvSpPr>
          <p:nvPr>
            <p:ph sz="quarter" idx="13"/>
          </p:nvPr>
        </p:nvSpPr>
        <p:spPr/>
        <p:txBody>
          <a:bodyPr>
            <a:normAutofit fontScale="70000" lnSpcReduction="20000"/>
          </a:bodyPr>
          <a:lstStyle/>
          <a:p>
            <a:r>
              <a:rPr lang="en-US" dirty="0"/>
              <a:t>Sometimes the information stored directly in your variables by means of </a:t>
            </a:r>
            <a:r>
              <a:rPr lang="en-US" dirty="0" err="1"/>
              <a:t>set_integer</a:t>
            </a:r>
            <a:r>
              <a:rPr lang="en-US" dirty="0"/>
              <a:t> and </a:t>
            </a:r>
            <a:r>
              <a:rPr lang="en-US" dirty="0" err="1"/>
              <a:t>set_string</a:t>
            </a:r>
            <a:r>
              <a:rPr lang="en-US" dirty="0"/>
              <a:t> is not enough. </a:t>
            </a:r>
          </a:p>
          <a:p>
            <a:r>
              <a:rPr lang="en-US" dirty="0"/>
              <a:t>Each YR_OBJECT has a void* data field which can be safely used by your code to store a pointer to any data you may need. A typical pattern is using the data field of the module’s YR_OBJECT, like in the following example:</a:t>
            </a:r>
          </a:p>
          <a:p>
            <a:pPr marL="0" indent="0">
              <a:buNone/>
            </a:pPr>
            <a:r>
              <a:rPr lang="en-US" b="1" dirty="0" err="1">
                <a:latin typeface="Courier New" panose="02070309020205020404" pitchFamily="49" charset="0"/>
                <a:cs typeface="Courier New" panose="02070309020205020404" pitchFamily="49" charset="0"/>
              </a:rPr>
              <a:t>typedef</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struct</a:t>
            </a:r>
            <a:r>
              <a:rPr lang="en-US" dirty="0">
                <a:latin typeface="Courier New" panose="02070309020205020404" pitchFamily="49" charset="0"/>
                <a:cs typeface="Courier New" panose="02070309020205020404" pitchFamily="49" charset="0"/>
              </a:rPr>
              <a:t> _MY_DATA {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some_integer</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MY_DATA; </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YR_SCAN_CONTEXT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context,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void*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a:t>
            </a:r>
            <a:r>
              <a:rPr lang="en-US" dirty="0">
                <a:latin typeface="Courier New" panose="02070309020205020404" pitchFamily="49" charset="0"/>
                <a:cs typeface="Courier New" panose="02070309020205020404" pitchFamily="49" charset="0"/>
              </a:rPr>
              <a:t>, </a:t>
            </a:r>
          </a:p>
          <a:p>
            <a:pPr marL="0" indent="0">
              <a:buNone/>
            </a:pP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size_t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module_data_size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module</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data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yr_malloc</a:t>
            </a:r>
            <a:r>
              <a:rPr lang="en-US"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(MY_DATA)); </a:t>
            </a:r>
          </a:p>
          <a:p>
            <a:pPr marL="0" indent="0">
              <a:buNone/>
            </a:pPr>
            <a:r>
              <a:rPr lang="en-US" dirty="0">
                <a:latin typeface="Courier New" panose="02070309020205020404" pitchFamily="49" charset="0"/>
                <a:cs typeface="Courier New" panose="02070309020205020404" pitchFamily="49" charset="0"/>
              </a:rPr>
              <a:t>	((MY_DATA</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data)</a:t>
            </a:r>
            <a:r>
              <a:rPr lang="en-US" b="1"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some_integer</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0;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a:t>
            </a:r>
          </a:p>
          <a:p>
            <a:endParaRPr lang="en-US" dirty="0"/>
          </a:p>
          <a:p>
            <a:endParaRPr lang="en-US" dirty="0"/>
          </a:p>
        </p:txBody>
      </p:sp>
    </p:spTree>
    <p:extLst>
      <p:ext uri="{BB962C8B-B14F-4D97-AF65-F5344CB8AC3E}">
        <p14:creationId xmlns:p14="http://schemas.microsoft.com/office/powerpoint/2010/main" val="29125965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en-US"/>
          </a:p>
        </p:txBody>
      </p:sp>
      <p:sp>
        <p:nvSpPr>
          <p:cNvPr id="3" name="Segnaposto contenuto 2"/>
          <p:cNvSpPr>
            <a:spLocks noGrp="1"/>
          </p:cNvSpPr>
          <p:nvPr>
            <p:ph sz="quarter" idx="13"/>
          </p:nvPr>
        </p:nvSpPr>
        <p:spPr/>
        <p:txBody>
          <a:bodyPr/>
          <a:lstStyle/>
          <a:p>
            <a:r>
              <a:rPr lang="en-US" dirty="0"/>
              <a:t>Don’t forget to release the allocated memory in the </a:t>
            </a:r>
            <a:r>
              <a:rPr lang="en-US" dirty="0" err="1"/>
              <a:t>module_unload</a:t>
            </a:r>
            <a:r>
              <a:rPr lang="en-US" dirty="0"/>
              <a:t> function:</a:t>
            </a:r>
          </a:p>
          <a:p>
            <a:pPr marL="0" indent="0">
              <a:buNone/>
            </a:pPr>
            <a:r>
              <a:rPr lang="en-US" b="1"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module_unload</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module_object</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yr_free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module_object</a:t>
            </a:r>
            <a:r>
              <a:rPr lang="en-US" b="1" dirty="0">
                <a:latin typeface="Courier New" panose="02070309020205020404" pitchFamily="49" charset="0"/>
                <a:cs typeface="Courier New" panose="02070309020205020404" pitchFamily="49" charset="0"/>
              </a:rPr>
              <a:t>-&gt;</a:t>
            </a:r>
            <a:r>
              <a:rPr lang="en-US" dirty="0">
                <a:latin typeface="Courier New" panose="02070309020205020404" pitchFamily="49" charset="0"/>
                <a:cs typeface="Courier New" panose="02070309020205020404" pitchFamily="49" charset="0"/>
              </a:rPr>
              <a:t>data); </a:t>
            </a:r>
          </a:p>
          <a:p>
            <a:pPr marL="0" indent="0">
              <a:buNone/>
            </a:pPr>
            <a:r>
              <a:rPr lang="en-US" b="1" dirty="0">
                <a:latin typeface="Courier New" panose="02070309020205020404" pitchFamily="49" charset="0"/>
                <a:cs typeface="Courier New" panose="02070309020205020404" pitchFamily="49" charset="0"/>
              </a:rPr>
              <a:t>	return</a:t>
            </a:r>
            <a:r>
              <a:rPr lang="en-US" dirty="0">
                <a:latin typeface="Courier New" panose="02070309020205020404" pitchFamily="49" charset="0"/>
                <a:cs typeface="Courier New" panose="02070309020205020404" pitchFamily="49" charset="0"/>
              </a:rPr>
              <a:t> ERROR_SUCCESS; </a:t>
            </a:r>
          </a:p>
          <a:p>
            <a:pPr marL="0" indent="0">
              <a:buNone/>
            </a:pP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37101507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Function</a:t>
            </a:r>
            <a:r>
              <a:rPr lang="it-IT" dirty="0"/>
              <a:t>  </a:t>
            </a:r>
            <a:r>
              <a:rPr lang="it-IT" dirty="0" err="1"/>
              <a:t>arguments</a:t>
            </a:r>
            <a:endParaRPr lang="en-US" dirty="0"/>
          </a:p>
        </p:txBody>
      </p:sp>
      <p:sp>
        <p:nvSpPr>
          <p:cNvPr id="3" name="Segnaposto contenuto 2"/>
          <p:cNvSpPr>
            <a:spLocks noGrp="1"/>
          </p:cNvSpPr>
          <p:nvPr>
            <p:ph sz="quarter" idx="13"/>
          </p:nvPr>
        </p:nvSpPr>
        <p:spPr/>
        <p:txBody>
          <a:bodyPr/>
          <a:lstStyle/>
          <a:p>
            <a:r>
              <a:rPr lang="en-US" dirty="0"/>
              <a:t>Within the function’s code you get its arguments by using </a:t>
            </a:r>
            <a:r>
              <a:rPr lang="en-US" dirty="0" err="1"/>
              <a:t>integer_argument</a:t>
            </a:r>
            <a:r>
              <a:rPr lang="en-US" dirty="0"/>
              <a:t>(n), </a:t>
            </a:r>
            <a:r>
              <a:rPr lang="en-US" dirty="0" err="1"/>
              <a:t>float_argument</a:t>
            </a:r>
            <a:r>
              <a:rPr lang="en-US" dirty="0"/>
              <a:t>(n), </a:t>
            </a:r>
            <a:r>
              <a:rPr lang="en-US" dirty="0" err="1"/>
              <a:t>regexp_argument</a:t>
            </a:r>
            <a:r>
              <a:rPr lang="en-US" dirty="0"/>
              <a:t>(n), </a:t>
            </a:r>
            <a:r>
              <a:rPr lang="en-US" dirty="0" err="1"/>
              <a:t>string_argument</a:t>
            </a:r>
            <a:r>
              <a:rPr lang="en-US" dirty="0"/>
              <a:t>(n) or </a:t>
            </a:r>
            <a:r>
              <a:rPr lang="en-US" dirty="0" err="1"/>
              <a:t>sized_string_argument</a:t>
            </a:r>
            <a:r>
              <a:rPr lang="en-US" dirty="0"/>
              <a:t>(n) depending on the type of the argument, where </a:t>
            </a:r>
            <a:r>
              <a:rPr lang="en-US" i="1" dirty="0"/>
              <a:t>n</a:t>
            </a:r>
            <a:r>
              <a:rPr lang="en-US" dirty="0"/>
              <a:t> is the 1-based argument’s number.</a:t>
            </a:r>
          </a:p>
          <a:p>
            <a:r>
              <a:rPr lang="en-US" dirty="0" err="1"/>
              <a:t>string_argument</a:t>
            </a:r>
            <a:r>
              <a:rPr lang="en-US" dirty="0"/>
              <a:t>(n) can be used when your function expects to receive a NULL-terminated C string, if your function can receive arbitrary binary data possibly containing NULL characters you must use </a:t>
            </a:r>
            <a:r>
              <a:rPr lang="en-US" dirty="0" err="1"/>
              <a:t>sized_string_argument</a:t>
            </a:r>
            <a:r>
              <a:rPr lang="en-US" dirty="0"/>
              <a:t>(n).</a:t>
            </a:r>
          </a:p>
          <a:p>
            <a:r>
              <a:rPr lang="en-US" b="1" dirty="0"/>
              <a:t>int64_t</a:t>
            </a:r>
            <a:r>
              <a:rPr lang="en-US" dirty="0"/>
              <a:t> arg_1 </a:t>
            </a:r>
            <a:r>
              <a:rPr lang="en-US" b="1" dirty="0"/>
              <a:t>=</a:t>
            </a:r>
            <a:r>
              <a:rPr lang="en-US" dirty="0"/>
              <a:t> </a:t>
            </a:r>
            <a:r>
              <a:rPr lang="en-US" dirty="0" err="1"/>
              <a:t>integer_argument</a:t>
            </a:r>
            <a:r>
              <a:rPr lang="en-US" dirty="0"/>
              <a:t>(1); RE_CODE arg_2 </a:t>
            </a:r>
            <a:r>
              <a:rPr lang="en-US" b="1" dirty="0"/>
              <a:t>=</a:t>
            </a:r>
            <a:r>
              <a:rPr lang="en-US" dirty="0"/>
              <a:t> </a:t>
            </a:r>
            <a:r>
              <a:rPr lang="en-US" dirty="0" err="1"/>
              <a:t>regexp_argument</a:t>
            </a:r>
            <a:r>
              <a:rPr lang="en-US" dirty="0"/>
              <a:t>(2); </a:t>
            </a:r>
            <a:r>
              <a:rPr lang="en-US" b="1" dirty="0"/>
              <a:t>char*</a:t>
            </a:r>
            <a:r>
              <a:rPr lang="en-US" dirty="0"/>
              <a:t> arg_3 </a:t>
            </a:r>
            <a:r>
              <a:rPr lang="en-US" b="1" dirty="0"/>
              <a:t>=</a:t>
            </a:r>
            <a:r>
              <a:rPr lang="en-US" dirty="0"/>
              <a:t> </a:t>
            </a:r>
            <a:r>
              <a:rPr lang="en-US" dirty="0" err="1"/>
              <a:t>string_argument</a:t>
            </a:r>
            <a:r>
              <a:rPr lang="en-US" dirty="0"/>
              <a:t>(3); SIZED_STRING</a:t>
            </a:r>
            <a:r>
              <a:rPr lang="en-US" b="1" dirty="0"/>
              <a:t>*</a:t>
            </a:r>
            <a:r>
              <a:rPr lang="en-US" dirty="0"/>
              <a:t> arg_4 </a:t>
            </a:r>
            <a:r>
              <a:rPr lang="en-US" b="1" dirty="0"/>
              <a:t>=</a:t>
            </a:r>
            <a:r>
              <a:rPr lang="en-US" dirty="0"/>
              <a:t> </a:t>
            </a:r>
            <a:r>
              <a:rPr lang="en-US" dirty="0" err="1"/>
              <a:t>sized_string_argument</a:t>
            </a:r>
            <a:r>
              <a:rPr lang="en-US" dirty="0"/>
              <a:t>(4); </a:t>
            </a:r>
            <a:r>
              <a:rPr lang="en-US" b="1" dirty="0"/>
              <a:t>double</a:t>
            </a:r>
            <a:r>
              <a:rPr lang="en-US" dirty="0"/>
              <a:t> arg_5 </a:t>
            </a:r>
            <a:r>
              <a:rPr lang="en-US" b="1" dirty="0"/>
              <a:t>=</a:t>
            </a:r>
            <a:r>
              <a:rPr lang="en-US" dirty="0"/>
              <a:t> </a:t>
            </a:r>
            <a:r>
              <a:rPr lang="en-US" dirty="0" err="1"/>
              <a:t>float_argument</a:t>
            </a:r>
            <a:r>
              <a:rPr lang="en-US" dirty="0"/>
              <a:t>(1);</a:t>
            </a:r>
          </a:p>
        </p:txBody>
      </p:sp>
    </p:spTree>
    <p:extLst>
      <p:ext uri="{BB962C8B-B14F-4D97-AF65-F5344CB8AC3E}">
        <p14:creationId xmlns:p14="http://schemas.microsoft.com/office/powerpoint/2010/main" val="1467983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Return </a:t>
            </a:r>
            <a:r>
              <a:rPr lang="it-IT" dirty="0" err="1"/>
              <a:t>values</a:t>
            </a:r>
            <a:endParaRPr lang="en-US" dirty="0"/>
          </a:p>
        </p:txBody>
      </p:sp>
      <p:sp>
        <p:nvSpPr>
          <p:cNvPr id="3" name="Segnaposto contenuto 2"/>
          <p:cNvSpPr>
            <a:spLocks noGrp="1"/>
          </p:cNvSpPr>
          <p:nvPr>
            <p:ph sz="quarter" idx="13"/>
          </p:nvPr>
        </p:nvSpPr>
        <p:spPr/>
        <p:txBody>
          <a:bodyPr/>
          <a:lstStyle/>
          <a:p>
            <a:r>
              <a:rPr lang="en-US" dirty="0"/>
              <a:t>functions can return three types of values: strings, integers and floats. Instead of using the C </a:t>
            </a:r>
            <a:r>
              <a:rPr lang="en-US" i="1" dirty="0"/>
              <a:t>return</a:t>
            </a:r>
            <a:r>
              <a:rPr lang="en-US" dirty="0"/>
              <a:t> statement you must use </a:t>
            </a:r>
            <a:r>
              <a:rPr lang="en-US" dirty="0" err="1"/>
              <a:t>return_string</a:t>
            </a:r>
            <a:r>
              <a:rPr lang="en-US" dirty="0"/>
              <a:t>(x), </a:t>
            </a:r>
            <a:r>
              <a:rPr lang="en-US" dirty="0" err="1"/>
              <a:t>return_integer</a:t>
            </a:r>
            <a:r>
              <a:rPr lang="en-US" dirty="0"/>
              <a:t>(x) or </a:t>
            </a:r>
            <a:r>
              <a:rPr lang="en-US" dirty="0" err="1"/>
              <a:t>return_float</a:t>
            </a:r>
            <a:r>
              <a:rPr lang="en-US" dirty="0"/>
              <a:t>(x) to return from a function, depending on the function’s return type. In all cases </a:t>
            </a:r>
            <a:r>
              <a:rPr lang="en-US" i="1" dirty="0"/>
              <a:t>x</a:t>
            </a:r>
            <a:r>
              <a:rPr lang="en-US" dirty="0"/>
              <a:t> is a constant, variable, or expression evaluating to char*, int64_t or double respectively.</a:t>
            </a:r>
          </a:p>
          <a:p>
            <a:r>
              <a:rPr lang="en-US" dirty="0"/>
              <a:t>You can use </a:t>
            </a:r>
            <a:r>
              <a:rPr lang="en-US" dirty="0" err="1"/>
              <a:t>return_string</a:t>
            </a:r>
            <a:r>
              <a:rPr lang="en-US" dirty="0"/>
              <a:t>(UNDEFINED), </a:t>
            </a:r>
            <a:r>
              <a:rPr lang="en-US" dirty="0" err="1"/>
              <a:t>return_float</a:t>
            </a:r>
            <a:r>
              <a:rPr lang="en-US" dirty="0"/>
              <a:t>(UNDEFINED) and </a:t>
            </a:r>
            <a:r>
              <a:rPr lang="en-US" dirty="0" err="1"/>
              <a:t>return_integer</a:t>
            </a:r>
            <a:r>
              <a:rPr lang="en-US" dirty="0"/>
              <a:t>(UNDEFINED) to return undefined values from the function. This is useful in many situations, for example if the arguments passed to the functions don’t make sense, or if your module expects a particular file format and the scanned file is from another format, or in any other case where your function can’t a return a valid value.</a:t>
            </a:r>
          </a:p>
          <a:p>
            <a:r>
              <a:rPr lang="en-US" dirty="0"/>
              <a:t>Don’t use the C </a:t>
            </a:r>
            <a:r>
              <a:rPr lang="en-US" i="1" dirty="0"/>
              <a:t>return</a:t>
            </a:r>
            <a:r>
              <a:rPr lang="en-US" dirty="0"/>
              <a:t> statement for returning from a function. The returned value will be interpreted as an error code.</a:t>
            </a:r>
          </a:p>
          <a:p>
            <a:endParaRPr lang="en-US" dirty="0"/>
          </a:p>
        </p:txBody>
      </p:sp>
    </p:spTree>
    <p:extLst>
      <p:ext uri="{BB962C8B-B14F-4D97-AF65-F5344CB8AC3E}">
        <p14:creationId xmlns:p14="http://schemas.microsoft.com/office/powerpoint/2010/main" val="2509241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Accessing</a:t>
            </a:r>
            <a:r>
              <a:rPr lang="it-IT" dirty="0"/>
              <a:t> </a:t>
            </a:r>
            <a:r>
              <a:rPr lang="it-IT" dirty="0" err="1"/>
              <a:t>objects</a:t>
            </a:r>
            <a:endParaRPr lang="en-US" dirty="0"/>
          </a:p>
        </p:txBody>
      </p:sp>
      <p:sp>
        <p:nvSpPr>
          <p:cNvPr id="3" name="Segnaposto contenuto 2"/>
          <p:cNvSpPr>
            <a:spLocks noGrp="1"/>
          </p:cNvSpPr>
          <p:nvPr>
            <p:ph sz="quarter" idx="13"/>
          </p:nvPr>
        </p:nvSpPr>
        <p:spPr/>
        <p:txBody>
          <a:bodyPr>
            <a:normAutofit fontScale="92500" lnSpcReduction="10000"/>
          </a:bodyPr>
          <a:lstStyle/>
          <a:p>
            <a:pPr marL="0" indent="0">
              <a:buNone/>
            </a:pPr>
            <a:r>
              <a:rPr lang="en-US" dirty="0" err="1">
                <a:latin typeface="Courier New" panose="02070309020205020404" pitchFamily="49" charset="0"/>
                <a:cs typeface="Courier New" panose="02070309020205020404" pitchFamily="49" charset="0"/>
              </a:rPr>
              <a:t>define_function</a:t>
            </a:r>
            <a:r>
              <a:rPr lang="en-US" dirty="0">
                <a:latin typeface="Courier New" panose="02070309020205020404" pitchFamily="49" charset="0"/>
                <a:cs typeface="Courier New" panose="02070309020205020404" pitchFamily="49" charset="0"/>
              </a:rPr>
              <a:t>(f1) {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parent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parent(); </a:t>
            </a:r>
            <a:r>
              <a:rPr lang="en-US" i="1" dirty="0">
                <a:latin typeface="Courier New" panose="02070309020205020404" pitchFamily="49" charset="0"/>
                <a:cs typeface="Courier New" panose="02070309020205020404" pitchFamily="49" charset="0"/>
              </a:rPr>
              <a:t>// parent == module;</a:t>
            </a:r>
            <a:r>
              <a:rPr lang="en-US" dirty="0">
                <a:latin typeface="Courier New" panose="02070309020205020404" pitchFamily="49" charset="0"/>
                <a:cs typeface="Courier New" panose="02070309020205020404" pitchFamily="49" charset="0"/>
              </a:rPr>
              <a:t> } </a:t>
            </a:r>
          </a:p>
          <a:p>
            <a:pPr marL="0" indent="0">
              <a:buNone/>
            </a:pPr>
            <a:r>
              <a:rPr lang="en-US" dirty="0" err="1">
                <a:latin typeface="Courier New" panose="02070309020205020404" pitchFamily="49" charset="0"/>
                <a:cs typeface="Courier New" panose="02070309020205020404" pitchFamily="49" charset="0"/>
              </a:rPr>
              <a:t>define_function</a:t>
            </a:r>
            <a:r>
              <a:rPr lang="en-US" dirty="0">
                <a:latin typeface="Courier New" panose="02070309020205020404" pitchFamily="49" charset="0"/>
                <a:cs typeface="Courier New" panose="02070309020205020404" pitchFamily="49" charset="0"/>
              </a:rPr>
              <a:t>(f2) {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module(); </a:t>
            </a:r>
          </a:p>
          <a:p>
            <a:pPr marL="0" indent="0">
              <a:buNone/>
            </a:pPr>
            <a:r>
              <a:rPr lang="en-US" dirty="0">
                <a:latin typeface="Courier New" panose="02070309020205020404" pitchFamily="49" charset="0"/>
                <a:cs typeface="Courier New" panose="02070309020205020404" pitchFamily="49" charset="0"/>
              </a:rPr>
              <a:t>	YR_OBJECT</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parent </a:t>
            </a:r>
            <a:r>
              <a:rPr lang="en-US" b="1"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parent(); </a:t>
            </a:r>
            <a:r>
              <a:rPr lang="en-US" i="1" dirty="0">
                <a:latin typeface="Courier New" panose="02070309020205020404" pitchFamily="49" charset="0"/>
                <a:cs typeface="Courier New" panose="02070309020205020404" pitchFamily="49" charset="0"/>
              </a:rPr>
              <a:t>// parent != module;</a:t>
            </a:r>
            <a:r>
              <a:rPr lang="en-US" dirty="0">
                <a:latin typeface="Courier New" panose="02070309020205020404" pitchFamily="49" charset="0"/>
                <a:cs typeface="Courier New" panose="02070309020205020404" pitchFamily="49" charset="0"/>
              </a:rPr>
              <a:t> } </a:t>
            </a:r>
          </a:p>
          <a:p>
            <a:pPr marL="0" indent="0">
              <a:buNone/>
            </a:pPr>
            <a:r>
              <a:rPr lang="en-US" dirty="0" err="1">
                <a:latin typeface="Courier New" panose="02070309020205020404" pitchFamily="49" charset="0"/>
                <a:cs typeface="Courier New" panose="02070309020205020404" pitchFamily="49" charset="0"/>
              </a:rPr>
              <a:t>begin_declarations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declare_function</a:t>
            </a:r>
            <a:r>
              <a:rPr lang="en-US" dirty="0">
                <a:latin typeface="Courier New" panose="02070309020205020404" pitchFamily="49" charset="0"/>
                <a:cs typeface="Courier New" panose="02070309020205020404" pitchFamily="49" charset="0"/>
              </a:rPr>
              <a:t>("f1",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f1);</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begin_struct</a:t>
            </a:r>
            <a:r>
              <a:rPr lang="en-US" dirty="0">
                <a:latin typeface="Courier New" panose="02070309020205020404" pitchFamily="49" charset="0"/>
                <a:cs typeface="Courier New" panose="02070309020205020404" pitchFamily="49" charset="0"/>
              </a:rPr>
              <a:t>("foo");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declare_function</a:t>
            </a:r>
            <a:r>
              <a:rPr lang="en-US" dirty="0">
                <a:latin typeface="Courier New" panose="02070309020205020404" pitchFamily="49" charset="0"/>
                <a:cs typeface="Courier New" panose="02070309020205020404" pitchFamily="49" charset="0"/>
              </a:rPr>
              <a:t>("f2",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f2); 	</a:t>
            </a:r>
            <a:r>
              <a:rPr lang="en-US" dirty="0" err="1">
                <a:latin typeface="Courier New" panose="02070309020205020404" pitchFamily="49" charset="0"/>
                <a:cs typeface="Courier New" panose="02070309020205020404" pitchFamily="49" charset="0"/>
              </a:rPr>
              <a:t>end_struct</a:t>
            </a:r>
            <a:r>
              <a:rPr lang="en-US" dirty="0">
                <a:latin typeface="Courier New" panose="02070309020205020404" pitchFamily="49" charset="0"/>
                <a:cs typeface="Courier New" panose="02070309020205020404" pitchFamily="49" charset="0"/>
              </a:rPr>
              <a:t>("foo"); </a:t>
            </a:r>
          </a:p>
          <a:p>
            <a:pPr marL="0" indent="0">
              <a:buNone/>
            </a:pPr>
            <a:r>
              <a:rPr lang="en-US" dirty="0" err="1">
                <a:latin typeface="Courier New" panose="02070309020205020404" pitchFamily="49" charset="0"/>
                <a:cs typeface="Courier New" panose="02070309020205020404" pitchFamily="49" charset="0"/>
              </a:rPr>
              <a:t>end_declarations</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90386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Scan</a:t>
            </a:r>
            <a:r>
              <a:rPr lang="it-IT" dirty="0"/>
              <a:t> </a:t>
            </a:r>
            <a:r>
              <a:rPr lang="it-IT" dirty="0" err="1"/>
              <a:t>context</a:t>
            </a:r>
            <a:endParaRPr lang="en-US" dirty="0"/>
          </a:p>
        </p:txBody>
      </p:sp>
      <p:sp>
        <p:nvSpPr>
          <p:cNvPr id="3" name="Segnaposto contenuto 2"/>
          <p:cNvSpPr>
            <a:spLocks noGrp="1"/>
          </p:cNvSpPr>
          <p:nvPr>
            <p:ph sz="quarter" idx="13"/>
          </p:nvPr>
        </p:nvSpPr>
        <p:spPr/>
        <p:txBody>
          <a:bodyPr/>
          <a:lstStyle/>
          <a:p>
            <a:r>
              <a:rPr lang="en-US" dirty="0"/>
              <a:t>From within a function you can also access the YR_SCAN_CONTEXT structure discussed earlier in </a:t>
            </a:r>
            <a:r>
              <a:rPr lang="en-US" dirty="0">
                <a:hlinkClick r:id="rId2"/>
              </a:rPr>
              <a:t>Accessing the scanned data</a:t>
            </a:r>
            <a:r>
              <a:rPr lang="en-US" dirty="0"/>
              <a:t>. This is useful for functions which needs to inspect the file or process memory being scanned. This is how you get a pointer to the YR_SCAN_CONTEXT structure:</a:t>
            </a:r>
          </a:p>
          <a:p>
            <a:r>
              <a:rPr lang="en-US" dirty="0"/>
              <a:t>YR_SCAN_CONTEXT</a:t>
            </a:r>
            <a:r>
              <a:rPr lang="en-US" b="1" dirty="0"/>
              <a:t>*</a:t>
            </a:r>
            <a:r>
              <a:rPr lang="en-US" dirty="0"/>
              <a:t> context </a:t>
            </a:r>
            <a:r>
              <a:rPr lang="en-US" b="1" dirty="0"/>
              <a:t>=</a:t>
            </a:r>
            <a:r>
              <a:rPr lang="en-US" dirty="0"/>
              <a:t> </a:t>
            </a:r>
            <a:r>
              <a:rPr lang="en-US" dirty="0" err="1"/>
              <a:t>scan_context</a:t>
            </a:r>
            <a:r>
              <a:rPr lang="en-US"/>
              <a:t>();</a:t>
            </a:r>
          </a:p>
          <a:p>
            <a:endParaRPr lang="en-US"/>
          </a:p>
        </p:txBody>
      </p:sp>
    </p:spTree>
    <p:extLst>
      <p:ext uri="{BB962C8B-B14F-4D97-AF65-F5344CB8AC3E}">
        <p14:creationId xmlns:p14="http://schemas.microsoft.com/office/powerpoint/2010/main" val="123398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fontScale="85000" lnSpcReduction="10000"/>
          </a:bodyPr>
          <a:lstStyle/>
          <a:p>
            <a:r>
              <a:rPr lang="it-IT" dirty="0" err="1"/>
              <a:t>Jumps</a:t>
            </a:r>
            <a:endParaRPr lang="it-IT" dirty="0"/>
          </a:p>
          <a:p>
            <a:pPr lvl="1"/>
            <a:r>
              <a:rPr lang="it-IT" dirty="0" err="1"/>
              <a:t>Define</a:t>
            </a:r>
            <a:r>
              <a:rPr lang="it-IT" dirty="0"/>
              <a:t> </a:t>
            </a:r>
            <a:r>
              <a:rPr lang="it-IT" dirty="0" err="1"/>
              <a:t>strings</a:t>
            </a:r>
            <a:r>
              <a:rPr lang="it-IT" dirty="0"/>
              <a:t> with </a:t>
            </a:r>
            <a:r>
              <a:rPr lang="it-IT" dirty="0" err="1"/>
              <a:t>chunks</a:t>
            </a:r>
            <a:r>
              <a:rPr lang="it-IT" dirty="0"/>
              <a:t> of </a:t>
            </a:r>
            <a:r>
              <a:rPr lang="it-IT" b="1" dirty="0" err="1">
                <a:solidFill>
                  <a:srgbClr val="FF0000"/>
                </a:solidFill>
              </a:rPr>
              <a:t>variable</a:t>
            </a:r>
            <a:r>
              <a:rPr lang="it-IT" b="1" dirty="0">
                <a:solidFill>
                  <a:srgbClr val="FF0000"/>
                </a:solidFill>
              </a:rPr>
              <a:t> </a:t>
            </a:r>
            <a:r>
              <a:rPr lang="it-IT" b="1" dirty="0" err="1">
                <a:solidFill>
                  <a:srgbClr val="FF0000"/>
                </a:solidFill>
              </a:rPr>
              <a:t>content</a:t>
            </a:r>
            <a:r>
              <a:rPr lang="it-IT" b="1" dirty="0">
                <a:solidFill>
                  <a:srgbClr val="FF0000"/>
                </a:solidFill>
              </a:rPr>
              <a:t> and </a:t>
            </a:r>
            <a:r>
              <a:rPr lang="it-IT" b="1" dirty="0" err="1">
                <a:solidFill>
                  <a:srgbClr val="FF0000"/>
                </a:solidFill>
              </a:rPr>
              <a:t>lenght</a:t>
            </a:r>
            <a:endParaRPr lang="it-IT" b="1" dirty="0">
              <a:solidFill>
                <a:srgbClr val="FF0000"/>
              </a:solidFill>
            </a:endParaRPr>
          </a:p>
          <a:p>
            <a:pPr marL="0" indent="0">
              <a:buNone/>
            </a:pPr>
            <a:r>
              <a:rPr lang="en-US" dirty="0">
                <a:latin typeface="Courier New" panose="02070309020205020404" pitchFamily="49" charset="0"/>
                <a:cs typeface="Courier New" panose="02070309020205020404" pitchFamily="49" charset="0"/>
              </a:rPr>
              <a:t>rule </a:t>
            </a:r>
            <a:r>
              <a:rPr lang="en-US" dirty="0" err="1">
                <a:latin typeface="Courier New" panose="02070309020205020404" pitchFamily="49" charset="0"/>
                <a:cs typeface="Courier New" panose="02070309020205020404" pitchFamily="49" charset="0"/>
              </a:rPr>
              <a:t>JumpExample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strings: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 { F4 23 [4-6] 62 B4 }</a:t>
            </a:r>
          </a:p>
          <a:p>
            <a:pPr marL="0" indent="0">
              <a:buNone/>
            </a:pPr>
            <a:r>
              <a:rPr lang="en-US" dirty="0">
                <a:latin typeface="Courier New" panose="02070309020205020404" pitchFamily="49" charset="0"/>
                <a:cs typeface="Courier New" panose="02070309020205020404" pitchFamily="49" charset="0"/>
              </a:rPr>
              <a:t>	condition: $</a:t>
            </a:r>
            <a:r>
              <a:rPr lang="en-US" dirty="0" err="1">
                <a:latin typeface="Courier New" panose="02070309020205020404" pitchFamily="49" charset="0"/>
                <a:cs typeface="Courier New" panose="02070309020205020404" pitchFamily="49" charset="0"/>
              </a:rPr>
              <a:t>hex_string</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p>
          <a:p>
            <a:r>
              <a:rPr lang="en-US" dirty="0"/>
              <a:t>Any of the following strings will match the pattern:</a:t>
            </a:r>
          </a:p>
          <a:p>
            <a:pPr marL="0" indent="0">
              <a:buNone/>
            </a:pPr>
            <a:r>
              <a:rPr lang="en-US" dirty="0">
                <a:latin typeface="Courier New" panose="02070309020205020404" pitchFamily="49" charset="0"/>
                <a:cs typeface="Courier New" panose="02070309020205020404" pitchFamily="49" charset="0"/>
              </a:rPr>
              <a:t>F4 23 01 02 03 04 62 B4 </a:t>
            </a:r>
          </a:p>
          <a:p>
            <a:pPr marL="0" indent="0">
              <a:buNone/>
            </a:pPr>
            <a:r>
              <a:rPr lang="en-US" dirty="0">
                <a:latin typeface="Courier New" panose="02070309020205020404" pitchFamily="49" charset="0"/>
                <a:cs typeface="Courier New" panose="02070309020205020404" pitchFamily="49" charset="0"/>
              </a:rPr>
              <a:t>F4 23 00 00 00 00 00 62 B4 </a:t>
            </a:r>
          </a:p>
          <a:p>
            <a:pPr marL="0" indent="0">
              <a:buNone/>
            </a:pPr>
            <a:r>
              <a:rPr lang="en-US" dirty="0">
                <a:latin typeface="Courier New" panose="02070309020205020404" pitchFamily="49" charset="0"/>
                <a:cs typeface="Courier New" panose="02070309020205020404" pitchFamily="49" charset="0"/>
              </a:rPr>
              <a:t>F4 23 15 82 A3 04 45 22 62 B4</a:t>
            </a:r>
          </a:p>
          <a:p>
            <a:pPr marL="0" indent="0">
              <a:buNone/>
            </a:pPr>
            <a:endParaRPr lang="it-IT" dirty="0">
              <a:latin typeface="Courier New" panose="02070309020205020404" pitchFamily="49" charset="0"/>
              <a:cs typeface="Courier New" panose="02070309020205020404" pitchFamily="49" charset="0"/>
            </a:endParaRPr>
          </a:p>
          <a:p>
            <a:r>
              <a:rPr lang="en-US" dirty="0"/>
              <a:t>Any jump [X-Y] must met the condition 0 &lt;= X &lt;= Y</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1434368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A5F25E-F10C-4B9B-A438-C08006B4EFE3}"/>
              </a:ext>
            </a:extLst>
          </p:cNvPr>
          <p:cNvSpPr>
            <a:spLocks noGrp="1"/>
          </p:cNvSpPr>
          <p:nvPr>
            <p:ph type="title"/>
          </p:nvPr>
        </p:nvSpPr>
        <p:spPr/>
        <p:txBody>
          <a:bodyPr/>
          <a:lstStyle/>
          <a:p>
            <a:r>
              <a:rPr lang="it-IT" dirty="0"/>
              <a:t>Running </a:t>
            </a:r>
            <a:r>
              <a:rPr lang="it-IT" dirty="0" err="1"/>
              <a:t>yara</a:t>
            </a:r>
            <a:endParaRPr lang="it-IT" dirty="0"/>
          </a:p>
        </p:txBody>
      </p:sp>
      <p:sp>
        <p:nvSpPr>
          <p:cNvPr id="3" name="Segnaposto contenuto 2">
            <a:extLst>
              <a:ext uri="{FF2B5EF4-FFF2-40B4-BE49-F238E27FC236}">
                <a16:creationId xmlns:a16="http://schemas.microsoft.com/office/drawing/2014/main" id="{DCF62B2C-8FF1-4879-92A6-9F563A1D6195}"/>
              </a:ext>
            </a:extLst>
          </p:cNvPr>
          <p:cNvSpPr>
            <a:spLocks noGrp="1"/>
          </p:cNvSpPr>
          <p:nvPr>
            <p:ph sz="quarter" idx="13"/>
          </p:nvPr>
        </p:nvSpPr>
        <p:spPr/>
        <p:txBody>
          <a:bodyPr/>
          <a:lstStyle/>
          <a:p>
            <a:r>
              <a:rPr lang="en-US" dirty="0"/>
              <a:t>In order to invoke YARA you’ll need two things: a file with the rules you want to use (either in source code or compiled form) and the target to be scanned. The target can be a file, a folder, or a process.</a:t>
            </a:r>
          </a:p>
          <a:p>
            <a:endParaRPr lang="en-US" dirty="0"/>
          </a:p>
          <a:p>
            <a:r>
              <a:rPr lang="en-US" dirty="0" err="1"/>
              <a:t>yara</a:t>
            </a:r>
            <a:r>
              <a:rPr lang="en-US" dirty="0"/>
              <a:t> [OPTIONS] RULES_FILE TARGET</a:t>
            </a:r>
          </a:p>
          <a:p>
            <a:endParaRPr lang="en-US" dirty="0"/>
          </a:p>
          <a:p>
            <a:r>
              <a:rPr lang="en-US" dirty="0"/>
              <a:t>Rule files can be passed directly in source code form, or can be previously compiled with the </a:t>
            </a:r>
            <a:r>
              <a:rPr lang="en-US" dirty="0" err="1"/>
              <a:t>yarac</a:t>
            </a:r>
            <a:r>
              <a:rPr lang="en-US" dirty="0"/>
              <a:t> tool. You may prefer to use your rules in compiled form if you are going to invoke YARA multiple times with the same rules. This way you’ll save time, because for YARA is faster to load compiled rules than compiling the same rules over and over again.</a:t>
            </a:r>
          </a:p>
          <a:p>
            <a:endParaRPr lang="en-US" dirty="0"/>
          </a:p>
          <a:p>
            <a:endParaRPr lang="it-IT" dirty="0"/>
          </a:p>
        </p:txBody>
      </p:sp>
    </p:spTree>
    <p:extLst>
      <p:ext uri="{BB962C8B-B14F-4D97-AF65-F5344CB8AC3E}">
        <p14:creationId xmlns:p14="http://schemas.microsoft.com/office/powerpoint/2010/main" val="217992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D1855-9FD7-4A79-A9C4-F5DF55CBF4CB}"/>
              </a:ext>
            </a:extLst>
          </p:cNvPr>
          <p:cNvSpPr>
            <a:spLocks noGrp="1"/>
          </p:cNvSpPr>
          <p:nvPr>
            <p:ph type="title"/>
          </p:nvPr>
        </p:nvSpPr>
        <p:spPr/>
        <p:txBody>
          <a:bodyPr/>
          <a:lstStyle/>
          <a:p>
            <a:r>
              <a:rPr lang="it-IT" dirty="0"/>
              <a:t>RUNNING YARA</a:t>
            </a:r>
          </a:p>
        </p:txBody>
      </p:sp>
      <p:sp>
        <p:nvSpPr>
          <p:cNvPr id="3" name="Segnaposto contenuto 2">
            <a:extLst>
              <a:ext uri="{FF2B5EF4-FFF2-40B4-BE49-F238E27FC236}">
                <a16:creationId xmlns:a16="http://schemas.microsoft.com/office/drawing/2014/main" id="{9F1E8434-6459-4B62-B0CD-EDBE43026D75}"/>
              </a:ext>
            </a:extLst>
          </p:cNvPr>
          <p:cNvSpPr>
            <a:spLocks noGrp="1"/>
          </p:cNvSpPr>
          <p:nvPr>
            <p:ph sz="quarter" idx="13"/>
          </p:nvPr>
        </p:nvSpPr>
        <p:spPr/>
        <p:txBody>
          <a:bodyPr>
            <a:normAutofit fontScale="92500" lnSpcReduction="10000"/>
          </a:bodyPr>
          <a:lstStyle/>
          <a:p>
            <a:r>
              <a:rPr lang="en-US" dirty="0"/>
              <a:t>Apply rules on </a:t>
            </a:r>
            <a:r>
              <a:rPr lang="en-US" i="1" dirty="0"/>
              <a:t>/foo/bar/rules1</a:t>
            </a:r>
            <a:r>
              <a:rPr lang="en-US" dirty="0"/>
              <a:t> and </a:t>
            </a:r>
            <a:r>
              <a:rPr lang="en-US" i="1" dirty="0"/>
              <a:t>/foo/bar/rules2</a:t>
            </a:r>
            <a:r>
              <a:rPr lang="en-US" dirty="0"/>
              <a:t> to all files on current directory. Subdirectories are not scanned:</a:t>
            </a:r>
          </a:p>
          <a:p>
            <a:endParaRPr lang="en-US" dirty="0"/>
          </a:p>
          <a:p>
            <a:r>
              <a:rPr lang="en-US" dirty="0" err="1"/>
              <a:t>yara</a:t>
            </a:r>
            <a:r>
              <a:rPr lang="en-US" dirty="0"/>
              <a:t> /foo/bar/rules1 /foo/bar/rules2 </a:t>
            </a:r>
          </a:p>
          <a:p>
            <a:endParaRPr lang="en-US" dirty="0"/>
          </a:p>
          <a:p>
            <a:r>
              <a:rPr lang="en-US" dirty="0"/>
              <a:t>Apply rules on </a:t>
            </a:r>
            <a:r>
              <a:rPr lang="en-US" i="1" dirty="0"/>
              <a:t>/foo/bar/rules</a:t>
            </a:r>
            <a:r>
              <a:rPr lang="en-US" dirty="0"/>
              <a:t> to </a:t>
            </a:r>
            <a:r>
              <a:rPr lang="en-US" i="1" dirty="0" err="1"/>
              <a:t>bazfile</a:t>
            </a:r>
            <a:r>
              <a:rPr lang="en-US" dirty="0"/>
              <a:t>. Only reports rules tagged as </a:t>
            </a:r>
            <a:r>
              <a:rPr lang="en-US" i="1" dirty="0"/>
              <a:t>Packer</a:t>
            </a:r>
            <a:r>
              <a:rPr lang="en-US" dirty="0"/>
              <a:t> or </a:t>
            </a:r>
            <a:r>
              <a:rPr lang="en-US" i="1" dirty="0"/>
              <a:t>Compiler</a:t>
            </a:r>
          </a:p>
          <a:p>
            <a:endParaRPr lang="en-US" dirty="0"/>
          </a:p>
          <a:p>
            <a:r>
              <a:rPr lang="en-US" dirty="0" err="1"/>
              <a:t>yara</a:t>
            </a:r>
            <a:r>
              <a:rPr lang="en-US" dirty="0"/>
              <a:t> -t Packer -t Compiler /foo/bar/rules </a:t>
            </a:r>
            <a:r>
              <a:rPr lang="en-US" dirty="0" err="1"/>
              <a:t>bazfile</a:t>
            </a:r>
            <a:endParaRPr lang="en-US" dirty="0"/>
          </a:p>
          <a:p>
            <a:endParaRPr lang="en-US" dirty="0"/>
          </a:p>
          <a:p>
            <a:r>
              <a:rPr lang="en-US" dirty="0"/>
              <a:t>Scan all files in the </a:t>
            </a:r>
            <a:r>
              <a:rPr lang="en-US" i="1" dirty="0"/>
              <a:t>/foo</a:t>
            </a:r>
            <a:r>
              <a:rPr lang="en-US" dirty="0"/>
              <a:t> directory and its subdirectories:</a:t>
            </a:r>
          </a:p>
          <a:p>
            <a:endParaRPr lang="en-US" dirty="0"/>
          </a:p>
          <a:p>
            <a:r>
              <a:rPr lang="en-US" dirty="0" err="1"/>
              <a:t>yara</a:t>
            </a:r>
            <a:r>
              <a:rPr lang="en-US" dirty="0"/>
              <a:t> -r /foo</a:t>
            </a:r>
          </a:p>
          <a:p>
            <a:endParaRPr lang="it-IT" dirty="0"/>
          </a:p>
        </p:txBody>
      </p:sp>
    </p:spTree>
    <p:extLst>
      <p:ext uri="{BB962C8B-B14F-4D97-AF65-F5344CB8AC3E}">
        <p14:creationId xmlns:p14="http://schemas.microsoft.com/office/powerpoint/2010/main" val="13844038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67E2CD-6C2E-4290-81E3-3763485B5772}"/>
              </a:ext>
            </a:extLst>
          </p:cNvPr>
          <p:cNvSpPr>
            <a:spLocks noGrp="1"/>
          </p:cNvSpPr>
          <p:nvPr>
            <p:ph type="title"/>
          </p:nvPr>
        </p:nvSpPr>
        <p:spPr/>
        <p:txBody>
          <a:bodyPr/>
          <a:lstStyle/>
          <a:p>
            <a:r>
              <a:rPr lang="it-IT" dirty="0"/>
              <a:t>RUNNING YARA</a:t>
            </a:r>
          </a:p>
        </p:txBody>
      </p:sp>
      <p:sp>
        <p:nvSpPr>
          <p:cNvPr id="3" name="Segnaposto contenuto 2">
            <a:extLst>
              <a:ext uri="{FF2B5EF4-FFF2-40B4-BE49-F238E27FC236}">
                <a16:creationId xmlns:a16="http://schemas.microsoft.com/office/drawing/2014/main" id="{D051D6B8-03B1-483C-B82E-753118F09A5F}"/>
              </a:ext>
            </a:extLst>
          </p:cNvPr>
          <p:cNvSpPr>
            <a:spLocks noGrp="1"/>
          </p:cNvSpPr>
          <p:nvPr>
            <p:ph sz="quarter" idx="13"/>
          </p:nvPr>
        </p:nvSpPr>
        <p:spPr/>
        <p:txBody>
          <a:bodyPr/>
          <a:lstStyle/>
          <a:p>
            <a:r>
              <a:rPr lang="en-US" dirty="0"/>
              <a:t>Defines three external variables </a:t>
            </a:r>
            <a:r>
              <a:rPr lang="en-US" i="1" dirty="0" err="1"/>
              <a:t>mybool</a:t>
            </a:r>
            <a:r>
              <a:rPr lang="en-US" dirty="0"/>
              <a:t>, </a:t>
            </a:r>
            <a:r>
              <a:rPr lang="en-US" i="1" dirty="0" err="1"/>
              <a:t>myint</a:t>
            </a:r>
            <a:r>
              <a:rPr lang="en-US" dirty="0"/>
              <a:t> and </a:t>
            </a:r>
            <a:r>
              <a:rPr lang="en-US" i="1" dirty="0" err="1"/>
              <a:t>mystring</a:t>
            </a:r>
            <a:r>
              <a:rPr lang="en-US" dirty="0"/>
              <a:t>:</a:t>
            </a:r>
          </a:p>
          <a:p>
            <a:endParaRPr lang="en-US" dirty="0"/>
          </a:p>
          <a:p>
            <a:r>
              <a:rPr lang="en-US" dirty="0" err="1"/>
              <a:t>yara</a:t>
            </a:r>
            <a:r>
              <a:rPr lang="en-US" dirty="0"/>
              <a:t> -d </a:t>
            </a:r>
            <a:r>
              <a:rPr lang="en-US" dirty="0" err="1"/>
              <a:t>mybool</a:t>
            </a:r>
            <a:r>
              <a:rPr lang="en-US" dirty="0"/>
              <a:t>=true -d </a:t>
            </a:r>
            <a:r>
              <a:rPr lang="en-US" dirty="0" err="1"/>
              <a:t>myint</a:t>
            </a:r>
            <a:r>
              <a:rPr lang="en-US" dirty="0"/>
              <a:t>=5 -d </a:t>
            </a:r>
            <a:r>
              <a:rPr lang="en-US" dirty="0" err="1"/>
              <a:t>mystring</a:t>
            </a:r>
            <a:r>
              <a:rPr lang="en-US" dirty="0"/>
              <a:t>="my string" /foo/bar/rules </a:t>
            </a:r>
            <a:r>
              <a:rPr lang="en-US" dirty="0" err="1"/>
              <a:t>bazfile</a:t>
            </a:r>
            <a:endParaRPr lang="en-US" dirty="0"/>
          </a:p>
          <a:p>
            <a:endParaRPr lang="en-US" dirty="0"/>
          </a:p>
          <a:p>
            <a:r>
              <a:rPr lang="en-US" dirty="0"/>
              <a:t>Apply rules on </a:t>
            </a:r>
            <a:r>
              <a:rPr lang="en-US" i="1" dirty="0"/>
              <a:t>/foo/bar/rules</a:t>
            </a:r>
            <a:r>
              <a:rPr lang="en-US" dirty="0"/>
              <a:t> to </a:t>
            </a:r>
            <a:r>
              <a:rPr lang="en-US" i="1" dirty="0" err="1"/>
              <a:t>bazfile</a:t>
            </a:r>
            <a:r>
              <a:rPr lang="en-US" dirty="0"/>
              <a:t> while passing the content of </a:t>
            </a:r>
            <a:r>
              <a:rPr lang="en-US" i="1" dirty="0" err="1"/>
              <a:t>cuckoo_json_report</a:t>
            </a:r>
            <a:r>
              <a:rPr lang="en-US" dirty="0"/>
              <a:t> to the cuckoo module:</a:t>
            </a:r>
          </a:p>
          <a:p>
            <a:endParaRPr lang="en-US" dirty="0"/>
          </a:p>
          <a:p>
            <a:r>
              <a:rPr lang="it-IT" dirty="0" err="1"/>
              <a:t>yara</a:t>
            </a:r>
            <a:r>
              <a:rPr lang="it-IT" dirty="0"/>
              <a:t> -x </a:t>
            </a:r>
            <a:r>
              <a:rPr lang="it-IT" dirty="0" err="1"/>
              <a:t>cuckoo</a:t>
            </a:r>
            <a:r>
              <a:rPr lang="it-IT" dirty="0"/>
              <a:t>=</a:t>
            </a:r>
            <a:r>
              <a:rPr lang="it-IT" dirty="0" err="1"/>
              <a:t>cuckoo_json_report</a:t>
            </a:r>
            <a:r>
              <a:rPr lang="it-IT" dirty="0"/>
              <a:t> /</a:t>
            </a:r>
            <a:r>
              <a:rPr lang="it-IT" dirty="0" err="1"/>
              <a:t>foo</a:t>
            </a:r>
            <a:r>
              <a:rPr lang="it-IT" dirty="0"/>
              <a:t>/bar/rules </a:t>
            </a:r>
            <a:r>
              <a:rPr lang="it-IT"/>
              <a:t>bazfile</a:t>
            </a:r>
          </a:p>
        </p:txBody>
      </p:sp>
    </p:spTree>
    <p:extLst>
      <p:ext uri="{BB962C8B-B14F-4D97-AF65-F5344CB8AC3E}">
        <p14:creationId xmlns:p14="http://schemas.microsoft.com/office/powerpoint/2010/main" val="2947570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4DC4F9-31A1-4534-B75B-8A016EC30F0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0479DA2-5ABA-4BC1-BA79-08906CBC41B6}"/>
              </a:ext>
            </a:extLst>
          </p:cNvPr>
          <p:cNvSpPr>
            <a:spLocks noGrp="1"/>
          </p:cNvSpPr>
          <p:nvPr>
            <p:ph sz="quarter" idx="13"/>
          </p:nvPr>
        </p:nvSpPr>
        <p:spPr/>
        <p:txBody>
          <a:bodyPr/>
          <a:lstStyle/>
          <a:p>
            <a:endParaRPr lang="it-IT"/>
          </a:p>
        </p:txBody>
      </p:sp>
    </p:spTree>
    <p:extLst>
      <p:ext uri="{BB962C8B-B14F-4D97-AF65-F5344CB8AC3E}">
        <p14:creationId xmlns:p14="http://schemas.microsoft.com/office/powerpoint/2010/main" val="37790110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risorse</a:t>
            </a:r>
            <a:endParaRPr lang="en-US" dirty="0"/>
          </a:p>
        </p:txBody>
      </p:sp>
      <p:sp>
        <p:nvSpPr>
          <p:cNvPr id="3" name="Segnaposto contenuto 2"/>
          <p:cNvSpPr>
            <a:spLocks noGrp="1"/>
          </p:cNvSpPr>
          <p:nvPr>
            <p:ph sz="quarter" idx="13"/>
          </p:nvPr>
        </p:nvSpPr>
        <p:spPr/>
        <p:txBody>
          <a:bodyPr/>
          <a:lstStyle/>
          <a:p>
            <a:r>
              <a:rPr lang="en-US" dirty="0">
                <a:hlinkClick r:id="rId2"/>
              </a:rPr>
              <a:t>https://www.bsk-consulting.de/2015/02/16/write-simple-sound-yara-rules/</a:t>
            </a:r>
            <a:endParaRPr lang="en-US" dirty="0"/>
          </a:p>
          <a:p>
            <a:r>
              <a:rPr lang="en-US" dirty="0">
                <a:hlinkClick r:id="rId3"/>
              </a:rPr>
              <a:t>https://bruteforce.gr/yara-a-beginners-guide.html</a:t>
            </a:r>
            <a:endParaRPr lang="en-US" dirty="0"/>
          </a:p>
          <a:p>
            <a:r>
              <a:rPr lang="en-US" dirty="0">
                <a:hlinkClick r:id="rId4"/>
              </a:rPr>
              <a:t>http://resources.infosecinstitute.com/yara-simple-effective-way-dissecting-malware/#gref</a:t>
            </a:r>
            <a:endParaRPr lang="en-US" dirty="0"/>
          </a:p>
          <a:p>
            <a:r>
              <a:rPr lang="en-US" dirty="0">
                <a:hlinkClick r:id="rId5"/>
              </a:rPr>
              <a:t>http://cyberwarzone.com/yara-rules-download-the-best-yara-rules-for-malware-analysis-and-detection/</a:t>
            </a:r>
            <a:endParaRPr lang="en-US" dirty="0"/>
          </a:p>
          <a:p>
            <a:r>
              <a:rPr lang="en-US" dirty="0">
                <a:hlinkClick r:id="rId2"/>
              </a:rPr>
              <a:t>https://www.bsk-consulting.de/2015/02/16/write-simple-sound-yara-rules/</a:t>
            </a:r>
            <a:endParaRPr lang="en-US" dirty="0"/>
          </a:p>
          <a:p>
            <a:r>
              <a:rPr lang="en-US" dirty="0">
                <a:hlinkClick r:id="rId6"/>
              </a:rPr>
              <a:t>http://yararules.com/</a:t>
            </a:r>
            <a:endParaRPr lang="en-US" dirty="0"/>
          </a:p>
          <a:p>
            <a:r>
              <a:rPr lang="en-US" dirty="0">
                <a:latin typeface="Courier New" panose="02070309020205020404" pitchFamily="49" charset="0"/>
                <a:cs typeface="Courier New" panose="02070309020205020404" pitchFamily="49" charset="0"/>
              </a:rPr>
              <a:t>http://yara.readthedocs.io/en/v3.4.0/writingrules.html</a:t>
            </a:r>
          </a:p>
          <a:p>
            <a:endParaRPr lang="en-US" dirty="0"/>
          </a:p>
        </p:txBody>
      </p:sp>
    </p:spTree>
    <p:extLst>
      <p:ext uri="{BB962C8B-B14F-4D97-AF65-F5344CB8AC3E}">
        <p14:creationId xmlns:p14="http://schemas.microsoft.com/office/powerpoint/2010/main" val="150625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strings</a:t>
            </a:r>
            <a:endParaRPr lang="en-US" dirty="0"/>
          </a:p>
        </p:txBody>
      </p:sp>
      <p:sp>
        <p:nvSpPr>
          <p:cNvPr id="3" name="Segnaposto contenuto 2"/>
          <p:cNvSpPr>
            <a:spLocks noGrp="1"/>
          </p:cNvSpPr>
          <p:nvPr>
            <p:ph sz="quarter" idx="13"/>
          </p:nvPr>
        </p:nvSpPr>
        <p:spPr/>
        <p:txBody>
          <a:bodyPr>
            <a:normAutofit fontScale="85000" lnSpcReduction="10000"/>
          </a:bodyPr>
          <a:lstStyle/>
          <a:p>
            <a:r>
              <a:rPr lang="en-US" dirty="0"/>
              <a:t>These are valid jumps:</a:t>
            </a:r>
          </a:p>
          <a:p>
            <a:pPr marL="0" indent="0">
              <a:buNone/>
            </a:pPr>
            <a:r>
              <a:rPr lang="en-US" dirty="0">
                <a:latin typeface="Courier New" panose="02070309020205020404" pitchFamily="49" charset="0"/>
                <a:cs typeface="Courier New" panose="02070309020205020404" pitchFamily="49" charset="0"/>
              </a:rPr>
              <a:t>FE 39 45 [0-8] 89 00 </a:t>
            </a:r>
          </a:p>
          <a:p>
            <a:pPr marL="0" indent="0">
              <a:buNone/>
            </a:pPr>
            <a:r>
              <a:rPr lang="en-US" dirty="0">
                <a:latin typeface="Courier New" panose="02070309020205020404" pitchFamily="49" charset="0"/>
                <a:cs typeface="Courier New" panose="02070309020205020404" pitchFamily="49" charset="0"/>
              </a:rPr>
              <a:t>FE 39 45 [23-45] 89 00 </a:t>
            </a:r>
          </a:p>
          <a:p>
            <a:pPr marL="0" indent="0">
              <a:buNone/>
            </a:pPr>
            <a:r>
              <a:rPr lang="en-US" dirty="0">
                <a:latin typeface="Courier New" panose="02070309020205020404" pitchFamily="49" charset="0"/>
                <a:cs typeface="Courier New" panose="02070309020205020404" pitchFamily="49" charset="0"/>
              </a:rPr>
              <a:t>FE 39 45 [1000-2000] 89 00 </a:t>
            </a:r>
          </a:p>
          <a:p>
            <a:r>
              <a:rPr lang="en-US" dirty="0"/>
              <a:t>This is invalid:</a:t>
            </a:r>
          </a:p>
          <a:p>
            <a:pPr marL="0" indent="0">
              <a:buNone/>
            </a:pPr>
            <a:r>
              <a:rPr lang="en-US" dirty="0">
                <a:latin typeface="Courier New" panose="02070309020205020404" pitchFamily="49" charset="0"/>
                <a:cs typeface="Courier New" panose="02070309020205020404" pitchFamily="49" charset="0"/>
              </a:rPr>
              <a:t>FE 39 45 [10-7] 89 00 </a:t>
            </a:r>
          </a:p>
          <a:p>
            <a:r>
              <a:rPr lang="en-US" dirty="0"/>
              <a:t>If the lower and higher bounds are equal you can write a single number enclosed in brackets, like this:</a:t>
            </a:r>
          </a:p>
          <a:p>
            <a:pPr marL="0" indent="0">
              <a:buNone/>
            </a:pPr>
            <a:r>
              <a:rPr lang="en-US" dirty="0">
                <a:latin typeface="Courier New" panose="02070309020205020404" pitchFamily="49" charset="0"/>
                <a:cs typeface="Courier New" panose="02070309020205020404" pitchFamily="49" charset="0"/>
              </a:rPr>
              <a:t>FE 39 45 [6] 89 00 </a:t>
            </a:r>
          </a:p>
          <a:p>
            <a:r>
              <a:rPr lang="en-US" dirty="0"/>
              <a:t>The above string is equivalent to both of these:</a:t>
            </a:r>
          </a:p>
          <a:p>
            <a:pPr marL="0" indent="0">
              <a:buNone/>
            </a:pPr>
            <a:r>
              <a:rPr lang="en-US" dirty="0">
                <a:latin typeface="Courier New" panose="02070309020205020404" pitchFamily="49" charset="0"/>
                <a:cs typeface="Courier New" panose="02070309020205020404" pitchFamily="49" charset="0"/>
              </a:rPr>
              <a:t>FE 39 45 [6-6] 89 00 </a:t>
            </a:r>
          </a:p>
          <a:p>
            <a:pPr marL="0" indent="0">
              <a:buNone/>
            </a:pPr>
            <a:r>
              <a:rPr lang="en-US" dirty="0">
                <a:latin typeface="Courier New" panose="02070309020205020404" pitchFamily="49" charset="0"/>
                <a:cs typeface="Courier New" panose="02070309020205020404" pitchFamily="49" charset="0"/>
              </a:rPr>
              <a:t>FE 39 45 ?? ?? ?? ?? ?? ?? 89 00 </a:t>
            </a:r>
          </a:p>
          <a:p>
            <a:r>
              <a:rPr lang="en-US" dirty="0"/>
              <a:t>Starting with YARA 2.0 you can also use unbounded jumps:</a:t>
            </a:r>
          </a:p>
          <a:p>
            <a:pPr marL="0" indent="0">
              <a:buNone/>
            </a:pPr>
            <a:r>
              <a:rPr lang="en-US" sz="1600" dirty="0">
                <a:latin typeface="Courier New" panose="02070309020205020404" pitchFamily="49" charset="0"/>
                <a:cs typeface="Courier New" panose="02070309020205020404" pitchFamily="49" charset="0"/>
              </a:rPr>
              <a:t>FE 39 45 [10-] 89 00 FE 39 45 [-] 89 00</a:t>
            </a:r>
          </a:p>
          <a:p>
            <a:endParaRPr lang="en-US" dirty="0"/>
          </a:p>
        </p:txBody>
      </p:sp>
    </p:spTree>
    <p:extLst>
      <p:ext uri="{BB962C8B-B14F-4D97-AF65-F5344CB8AC3E}">
        <p14:creationId xmlns:p14="http://schemas.microsoft.com/office/powerpoint/2010/main" val="269407769"/>
      </p:ext>
    </p:extLst>
  </p:cSld>
  <p:clrMapOvr>
    <a:masterClrMapping/>
  </p:clrMapOvr>
</p:sld>
</file>

<file path=ppt/theme/theme1.xml><?xml version="1.0" encoding="utf-8"?>
<a:theme xmlns:a="http://schemas.openxmlformats.org/drawingml/2006/main" name="Orizzonte">
  <a:themeElements>
    <a:clrScheme name="Orizzonte">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rizzonte">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rizzonte">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1740</TotalTime>
  <Words>9765</Words>
  <Application>Microsoft Office PowerPoint</Application>
  <PresentationFormat>Presentazione su schermo (4:3)</PresentationFormat>
  <Paragraphs>970</Paragraphs>
  <Slides>84</Slides>
  <Notes>27</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84</vt:i4>
      </vt:variant>
    </vt:vector>
  </HeadingPairs>
  <TitlesOfParts>
    <vt:vector size="89" baseType="lpstr">
      <vt:lpstr>Arial</vt:lpstr>
      <vt:lpstr>Arial Narrow</vt:lpstr>
      <vt:lpstr>Calibri</vt:lpstr>
      <vt:lpstr>Courier New</vt:lpstr>
      <vt:lpstr>Orizzonte</vt:lpstr>
      <vt:lpstr>Yara </vt:lpstr>
      <vt:lpstr>Getting Started</vt:lpstr>
      <vt:lpstr>Wiriting Yara rules</vt:lpstr>
      <vt:lpstr>Don’t use these as identifiers</vt:lpstr>
      <vt:lpstr>Rule definition</vt:lpstr>
      <vt:lpstr>comments</vt:lpstr>
      <vt:lpstr>Strings</vt:lpstr>
      <vt:lpstr>strings</vt:lpstr>
      <vt:lpstr>strings</vt:lpstr>
      <vt:lpstr>strings</vt:lpstr>
      <vt:lpstr>Strings </vt:lpstr>
      <vt:lpstr>strings</vt:lpstr>
      <vt:lpstr>Presentazione standard di PowerPoint</vt:lpstr>
      <vt:lpstr>strings</vt:lpstr>
      <vt:lpstr>strings</vt:lpstr>
      <vt:lpstr>strings</vt:lpstr>
      <vt:lpstr>Presentazione standard di PowerPoint</vt:lpstr>
      <vt:lpstr>strings</vt:lpstr>
      <vt:lpstr>string</vt:lpstr>
      <vt:lpstr>strings</vt:lpstr>
      <vt:lpstr>strings</vt:lpstr>
      <vt:lpstr>strings</vt:lpstr>
      <vt:lpstr>Strings </vt:lpstr>
      <vt:lpstr>Accessing data at a given position</vt:lpstr>
      <vt:lpstr>Presentazione standard di PowerPoint</vt:lpstr>
      <vt:lpstr>Presentazione standard di PowerPoint</vt:lpstr>
      <vt:lpstr>Presentazione standard di PowerPoint</vt:lpstr>
      <vt:lpstr>Presentazione standard di PowerPoint</vt:lpstr>
      <vt:lpstr>Presentazione standard di PowerPoint</vt:lpstr>
      <vt:lpstr>Applying the same condition to many strings</vt:lpstr>
      <vt:lpstr>Using anonymous strings with of and for..of</vt:lpstr>
      <vt:lpstr>Iterating over string occurrences </vt:lpstr>
      <vt:lpstr>Presentazione standard di PowerPoint</vt:lpstr>
      <vt:lpstr>Presentazione standard di PowerPoint</vt:lpstr>
      <vt:lpstr>More about rules </vt:lpstr>
      <vt:lpstr>Rule Tags</vt:lpstr>
      <vt:lpstr>metadata</vt:lpstr>
      <vt:lpstr>Using Modules </vt:lpstr>
      <vt:lpstr>External variables</vt:lpstr>
      <vt:lpstr>Presentazione standard di PowerPoint</vt:lpstr>
      <vt:lpstr>Including files</vt:lpstr>
      <vt:lpstr>modules</vt:lpstr>
      <vt:lpstr>Modules</vt:lpstr>
      <vt:lpstr>Cuckoo module</vt:lpstr>
      <vt:lpstr>Cuckoo module</vt:lpstr>
      <vt:lpstr>Magic Module</vt:lpstr>
      <vt:lpstr>HASH and Math MODULE</vt:lpstr>
      <vt:lpstr>Writing your own module</vt:lpstr>
      <vt:lpstr>Presentazione standard di PowerPoint</vt:lpstr>
      <vt:lpstr>Presentazione standard di PowerPoint</vt:lpstr>
      <vt:lpstr>Dissect a file</vt:lpstr>
      <vt:lpstr>Presentazione standard di PowerPoint</vt:lpstr>
      <vt:lpstr>Presentazione standard di PowerPoint</vt:lpstr>
      <vt:lpstr>Presentazione standard di PowerPoint</vt:lpstr>
      <vt:lpstr>Presentazione standard di PowerPoint</vt:lpstr>
      <vt:lpstr>Presentazione standard di PowerPoint</vt:lpstr>
      <vt:lpstr>Declaration Section</vt:lpstr>
      <vt:lpstr>structures</vt:lpstr>
      <vt:lpstr>Presentazione standard di PowerPoint</vt:lpstr>
      <vt:lpstr>Arrays</vt:lpstr>
      <vt:lpstr>dictionaries</vt:lpstr>
      <vt:lpstr>functions</vt:lpstr>
      <vt:lpstr>Presentazione standard di PowerPoint</vt:lpstr>
      <vt:lpstr>Inizialization and finalization</vt:lpstr>
      <vt:lpstr>Presentazione standard di PowerPoint</vt:lpstr>
      <vt:lpstr>Accesing the scanned data</vt:lpstr>
      <vt:lpstr>Presentazione standard di PowerPoint</vt:lpstr>
      <vt:lpstr>Setting the variable’s values</vt:lpstr>
      <vt:lpstr>Presentazione standard di PowerPoint</vt:lpstr>
      <vt:lpstr>Presentazione standard di PowerPoint</vt:lpstr>
      <vt:lpstr>arrays</vt:lpstr>
      <vt:lpstr>Presentazione standard di PowerPoint</vt:lpstr>
      <vt:lpstr>Presentazione standard di PowerPoint</vt:lpstr>
      <vt:lpstr>Storing data for later use</vt:lpstr>
      <vt:lpstr>Presentazione standard di PowerPoint</vt:lpstr>
      <vt:lpstr>Function  arguments</vt:lpstr>
      <vt:lpstr>Return values</vt:lpstr>
      <vt:lpstr>Accessing objects</vt:lpstr>
      <vt:lpstr>Scan context</vt:lpstr>
      <vt:lpstr>Running yara</vt:lpstr>
      <vt:lpstr>RUNNING YARA</vt:lpstr>
      <vt:lpstr>RUNNING YARA</vt:lpstr>
      <vt:lpstr>Presentazione standard di PowerPoint</vt:lpstr>
      <vt:lpstr>risorse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Yara</dc:title>
  <dc:creator>theBrain</dc:creator>
  <cp:lastModifiedBy>corrado aaron visaggio</cp:lastModifiedBy>
  <cp:revision>41</cp:revision>
  <dcterms:created xsi:type="dcterms:W3CDTF">2017-01-25T13:50:03Z</dcterms:created>
  <dcterms:modified xsi:type="dcterms:W3CDTF">2019-11-24T16:08:52Z</dcterms:modified>
</cp:coreProperties>
</file>