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03" r:id="rId3"/>
    <p:sldId id="257" r:id="rId4"/>
    <p:sldId id="258" r:id="rId5"/>
    <p:sldId id="305"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304"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120" autoAdjust="0"/>
  </p:normalViewPr>
  <p:slideViewPr>
    <p:cSldViewPr>
      <p:cViewPr varScale="1">
        <p:scale>
          <a:sx n="49" d="100"/>
          <a:sy n="49" d="100"/>
        </p:scale>
        <p:origin x="-198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4BEEC7-26C4-455D-B6E5-53947280FC89}" type="datetimeFigureOut">
              <a:rPr lang="en-US" smtClean="0"/>
              <a:t>11/4/2016</a:t>
            </a:fld>
            <a:endParaRPr lang="en-US"/>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CA22EB-28FD-45B8-B3D8-25C9E63A4049}" type="slidenum">
              <a:rPr lang="en-US" smtClean="0"/>
              <a:t>‹N›</a:t>
            </a:fld>
            <a:endParaRPr lang="en-US"/>
          </a:p>
        </p:txBody>
      </p:sp>
    </p:spTree>
    <p:extLst>
      <p:ext uri="{BB962C8B-B14F-4D97-AF65-F5344CB8AC3E}">
        <p14:creationId xmlns:p14="http://schemas.microsoft.com/office/powerpoint/2010/main" val="3496637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omputer_virus"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en.wikipedia.org/wiki/Polymorphic_code"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Reverse_engineering" TargetMode="External"/><Relationship Id="rId13" Type="http://schemas.openxmlformats.org/officeDocument/2006/relationships/hyperlink" Target="https://en.wikipedia.org/wiki/Randomization" TargetMode="External"/><Relationship Id="rId18" Type="http://schemas.openxmlformats.org/officeDocument/2006/relationships/hyperlink" Target="https://en.wikipedia.org/wiki/Operating_system" TargetMode="External"/><Relationship Id="rId3" Type="http://schemas.openxmlformats.org/officeDocument/2006/relationships/hyperlink" Target="https://en.wikipedia.org/wiki/1260_(computer_virus)#cite_note-1" TargetMode="External"/><Relationship Id="rId21" Type="http://schemas.openxmlformats.org/officeDocument/2006/relationships/hyperlink" Target="https://en.wikipedia.org/wiki/1260_(computer_virus)#cite_note-6" TargetMode="External"/><Relationship Id="rId7" Type="http://schemas.openxmlformats.org/officeDocument/2006/relationships/hyperlink" Target="https://en.wikipedia.org/wiki/Polymorphic_code" TargetMode="External"/><Relationship Id="rId12" Type="http://schemas.openxmlformats.org/officeDocument/2006/relationships/hyperlink" Target="https://en.wikipedia.org/wiki/Antivirus_software#Signature-based_detection" TargetMode="External"/><Relationship Id="rId17" Type="http://schemas.openxmlformats.org/officeDocument/2006/relationships/hyperlink" Target="https://en.wikipedia.org/wiki/PATH_(variable)" TargetMode="External"/><Relationship Id="rId2" Type="http://schemas.openxmlformats.org/officeDocument/2006/relationships/slide" Target="../slides/slide4.xml"/><Relationship Id="rId16" Type="http://schemas.openxmlformats.org/officeDocument/2006/relationships/hyperlink" Target="https://en.wikipedia.org/wiki/.COM" TargetMode="External"/><Relationship Id="rId20" Type="http://schemas.openxmlformats.org/officeDocument/2006/relationships/hyperlink" Target="https://en.wikipedia.org/wiki/1260_(computer_virus)#cite_note-5" TargetMode="External"/><Relationship Id="rId1" Type="http://schemas.openxmlformats.org/officeDocument/2006/relationships/notesMaster" Target="../notesMasters/notesMaster1.xml"/><Relationship Id="rId6" Type="http://schemas.openxmlformats.org/officeDocument/2006/relationships/hyperlink" Target="https://en.wikipedia.org/wiki/1260_(computer_virus)#cite_note-3" TargetMode="External"/><Relationship Id="rId11" Type="http://schemas.openxmlformats.org/officeDocument/2006/relationships/hyperlink" Target="https://en.wikipedia.org/wiki/Cipher" TargetMode="External"/><Relationship Id="rId5" Type="http://schemas.openxmlformats.org/officeDocument/2006/relationships/hyperlink" Target="https://en.wikipedia.org/wiki/Computer_virus" TargetMode="External"/><Relationship Id="rId15" Type="http://schemas.openxmlformats.org/officeDocument/2006/relationships/hyperlink" Target="https://en.wikipedia.org/wiki/Algorithm" TargetMode="External"/><Relationship Id="rId10" Type="http://schemas.openxmlformats.org/officeDocument/2006/relationships/hyperlink" Target="https://en.wikipedia.org/wiki/Source_code" TargetMode="External"/><Relationship Id="rId19" Type="http://schemas.openxmlformats.org/officeDocument/2006/relationships/hyperlink" Target="https://en.wikipedia.org/wiki/1260_(computer_virus)#cite_note-4" TargetMode="External"/><Relationship Id="rId4" Type="http://schemas.openxmlformats.org/officeDocument/2006/relationships/hyperlink" Target="https://en.wikipedia.org/wiki/1260_(computer_virus)#cite_note-2" TargetMode="External"/><Relationship Id="rId9" Type="http://schemas.openxmlformats.org/officeDocument/2006/relationships/hyperlink" Target="https://en.wikipedia.org/wiki/Vienna_Virus" TargetMode="External"/><Relationship Id="rId14" Type="http://schemas.openxmlformats.org/officeDocument/2006/relationships/hyperlink" Target="https://en.wikipedia.org/wiki/Decryption"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malware.wikia.com/wiki/Vienna?action=edit&amp;section=3"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it.wikipedia.org/wiki/Sistema_operativo" TargetMode="External"/><Relationship Id="rId13" Type="http://schemas.openxmlformats.org/officeDocument/2006/relationships/hyperlink" Target="http://it.wikipedia.org/wiki/Windows_NT" TargetMode="External"/><Relationship Id="rId18" Type="http://schemas.openxmlformats.org/officeDocument/2006/relationships/hyperlink" Target="http://it.wikipedia.org/wiki/Architettura_(computer)" TargetMode="External"/><Relationship Id="rId26" Type="http://schemas.openxmlformats.org/officeDocument/2006/relationships/hyperlink" Target="http://it.wikipedia.org/wiki/Windows_CE" TargetMode="External"/><Relationship Id="rId3" Type="http://schemas.openxmlformats.org/officeDocument/2006/relationships/hyperlink" Target="http://it.wikipedia.org/wiki/Formato_di_file" TargetMode="External"/><Relationship Id="rId21" Type="http://schemas.openxmlformats.org/officeDocument/2006/relationships/hyperlink" Target="http://it.wikipedia.org/wiki/X86-64" TargetMode="External"/><Relationship Id="rId7" Type="http://schemas.openxmlformats.org/officeDocument/2006/relationships/hyperlink" Target="http://it.wikipedia.org/wiki/Driver" TargetMode="External"/><Relationship Id="rId12" Type="http://schemas.openxmlformats.org/officeDocument/2006/relationships/hyperlink" Target="http://it.wikipedia.org/w/index.php?title=Thread-local_storage&amp;action=edit&amp;redlink=1" TargetMode="External"/><Relationship Id="rId17" Type="http://schemas.openxmlformats.org/officeDocument/2006/relationships/hyperlink" Target="http://it.wikipedia.org/wiki/Unix" TargetMode="External"/><Relationship Id="rId25" Type="http://schemas.openxmlformats.org/officeDocument/2006/relationships/hyperlink" Target="http://it.wikipedia.org/wiki/PowerPC" TargetMode="External"/><Relationship Id="rId2" Type="http://schemas.openxmlformats.org/officeDocument/2006/relationships/slide" Target="../slides/slide25.xml"/><Relationship Id="rId16" Type="http://schemas.openxmlformats.org/officeDocument/2006/relationships/hyperlink" Target="http://it.wikipedia.org/wiki/COFF" TargetMode="External"/><Relationship Id="rId20" Type="http://schemas.openxmlformats.org/officeDocument/2006/relationships/hyperlink" Target="http://it.wikipedia.org/wiki/IA-64" TargetMode="External"/><Relationship Id="rId1" Type="http://schemas.openxmlformats.org/officeDocument/2006/relationships/notesMaster" Target="../notesMasters/notesMaster1.xml"/><Relationship Id="rId6" Type="http://schemas.openxmlformats.org/officeDocument/2006/relationships/hyperlink" Target="http://it.wikipedia.org/wiki/Librerie_condivise" TargetMode="External"/><Relationship Id="rId11" Type="http://schemas.openxmlformats.org/officeDocument/2006/relationships/hyperlink" Target="http://it.wikipedia.org/wiki/Application_Programming_Interface" TargetMode="External"/><Relationship Id="rId24" Type="http://schemas.openxmlformats.org/officeDocument/2006/relationships/hyperlink" Target="http://it.wikipedia.org/wiki/DEC_Alpha" TargetMode="External"/><Relationship Id="rId5" Type="http://schemas.openxmlformats.org/officeDocument/2006/relationships/hyperlink" Target="http://it.wikipedia.org/wiki/File_oggetto" TargetMode="External"/><Relationship Id="rId15" Type="http://schemas.openxmlformats.org/officeDocument/2006/relationships/hyperlink" Target="http://it.wikipedia.org/wiki/Extensible_Firmware_Interface" TargetMode="External"/><Relationship Id="rId23" Type="http://schemas.openxmlformats.org/officeDocument/2006/relationships/hyperlink" Target="http://it.wikipedia.org/wiki/Architettura_MIPS" TargetMode="External"/><Relationship Id="rId28" Type="http://schemas.openxmlformats.org/officeDocument/2006/relationships/hyperlink" Target="http://it.wikipedia.org/wiki/SuperH" TargetMode="External"/><Relationship Id="rId10" Type="http://schemas.openxmlformats.org/officeDocument/2006/relationships/hyperlink" Target="http://it.wikipedia.org/w/index.php?title=Loader&amp;action=edit&amp;redlink=1" TargetMode="External"/><Relationship Id="rId19" Type="http://schemas.openxmlformats.org/officeDocument/2006/relationships/hyperlink" Target="http://it.wikipedia.org/wiki/IA-32" TargetMode="External"/><Relationship Id="rId4" Type="http://schemas.openxmlformats.org/officeDocument/2006/relationships/hyperlink" Target="http://it.wikipedia.org/wiki/Eseguibile" TargetMode="External"/><Relationship Id="rId9" Type="http://schemas.openxmlformats.org/officeDocument/2006/relationships/hyperlink" Target="http://it.wikipedia.org/wiki/Microsoft_Windows" TargetMode="External"/><Relationship Id="rId14" Type="http://schemas.openxmlformats.org/officeDocument/2006/relationships/hyperlink" Target="http://it.wikipedia.org/wiki/ActiveX" TargetMode="External"/><Relationship Id="rId22" Type="http://schemas.openxmlformats.org/officeDocument/2006/relationships/hyperlink" Target="http://it.wikipedia.org/wiki/Windows_2000" TargetMode="External"/><Relationship Id="rId27" Type="http://schemas.openxmlformats.org/officeDocument/2006/relationships/hyperlink" Target="http://it.wikipedia.org/wiki/Architettura_AR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Hexadecimal" TargetMode="External"/><Relationship Id="rId13" Type="http://schemas.openxmlformats.org/officeDocument/2006/relationships/hyperlink" Target="https://en.wikipedia.org/wiki/COM_file" TargetMode="External"/><Relationship Id="rId3" Type="http://schemas.openxmlformats.org/officeDocument/2006/relationships/hyperlink" Target="https://en.wikipedia.org/wiki/Executable" TargetMode="External"/><Relationship Id="rId7" Type="http://schemas.openxmlformats.org/officeDocument/2006/relationships/hyperlink" Target="https://en.wikipedia.org/wiki/ASCII" TargetMode="External"/><Relationship Id="rId12" Type="http://schemas.openxmlformats.org/officeDocument/2006/relationships/hyperlink" Target="https://en.wikipedia.org/wiki/DOS_MZ_executable#cite_note-1" TargetMode="External"/><Relationship Id="rId17" Type="http://schemas.openxmlformats.org/officeDocument/2006/relationships/hyperlink" Target="https://en.wikipedia.org/wiki/Program_Segment_Prefix" TargetMode="External"/><Relationship Id="rId2" Type="http://schemas.openxmlformats.org/officeDocument/2006/relationships/slide" Target="../slides/slide36.xml"/><Relationship Id="rId16" Type="http://schemas.openxmlformats.org/officeDocument/2006/relationships/hyperlink" Target="https://en.wikipedia.org/wiki/DOS_extender" TargetMode="External"/><Relationship Id="rId1" Type="http://schemas.openxmlformats.org/officeDocument/2006/relationships/notesMaster" Target="../notesMasters/notesMaster1.xml"/><Relationship Id="rId6" Type="http://schemas.openxmlformats.org/officeDocument/2006/relationships/hyperlink" Target="https://en.wikipedia.org/wiki/DOS" TargetMode="External"/><Relationship Id="rId11" Type="http://schemas.openxmlformats.org/officeDocument/2006/relationships/hyperlink" Target="https://en.wikipedia.org/wiki/MS-DOS" TargetMode="External"/><Relationship Id="rId5" Type="http://schemas.openxmlformats.org/officeDocument/2006/relationships/hyperlink" Target="https://en.wikipedia.org/wiki/EXE" TargetMode="External"/><Relationship Id="rId15" Type="http://schemas.openxmlformats.org/officeDocument/2006/relationships/hyperlink" Target="https://en.wikipedia.org/wiki/Relocation_table" TargetMode="External"/><Relationship Id="rId10" Type="http://schemas.openxmlformats.org/officeDocument/2006/relationships/hyperlink" Target="https://en.wikipedia.org/wiki/Mark_Zbikowski" TargetMode="External"/><Relationship Id="rId4" Type="http://schemas.openxmlformats.org/officeDocument/2006/relationships/hyperlink" Target="https://en.wikipedia.org/wiki/File_format" TargetMode="External"/><Relationship Id="rId9" Type="http://schemas.openxmlformats.org/officeDocument/2006/relationships/hyperlink" Target="https://en.wikipedia.org/wiki/Magic_number_(programming)" TargetMode="External"/><Relationship Id="rId14" Type="http://schemas.openxmlformats.org/officeDocument/2006/relationships/hyperlink" Target="https://en.wikipedia.org/wiki/File_header"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 </a:t>
            </a:r>
            <a:r>
              <a:rPr lang="en-US" sz="1200" b="1" i="0" kern="1200" dirty="0" err="1" smtClean="0">
                <a:solidFill>
                  <a:schemeClr val="tx1"/>
                </a:solidFill>
                <a:effectLst/>
                <a:latin typeface="+mn-lt"/>
                <a:ea typeface="+mn-ea"/>
                <a:cs typeface="+mn-cs"/>
              </a:rPr>
              <a:t>oligomorphic</a:t>
            </a:r>
            <a:r>
              <a:rPr lang="en-US" sz="1200" b="1" i="0" kern="1200" dirty="0" smtClean="0">
                <a:solidFill>
                  <a:schemeClr val="tx1"/>
                </a:solidFill>
                <a:effectLst/>
                <a:latin typeface="+mn-lt"/>
                <a:ea typeface="+mn-ea"/>
                <a:cs typeface="+mn-cs"/>
              </a:rPr>
              <a:t> engine</a:t>
            </a:r>
            <a:r>
              <a:rPr lang="en-US" sz="1200" b="0" i="0" kern="1200" dirty="0" smtClean="0">
                <a:solidFill>
                  <a:schemeClr val="tx1"/>
                </a:solidFill>
                <a:effectLst/>
                <a:latin typeface="+mn-lt"/>
                <a:ea typeface="+mn-ea"/>
                <a:cs typeface="+mn-cs"/>
              </a:rPr>
              <a:t> is generally used by a </a:t>
            </a:r>
            <a:r>
              <a:rPr lang="en-US" sz="1200" b="0" i="0" u="none" strike="noStrike" kern="1200" dirty="0" smtClean="0">
                <a:solidFill>
                  <a:schemeClr val="tx1"/>
                </a:solidFill>
                <a:effectLst/>
                <a:latin typeface="+mn-lt"/>
                <a:ea typeface="+mn-ea"/>
                <a:cs typeface="+mn-cs"/>
                <a:hlinkClick r:id="rId3" tooltip="Computer virus"/>
              </a:rPr>
              <a:t>computer virus</a:t>
            </a:r>
            <a:r>
              <a:rPr lang="en-US" sz="1200" b="0" i="0" kern="1200" dirty="0" smtClean="0">
                <a:solidFill>
                  <a:schemeClr val="tx1"/>
                </a:solidFill>
                <a:effectLst/>
                <a:latin typeface="+mn-lt"/>
                <a:ea typeface="+mn-ea"/>
                <a:cs typeface="+mn-cs"/>
              </a:rPr>
              <a:t> to generate a </a:t>
            </a:r>
            <a:r>
              <a:rPr lang="en-US" sz="1200" b="0" i="0" kern="1200" dirty="0" err="1" smtClean="0">
                <a:solidFill>
                  <a:schemeClr val="tx1"/>
                </a:solidFill>
                <a:effectLst/>
                <a:latin typeface="+mn-lt"/>
                <a:ea typeface="+mn-ea"/>
                <a:cs typeface="+mn-cs"/>
              </a:rPr>
              <a:t>decryptor</a:t>
            </a:r>
            <a:r>
              <a:rPr lang="en-US" sz="1200" b="0" i="0" kern="1200" dirty="0" smtClean="0">
                <a:solidFill>
                  <a:schemeClr val="tx1"/>
                </a:solidFill>
                <a:effectLst/>
                <a:latin typeface="+mn-lt"/>
                <a:ea typeface="+mn-ea"/>
                <a:cs typeface="+mn-cs"/>
              </a:rPr>
              <a:t> for itself in a way comparable to a simple </a:t>
            </a:r>
            <a:r>
              <a:rPr lang="en-US" sz="1200" b="0" i="0" u="none" strike="noStrike" kern="1200" dirty="0" smtClean="0">
                <a:solidFill>
                  <a:schemeClr val="tx1"/>
                </a:solidFill>
                <a:effectLst/>
                <a:latin typeface="+mn-lt"/>
                <a:ea typeface="+mn-ea"/>
                <a:cs typeface="+mn-cs"/>
                <a:hlinkClick r:id="rId4" tooltip="Polymorphic code"/>
              </a:rPr>
              <a:t>polymorphic engine</a:t>
            </a:r>
            <a:r>
              <a:rPr lang="en-US" sz="1200" b="0" i="0" kern="1200" dirty="0" smtClean="0">
                <a:solidFill>
                  <a:schemeClr val="tx1"/>
                </a:solidFill>
                <a:effectLst/>
                <a:latin typeface="+mn-lt"/>
                <a:ea typeface="+mn-ea"/>
                <a:cs typeface="+mn-cs"/>
              </a:rPr>
              <a:t>. It does this by randomly selecting each piece of the </a:t>
            </a:r>
            <a:r>
              <a:rPr lang="en-US" sz="1200" b="0" i="0" kern="1200" dirty="0" err="1" smtClean="0">
                <a:solidFill>
                  <a:schemeClr val="tx1"/>
                </a:solidFill>
                <a:effectLst/>
                <a:latin typeface="+mn-lt"/>
                <a:ea typeface="+mn-ea"/>
                <a:cs typeface="+mn-cs"/>
              </a:rPr>
              <a:t>decryptor</a:t>
            </a:r>
            <a:r>
              <a:rPr lang="en-US" sz="1200" b="0" i="0" kern="1200" dirty="0" smtClean="0">
                <a:solidFill>
                  <a:schemeClr val="tx1"/>
                </a:solidFill>
                <a:effectLst/>
                <a:latin typeface="+mn-lt"/>
                <a:ea typeface="+mn-ea"/>
                <a:cs typeface="+mn-cs"/>
              </a:rPr>
              <a:t> from several predefined alternatives. The pieces used to build the </a:t>
            </a:r>
            <a:r>
              <a:rPr lang="en-US" sz="1200" b="0" i="0" kern="1200" dirty="0" err="1" smtClean="0">
                <a:solidFill>
                  <a:schemeClr val="tx1"/>
                </a:solidFill>
                <a:effectLst/>
                <a:latin typeface="+mn-lt"/>
                <a:ea typeface="+mn-ea"/>
                <a:cs typeface="+mn-cs"/>
              </a:rPr>
              <a:t>decryptor</a:t>
            </a:r>
            <a:r>
              <a:rPr lang="en-US" sz="1200" b="0" i="0" kern="1200" dirty="0" smtClean="0">
                <a:solidFill>
                  <a:schemeClr val="tx1"/>
                </a:solidFill>
                <a:effectLst/>
                <a:latin typeface="+mn-lt"/>
                <a:ea typeface="+mn-ea"/>
                <a:cs typeface="+mn-cs"/>
              </a:rPr>
              <a:t> are usually too common to be detected with signatures. However, most </a:t>
            </a:r>
            <a:r>
              <a:rPr lang="en-US" sz="1200" b="0" i="0" kern="1200" dirty="0" err="1" smtClean="0">
                <a:solidFill>
                  <a:schemeClr val="tx1"/>
                </a:solidFill>
                <a:effectLst/>
                <a:latin typeface="+mn-lt"/>
                <a:ea typeface="+mn-ea"/>
                <a:cs typeface="+mn-cs"/>
              </a:rPr>
              <a:t>oligomorphic</a:t>
            </a:r>
            <a:r>
              <a:rPr lang="en-US" sz="1200" b="0" i="0" kern="1200" dirty="0" smtClean="0">
                <a:solidFill>
                  <a:schemeClr val="tx1"/>
                </a:solidFill>
                <a:effectLst/>
                <a:latin typeface="+mn-lt"/>
                <a:ea typeface="+mn-ea"/>
                <a:cs typeface="+mn-cs"/>
              </a:rPr>
              <a:t> viruses aren't able to generate more than just a few hundred different </a:t>
            </a:r>
            <a:r>
              <a:rPr lang="en-US" sz="1200" b="0" i="0" kern="1200" dirty="0" err="1" smtClean="0">
                <a:solidFill>
                  <a:schemeClr val="tx1"/>
                </a:solidFill>
                <a:effectLst/>
                <a:latin typeface="+mn-lt"/>
                <a:ea typeface="+mn-ea"/>
                <a:cs typeface="+mn-cs"/>
              </a:rPr>
              <a:t>decryptors</a:t>
            </a:r>
            <a:r>
              <a:rPr lang="en-US" sz="1200" b="0" i="0" kern="1200" dirty="0" smtClean="0">
                <a:solidFill>
                  <a:schemeClr val="tx1"/>
                </a:solidFill>
                <a:effectLst/>
                <a:latin typeface="+mn-lt"/>
                <a:ea typeface="+mn-ea"/>
                <a:cs typeface="+mn-cs"/>
              </a:rPr>
              <a:t>, so detecting them with simple signatures is still possible. Another method to detect an </a:t>
            </a:r>
            <a:r>
              <a:rPr lang="en-US" sz="1200" b="0" i="0" kern="1200" dirty="0" err="1" smtClean="0">
                <a:solidFill>
                  <a:schemeClr val="tx1"/>
                </a:solidFill>
                <a:effectLst/>
                <a:latin typeface="+mn-lt"/>
                <a:ea typeface="+mn-ea"/>
                <a:cs typeface="+mn-cs"/>
              </a:rPr>
              <a:t>oligomorphic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decryptor</a:t>
            </a:r>
            <a:r>
              <a:rPr lang="en-US" sz="1200" b="0" i="0" kern="1200" dirty="0" smtClean="0">
                <a:solidFill>
                  <a:schemeClr val="tx1"/>
                </a:solidFill>
                <a:effectLst/>
                <a:latin typeface="+mn-lt"/>
                <a:ea typeface="+mn-ea"/>
                <a:cs typeface="+mn-cs"/>
              </a:rPr>
              <a:t> is to make a signature for each possible piece of code, group pieces that can substitute each other together and scan the file for a chain of </a:t>
            </a:r>
            <a:r>
              <a:rPr lang="en-US" sz="1200" b="0" i="0" kern="1200" dirty="0" err="1" smtClean="0">
                <a:solidFill>
                  <a:schemeClr val="tx1"/>
                </a:solidFill>
                <a:effectLst/>
                <a:latin typeface="+mn-lt"/>
                <a:ea typeface="+mn-ea"/>
                <a:cs typeface="+mn-cs"/>
              </a:rPr>
              <a:t>decryptor</a:t>
            </a:r>
            <a:r>
              <a:rPr lang="en-US" sz="1200" b="0" i="0" kern="1200" dirty="0" smtClean="0">
                <a:solidFill>
                  <a:schemeClr val="tx1"/>
                </a:solidFill>
                <a:effectLst/>
                <a:latin typeface="+mn-lt"/>
                <a:ea typeface="+mn-ea"/>
                <a:cs typeface="+mn-cs"/>
              </a:rPr>
              <a:t> pieces from alternating groups. Emulation may be used to detect the virus, but it can take more resources than necessary.</a:t>
            </a:r>
            <a:endParaRPr lang="en-US" dirty="0"/>
          </a:p>
        </p:txBody>
      </p:sp>
      <p:sp>
        <p:nvSpPr>
          <p:cNvPr id="4" name="Segnaposto numero diapositiva 3"/>
          <p:cNvSpPr>
            <a:spLocks noGrp="1"/>
          </p:cNvSpPr>
          <p:nvPr>
            <p:ph type="sldNum" sz="quarter" idx="10"/>
          </p:nvPr>
        </p:nvSpPr>
        <p:spPr/>
        <p:txBody>
          <a:bodyPr/>
          <a:lstStyle/>
          <a:p>
            <a:fld id="{66CA22EB-28FD-45B8-B3D8-25C9E63A4049}" type="slidenum">
              <a:rPr lang="en-US" smtClean="0"/>
              <a:t>3</a:t>
            </a:fld>
            <a:endParaRPr lang="en-US"/>
          </a:p>
        </p:txBody>
      </p:sp>
    </p:spTree>
    <p:extLst>
      <p:ext uri="{BB962C8B-B14F-4D97-AF65-F5344CB8AC3E}">
        <p14:creationId xmlns:p14="http://schemas.microsoft.com/office/powerpoint/2010/main" val="2709406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Fortunately – at least from Zombie’s point of view – this regression is not infinite, so that while a significant number of changes might be required, the number is limited. </a:t>
            </a:r>
          </a:p>
          <a:p>
            <a:endParaRPr lang="en-US" dirty="0"/>
          </a:p>
        </p:txBody>
      </p:sp>
      <p:sp>
        <p:nvSpPr>
          <p:cNvPr id="4" name="Segnaposto numero diapositiva 3"/>
          <p:cNvSpPr>
            <a:spLocks noGrp="1"/>
          </p:cNvSpPr>
          <p:nvPr>
            <p:ph type="sldNum" sz="quarter" idx="10"/>
          </p:nvPr>
        </p:nvSpPr>
        <p:spPr/>
        <p:txBody>
          <a:bodyPr/>
          <a:lstStyle/>
          <a:p>
            <a:fld id="{66CA22EB-28FD-45B8-B3D8-25C9E63A4049}" type="slidenum">
              <a:rPr lang="en-US" smtClean="0"/>
              <a:t>47</a:t>
            </a:fld>
            <a:endParaRPr lang="en-US"/>
          </a:p>
        </p:txBody>
      </p:sp>
    </p:spTree>
    <p:extLst>
      <p:ext uri="{BB962C8B-B14F-4D97-AF65-F5344CB8AC3E}">
        <p14:creationId xmlns:p14="http://schemas.microsoft.com/office/powerpoint/2010/main" val="1861087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1" i="0" kern="1200" dirty="0" smtClean="0">
                <a:solidFill>
                  <a:schemeClr val="tx1"/>
                </a:solidFill>
                <a:effectLst/>
                <a:latin typeface="+mn-lt"/>
                <a:ea typeface="+mn-ea"/>
                <a:cs typeface="+mn-cs"/>
              </a:rPr>
              <a:t>1260</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V2PX</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3"/>
              </a:rPr>
              <a:t>[1]</a:t>
            </a:r>
            <a:r>
              <a:rPr lang="en-US" sz="1200" b="0" i="0" u="none" strike="noStrike" kern="1200" baseline="30000" dirty="0" smtClean="0">
                <a:solidFill>
                  <a:schemeClr val="tx1"/>
                </a:solidFill>
                <a:effectLst/>
                <a:latin typeface="+mn-lt"/>
                <a:ea typeface="+mn-ea"/>
                <a:cs typeface="+mn-cs"/>
                <a:hlinkClick r:id="rId4"/>
              </a:rPr>
              <a:t>[2]</a:t>
            </a:r>
            <a:r>
              <a:rPr lang="en-US" sz="1200" b="0" i="0" kern="1200" dirty="0" smtClean="0">
                <a:solidFill>
                  <a:schemeClr val="tx1"/>
                </a:solidFill>
                <a:effectLst/>
                <a:latin typeface="+mn-lt"/>
                <a:ea typeface="+mn-ea"/>
                <a:cs typeface="+mn-cs"/>
              </a:rPr>
              <a:t> was a demonstration </a:t>
            </a:r>
            <a:r>
              <a:rPr lang="en-US" sz="1200" b="0" i="0" u="none" strike="noStrike" kern="1200" dirty="0" smtClean="0">
                <a:solidFill>
                  <a:schemeClr val="tx1"/>
                </a:solidFill>
                <a:effectLst/>
                <a:latin typeface="+mn-lt"/>
                <a:ea typeface="+mn-ea"/>
                <a:cs typeface="+mn-cs"/>
                <a:hlinkClick r:id="rId5" tooltip="Computer virus"/>
              </a:rPr>
              <a:t>computer virus</a:t>
            </a:r>
            <a:r>
              <a:rPr lang="en-US" sz="1200" b="0" i="0" kern="1200" dirty="0" smtClean="0">
                <a:solidFill>
                  <a:schemeClr val="tx1"/>
                </a:solidFill>
                <a:effectLst/>
                <a:latin typeface="+mn-lt"/>
                <a:ea typeface="+mn-ea"/>
                <a:cs typeface="+mn-cs"/>
              </a:rPr>
              <a:t> written in 1989 by Mark Washburn</a:t>
            </a:r>
            <a:r>
              <a:rPr lang="en-US" sz="1200" b="0" i="0" u="none" strike="noStrike" kern="1200" baseline="30000" dirty="0" smtClean="0">
                <a:solidFill>
                  <a:schemeClr val="tx1"/>
                </a:solidFill>
                <a:effectLst/>
                <a:latin typeface="+mn-lt"/>
                <a:ea typeface="+mn-ea"/>
                <a:cs typeface="+mn-cs"/>
                <a:hlinkClick r:id="rId6"/>
              </a:rPr>
              <a:t>[3]</a:t>
            </a:r>
            <a:r>
              <a:rPr lang="en-US" sz="1200" b="0" i="0" kern="1200" dirty="0" smtClean="0">
                <a:solidFill>
                  <a:schemeClr val="tx1"/>
                </a:solidFill>
                <a:effectLst/>
                <a:latin typeface="+mn-lt"/>
                <a:ea typeface="+mn-ea"/>
                <a:cs typeface="+mn-cs"/>
              </a:rPr>
              <a:t> that used a form of </a:t>
            </a:r>
            <a:r>
              <a:rPr lang="en-US" sz="1200" b="0" i="0" u="none" strike="noStrike" kern="1200" dirty="0" smtClean="0">
                <a:solidFill>
                  <a:schemeClr val="tx1"/>
                </a:solidFill>
                <a:effectLst/>
                <a:latin typeface="+mn-lt"/>
                <a:ea typeface="+mn-ea"/>
                <a:cs typeface="+mn-cs"/>
                <a:hlinkClick r:id="rId7" tooltip="Polymorphic code"/>
              </a:rPr>
              <a:t>polymorphic encryption</a:t>
            </a:r>
            <a:r>
              <a:rPr lang="en-US" sz="1200" b="0" i="0" kern="1200" dirty="0" smtClean="0">
                <a:solidFill>
                  <a:schemeClr val="tx1"/>
                </a:solidFill>
                <a:effectLst/>
                <a:latin typeface="+mn-lt"/>
                <a:ea typeface="+mn-ea"/>
                <a:cs typeface="+mn-cs"/>
              </a:rPr>
              <a:t>. Derived from Ralph Burger's publication of the </a:t>
            </a:r>
            <a:r>
              <a:rPr lang="en-US" sz="1200" b="0" i="0" u="none" strike="noStrike" kern="1200" dirty="0" smtClean="0">
                <a:solidFill>
                  <a:schemeClr val="tx1"/>
                </a:solidFill>
                <a:effectLst/>
                <a:latin typeface="+mn-lt"/>
                <a:ea typeface="+mn-ea"/>
                <a:cs typeface="+mn-cs"/>
                <a:hlinkClick r:id="rId8" tooltip="Reverse engineering"/>
              </a:rPr>
              <a:t>disassembled</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9" tooltip="Vienna Virus"/>
              </a:rPr>
              <a:t>Vienna Virus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0" tooltip="Source code"/>
              </a:rPr>
              <a:t>source code</a:t>
            </a:r>
            <a:r>
              <a:rPr lang="en-US" sz="1200" b="0" i="0" kern="1200" dirty="0" smtClean="0">
                <a:solidFill>
                  <a:schemeClr val="tx1"/>
                </a:solidFill>
                <a:effectLst/>
                <a:latin typeface="+mn-lt"/>
                <a:ea typeface="+mn-ea"/>
                <a:cs typeface="+mn-cs"/>
              </a:rPr>
              <a:t>, the 1260 added a </a:t>
            </a:r>
            <a:r>
              <a:rPr lang="en-US" sz="1200" b="0" i="0" u="none" strike="noStrike" kern="1200" dirty="0" smtClean="0">
                <a:solidFill>
                  <a:schemeClr val="tx1"/>
                </a:solidFill>
                <a:effectLst/>
                <a:latin typeface="+mn-lt"/>
                <a:ea typeface="+mn-ea"/>
                <a:cs typeface="+mn-cs"/>
                <a:hlinkClick r:id="rId11" tooltip="Cipher"/>
              </a:rPr>
              <a:t>cipher</a:t>
            </a:r>
            <a:r>
              <a:rPr lang="en-US" sz="1200" b="0" i="0" kern="1200" dirty="0" smtClean="0">
                <a:solidFill>
                  <a:schemeClr val="tx1"/>
                </a:solidFill>
                <a:effectLst/>
                <a:latin typeface="+mn-lt"/>
                <a:ea typeface="+mn-ea"/>
                <a:cs typeface="+mn-cs"/>
              </a:rPr>
              <a:t> and varied its </a:t>
            </a:r>
            <a:r>
              <a:rPr lang="en-US" sz="1200" b="0" i="0" u="none" strike="noStrike" kern="1200" dirty="0" smtClean="0">
                <a:solidFill>
                  <a:schemeClr val="tx1"/>
                </a:solidFill>
                <a:effectLst/>
                <a:latin typeface="+mn-lt"/>
                <a:ea typeface="+mn-ea"/>
                <a:cs typeface="+mn-cs"/>
                <a:hlinkClick r:id="rId12" tooltip="Antivirus software"/>
              </a:rPr>
              <a:t>signature</a:t>
            </a:r>
            <a:r>
              <a:rPr lang="en-US" sz="1200" b="0" i="0" kern="1200" dirty="0" smtClean="0">
                <a:solidFill>
                  <a:schemeClr val="tx1"/>
                </a:solidFill>
                <a:effectLst/>
                <a:latin typeface="+mn-lt"/>
                <a:ea typeface="+mn-ea"/>
                <a:cs typeface="+mn-cs"/>
              </a:rPr>
              <a:t> by </a:t>
            </a:r>
            <a:r>
              <a:rPr lang="en-US" sz="1200" b="0" i="0" u="none" strike="noStrike" kern="1200" dirty="0" smtClean="0">
                <a:solidFill>
                  <a:schemeClr val="tx1"/>
                </a:solidFill>
                <a:effectLst/>
                <a:latin typeface="+mn-lt"/>
                <a:ea typeface="+mn-ea"/>
                <a:cs typeface="+mn-cs"/>
                <a:hlinkClick r:id="rId13" tooltip="Randomization"/>
              </a:rPr>
              <a:t>randomizing</a:t>
            </a:r>
            <a:r>
              <a:rPr lang="en-US" sz="1200" b="0" i="0" kern="1200" dirty="0" smtClean="0">
                <a:solidFill>
                  <a:schemeClr val="tx1"/>
                </a:solidFill>
                <a:effectLst/>
                <a:latin typeface="+mn-lt"/>
                <a:ea typeface="+mn-ea"/>
                <a:cs typeface="+mn-cs"/>
              </a:rPr>
              <a:t> its </a:t>
            </a:r>
            <a:r>
              <a:rPr lang="en-US" sz="1200" b="0" i="0" u="none" strike="noStrike" kern="1200" dirty="0" smtClean="0">
                <a:solidFill>
                  <a:schemeClr val="tx1"/>
                </a:solidFill>
                <a:effectLst/>
                <a:latin typeface="+mn-lt"/>
                <a:ea typeface="+mn-ea"/>
                <a:cs typeface="+mn-cs"/>
                <a:hlinkClick r:id="rId14" tooltip="Decryption"/>
              </a:rPr>
              <a:t>decryption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5" tooltip="Algorithm"/>
              </a:rPr>
              <a:t>algorithm</a:t>
            </a:r>
            <a:r>
              <a:rPr lang="en-US" sz="1200" b="0" i="0" kern="1200" dirty="0" smtClean="0">
                <a:solidFill>
                  <a:schemeClr val="tx1"/>
                </a:solidFill>
                <a:effectLst/>
                <a:latin typeface="+mn-lt"/>
                <a:ea typeface="+mn-ea"/>
                <a:cs typeface="+mn-cs"/>
              </a:rPr>
              <a:t>. Both the 1260 and Vienna infect </a:t>
            </a:r>
            <a:r>
              <a:rPr lang="en-US" sz="1200" b="0" i="0" u="none" strike="noStrike" kern="1200" dirty="0" smtClean="0">
                <a:solidFill>
                  <a:schemeClr val="tx1"/>
                </a:solidFill>
                <a:effectLst/>
                <a:latin typeface="+mn-lt"/>
                <a:ea typeface="+mn-ea"/>
                <a:cs typeface="+mn-cs"/>
                <a:hlinkClick r:id="rId16" tooltip=".COM"/>
              </a:rPr>
              <a:t>.COM</a:t>
            </a:r>
            <a:r>
              <a:rPr lang="en-US" sz="1200" b="0" i="0" kern="1200" dirty="0" smtClean="0">
                <a:solidFill>
                  <a:schemeClr val="tx1"/>
                </a:solidFill>
                <a:effectLst/>
                <a:latin typeface="+mn-lt"/>
                <a:ea typeface="+mn-ea"/>
                <a:cs typeface="+mn-cs"/>
              </a:rPr>
              <a:t> files in the current or </a:t>
            </a:r>
            <a:r>
              <a:rPr lang="en-US" sz="1200" b="0" i="0" u="none" strike="noStrike" kern="1200" dirty="0" err="1" smtClean="0">
                <a:solidFill>
                  <a:schemeClr val="tx1"/>
                </a:solidFill>
                <a:effectLst/>
                <a:latin typeface="+mn-lt"/>
                <a:ea typeface="+mn-ea"/>
                <a:cs typeface="+mn-cs"/>
                <a:hlinkClick r:id="rId17" tooltip="PATH (variable)"/>
              </a:rPr>
              <a:t>PATH</a:t>
            </a:r>
            <a:r>
              <a:rPr lang="en-US" sz="1200" b="0" i="0" kern="1200" dirty="0" err="1" smtClean="0">
                <a:solidFill>
                  <a:schemeClr val="tx1"/>
                </a:solidFill>
                <a:effectLst/>
                <a:latin typeface="+mn-lt"/>
                <a:ea typeface="+mn-ea"/>
                <a:cs typeface="+mn-cs"/>
              </a:rPr>
              <a:t>directories</a:t>
            </a:r>
            <a:r>
              <a:rPr lang="en-US" sz="1200" b="0" i="0" kern="1200" dirty="0" smtClean="0">
                <a:solidFill>
                  <a:schemeClr val="tx1"/>
                </a:solidFill>
                <a:effectLst/>
                <a:latin typeface="+mn-lt"/>
                <a:ea typeface="+mn-ea"/>
                <a:cs typeface="+mn-cs"/>
              </a:rPr>
              <a:t> upon execution. Changing an authenticated executable file is detected by most modern computer </a:t>
            </a:r>
            <a:r>
              <a:rPr lang="en-US" sz="1200" b="0" i="0" u="none" strike="noStrike" kern="1200" dirty="0" smtClean="0">
                <a:solidFill>
                  <a:schemeClr val="tx1"/>
                </a:solidFill>
                <a:effectLst/>
                <a:latin typeface="+mn-lt"/>
                <a:ea typeface="+mn-ea"/>
                <a:cs typeface="+mn-cs"/>
                <a:hlinkClick r:id="rId18" tooltip="Operating system"/>
              </a:rPr>
              <a:t>operating systems</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19"/>
              </a:rPr>
              <a:t>[4]</a:t>
            </a:r>
            <a:r>
              <a:rPr lang="en-US" sz="1200" b="0" i="0" u="none" strike="noStrike" kern="1200" baseline="30000" dirty="0" smtClean="0">
                <a:solidFill>
                  <a:schemeClr val="tx1"/>
                </a:solidFill>
                <a:effectLst/>
                <a:latin typeface="+mn-lt"/>
                <a:ea typeface="+mn-ea"/>
                <a:cs typeface="+mn-cs"/>
                <a:hlinkClick r:id="rId20"/>
              </a:rPr>
              <a:t>[5]</a:t>
            </a:r>
            <a:r>
              <a:rPr lang="en-US" sz="1200" b="0" i="0" u="none" strike="noStrike" kern="1200" baseline="30000" dirty="0" smtClean="0">
                <a:solidFill>
                  <a:schemeClr val="tx1"/>
                </a:solidFill>
                <a:effectLst/>
                <a:latin typeface="+mn-lt"/>
                <a:ea typeface="+mn-ea"/>
                <a:cs typeface="+mn-cs"/>
                <a:hlinkClick r:id="rId21"/>
              </a:rPr>
              <a:t>[6]</a:t>
            </a:r>
            <a:endParaRPr lang="en-US" dirty="0"/>
          </a:p>
        </p:txBody>
      </p:sp>
      <p:sp>
        <p:nvSpPr>
          <p:cNvPr id="4" name="Segnaposto numero diapositiva 3"/>
          <p:cNvSpPr>
            <a:spLocks noGrp="1"/>
          </p:cNvSpPr>
          <p:nvPr>
            <p:ph type="sldNum" sz="quarter" idx="10"/>
          </p:nvPr>
        </p:nvSpPr>
        <p:spPr/>
        <p:txBody>
          <a:bodyPr/>
          <a:lstStyle/>
          <a:p>
            <a:fld id="{66CA22EB-28FD-45B8-B3D8-25C9E63A4049}" type="slidenum">
              <a:rPr lang="en-US" smtClean="0"/>
              <a:t>4</a:t>
            </a:fld>
            <a:endParaRPr lang="en-US"/>
          </a:p>
        </p:txBody>
      </p:sp>
    </p:spTree>
    <p:extLst>
      <p:ext uri="{BB962C8B-B14F-4D97-AF65-F5344CB8AC3E}">
        <p14:creationId xmlns:p14="http://schemas.microsoft.com/office/powerpoint/2010/main" val="2155391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e creator of the Vienna virus has never been revealed. Some sources say that the virus was created by Vienna high school student as an experiment. The first person to detect the virus was Franz </a:t>
            </a:r>
            <a:r>
              <a:rPr lang="en-US" sz="1200" b="0" i="0" kern="1200" dirty="0" err="1" smtClean="0">
                <a:solidFill>
                  <a:schemeClr val="tx1"/>
                </a:solidFill>
                <a:effectLst/>
                <a:latin typeface="+mn-lt"/>
                <a:ea typeface="+mn-ea"/>
                <a:cs typeface="+mn-cs"/>
              </a:rPr>
              <a:t>Swoboda</a:t>
            </a:r>
            <a:r>
              <a:rPr lang="en-US" sz="1200" b="0" i="0" kern="1200" dirty="0" smtClean="0">
                <a:solidFill>
                  <a:schemeClr val="tx1"/>
                </a:solidFill>
                <a:effectLst/>
                <a:latin typeface="+mn-lt"/>
                <a:ea typeface="+mn-ea"/>
                <a:cs typeface="+mn-cs"/>
              </a:rPr>
              <a:t>. Information was leaked that </a:t>
            </a:r>
            <a:r>
              <a:rPr lang="en-US" sz="1200" b="0" i="0" kern="1200" dirty="0" err="1" smtClean="0">
                <a:solidFill>
                  <a:schemeClr val="tx1"/>
                </a:solidFill>
                <a:effectLst/>
                <a:latin typeface="+mn-lt"/>
                <a:ea typeface="+mn-ea"/>
                <a:cs typeface="+mn-cs"/>
              </a:rPr>
              <a:t>Swoboda</a:t>
            </a:r>
            <a:r>
              <a:rPr lang="en-US" sz="1200" b="0" i="0" kern="1200" dirty="0" smtClean="0">
                <a:solidFill>
                  <a:schemeClr val="tx1"/>
                </a:solidFill>
                <a:effectLst/>
                <a:latin typeface="+mn-lt"/>
                <a:ea typeface="+mn-ea"/>
                <a:cs typeface="+mn-cs"/>
              </a:rPr>
              <a:t> received the virus from Ralf Burger, but Burger claimed that he received the virus from </a:t>
            </a:r>
            <a:r>
              <a:rPr lang="en-US" sz="1200" b="0" i="0" kern="1200" dirty="0" err="1" smtClean="0">
                <a:solidFill>
                  <a:schemeClr val="tx1"/>
                </a:solidFill>
                <a:effectLst/>
                <a:latin typeface="+mn-lt"/>
                <a:ea typeface="+mn-ea"/>
                <a:cs typeface="+mn-cs"/>
              </a:rPr>
              <a:t>Swoboda</a:t>
            </a:r>
            <a:r>
              <a:rPr lang="en-US" sz="1200" b="0" i="0" kern="1200" dirty="0" smtClean="0">
                <a:solidFill>
                  <a:schemeClr val="tx1"/>
                </a:solidFill>
                <a:effectLst/>
                <a:latin typeface="+mn-lt"/>
                <a:ea typeface="+mn-ea"/>
                <a:cs typeface="+mn-cs"/>
              </a:rPr>
              <a:t>. Ralf Burger did create a variant that caused the computer to hang rather than a reboot.</a:t>
            </a:r>
          </a:p>
          <a:p>
            <a:pPr fontAlgn="base"/>
            <a:r>
              <a:rPr lang="en-US" sz="1200" b="1" i="0" kern="1200" dirty="0" err="1" smtClean="0">
                <a:solidFill>
                  <a:schemeClr val="tx1"/>
                </a:solidFill>
                <a:effectLst/>
                <a:latin typeface="+mn-lt"/>
                <a:ea typeface="+mn-ea"/>
                <a:cs typeface="+mn-cs"/>
              </a:rPr>
              <a:t>Variants</a:t>
            </a:r>
            <a:r>
              <a:rPr lang="en-US" sz="1200" b="1" i="0" u="none" strike="noStrike" kern="1200" dirty="0" err="1" smtClean="0">
                <a:solidFill>
                  <a:schemeClr val="tx1"/>
                </a:solidFill>
                <a:effectLst/>
                <a:latin typeface="+mn-lt"/>
                <a:ea typeface="+mn-ea"/>
                <a:cs typeface="+mn-cs"/>
                <a:hlinkClick r:id="rId3" tooltip="Edit Variants section"/>
              </a:rPr>
              <a:t>Edit</a:t>
            </a:r>
            <a:endParaRPr lang="en-US" sz="1200" b="1" i="0" kern="1200" dirty="0" smtClean="0">
              <a:solidFill>
                <a:schemeClr val="tx1"/>
              </a:solidFill>
              <a:effectLst/>
              <a:latin typeface="+mn-lt"/>
              <a:ea typeface="+mn-ea"/>
              <a:cs typeface="+mn-cs"/>
            </a:endParaRPr>
          </a:p>
          <a:p>
            <a:endParaRPr lang="en-US" dirty="0"/>
          </a:p>
        </p:txBody>
      </p:sp>
      <p:sp>
        <p:nvSpPr>
          <p:cNvPr id="4" name="Segnaposto numero diapositiva 3"/>
          <p:cNvSpPr>
            <a:spLocks noGrp="1"/>
          </p:cNvSpPr>
          <p:nvPr>
            <p:ph type="sldNum" sz="quarter" idx="10"/>
          </p:nvPr>
        </p:nvSpPr>
        <p:spPr/>
        <p:txBody>
          <a:bodyPr/>
          <a:lstStyle/>
          <a:p>
            <a:fld id="{66CA22EB-28FD-45B8-B3D8-25C9E63A4049}" type="slidenum">
              <a:rPr lang="en-US" smtClean="0"/>
              <a:t>5</a:t>
            </a:fld>
            <a:endParaRPr lang="en-US"/>
          </a:p>
        </p:txBody>
      </p:sp>
    </p:spTree>
    <p:extLst>
      <p:ext uri="{BB962C8B-B14F-4D97-AF65-F5344CB8AC3E}">
        <p14:creationId xmlns:p14="http://schemas.microsoft.com/office/powerpoint/2010/main" val="172589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A short (1260 byte) virus is still able to use polymorphism to achieve a million variants of the short </a:t>
            </a:r>
            <a:r>
              <a:rPr lang="en-US" dirty="0" err="1" smtClean="0"/>
              <a:t>decryptor</a:t>
            </a:r>
            <a:r>
              <a:rPr lang="en-US" dirty="0" smtClean="0"/>
              <a:t> code</a:t>
            </a:r>
          </a:p>
          <a:p>
            <a:pPr lvl="1"/>
            <a:r>
              <a:rPr lang="en-US" dirty="0" smtClean="0"/>
              <a:t>Pattern-based detection is hopeless</a:t>
            </a:r>
          </a:p>
          <a:p>
            <a:endParaRPr lang="it-IT" dirty="0"/>
          </a:p>
        </p:txBody>
      </p:sp>
      <p:sp>
        <p:nvSpPr>
          <p:cNvPr id="4" name="Segnaposto numero diapositiva 3"/>
          <p:cNvSpPr>
            <a:spLocks noGrp="1"/>
          </p:cNvSpPr>
          <p:nvPr>
            <p:ph type="sldNum" sz="quarter" idx="10"/>
          </p:nvPr>
        </p:nvSpPr>
        <p:spPr/>
        <p:txBody>
          <a:bodyPr/>
          <a:lstStyle/>
          <a:p>
            <a:fld id="{66CA22EB-28FD-45B8-B3D8-25C9E63A4049}" type="slidenum">
              <a:rPr lang="en-US" smtClean="0"/>
              <a:t>11</a:t>
            </a:fld>
            <a:endParaRPr lang="en-US"/>
          </a:p>
        </p:txBody>
      </p:sp>
    </p:spTree>
    <p:extLst>
      <p:ext uri="{BB962C8B-B14F-4D97-AF65-F5344CB8AC3E}">
        <p14:creationId xmlns:p14="http://schemas.microsoft.com/office/powerpoint/2010/main" val="1531990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engine then generated the polymorphic wrapper code to surround the virus code and replicate it </a:t>
            </a:r>
            <a:r>
              <a:rPr lang="en-US" dirty="0" err="1" smtClean="0"/>
              <a:t>polymorphically</a:t>
            </a:r>
            <a:endParaRPr lang="en-US" dirty="0" smtClean="0"/>
          </a:p>
          <a:p>
            <a:endParaRPr lang="it-IT" dirty="0"/>
          </a:p>
        </p:txBody>
      </p:sp>
      <p:sp>
        <p:nvSpPr>
          <p:cNvPr id="4" name="Segnaposto numero diapositiva 3"/>
          <p:cNvSpPr>
            <a:spLocks noGrp="1"/>
          </p:cNvSpPr>
          <p:nvPr>
            <p:ph type="sldNum" sz="quarter" idx="10"/>
          </p:nvPr>
        </p:nvSpPr>
        <p:spPr/>
        <p:txBody>
          <a:bodyPr/>
          <a:lstStyle/>
          <a:p>
            <a:fld id="{66CA22EB-28FD-45B8-B3D8-25C9E63A4049}" type="slidenum">
              <a:rPr lang="en-US" smtClean="0"/>
              <a:t>14</a:t>
            </a:fld>
            <a:endParaRPr lang="en-US"/>
          </a:p>
        </p:txBody>
      </p:sp>
    </p:spTree>
    <p:extLst>
      <p:ext uri="{BB962C8B-B14F-4D97-AF65-F5344CB8AC3E}">
        <p14:creationId xmlns:p14="http://schemas.microsoft.com/office/powerpoint/2010/main" val="3662036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kern="1200" dirty="0" smtClean="0">
                <a:solidFill>
                  <a:schemeClr val="tx1"/>
                </a:solidFill>
                <a:effectLst/>
                <a:latin typeface="+mn-lt"/>
                <a:ea typeface="+mn-ea"/>
                <a:cs typeface="+mn-cs"/>
              </a:rPr>
              <a:t>l formato </a:t>
            </a:r>
            <a:r>
              <a:rPr lang="it-IT" sz="1200" b="1" i="0" kern="1200" dirty="0" err="1" smtClean="0">
                <a:solidFill>
                  <a:schemeClr val="tx1"/>
                </a:solidFill>
                <a:effectLst/>
                <a:latin typeface="+mn-lt"/>
                <a:ea typeface="+mn-ea"/>
                <a:cs typeface="+mn-cs"/>
              </a:rPr>
              <a:t>Portable</a:t>
            </a:r>
            <a:r>
              <a:rPr lang="it-IT" sz="1200" b="1" i="0" kern="1200" dirty="0" smtClean="0">
                <a:solidFill>
                  <a:schemeClr val="tx1"/>
                </a:solidFill>
                <a:effectLst/>
                <a:latin typeface="+mn-lt"/>
                <a:ea typeface="+mn-ea"/>
                <a:cs typeface="+mn-cs"/>
              </a:rPr>
              <a:t> </a:t>
            </a:r>
            <a:r>
              <a:rPr lang="it-IT" sz="1200" b="1" i="0" kern="1200" dirty="0" err="1" smtClean="0">
                <a:solidFill>
                  <a:schemeClr val="tx1"/>
                </a:solidFill>
                <a:effectLst/>
                <a:latin typeface="+mn-lt"/>
                <a:ea typeface="+mn-ea"/>
                <a:cs typeface="+mn-cs"/>
              </a:rPr>
              <a:t>Executable</a:t>
            </a:r>
            <a:r>
              <a:rPr lang="it-IT" sz="1200" b="0" i="0" kern="1200" dirty="0" smtClean="0">
                <a:solidFill>
                  <a:schemeClr val="tx1"/>
                </a:solidFill>
                <a:effectLst/>
                <a:latin typeface="+mn-lt"/>
                <a:ea typeface="+mn-ea"/>
                <a:cs typeface="+mn-cs"/>
              </a:rPr>
              <a:t> (PE) è un </a:t>
            </a:r>
            <a:r>
              <a:rPr lang="it-IT" sz="1200" b="0" i="0" u="none" strike="noStrike" kern="1200" dirty="0" smtClean="0">
                <a:solidFill>
                  <a:schemeClr val="tx1"/>
                </a:solidFill>
                <a:effectLst/>
                <a:latin typeface="+mn-lt"/>
                <a:ea typeface="+mn-ea"/>
                <a:cs typeface="+mn-cs"/>
                <a:hlinkClick r:id="rId3" tooltip="Formato di file"/>
              </a:rPr>
              <a:t>formato di file</a:t>
            </a:r>
            <a:r>
              <a:rPr lang="it-IT" sz="1200" b="0" i="0" kern="1200" dirty="0" smtClean="0">
                <a:solidFill>
                  <a:schemeClr val="tx1"/>
                </a:solidFill>
                <a:effectLst/>
                <a:latin typeface="+mn-lt"/>
                <a:ea typeface="+mn-ea"/>
                <a:cs typeface="+mn-cs"/>
              </a:rPr>
              <a:t> per </a:t>
            </a:r>
            <a:r>
              <a:rPr lang="it-IT" sz="1200" b="0" i="0" u="none" strike="noStrike" kern="1200" dirty="0" smtClean="0">
                <a:solidFill>
                  <a:schemeClr val="tx1"/>
                </a:solidFill>
                <a:effectLst/>
                <a:latin typeface="+mn-lt"/>
                <a:ea typeface="+mn-ea"/>
                <a:cs typeface="+mn-cs"/>
                <a:hlinkClick r:id="rId4" tooltip="Eseguibile"/>
              </a:rPr>
              <a:t>file eseguibili</a:t>
            </a:r>
            <a:r>
              <a:rPr lang="it-IT" sz="1200" b="0" i="0" kern="1200" dirty="0" smtClean="0">
                <a:solidFill>
                  <a:schemeClr val="tx1"/>
                </a:solidFill>
                <a:effectLst/>
                <a:latin typeface="+mn-lt"/>
                <a:ea typeface="+mn-ea"/>
                <a:cs typeface="+mn-cs"/>
              </a:rPr>
              <a:t>, </a:t>
            </a:r>
            <a:r>
              <a:rPr lang="it-IT" sz="1200" b="0" i="0" u="none" strike="noStrike" kern="1200" dirty="0" smtClean="0">
                <a:solidFill>
                  <a:schemeClr val="tx1"/>
                </a:solidFill>
                <a:effectLst/>
                <a:latin typeface="+mn-lt"/>
                <a:ea typeface="+mn-ea"/>
                <a:cs typeface="+mn-cs"/>
                <a:hlinkClick r:id="rId5" tooltip="File oggetto"/>
              </a:rPr>
              <a:t>file oggetto</a:t>
            </a:r>
            <a:r>
              <a:rPr lang="it-IT" sz="1200" b="0" i="0" kern="1200" dirty="0" smtClean="0">
                <a:solidFill>
                  <a:schemeClr val="tx1"/>
                </a:solidFill>
                <a:effectLst/>
                <a:latin typeface="+mn-lt"/>
                <a:ea typeface="+mn-ea"/>
                <a:cs typeface="+mn-cs"/>
              </a:rPr>
              <a:t>, </a:t>
            </a:r>
            <a:r>
              <a:rPr lang="it-IT" sz="1200" b="0" i="0" u="none" strike="noStrike" kern="1200" dirty="0" smtClean="0">
                <a:solidFill>
                  <a:schemeClr val="tx1"/>
                </a:solidFill>
                <a:effectLst/>
                <a:latin typeface="+mn-lt"/>
                <a:ea typeface="+mn-ea"/>
                <a:cs typeface="+mn-cs"/>
                <a:hlinkClick r:id="rId6" tooltip="Librerie condivise"/>
              </a:rPr>
              <a:t>librerie condivise</a:t>
            </a:r>
            <a:r>
              <a:rPr lang="it-IT" sz="1200" b="0" i="0" kern="1200" dirty="0" smtClean="0">
                <a:solidFill>
                  <a:schemeClr val="tx1"/>
                </a:solidFill>
                <a:effectLst/>
                <a:latin typeface="+mn-lt"/>
                <a:ea typeface="+mn-ea"/>
                <a:cs typeface="+mn-cs"/>
              </a:rPr>
              <a:t> e </a:t>
            </a:r>
            <a:r>
              <a:rPr lang="it-IT" sz="1200" b="0" i="0" u="none" strike="noStrike" kern="1200" dirty="0" err="1" smtClean="0">
                <a:solidFill>
                  <a:schemeClr val="tx1"/>
                </a:solidFill>
                <a:effectLst/>
                <a:latin typeface="+mn-lt"/>
                <a:ea typeface="+mn-ea"/>
                <a:cs typeface="+mn-cs"/>
                <a:hlinkClick r:id="rId7" tooltip="Driver"/>
              </a:rPr>
              <a:t>device</a:t>
            </a:r>
            <a:r>
              <a:rPr lang="it-IT" sz="1200" b="0" i="0" u="none" strike="noStrike" kern="1200" dirty="0" smtClean="0">
                <a:solidFill>
                  <a:schemeClr val="tx1"/>
                </a:solidFill>
                <a:effectLst/>
                <a:latin typeface="+mn-lt"/>
                <a:ea typeface="+mn-ea"/>
                <a:cs typeface="+mn-cs"/>
                <a:hlinkClick r:id="rId7" tooltip="Driver"/>
              </a:rPr>
              <a:t> drivers</a:t>
            </a:r>
            <a:r>
              <a:rPr lang="it-IT" sz="1200" b="0" i="0" kern="1200" dirty="0" smtClean="0">
                <a:solidFill>
                  <a:schemeClr val="tx1"/>
                </a:solidFill>
                <a:effectLst/>
                <a:latin typeface="+mn-lt"/>
                <a:ea typeface="+mn-ea"/>
                <a:cs typeface="+mn-cs"/>
              </a:rPr>
              <a:t>, usato nelle versioni a 32-bit e 64-bit del </a:t>
            </a:r>
            <a:r>
              <a:rPr lang="it-IT" sz="1200" b="0" i="0" u="none" strike="noStrike" kern="1200" dirty="0" smtClean="0">
                <a:solidFill>
                  <a:schemeClr val="tx1"/>
                </a:solidFill>
                <a:effectLst/>
                <a:latin typeface="+mn-lt"/>
                <a:ea typeface="+mn-ea"/>
                <a:cs typeface="+mn-cs"/>
                <a:hlinkClick r:id="rId8" tooltip="Sistema operativo"/>
              </a:rPr>
              <a:t>sistema operativo</a:t>
            </a:r>
            <a:r>
              <a:rPr lang="it-IT" sz="1200" b="0" i="0" kern="1200" dirty="0" smtClean="0">
                <a:solidFill>
                  <a:schemeClr val="tx1"/>
                </a:solidFill>
                <a:effectLst/>
                <a:latin typeface="+mn-lt"/>
                <a:ea typeface="+mn-ea"/>
                <a:cs typeface="+mn-cs"/>
              </a:rPr>
              <a:t> </a:t>
            </a:r>
            <a:r>
              <a:rPr lang="it-IT" sz="1200" b="0" i="0" u="none" strike="noStrike" kern="1200" dirty="0" smtClean="0">
                <a:solidFill>
                  <a:schemeClr val="tx1"/>
                </a:solidFill>
                <a:effectLst/>
                <a:latin typeface="+mn-lt"/>
                <a:ea typeface="+mn-ea"/>
                <a:cs typeface="+mn-cs"/>
                <a:hlinkClick r:id="rId9" tooltip="Microsoft Windows"/>
              </a:rPr>
              <a:t>Microsoft Windows</a:t>
            </a:r>
            <a:r>
              <a:rPr lang="it-IT" sz="1200" b="0" i="0" kern="1200" dirty="0" smtClean="0">
                <a:solidFill>
                  <a:schemeClr val="tx1"/>
                </a:solidFill>
                <a:effectLst/>
                <a:latin typeface="+mn-lt"/>
                <a:ea typeface="+mn-ea"/>
                <a:cs typeface="+mn-cs"/>
              </a:rPr>
              <a:t>. Il termine "</a:t>
            </a:r>
            <a:r>
              <a:rPr lang="it-IT" sz="1200" b="0" i="0" kern="1200" dirty="0" err="1" smtClean="0">
                <a:solidFill>
                  <a:schemeClr val="tx1"/>
                </a:solidFill>
                <a:effectLst/>
                <a:latin typeface="+mn-lt"/>
                <a:ea typeface="+mn-ea"/>
                <a:cs typeface="+mn-cs"/>
              </a:rPr>
              <a:t>portable</a:t>
            </a:r>
            <a:r>
              <a:rPr lang="it-IT" sz="1200" b="0" i="0" kern="1200" dirty="0" smtClean="0">
                <a:solidFill>
                  <a:schemeClr val="tx1"/>
                </a:solidFill>
                <a:effectLst/>
                <a:latin typeface="+mn-lt"/>
                <a:ea typeface="+mn-ea"/>
                <a:cs typeface="+mn-cs"/>
              </a:rPr>
              <a:t>" si riferisce alla versatilità del formato per numerose architetture differenti. Il formato PE è praticamente una struttura dati che incapsula le informazioni necessarie al </a:t>
            </a:r>
            <a:r>
              <a:rPr lang="it-IT" sz="1200" b="0" i="0" u="none" strike="noStrike" kern="1200" dirty="0" err="1" smtClean="0">
                <a:solidFill>
                  <a:schemeClr val="tx1"/>
                </a:solidFill>
                <a:effectLst/>
                <a:latin typeface="+mn-lt"/>
                <a:ea typeface="+mn-ea"/>
                <a:cs typeface="+mn-cs"/>
                <a:hlinkClick r:id="rId10" tooltip="Loader (la pagina non esiste)"/>
              </a:rPr>
              <a:t>loader</a:t>
            </a:r>
            <a:r>
              <a:rPr lang="it-IT" sz="1200" b="0" i="0" kern="1200" dirty="0" smtClean="0">
                <a:solidFill>
                  <a:schemeClr val="tx1"/>
                </a:solidFill>
                <a:effectLst/>
                <a:latin typeface="+mn-lt"/>
                <a:ea typeface="+mn-ea"/>
                <a:cs typeface="+mn-cs"/>
              </a:rPr>
              <a:t> di Windows per gestire il codice eseguibile.</a:t>
            </a:r>
            <a:br>
              <a:rPr lang="it-IT" sz="1200" b="0" i="0" kern="1200" dirty="0" smtClean="0">
                <a:solidFill>
                  <a:schemeClr val="tx1"/>
                </a:solidFill>
                <a:effectLst/>
                <a:latin typeface="+mn-lt"/>
                <a:ea typeface="+mn-ea"/>
                <a:cs typeface="+mn-cs"/>
              </a:rPr>
            </a:br>
            <a:r>
              <a:rPr lang="it-IT" sz="1200" b="0" i="0" kern="1200" dirty="0" smtClean="0">
                <a:solidFill>
                  <a:schemeClr val="tx1"/>
                </a:solidFill>
                <a:effectLst/>
                <a:latin typeface="+mn-lt"/>
                <a:ea typeface="+mn-ea"/>
                <a:cs typeface="+mn-cs"/>
              </a:rPr>
              <a:t>Ciò include la risoluzione delle dipendenze dalle librerie condivise, tabelle di import ed export delle </a:t>
            </a:r>
            <a:r>
              <a:rPr lang="it-IT" sz="1200" b="0" i="0" u="none" strike="noStrike" kern="1200" dirty="0" smtClean="0">
                <a:solidFill>
                  <a:schemeClr val="tx1"/>
                </a:solidFill>
                <a:effectLst/>
                <a:latin typeface="+mn-lt"/>
                <a:ea typeface="+mn-ea"/>
                <a:cs typeface="+mn-cs"/>
                <a:hlinkClick r:id="rId11" tooltip="Application Programming Interface"/>
              </a:rPr>
              <a:t>API</a:t>
            </a:r>
            <a:r>
              <a:rPr lang="it-IT" sz="1200" b="0" i="0" kern="1200" dirty="0" smtClean="0">
                <a:solidFill>
                  <a:schemeClr val="tx1"/>
                </a:solidFill>
                <a:effectLst/>
                <a:latin typeface="+mn-lt"/>
                <a:ea typeface="+mn-ea"/>
                <a:cs typeface="+mn-cs"/>
              </a:rPr>
              <a:t>, dati per la gestione delle risorse e dati </a:t>
            </a:r>
            <a:r>
              <a:rPr lang="it-IT" sz="1200" b="0" i="0" u="none" strike="noStrike" kern="1200" dirty="0" err="1" smtClean="0">
                <a:solidFill>
                  <a:schemeClr val="tx1"/>
                </a:solidFill>
                <a:effectLst/>
                <a:latin typeface="+mn-lt"/>
                <a:ea typeface="+mn-ea"/>
                <a:cs typeface="+mn-cs"/>
                <a:hlinkClick r:id="rId12" tooltip="Thread-local storage (la pagina non esiste)"/>
              </a:rPr>
              <a:t>thread-local</a:t>
            </a:r>
            <a:r>
              <a:rPr lang="it-IT" sz="1200" b="0" i="0" u="none" strike="noStrike" kern="1200" dirty="0" smtClean="0">
                <a:solidFill>
                  <a:schemeClr val="tx1"/>
                </a:solidFill>
                <a:effectLst/>
                <a:latin typeface="+mn-lt"/>
                <a:ea typeface="+mn-ea"/>
                <a:cs typeface="+mn-cs"/>
                <a:hlinkClick r:id="rId12" tooltip="Thread-local storage (la pagina non esiste)"/>
              </a:rPr>
              <a:t> </a:t>
            </a:r>
            <a:r>
              <a:rPr lang="it-IT" sz="1200" b="0" i="0" u="none" strike="noStrike" kern="1200" dirty="0" err="1" smtClean="0">
                <a:solidFill>
                  <a:schemeClr val="tx1"/>
                </a:solidFill>
                <a:effectLst/>
                <a:latin typeface="+mn-lt"/>
                <a:ea typeface="+mn-ea"/>
                <a:cs typeface="+mn-cs"/>
                <a:hlinkClick r:id="rId12" tooltip="Thread-local storage (la pagina non esiste)"/>
              </a:rPr>
              <a:t>storage</a:t>
            </a:r>
            <a:r>
              <a:rPr lang="it-IT" sz="1200" b="0" i="0" kern="1200" dirty="0" smtClean="0">
                <a:solidFill>
                  <a:schemeClr val="tx1"/>
                </a:solidFill>
                <a:effectLst/>
                <a:latin typeface="+mn-lt"/>
                <a:ea typeface="+mn-ea"/>
                <a:cs typeface="+mn-cs"/>
              </a:rPr>
              <a:t> (TLS). Sui sistemi operativi della </a:t>
            </a:r>
            <a:r>
              <a:rPr lang="it-IT" sz="1200" b="0" i="0" kern="1200" dirty="0" err="1" smtClean="0">
                <a:solidFill>
                  <a:schemeClr val="tx1"/>
                </a:solidFill>
                <a:effectLst/>
                <a:latin typeface="+mn-lt"/>
                <a:ea typeface="+mn-ea"/>
                <a:cs typeface="+mn-cs"/>
              </a:rPr>
              <a:t>famiglia</a:t>
            </a:r>
            <a:r>
              <a:rPr lang="it-IT" sz="1200" b="0" i="0" u="none" strike="noStrike" kern="1200" dirty="0" err="1" smtClean="0">
                <a:solidFill>
                  <a:schemeClr val="tx1"/>
                </a:solidFill>
                <a:effectLst/>
                <a:latin typeface="+mn-lt"/>
                <a:ea typeface="+mn-ea"/>
                <a:cs typeface="+mn-cs"/>
                <a:hlinkClick r:id="rId13" tooltip="Windows NT"/>
              </a:rPr>
              <a:t>Windows</a:t>
            </a:r>
            <a:r>
              <a:rPr lang="it-IT" sz="1200" b="0" i="0" u="none" strike="noStrike" kern="1200" dirty="0" smtClean="0">
                <a:solidFill>
                  <a:schemeClr val="tx1"/>
                </a:solidFill>
                <a:effectLst/>
                <a:latin typeface="+mn-lt"/>
                <a:ea typeface="+mn-ea"/>
                <a:cs typeface="+mn-cs"/>
                <a:hlinkClick r:id="rId13" tooltip="Windows NT"/>
              </a:rPr>
              <a:t> NT</a:t>
            </a:r>
            <a:r>
              <a:rPr lang="it-IT" sz="1200" b="0" i="0" kern="1200" dirty="0" smtClean="0">
                <a:solidFill>
                  <a:schemeClr val="tx1"/>
                </a:solidFill>
                <a:effectLst/>
                <a:latin typeface="+mn-lt"/>
                <a:ea typeface="+mn-ea"/>
                <a:cs typeface="+mn-cs"/>
              </a:rPr>
              <a:t>, il formato PE è usato per EXE, DLL, OBJ, SYS (</a:t>
            </a:r>
            <a:r>
              <a:rPr lang="it-IT" sz="1200" b="0" i="0" u="none" strike="noStrike" kern="1200" dirty="0" smtClean="0">
                <a:solidFill>
                  <a:schemeClr val="tx1"/>
                </a:solidFill>
                <a:effectLst/>
                <a:latin typeface="+mn-lt"/>
                <a:ea typeface="+mn-ea"/>
                <a:cs typeface="+mn-cs"/>
                <a:hlinkClick r:id="rId7" tooltip="Driver"/>
              </a:rPr>
              <a:t>driver</a:t>
            </a:r>
            <a:r>
              <a:rPr lang="it-IT" sz="1200" b="0" i="0" kern="1200" dirty="0" smtClean="0">
                <a:solidFill>
                  <a:schemeClr val="tx1"/>
                </a:solidFill>
                <a:effectLst/>
                <a:latin typeface="+mn-lt"/>
                <a:ea typeface="+mn-ea"/>
                <a:cs typeface="+mn-cs"/>
              </a:rPr>
              <a:t> dei dispositivi), OCX (controlli </a:t>
            </a:r>
            <a:r>
              <a:rPr lang="it-IT" sz="1200" b="0" i="0" u="none" strike="noStrike" kern="1200" dirty="0" smtClean="0">
                <a:solidFill>
                  <a:schemeClr val="tx1"/>
                </a:solidFill>
                <a:effectLst/>
                <a:latin typeface="+mn-lt"/>
                <a:ea typeface="+mn-ea"/>
                <a:cs typeface="+mn-cs"/>
                <a:hlinkClick r:id="rId14" tooltip="ActiveX"/>
              </a:rPr>
              <a:t>ActiveX</a:t>
            </a:r>
            <a:r>
              <a:rPr lang="it-IT" sz="1200" b="0" i="0" kern="1200" dirty="0" smtClean="0">
                <a:solidFill>
                  <a:schemeClr val="tx1"/>
                </a:solidFill>
                <a:effectLst/>
                <a:latin typeface="+mn-lt"/>
                <a:ea typeface="+mn-ea"/>
                <a:cs typeface="+mn-cs"/>
              </a:rPr>
              <a:t>) e altri tipi di file. Le specifiche EFI (</a:t>
            </a:r>
            <a:r>
              <a:rPr lang="it-IT" sz="1200" b="0" i="0" u="none" strike="noStrike" kern="1200" dirty="0" err="1" smtClean="0">
                <a:solidFill>
                  <a:schemeClr val="tx1"/>
                </a:solidFill>
                <a:effectLst/>
                <a:latin typeface="+mn-lt"/>
                <a:ea typeface="+mn-ea"/>
                <a:cs typeface="+mn-cs"/>
                <a:hlinkClick r:id="rId15" tooltip="Extensible Firmware Interface"/>
              </a:rPr>
              <a:t>Extensible</a:t>
            </a:r>
            <a:r>
              <a:rPr lang="it-IT" sz="1200" b="0" i="0" u="none" strike="noStrike" kern="1200" dirty="0" smtClean="0">
                <a:solidFill>
                  <a:schemeClr val="tx1"/>
                </a:solidFill>
                <a:effectLst/>
                <a:latin typeface="+mn-lt"/>
                <a:ea typeface="+mn-ea"/>
                <a:cs typeface="+mn-cs"/>
                <a:hlinkClick r:id="rId15" tooltip="Extensible Firmware Interface"/>
              </a:rPr>
              <a:t> Firmware Interface</a:t>
            </a:r>
            <a:r>
              <a:rPr lang="it-IT" sz="1200" b="0" i="0" kern="1200" dirty="0" smtClean="0">
                <a:solidFill>
                  <a:schemeClr val="tx1"/>
                </a:solidFill>
                <a:effectLst/>
                <a:latin typeface="+mn-lt"/>
                <a:ea typeface="+mn-ea"/>
                <a:cs typeface="+mn-cs"/>
              </a:rPr>
              <a:t>) stabiliscono che il formato PE è il formato eseguibile standard in ambienti EFI.</a:t>
            </a:r>
          </a:p>
          <a:p>
            <a:r>
              <a:rPr lang="it-IT" sz="1200" b="0" i="0" kern="1200" dirty="0" smtClean="0">
                <a:solidFill>
                  <a:schemeClr val="tx1"/>
                </a:solidFill>
                <a:effectLst/>
                <a:latin typeface="+mn-lt"/>
                <a:ea typeface="+mn-ea"/>
                <a:cs typeface="+mn-cs"/>
              </a:rPr>
              <a:t>Il formato PE è una versione modificata del formato </a:t>
            </a:r>
            <a:r>
              <a:rPr lang="it-IT" sz="1200" b="0" i="0" u="none" strike="noStrike" kern="1200" dirty="0" smtClean="0">
                <a:solidFill>
                  <a:schemeClr val="tx1"/>
                </a:solidFill>
                <a:effectLst/>
                <a:latin typeface="+mn-lt"/>
                <a:ea typeface="+mn-ea"/>
                <a:cs typeface="+mn-cs"/>
                <a:hlinkClick r:id="rId16" tooltip="COFF"/>
              </a:rPr>
              <a:t>COFF</a:t>
            </a:r>
            <a:r>
              <a:rPr lang="it-IT" sz="1200" b="0" i="0" kern="1200" dirty="0" smtClean="0">
                <a:solidFill>
                  <a:schemeClr val="tx1"/>
                </a:solidFill>
                <a:effectLst/>
                <a:latin typeface="+mn-lt"/>
                <a:ea typeface="+mn-ea"/>
                <a:cs typeface="+mn-cs"/>
              </a:rPr>
              <a:t> di </a:t>
            </a:r>
            <a:r>
              <a:rPr lang="it-IT" sz="1200" b="0" i="0" u="none" strike="noStrike" kern="1200" dirty="0" smtClean="0">
                <a:solidFill>
                  <a:schemeClr val="tx1"/>
                </a:solidFill>
                <a:effectLst/>
                <a:latin typeface="+mn-lt"/>
                <a:ea typeface="+mn-ea"/>
                <a:cs typeface="+mn-cs"/>
                <a:hlinkClick r:id="rId17" tooltip="Unix"/>
              </a:rPr>
              <a:t>Unix</a:t>
            </a:r>
            <a:r>
              <a:rPr lang="it-IT" sz="1200" b="0" i="0" kern="1200" dirty="0" smtClean="0">
                <a:solidFill>
                  <a:schemeClr val="tx1"/>
                </a:solidFill>
                <a:effectLst/>
                <a:latin typeface="+mn-lt"/>
                <a:ea typeface="+mn-ea"/>
                <a:cs typeface="+mn-cs"/>
              </a:rPr>
              <a:t>. Infatti molto spesso viene anche chiamato PE/COFF.</a:t>
            </a:r>
          </a:p>
          <a:p>
            <a:r>
              <a:rPr lang="it-IT" sz="1200" b="0" i="0" kern="1200" dirty="0" smtClean="0">
                <a:solidFill>
                  <a:schemeClr val="tx1"/>
                </a:solidFill>
                <a:effectLst/>
                <a:latin typeface="+mn-lt"/>
                <a:ea typeface="+mn-ea"/>
                <a:cs typeface="+mn-cs"/>
              </a:rPr>
              <a:t>Sul sistema operativo Windows NT, PE supporta correntemente le </a:t>
            </a:r>
            <a:r>
              <a:rPr lang="it-IT" sz="1200" b="0" i="0" u="none" strike="noStrike" kern="1200" dirty="0" smtClean="0">
                <a:solidFill>
                  <a:schemeClr val="tx1"/>
                </a:solidFill>
                <a:effectLst/>
                <a:latin typeface="+mn-lt"/>
                <a:ea typeface="+mn-ea"/>
                <a:cs typeface="+mn-cs"/>
                <a:hlinkClick r:id="rId18" tooltip="Architettura (computer)"/>
              </a:rPr>
              <a:t>architetture</a:t>
            </a:r>
            <a:r>
              <a:rPr lang="it-IT" sz="1200" b="0" i="0" kern="1200" dirty="0" smtClean="0">
                <a:solidFill>
                  <a:schemeClr val="tx1"/>
                </a:solidFill>
                <a:effectLst/>
                <a:latin typeface="+mn-lt"/>
                <a:ea typeface="+mn-ea"/>
                <a:cs typeface="+mn-cs"/>
              </a:rPr>
              <a:t> </a:t>
            </a:r>
            <a:r>
              <a:rPr lang="it-IT" sz="1200" b="0" i="0" u="none" strike="noStrike" kern="1200" dirty="0" smtClean="0">
                <a:solidFill>
                  <a:schemeClr val="tx1"/>
                </a:solidFill>
                <a:effectLst/>
                <a:latin typeface="+mn-lt"/>
                <a:ea typeface="+mn-ea"/>
                <a:cs typeface="+mn-cs"/>
                <a:hlinkClick r:id="rId19" tooltip="IA-32"/>
              </a:rPr>
              <a:t>IA-32</a:t>
            </a:r>
            <a:r>
              <a:rPr lang="it-IT" sz="1200" b="0" i="0" kern="1200" dirty="0" smtClean="0">
                <a:solidFill>
                  <a:schemeClr val="tx1"/>
                </a:solidFill>
                <a:effectLst/>
                <a:latin typeface="+mn-lt"/>
                <a:ea typeface="+mn-ea"/>
                <a:cs typeface="+mn-cs"/>
              </a:rPr>
              <a:t>, </a:t>
            </a:r>
            <a:r>
              <a:rPr lang="it-IT" sz="1200" b="0" i="0" u="none" strike="noStrike" kern="1200" dirty="0" smtClean="0">
                <a:solidFill>
                  <a:schemeClr val="tx1"/>
                </a:solidFill>
                <a:effectLst/>
                <a:latin typeface="+mn-lt"/>
                <a:ea typeface="+mn-ea"/>
                <a:cs typeface="+mn-cs"/>
                <a:hlinkClick r:id="rId20" tooltip="IA-64"/>
              </a:rPr>
              <a:t>IA-64</a:t>
            </a:r>
            <a:r>
              <a:rPr lang="it-IT" sz="1200" b="0" i="0" kern="1200" dirty="0" smtClean="0">
                <a:solidFill>
                  <a:schemeClr val="tx1"/>
                </a:solidFill>
                <a:effectLst/>
                <a:latin typeface="+mn-lt"/>
                <a:ea typeface="+mn-ea"/>
                <a:cs typeface="+mn-cs"/>
              </a:rPr>
              <a:t> e </a:t>
            </a:r>
            <a:r>
              <a:rPr lang="it-IT" sz="1200" b="0" i="0" u="none" strike="noStrike" kern="1200" dirty="0" smtClean="0">
                <a:solidFill>
                  <a:schemeClr val="tx1"/>
                </a:solidFill>
                <a:effectLst/>
                <a:latin typeface="+mn-lt"/>
                <a:ea typeface="+mn-ea"/>
                <a:cs typeface="+mn-cs"/>
                <a:hlinkClick r:id="rId21" tooltip="X86-64"/>
              </a:rPr>
              <a:t>x86-64</a:t>
            </a:r>
            <a:r>
              <a:rPr lang="it-IT" sz="1200" b="0" i="0" kern="1200" dirty="0" smtClean="0">
                <a:solidFill>
                  <a:schemeClr val="tx1"/>
                </a:solidFill>
                <a:effectLst/>
                <a:latin typeface="+mn-lt"/>
                <a:ea typeface="+mn-ea"/>
                <a:cs typeface="+mn-cs"/>
              </a:rPr>
              <a:t> (AMD64/Intel64). Prima di </a:t>
            </a:r>
            <a:r>
              <a:rPr lang="it-IT" sz="1200" b="0" i="0" u="none" strike="noStrike" kern="1200" dirty="0" smtClean="0">
                <a:solidFill>
                  <a:schemeClr val="tx1"/>
                </a:solidFill>
                <a:effectLst/>
                <a:latin typeface="+mn-lt"/>
                <a:ea typeface="+mn-ea"/>
                <a:cs typeface="+mn-cs"/>
                <a:hlinkClick r:id="rId22" tooltip="Windows 2000"/>
              </a:rPr>
              <a:t>Windows 2000</a:t>
            </a:r>
            <a:r>
              <a:rPr lang="it-IT" sz="1200" b="0" i="0" kern="1200" dirty="0" smtClean="0">
                <a:solidFill>
                  <a:schemeClr val="tx1"/>
                </a:solidFill>
                <a:effectLst/>
                <a:latin typeface="+mn-lt"/>
                <a:ea typeface="+mn-ea"/>
                <a:cs typeface="+mn-cs"/>
              </a:rPr>
              <a:t>, Windows NT (e quindi PE) supportava le architetture </a:t>
            </a:r>
            <a:r>
              <a:rPr lang="it-IT" sz="1200" b="0" i="0" u="none" strike="noStrike" kern="1200" dirty="0" smtClean="0">
                <a:solidFill>
                  <a:schemeClr val="tx1"/>
                </a:solidFill>
                <a:effectLst/>
                <a:latin typeface="+mn-lt"/>
                <a:ea typeface="+mn-ea"/>
                <a:cs typeface="+mn-cs"/>
                <a:hlinkClick r:id="rId23" tooltip="Architettura MIPS"/>
              </a:rPr>
              <a:t>MIPS</a:t>
            </a:r>
            <a:r>
              <a:rPr lang="it-IT" sz="1200" b="0" i="0" kern="1200" dirty="0" smtClean="0">
                <a:solidFill>
                  <a:schemeClr val="tx1"/>
                </a:solidFill>
                <a:effectLst/>
                <a:latin typeface="+mn-lt"/>
                <a:ea typeface="+mn-ea"/>
                <a:cs typeface="+mn-cs"/>
              </a:rPr>
              <a:t>, </a:t>
            </a:r>
            <a:r>
              <a:rPr lang="it-IT" sz="1200" b="0" i="0" u="none" strike="noStrike" kern="1200" dirty="0" smtClean="0">
                <a:solidFill>
                  <a:schemeClr val="tx1"/>
                </a:solidFill>
                <a:effectLst/>
                <a:latin typeface="+mn-lt"/>
                <a:ea typeface="+mn-ea"/>
                <a:cs typeface="+mn-cs"/>
                <a:hlinkClick r:id="rId24" tooltip="DEC Alpha"/>
              </a:rPr>
              <a:t>DEC Alpha</a:t>
            </a:r>
            <a:r>
              <a:rPr lang="it-IT" sz="1200" b="0" i="0" kern="1200" dirty="0" smtClean="0">
                <a:solidFill>
                  <a:schemeClr val="tx1"/>
                </a:solidFill>
                <a:effectLst/>
                <a:latin typeface="+mn-lt"/>
                <a:ea typeface="+mn-ea"/>
                <a:cs typeface="+mn-cs"/>
              </a:rPr>
              <a:t> e </a:t>
            </a:r>
            <a:r>
              <a:rPr lang="it-IT" sz="1200" b="0" i="0" u="none" strike="noStrike" kern="1200" dirty="0" smtClean="0">
                <a:solidFill>
                  <a:schemeClr val="tx1"/>
                </a:solidFill>
                <a:effectLst/>
                <a:latin typeface="+mn-lt"/>
                <a:ea typeface="+mn-ea"/>
                <a:cs typeface="+mn-cs"/>
                <a:hlinkClick r:id="rId25" tooltip="PowerPC"/>
              </a:rPr>
              <a:t>PowerPC</a:t>
            </a:r>
            <a:r>
              <a:rPr lang="it-IT" sz="1200" b="0" i="0" kern="1200" dirty="0" smtClean="0">
                <a:solidFill>
                  <a:schemeClr val="tx1"/>
                </a:solidFill>
                <a:effectLst/>
                <a:latin typeface="+mn-lt"/>
                <a:ea typeface="+mn-ea"/>
                <a:cs typeface="+mn-cs"/>
              </a:rPr>
              <a:t>. A causa del fatto che PE è usato anche su </a:t>
            </a:r>
            <a:r>
              <a:rPr lang="it-IT" sz="1200" b="0" i="0" u="none" strike="noStrike" kern="1200" dirty="0" smtClean="0">
                <a:solidFill>
                  <a:schemeClr val="tx1"/>
                </a:solidFill>
                <a:effectLst/>
                <a:latin typeface="+mn-lt"/>
                <a:ea typeface="+mn-ea"/>
                <a:cs typeface="+mn-cs"/>
                <a:hlinkClick r:id="rId26" tooltip="Windows CE"/>
              </a:rPr>
              <a:t>Windows CE</a:t>
            </a:r>
            <a:r>
              <a:rPr lang="it-IT" sz="1200" b="0" i="0" kern="1200" dirty="0" smtClean="0">
                <a:solidFill>
                  <a:schemeClr val="tx1"/>
                </a:solidFill>
                <a:effectLst/>
                <a:latin typeface="+mn-lt"/>
                <a:ea typeface="+mn-ea"/>
                <a:cs typeface="+mn-cs"/>
              </a:rPr>
              <a:t>, continua a supportare numerose varianti delle architetture MIPS, </a:t>
            </a:r>
            <a:r>
              <a:rPr lang="it-IT" sz="1200" b="0" i="0" u="none" strike="noStrike" kern="1200" dirty="0" smtClean="0">
                <a:solidFill>
                  <a:schemeClr val="tx1"/>
                </a:solidFill>
                <a:effectLst/>
                <a:latin typeface="+mn-lt"/>
                <a:ea typeface="+mn-ea"/>
                <a:cs typeface="+mn-cs"/>
                <a:hlinkClick r:id="rId27" tooltip="Architettura ARM"/>
              </a:rPr>
              <a:t>ARM</a:t>
            </a:r>
            <a:r>
              <a:rPr lang="it-IT" sz="1200" b="0" i="0" kern="1200" dirty="0" smtClean="0">
                <a:solidFill>
                  <a:schemeClr val="tx1"/>
                </a:solidFill>
                <a:effectLst/>
                <a:latin typeface="+mn-lt"/>
                <a:ea typeface="+mn-ea"/>
                <a:cs typeface="+mn-cs"/>
              </a:rPr>
              <a:t> (incluso </a:t>
            </a:r>
            <a:r>
              <a:rPr lang="it-IT" sz="1200" b="0" i="0" kern="1200" dirty="0" err="1" smtClean="0">
                <a:solidFill>
                  <a:schemeClr val="tx1"/>
                </a:solidFill>
                <a:effectLst/>
                <a:latin typeface="+mn-lt"/>
                <a:ea typeface="+mn-ea"/>
                <a:cs typeface="+mn-cs"/>
              </a:rPr>
              <a:t>Thumb</a:t>
            </a:r>
            <a:r>
              <a:rPr lang="it-IT" sz="1200" b="0" i="0" kern="1200" dirty="0" smtClean="0">
                <a:solidFill>
                  <a:schemeClr val="tx1"/>
                </a:solidFill>
                <a:effectLst/>
                <a:latin typeface="+mn-lt"/>
                <a:ea typeface="+mn-ea"/>
                <a:cs typeface="+mn-cs"/>
              </a:rPr>
              <a:t>) e </a:t>
            </a:r>
            <a:r>
              <a:rPr lang="it-IT" sz="1200" b="0" i="0" u="none" strike="noStrike" kern="1200" dirty="0" err="1" smtClean="0">
                <a:solidFill>
                  <a:schemeClr val="tx1"/>
                </a:solidFill>
                <a:effectLst/>
                <a:latin typeface="+mn-lt"/>
                <a:ea typeface="+mn-ea"/>
                <a:cs typeface="+mn-cs"/>
                <a:hlinkClick r:id="rId28" tooltip="SuperH"/>
              </a:rPr>
              <a:t>SuperH</a:t>
            </a:r>
            <a:r>
              <a:rPr lang="it-IT" sz="1200" b="0" i="0" kern="1200" dirty="0" smtClean="0">
                <a:solidFill>
                  <a:schemeClr val="tx1"/>
                </a:solidFill>
                <a:effectLst/>
                <a:latin typeface="+mn-lt"/>
                <a:ea typeface="+mn-ea"/>
                <a:cs typeface="+mn-cs"/>
              </a:rPr>
              <a:t>.</a:t>
            </a:r>
          </a:p>
          <a:p>
            <a:endParaRPr lang="it-IT" dirty="0"/>
          </a:p>
        </p:txBody>
      </p:sp>
      <p:sp>
        <p:nvSpPr>
          <p:cNvPr id="4" name="Segnaposto numero diapositiva 3"/>
          <p:cNvSpPr>
            <a:spLocks noGrp="1"/>
          </p:cNvSpPr>
          <p:nvPr>
            <p:ph type="sldNum" sz="quarter" idx="10"/>
          </p:nvPr>
        </p:nvSpPr>
        <p:spPr/>
        <p:txBody>
          <a:bodyPr/>
          <a:lstStyle/>
          <a:p>
            <a:fld id="{66CA22EB-28FD-45B8-B3D8-25C9E63A4049}" type="slidenum">
              <a:rPr lang="en-US" smtClean="0"/>
              <a:t>25</a:t>
            </a:fld>
            <a:endParaRPr lang="en-US"/>
          </a:p>
        </p:txBody>
      </p:sp>
    </p:spTree>
    <p:extLst>
      <p:ext uri="{BB962C8B-B14F-4D97-AF65-F5344CB8AC3E}">
        <p14:creationId xmlns:p14="http://schemas.microsoft.com/office/powerpoint/2010/main" val="1634328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order to </a:t>
            </a:r>
            <a:r>
              <a:rPr lang="en-US" sz="1200" b="0" i="0" kern="1200" dirty="0" err="1" smtClean="0">
                <a:solidFill>
                  <a:schemeClr val="tx1"/>
                </a:solidFill>
                <a:effectLst/>
                <a:latin typeface="+mn-lt"/>
                <a:ea typeface="+mn-ea"/>
                <a:cs typeface="+mn-cs"/>
              </a:rPr>
              <a:t>recive</a:t>
            </a:r>
            <a:r>
              <a:rPr lang="en-US" sz="1200" b="0" i="0" kern="1200" dirty="0" smtClean="0">
                <a:solidFill>
                  <a:schemeClr val="tx1"/>
                </a:solidFill>
                <a:effectLst/>
                <a:latin typeface="+mn-lt"/>
                <a:ea typeface="+mn-ea"/>
                <a:cs typeface="+mn-cs"/>
              </a:rPr>
              <a:t> control a virus can modify an executable in several ways:</a:t>
            </a:r>
          </a:p>
          <a:p>
            <a:r>
              <a:rPr lang="en-US" sz="1200" b="0" i="0" kern="1200" dirty="0" smtClean="0">
                <a:solidFill>
                  <a:schemeClr val="tx1"/>
                </a:solidFill>
                <a:effectLst/>
                <a:latin typeface="+mn-lt"/>
                <a:ea typeface="+mn-ea"/>
                <a:cs typeface="+mn-cs"/>
              </a:rPr>
              <a:t>Modifying the entry-point field making it point to the virus code</a:t>
            </a:r>
          </a:p>
          <a:p>
            <a:r>
              <a:rPr lang="en-US" sz="1200" b="0" i="0" u="none" strike="noStrike" kern="1200" dirty="0" smtClean="0">
                <a:solidFill>
                  <a:schemeClr val="tx1"/>
                </a:solidFill>
                <a:effectLst/>
                <a:latin typeface="+mn-lt"/>
                <a:ea typeface="+mn-ea"/>
                <a:cs typeface="+mn-cs"/>
              </a:rPr>
              <a:t>Inserting</a:t>
            </a:r>
            <a:r>
              <a:rPr lang="en-US" sz="1200" b="0" i="0" kern="1200" dirty="0" smtClean="0">
                <a:solidFill>
                  <a:schemeClr val="tx1"/>
                </a:solidFill>
                <a:effectLst/>
                <a:latin typeface="+mn-lt"/>
                <a:ea typeface="+mn-ea"/>
                <a:cs typeface="+mn-cs"/>
              </a:rPr>
              <a:t> a jump to the virus over the programs code</a:t>
            </a:r>
          </a:p>
          <a:p>
            <a:r>
              <a:rPr lang="en-US" sz="1200" b="0" i="0" kern="1200" dirty="0" smtClean="0">
                <a:solidFill>
                  <a:schemeClr val="tx1"/>
                </a:solidFill>
                <a:effectLst/>
                <a:latin typeface="+mn-lt"/>
                <a:ea typeface="+mn-ea"/>
                <a:cs typeface="+mn-cs"/>
              </a:rPr>
              <a:t>The first way is easy, but almost every decent antivirus nowadays will mark infected files as suspicious.</a:t>
            </a:r>
          </a:p>
          <a:p>
            <a:r>
              <a:rPr lang="en-US" sz="1200" b="0" i="0" kern="1200" dirty="0" smtClean="0">
                <a:solidFill>
                  <a:schemeClr val="tx1"/>
                </a:solidFill>
                <a:effectLst/>
                <a:latin typeface="+mn-lt"/>
                <a:ea typeface="+mn-ea"/>
                <a:cs typeface="+mn-cs"/>
              </a:rPr>
              <a:t>The reason? A file whose entry-point is outside code section is, at last, suspicious.</a:t>
            </a:r>
          </a:p>
          <a:p>
            <a:r>
              <a:rPr lang="en-US" sz="1200" b="0" i="0" kern="1200" dirty="0" smtClean="0">
                <a:solidFill>
                  <a:schemeClr val="tx1"/>
                </a:solidFill>
                <a:effectLst/>
                <a:latin typeface="+mn-lt"/>
                <a:ea typeface="+mn-ea"/>
                <a:cs typeface="+mn-cs"/>
              </a:rPr>
              <a:t>The second way is a bit more complex. The virus can overwrite the first </a:t>
            </a:r>
            <a:r>
              <a:rPr lang="en-US" sz="1200" b="0" i="0" u="none" strike="noStrike" kern="1200" dirty="0" smtClean="0">
                <a:solidFill>
                  <a:schemeClr val="tx1"/>
                </a:solidFill>
                <a:effectLst/>
                <a:latin typeface="+mn-lt"/>
                <a:ea typeface="+mn-ea"/>
                <a:cs typeface="+mn-cs"/>
              </a:rPr>
              <a:t>instruction</a:t>
            </a:r>
            <a:r>
              <a:rPr lang="en-US" sz="1200" b="0" i="0" kern="1200" dirty="0" smtClean="0">
                <a:solidFill>
                  <a:schemeClr val="tx1"/>
                </a:solidFill>
                <a:effectLst/>
                <a:latin typeface="+mn-lt"/>
                <a:ea typeface="+mn-ea"/>
                <a:cs typeface="+mn-cs"/>
              </a:rPr>
              <a:t> (the one pointed by the entry-point field in file </a:t>
            </a:r>
            <a:r>
              <a:rPr lang="en-US" sz="1200" b="0" i="0" u="none" strike="noStrike" kern="1200" dirty="0" smtClean="0">
                <a:solidFill>
                  <a:schemeClr val="tx1"/>
                </a:solidFill>
                <a:effectLst/>
                <a:latin typeface="+mn-lt"/>
                <a:ea typeface="+mn-ea"/>
                <a:cs typeface="+mn-cs"/>
              </a:rPr>
              <a:t>header</a:t>
            </a:r>
            <a:r>
              <a:rPr lang="en-US" sz="1200" b="0" i="0" kern="1200" dirty="0" smtClean="0">
                <a:solidFill>
                  <a:schemeClr val="tx1"/>
                </a:solidFill>
                <a:effectLst/>
                <a:latin typeface="+mn-lt"/>
                <a:ea typeface="+mn-ea"/>
                <a:cs typeface="+mn-cs"/>
              </a:rPr>
              <a:t>) with a jump or call to itself. </a:t>
            </a:r>
            <a:r>
              <a:rPr lang="en-US" sz="1200" b="0" i="0" u="none" strike="noStrike" kern="1200" dirty="0" smtClean="0">
                <a:solidFill>
                  <a:schemeClr val="tx1"/>
                </a:solidFill>
                <a:effectLst/>
                <a:latin typeface="+mn-lt"/>
                <a:ea typeface="+mn-ea"/>
                <a:cs typeface="+mn-cs"/>
              </a:rPr>
              <a:t>Cabanas</a:t>
            </a:r>
            <a:r>
              <a:rPr lang="en-US" sz="1200" b="0" i="0" kern="1200" dirty="0" smtClean="0">
                <a:solidFill>
                  <a:schemeClr val="tx1"/>
                </a:solidFill>
                <a:effectLst/>
                <a:latin typeface="+mn-lt"/>
                <a:ea typeface="+mn-ea"/>
                <a:cs typeface="+mn-cs"/>
              </a:rPr>
              <a:t> virus uses </a:t>
            </a:r>
            <a:r>
              <a:rPr lang="en-US" sz="1200" b="0" i="0" u="none" strike="noStrike" kern="1200" dirty="0" smtClean="0">
                <a:solidFill>
                  <a:schemeClr val="tx1"/>
                </a:solidFill>
                <a:effectLst/>
                <a:latin typeface="+mn-lt"/>
                <a:ea typeface="+mn-ea"/>
                <a:cs typeface="+mn-cs"/>
              </a:rPr>
              <a:t>this method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Using the second way the virus will fool some antivirus, but some others still </a:t>
            </a:r>
            <a:r>
              <a:rPr lang="en-US" sz="1200" b="0" i="0" u="none" strike="noStrike" kern="1200" dirty="0" smtClean="0">
                <a:solidFill>
                  <a:schemeClr val="tx1"/>
                </a:solidFill>
                <a:effectLst/>
                <a:latin typeface="+mn-lt"/>
                <a:ea typeface="+mn-ea"/>
                <a:cs typeface="+mn-cs"/>
              </a:rPr>
              <a:t>report</a:t>
            </a:r>
            <a:r>
              <a:rPr lang="en-US" sz="1200" b="0" i="0" kern="1200" dirty="0" smtClean="0">
                <a:solidFill>
                  <a:schemeClr val="tx1"/>
                </a:solidFill>
                <a:effectLst/>
                <a:latin typeface="+mn-lt"/>
                <a:ea typeface="+mn-ea"/>
                <a:cs typeface="+mn-cs"/>
              </a:rPr>
              <a:t> the suspicious flag while </a:t>
            </a:r>
            <a:r>
              <a:rPr lang="en-US" sz="1200" b="0" i="0" u="none" strike="noStrike" kern="1200" dirty="0" smtClean="0">
                <a:solidFill>
                  <a:schemeClr val="tx1"/>
                </a:solidFill>
                <a:effectLst/>
                <a:latin typeface="+mn-lt"/>
                <a:ea typeface="+mn-ea"/>
                <a:cs typeface="+mn-cs"/>
              </a:rPr>
              <a:t>scanning</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reason? The antivirus looks at the code on the file entry-point and detects a jump or call outside code section.</a:t>
            </a:r>
          </a:p>
          <a:p>
            <a:r>
              <a:rPr lang="en-US" sz="1200" b="0" i="0" kern="1200" dirty="0" smtClean="0">
                <a:solidFill>
                  <a:schemeClr val="tx1"/>
                </a:solidFill>
                <a:effectLst/>
                <a:latin typeface="+mn-lt"/>
                <a:ea typeface="+mn-ea"/>
                <a:cs typeface="+mn-cs"/>
              </a:rPr>
              <a:t>We can generate some random </a:t>
            </a:r>
            <a:r>
              <a:rPr lang="en-US" sz="1200" b="0" i="0" u="none" strike="noStrike" kern="1200" dirty="0" smtClean="0">
                <a:solidFill>
                  <a:schemeClr val="tx1"/>
                </a:solidFill>
                <a:effectLst/>
                <a:latin typeface="+mn-lt"/>
                <a:ea typeface="+mn-ea"/>
                <a:cs typeface="+mn-cs"/>
              </a:rPr>
              <a:t>instructions</a:t>
            </a:r>
            <a:r>
              <a:rPr lang="en-US" sz="1200" b="0" i="0" kern="1200" dirty="0" smtClean="0">
                <a:solidFill>
                  <a:schemeClr val="tx1"/>
                </a:solidFill>
                <a:effectLst/>
                <a:latin typeface="+mn-lt"/>
                <a:ea typeface="+mn-ea"/>
                <a:cs typeface="+mn-cs"/>
              </a:rPr>
              <a:t> before the jump or call to virus code. If the antivirus just look at first instruction it will fail on detecting the jump to virus.</a:t>
            </a:r>
          </a:p>
          <a:p>
            <a:r>
              <a:rPr lang="en-US" sz="1200" b="0" i="0" u="none" strike="noStrike" kern="1200" dirty="0" smtClean="0">
                <a:solidFill>
                  <a:schemeClr val="tx1"/>
                </a:solidFill>
                <a:effectLst/>
                <a:latin typeface="+mn-lt"/>
                <a:ea typeface="+mn-ea"/>
                <a:cs typeface="+mn-cs"/>
              </a:rPr>
              <a:t>Marburg</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Parvo</a:t>
            </a:r>
            <a:r>
              <a:rPr lang="en-US" sz="1200" b="0" i="0" kern="1200" dirty="0" smtClean="0">
                <a:solidFill>
                  <a:schemeClr val="tx1"/>
                </a:solidFill>
                <a:effectLst/>
                <a:latin typeface="+mn-lt"/>
                <a:ea typeface="+mn-ea"/>
                <a:cs typeface="+mn-cs"/>
              </a:rPr>
              <a:t> viruses uses this method, but now this is not enough. Some antivirus can trace through this garbage code and can find the jump outside the code section, reporting the suspicious flag again.</a:t>
            </a:r>
          </a:p>
          <a:p>
            <a:r>
              <a:rPr lang="en-US" sz="1200" b="0" i="0" kern="1200" dirty="0" smtClean="0">
                <a:solidFill>
                  <a:schemeClr val="tx1"/>
                </a:solidFill>
                <a:effectLst/>
                <a:latin typeface="+mn-lt"/>
                <a:ea typeface="+mn-ea"/>
                <a:cs typeface="+mn-cs"/>
              </a:rPr>
              <a:t>Solution? We have to inject a jump or call to our virus inside host code, but far away of the file entry-point.</a:t>
            </a:r>
          </a:p>
          <a:p>
            <a:r>
              <a:rPr lang="en-US" sz="1200" b="0" i="0" kern="1200" dirty="0" smtClean="0">
                <a:solidFill>
                  <a:schemeClr val="tx1"/>
                </a:solidFill>
                <a:effectLst/>
                <a:latin typeface="+mn-lt"/>
                <a:ea typeface="+mn-ea"/>
                <a:cs typeface="+mn-cs"/>
              </a:rPr>
              <a:t>To do this we can emulate each instruction until we find a save place.</a:t>
            </a:r>
          </a:p>
          <a:p>
            <a:r>
              <a:rPr lang="en-US" sz="1200" b="0" i="0" kern="1200" dirty="0" smtClean="0">
                <a:solidFill>
                  <a:schemeClr val="tx1"/>
                </a:solidFill>
                <a:effectLst/>
                <a:latin typeface="+mn-lt"/>
                <a:ea typeface="+mn-ea"/>
                <a:cs typeface="+mn-cs"/>
              </a:rPr>
              <a:t>But wait! There is no real need for writing a debugger-like virus. We can take advantage of the PE structure in order to fast-scan the file looking for a place to insert a jump or call to virus code.</a:t>
            </a:r>
          </a:p>
          <a:p>
            <a:endParaRPr lang="en-US" dirty="0"/>
          </a:p>
        </p:txBody>
      </p:sp>
      <p:sp>
        <p:nvSpPr>
          <p:cNvPr id="4" name="Segnaposto numero diapositiva 3"/>
          <p:cNvSpPr>
            <a:spLocks noGrp="1"/>
          </p:cNvSpPr>
          <p:nvPr>
            <p:ph type="sldNum" sz="quarter" idx="10"/>
          </p:nvPr>
        </p:nvSpPr>
        <p:spPr/>
        <p:txBody>
          <a:bodyPr/>
          <a:lstStyle/>
          <a:p>
            <a:fld id="{66CA22EB-28FD-45B8-B3D8-25C9E63A4049}" type="slidenum">
              <a:rPr lang="en-US" smtClean="0"/>
              <a:t>32</a:t>
            </a:fld>
            <a:endParaRPr lang="en-US"/>
          </a:p>
        </p:txBody>
      </p:sp>
    </p:spTree>
    <p:extLst>
      <p:ext uri="{BB962C8B-B14F-4D97-AF65-F5344CB8AC3E}">
        <p14:creationId xmlns:p14="http://schemas.microsoft.com/office/powerpoint/2010/main" val="2203847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DOS MZ executable</a:t>
            </a:r>
            <a:r>
              <a:rPr lang="en-US" sz="1200" b="0" i="0" kern="1200" dirty="0" smtClean="0">
                <a:solidFill>
                  <a:schemeClr val="tx1"/>
                </a:solidFill>
                <a:effectLst/>
                <a:latin typeface="+mn-lt"/>
                <a:ea typeface="+mn-ea"/>
                <a:cs typeface="+mn-cs"/>
              </a:rPr>
              <a:t> format is the </a:t>
            </a:r>
            <a:r>
              <a:rPr lang="en-US" sz="1200" b="0" i="0" u="none" strike="noStrike" kern="1200" dirty="0" smtClean="0">
                <a:solidFill>
                  <a:schemeClr val="tx1"/>
                </a:solidFill>
                <a:effectLst/>
                <a:latin typeface="+mn-lt"/>
                <a:ea typeface="+mn-ea"/>
                <a:cs typeface="+mn-cs"/>
                <a:hlinkClick r:id="rId3" tooltip="Executable"/>
              </a:rPr>
              <a:t>executable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tooltip="File format"/>
              </a:rPr>
              <a:t>file format</a:t>
            </a:r>
            <a:r>
              <a:rPr lang="en-US" sz="1200" b="0" i="0" kern="1200" dirty="0" smtClean="0">
                <a:solidFill>
                  <a:schemeClr val="tx1"/>
                </a:solidFill>
                <a:effectLst/>
                <a:latin typeface="+mn-lt"/>
                <a:ea typeface="+mn-ea"/>
                <a:cs typeface="+mn-cs"/>
              </a:rPr>
              <a:t> used for .</a:t>
            </a:r>
            <a:r>
              <a:rPr lang="en-US" sz="1200" b="0" i="0" u="none" strike="noStrike" kern="1200" dirty="0" smtClean="0">
                <a:solidFill>
                  <a:schemeClr val="tx1"/>
                </a:solidFill>
                <a:effectLst/>
                <a:latin typeface="+mn-lt"/>
                <a:ea typeface="+mn-ea"/>
                <a:cs typeface="+mn-cs"/>
                <a:hlinkClick r:id="rId5" tooltip="EXE"/>
              </a:rPr>
              <a:t>EXE</a:t>
            </a:r>
            <a:r>
              <a:rPr lang="en-US" sz="1200" b="0" i="0" kern="1200" dirty="0" smtClean="0">
                <a:solidFill>
                  <a:schemeClr val="tx1"/>
                </a:solidFill>
                <a:effectLst/>
                <a:latin typeface="+mn-lt"/>
                <a:ea typeface="+mn-ea"/>
                <a:cs typeface="+mn-cs"/>
              </a:rPr>
              <a:t> files in </a:t>
            </a:r>
            <a:r>
              <a:rPr lang="en-US" sz="1200" b="0" i="0" u="none" strike="noStrike" kern="1200" dirty="0" smtClean="0">
                <a:solidFill>
                  <a:schemeClr val="tx1"/>
                </a:solidFill>
                <a:effectLst/>
                <a:latin typeface="+mn-lt"/>
                <a:ea typeface="+mn-ea"/>
                <a:cs typeface="+mn-cs"/>
                <a:hlinkClick r:id="rId6" tooltip="DOS"/>
              </a:rPr>
              <a:t>DOS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file can be identified by the </a:t>
            </a:r>
            <a:r>
              <a:rPr lang="en-US" sz="1200" b="0" i="0" u="none" strike="noStrike" kern="1200" dirty="0" smtClean="0">
                <a:solidFill>
                  <a:schemeClr val="tx1"/>
                </a:solidFill>
                <a:effectLst/>
                <a:latin typeface="+mn-lt"/>
                <a:ea typeface="+mn-ea"/>
                <a:cs typeface="+mn-cs"/>
                <a:hlinkClick r:id="rId7" tooltip="ASCII"/>
              </a:rPr>
              <a:t>ASCII</a:t>
            </a:r>
            <a:r>
              <a:rPr lang="en-US" sz="1200" b="0" i="0" kern="1200" dirty="0" smtClean="0">
                <a:solidFill>
                  <a:schemeClr val="tx1"/>
                </a:solidFill>
                <a:effectLst/>
                <a:latin typeface="+mn-lt"/>
                <a:ea typeface="+mn-ea"/>
                <a:cs typeface="+mn-cs"/>
              </a:rPr>
              <a:t> string "MZ" (</a:t>
            </a:r>
            <a:r>
              <a:rPr lang="en-US" sz="1200" b="0" i="0" u="none" strike="noStrike" kern="1200" dirty="0" smtClean="0">
                <a:solidFill>
                  <a:schemeClr val="tx1"/>
                </a:solidFill>
                <a:effectLst/>
                <a:latin typeface="+mn-lt"/>
                <a:ea typeface="+mn-ea"/>
                <a:cs typeface="+mn-cs"/>
                <a:hlinkClick r:id="rId8" tooltip="Hexadecimal"/>
              </a:rPr>
              <a:t>hexadecimal</a:t>
            </a:r>
            <a:r>
              <a:rPr lang="en-US" sz="1200" b="0" i="0" kern="1200" dirty="0" smtClean="0">
                <a:solidFill>
                  <a:schemeClr val="tx1"/>
                </a:solidFill>
                <a:effectLst/>
                <a:latin typeface="+mn-lt"/>
                <a:ea typeface="+mn-ea"/>
                <a:cs typeface="+mn-cs"/>
              </a:rPr>
              <a:t>: 4D 5A) at the beginning of the file (the "</a:t>
            </a:r>
            <a:r>
              <a:rPr lang="en-US" sz="1200" b="0" i="0" u="none" strike="noStrike" kern="1200" dirty="0" smtClean="0">
                <a:solidFill>
                  <a:schemeClr val="tx1"/>
                </a:solidFill>
                <a:effectLst/>
                <a:latin typeface="+mn-lt"/>
                <a:ea typeface="+mn-ea"/>
                <a:cs typeface="+mn-cs"/>
                <a:hlinkClick r:id="rId9" tooltip="Magic number (programming)"/>
              </a:rPr>
              <a:t>magic number</a:t>
            </a:r>
            <a:r>
              <a:rPr lang="en-US" sz="1200" b="0" i="0" kern="1200" dirty="0" smtClean="0">
                <a:solidFill>
                  <a:schemeClr val="tx1"/>
                </a:solidFill>
                <a:effectLst/>
                <a:latin typeface="+mn-lt"/>
                <a:ea typeface="+mn-ea"/>
                <a:cs typeface="+mn-cs"/>
              </a:rPr>
              <a:t>"). "MZ" are the initials of </a:t>
            </a:r>
            <a:r>
              <a:rPr lang="en-US" sz="1200" b="0" i="0" u="none" strike="noStrike" kern="1200" dirty="0" smtClean="0">
                <a:solidFill>
                  <a:schemeClr val="tx1"/>
                </a:solidFill>
                <a:effectLst/>
                <a:latin typeface="+mn-lt"/>
                <a:ea typeface="+mn-ea"/>
                <a:cs typeface="+mn-cs"/>
                <a:hlinkClick r:id="rId10" tooltip="Mark Zbikowski"/>
              </a:rPr>
              <a:t>Mark </a:t>
            </a:r>
            <a:r>
              <a:rPr lang="en-US" sz="1200" b="0" i="0" u="none" strike="noStrike" kern="1200" dirty="0" err="1" smtClean="0">
                <a:solidFill>
                  <a:schemeClr val="tx1"/>
                </a:solidFill>
                <a:effectLst/>
                <a:latin typeface="+mn-lt"/>
                <a:ea typeface="+mn-ea"/>
                <a:cs typeface="+mn-cs"/>
                <a:hlinkClick r:id="rId10" tooltip="Mark Zbikowski"/>
              </a:rPr>
              <a:t>Zbikowski</a:t>
            </a:r>
            <a:r>
              <a:rPr lang="en-US" sz="1200" b="0" i="0" kern="1200" dirty="0" smtClean="0">
                <a:solidFill>
                  <a:schemeClr val="tx1"/>
                </a:solidFill>
                <a:effectLst/>
                <a:latin typeface="+mn-lt"/>
                <a:ea typeface="+mn-ea"/>
                <a:cs typeface="+mn-cs"/>
              </a:rPr>
              <a:t>, one of the developers of </a:t>
            </a:r>
            <a:r>
              <a:rPr lang="en-US" sz="1200" b="0" i="0" u="none" strike="noStrike" kern="1200" dirty="0" smtClean="0">
                <a:solidFill>
                  <a:schemeClr val="tx1"/>
                </a:solidFill>
                <a:effectLst/>
                <a:latin typeface="+mn-lt"/>
                <a:ea typeface="+mn-ea"/>
                <a:cs typeface="+mn-cs"/>
                <a:hlinkClick r:id="rId11" tooltip="MS-DOS"/>
              </a:rPr>
              <a:t>MS-DOS</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12"/>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MZ DOS executable file is newer than the </a:t>
            </a:r>
            <a:r>
              <a:rPr lang="en-US" sz="1200" b="0" i="0" u="none" strike="noStrike" kern="1200" dirty="0" smtClean="0">
                <a:solidFill>
                  <a:schemeClr val="tx1"/>
                </a:solidFill>
                <a:effectLst/>
                <a:latin typeface="+mn-lt"/>
                <a:ea typeface="+mn-ea"/>
                <a:cs typeface="+mn-cs"/>
                <a:hlinkClick r:id="rId13" tooltip="COM file"/>
              </a:rPr>
              <a:t>COM executable format</a:t>
            </a:r>
            <a:r>
              <a:rPr lang="en-US" sz="1200" b="0" i="0" kern="1200" dirty="0" smtClean="0">
                <a:solidFill>
                  <a:schemeClr val="tx1"/>
                </a:solidFill>
                <a:effectLst/>
                <a:latin typeface="+mn-lt"/>
                <a:ea typeface="+mn-ea"/>
                <a:cs typeface="+mn-cs"/>
              </a:rPr>
              <a:t> and differs from it. The DOS executable </a:t>
            </a:r>
            <a:r>
              <a:rPr lang="en-US" sz="1200" b="0" i="0" u="none" strike="noStrike" kern="1200" dirty="0" smtClean="0">
                <a:solidFill>
                  <a:schemeClr val="tx1"/>
                </a:solidFill>
                <a:effectLst/>
                <a:latin typeface="+mn-lt"/>
                <a:ea typeface="+mn-ea"/>
                <a:cs typeface="+mn-cs"/>
                <a:hlinkClick r:id="rId14" tooltip="File header"/>
              </a:rPr>
              <a:t>header</a:t>
            </a:r>
            <a:r>
              <a:rPr lang="en-US" sz="1200" b="0" i="0" kern="1200" dirty="0" smtClean="0">
                <a:solidFill>
                  <a:schemeClr val="tx1"/>
                </a:solidFill>
                <a:effectLst/>
                <a:latin typeface="+mn-lt"/>
                <a:ea typeface="+mn-ea"/>
                <a:cs typeface="+mn-cs"/>
              </a:rPr>
              <a:t> contains </a:t>
            </a:r>
            <a:r>
              <a:rPr lang="en-US" sz="1200" b="0" i="0" u="none" strike="noStrike" kern="1200" dirty="0" smtClean="0">
                <a:solidFill>
                  <a:schemeClr val="tx1"/>
                </a:solidFill>
                <a:effectLst/>
                <a:latin typeface="+mn-lt"/>
                <a:ea typeface="+mn-ea"/>
                <a:cs typeface="+mn-cs"/>
                <a:hlinkClick r:id="rId15" tooltip="Relocation table"/>
              </a:rPr>
              <a:t>relocation</a:t>
            </a:r>
            <a:r>
              <a:rPr lang="en-US" sz="1200" b="0" i="0" kern="1200" dirty="0" smtClean="0">
                <a:solidFill>
                  <a:schemeClr val="tx1"/>
                </a:solidFill>
                <a:effectLst/>
                <a:latin typeface="+mn-lt"/>
                <a:ea typeface="+mn-ea"/>
                <a:cs typeface="+mn-cs"/>
              </a:rPr>
              <a:t> information, which allows multiple segments to be loaded at arbitrary memory addresses, and it supports executables larger than 64 KiB; however, the format still requires relatively low memory limits. These limits were later bypassed using </a:t>
            </a:r>
            <a:r>
              <a:rPr lang="en-US" sz="1200" b="0" i="0" u="none" strike="noStrike" kern="1200" dirty="0" smtClean="0">
                <a:solidFill>
                  <a:schemeClr val="tx1"/>
                </a:solidFill>
                <a:effectLst/>
                <a:latin typeface="+mn-lt"/>
                <a:ea typeface="+mn-ea"/>
                <a:cs typeface="+mn-cs"/>
                <a:hlinkClick r:id="rId16" tooltip="DOS extender"/>
              </a:rPr>
              <a:t>DOS extenders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environment of an EXE program run by DOS is found in its </a:t>
            </a:r>
            <a:r>
              <a:rPr lang="en-US" sz="1200" b="0" i="0" u="none" strike="noStrike" kern="1200" dirty="0" smtClean="0">
                <a:solidFill>
                  <a:schemeClr val="tx1"/>
                </a:solidFill>
                <a:effectLst/>
                <a:latin typeface="+mn-lt"/>
                <a:ea typeface="+mn-ea"/>
                <a:cs typeface="+mn-cs"/>
                <a:hlinkClick r:id="rId17" tooltip="Program Segment Prefix"/>
              </a:rPr>
              <a:t>Program Segment Prefix</a:t>
            </a:r>
            <a:r>
              <a:rPr lang="en-US" sz="1200" b="0" i="0" kern="1200" dirty="0" smtClean="0">
                <a:solidFill>
                  <a:schemeClr val="tx1"/>
                </a:solidFill>
                <a:effectLst/>
                <a:latin typeface="+mn-lt"/>
                <a:ea typeface="+mn-ea"/>
                <a:cs typeface="+mn-cs"/>
              </a:rPr>
              <a:t>.</a:t>
            </a:r>
          </a:p>
          <a:p>
            <a:endParaRPr lang="en-US" dirty="0"/>
          </a:p>
        </p:txBody>
      </p:sp>
      <p:sp>
        <p:nvSpPr>
          <p:cNvPr id="4" name="Segnaposto numero diapositiva 3"/>
          <p:cNvSpPr>
            <a:spLocks noGrp="1"/>
          </p:cNvSpPr>
          <p:nvPr>
            <p:ph type="sldNum" sz="quarter" idx="10"/>
          </p:nvPr>
        </p:nvSpPr>
        <p:spPr/>
        <p:txBody>
          <a:bodyPr/>
          <a:lstStyle/>
          <a:p>
            <a:fld id="{66CA22EB-28FD-45B8-B3D8-25C9E63A4049}" type="slidenum">
              <a:rPr lang="en-US" smtClean="0"/>
              <a:t>36</a:t>
            </a:fld>
            <a:endParaRPr lang="en-US"/>
          </a:p>
        </p:txBody>
      </p:sp>
    </p:spTree>
    <p:extLst>
      <p:ext uri="{BB962C8B-B14F-4D97-AF65-F5344CB8AC3E}">
        <p14:creationId xmlns:p14="http://schemas.microsoft.com/office/powerpoint/2010/main" val="3581841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The </a:t>
            </a:r>
            <a:r>
              <a:rPr lang="en-US" dirty="0" err="1" smtClean="0"/>
              <a:t>decryptor</a:t>
            </a:r>
            <a:r>
              <a:rPr lang="en-US" dirty="0" smtClean="0"/>
              <a:t> integration is performed in the same way as for the virus body integration – existing instructions are moved to either side, and a block of code is placed in between them. </a:t>
            </a:r>
          </a:p>
          <a:p>
            <a:endParaRPr lang="en-US" dirty="0"/>
          </a:p>
        </p:txBody>
      </p:sp>
      <p:sp>
        <p:nvSpPr>
          <p:cNvPr id="4" name="Segnaposto numero diapositiva 3"/>
          <p:cNvSpPr>
            <a:spLocks noGrp="1"/>
          </p:cNvSpPr>
          <p:nvPr>
            <p:ph type="sldNum" sz="quarter" idx="10"/>
          </p:nvPr>
        </p:nvSpPr>
        <p:spPr/>
        <p:txBody>
          <a:bodyPr/>
          <a:lstStyle/>
          <a:p>
            <a:fld id="{66CA22EB-28FD-45B8-B3D8-25C9E63A4049}" type="slidenum">
              <a:rPr lang="en-US" smtClean="0"/>
              <a:t>39</a:t>
            </a:fld>
            <a:endParaRPr lang="en-US"/>
          </a:p>
        </p:txBody>
      </p:sp>
    </p:spTree>
    <p:extLst>
      <p:ext uri="{BB962C8B-B14F-4D97-AF65-F5344CB8AC3E}">
        <p14:creationId xmlns:p14="http://schemas.microsoft.com/office/powerpoint/2010/main" val="3479516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en-US"/>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a:p>
        </p:txBody>
      </p:sp>
      <p:sp>
        <p:nvSpPr>
          <p:cNvPr id="4" name="Segnaposto data 3"/>
          <p:cNvSpPr>
            <a:spLocks noGrp="1"/>
          </p:cNvSpPr>
          <p:nvPr>
            <p:ph type="dt" sz="half" idx="10"/>
          </p:nvPr>
        </p:nvSpPr>
        <p:spPr/>
        <p:txBody>
          <a:bodyPr/>
          <a:lstStyle/>
          <a:p>
            <a:fld id="{6BD28123-E290-47F4-BC65-C2A6371D617E}" type="datetime1">
              <a:rPr lang="en-US" smtClean="0"/>
              <a:t>11/4/2016</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305F9027-4BE5-41CB-B532-EB2C5F43B18C}" type="slidenum">
              <a:rPr lang="en-US" smtClean="0"/>
              <a:t>‹N›</a:t>
            </a:fld>
            <a:endParaRPr lang="en-US"/>
          </a:p>
        </p:txBody>
      </p:sp>
    </p:spTree>
    <p:extLst>
      <p:ext uri="{BB962C8B-B14F-4D97-AF65-F5344CB8AC3E}">
        <p14:creationId xmlns:p14="http://schemas.microsoft.com/office/powerpoint/2010/main" val="4043007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fld id="{FB235FA1-12F5-4878-A063-E9D755494AE1}" type="datetime1">
              <a:rPr lang="en-US" smtClean="0"/>
              <a:t>11/4/2016</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305F9027-4BE5-41CB-B532-EB2C5F43B18C}" type="slidenum">
              <a:rPr lang="en-US" smtClean="0"/>
              <a:t>‹N›</a:t>
            </a:fld>
            <a:endParaRPr lang="en-US"/>
          </a:p>
        </p:txBody>
      </p:sp>
    </p:spTree>
    <p:extLst>
      <p:ext uri="{BB962C8B-B14F-4D97-AF65-F5344CB8AC3E}">
        <p14:creationId xmlns:p14="http://schemas.microsoft.com/office/powerpoint/2010/main" val="4146054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en-US"/>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fld id="{6C3996FD-B9F5-441D-A648-6187A9D427BF}" type="datetime1">
              <a:rPr lang="en-US" smtClean="0"/>
              <a:t>11/4/2016</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305F9027-4BE5-41CB-B532-EB2C5F43B18C}" type="slidenum">
              <a:rPr lang="en-US" smtClean="0"/>
              <a:t>‹N›</a:t>
            </a:fld>
            <a:endParaRPr lang="en-US"/>
          </a:p>
        </p:txBody>
      </p:sp>
    </p:spTree>
    <p:extLst>
      <p:ext uri="{BB962C8B-B14F-4D97-AF65-F5344CB8AC3E}">
        <p14:creationId xmlns:p14="http://schemas.microsoft.com/office/powerpoint/2010/main" val="852802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fld id="{78894DD9-F3FE-4B34-A5E4-40D5572B495D}" type="datetime1">
              <a:rPr lang="en-US" smtClean="0"/>
              <a:t>11/4/2016</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305F9027-4BE5-41CB-B532-EB2C5F43B18C}" type="slidenum">
              <a:rPr lang="en-US" smtClean="0"/>
              <a:t>‹N›</a:t>
            </a:fld>
            <a:endParaRPr lang="en-US"/>
          </a:p>
        </p:txBody>
      </p:sp>
    </p:spTree>
    <p:extLst>
      <p:ext uri="{BB962C8B-B14F-4D97-AF65-F5344CB8AC3E}">
        <p14:creationId xmlns:p14="http://schemas.microsoft.com/office/powerpoint/2010/main" val="780255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en-US"/>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50B2DD4A-718F-46F9-BE61-310AC7B1CA62}" type="datetime1">
              <a:rPr lang="en-US" smtClean="0"/>
              <a:t>11/4/2016</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305F9027-4BE5-41CB-B532-EB2C5F43B18C}" type="slidenum">
              <a:rPr lang="en-US" smtClean="0"/>
              <a:t>‹N›</a:t>
            </a:fld>
            <a:endParaRPr lang="en-US"/>
          </a:p>
        </p:txBody>
      </p:sp>
    </p:spTree>
    <p:extLst>
      <p:ext uri="{BB962C8B-B14F-4D97-AF65-F5344CB8AC3E}">
        <p14:creationId xmlns:p14="http://schemas.microsoft.com/office/powerpoint/2010/main" val="110161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data 4"/>
          <p:cNvSpPr>
            <a:spLocks noGrp="1"/>
          </p:cNvSpPr>
          <p:nvPr>
            <p:ph type="dt" sz="half" idx="10"/>
          </p:nvPr>
        </p:nvSpPr>
        <p:spPr/>
        <p:txBody>
          <a:bodyPr/>
          <a:lstStyle/>
          <a:p>
            <a:fld id="{018DBB9B-54DB-45DB-870C-ED4146D1B856}" type="datetime1">
              <a:rPr lang="en-US" smtClean="0"/>
              <a:t>11/4/2016</a:t>
            </a:fld>
            <a:endParaRPr lang="en-US"/>
          </a:p>
        </p:txBody>
      </p:sp>
      <p:sp>
        <p:nvSpPr>
          <p:cNvPr id="6" name="Segnaposto piè di pagina 5"/>
          <p:cNvSpPr>
            <a:spLocks noGrp="1"/>
          </p:cNvSpPr>
          <p:nvPr>
            <p:ph type="ftr" sz="quarter" idx="11"/>
          </p:nvPr>
        </p:nvSpPr>
        <p:spPr/>
        <p:txBody>
          <a:bodyPr/>
          <a:lstStyle/>
          <a:p>
            <a:endParaRPr lang="en-US"/>
          </a:p>
        </p:txBody>
      </p:sp>
      <p:sp>
        <p:nvSpPr>
          <p:cNvPr id="7" name="Segnaposto numero diapositiva 6"/>
          <p:cNvSpPr>
            <a:spLocks noGrp="1"/>
          </p:cNvSpPr>
          <p:nvPr>
            <p:ph type="sldNum" sz="quarter" idx="12"/>
          </p:nvPr>
        </p:nvSpPr>
        <p:spPr/>
        <p:txBody>
          <a:bodyPr/>
          <a:lstStyle/>
          <a:p>
            <a:fld id="{305F9027-4BE5-41CB-B532-EB2C5F43B18C}" type="slidenum">
              <a:rPr lang="en-US" smtClean="0"/>
              <a:t>‹N›</a:t>
            </a:fld>
            <a:endParaRPr lang="en-US"/>
          </a:p>
        </p:txBody>
      </p:sp>
    </p:spTree>
    <p:extLst>
      <p:ext uri="{BB962C8B-B14F-4D97-AF65-F5344CB8AC3E}">
        <p14:creationId xmlns:p14="http://schemas.microsoft.com/office/powerpoint/2010/main" val="951952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en-US"/>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7" name="Segnaposto data 6"/>
          <p:cNvSpPr>
            <a:spLocks noGrp="1"/>
          </p:cNvSpPr>
          <p:nvPr>
            <p:ph type="dt" sz="half" idx="10"/>
          </p:nvPr>
        </p:nvSpPr>
        <p:spPr/>
        <p:txBody>
          <a:bodyPr/>
          <a:lstStyle/>
          <a:p>
            <a:fld id="{82675085-6AFA-4589-8959-924C17AE1506}" type="datetime1">
              <a:rPr lang="en-US" smtClean="0"/>
              <a:t>11/4/2016</a:t>
            </a:fld>
            <a:endParaRPr lang="en-US"/>
          </a:p>
        </p:txBody>
      </p:sp>
      <p:sp>
        <p:nvSpPr>
          <p:cNvPr id="8" name="Segnaposto piè di pagina 7"/>
          <p:cNvSpPr>
            <a:spLocks noGrp="1"/>
          </p:cNvSpPr>
          <p:nvPr>
            <p:ph type="ftr" sz="quarter" idx="11"/>
          </p:nvPr>
        </p:nvSpPr>
        <p:spPr/>
        <p:txBody>
          <a:bodyPr/>
          <a:lstStyle/>
          <a:p>
            <a:endParaRPr lang="en-US"/>
          </a:p>
        </p:txBody>
      </p:sp>
      <p:sp>
        <p:nvSpPr>
          <p:cNvPr id="9" name="Segnaposto numero diapositiva 8"/>
          <p:cNvSpPr>
            <a:spLocks noGrp="1"/>
          </p:cNvSpPr>
          <p:nvPr>
            <p:ph type="sldNum" sz="quarter" idx="12"/>
          </p:nvPr>
        </p:nvSpPr>
        <p:spPr/>
        <p:txBody>
          <a:bodyPr/>
          <a:lstStyle/>
          <a:p>
            <a:fld id="{305F9027-4BE5-41CB-B532-EB2C5F43B18C}" type="slidenum">
              <a:rPr lang="en-US" smtClean="0"/>
              <a:t>‹N›</a:t>
            </a:fld>
            <a:endParaRPr lang="en-US"/>
          </a:p>
        </p:txBody>
      </p:sp>
    </p:spTree>
    <p:extLst>
      <p:ext uri="{BB962C8B-B14F-4D97-AF65-F5344CB8AC3E}">
        <p14:creationId xmlns:p14="http://schemas.microsoft.com/office/powerpoint/2010/main" val="1932770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data 2"/>
          <p:cNvSpPr>
            <a:spLocks noGrp="1"/>
          </p:cNvSpPr>
          <p:nvPr>
            <p:ph type="dt" sz="half" idx="10"/>
          </p:nvPr>
        </p:nvSpPr>
        <p:spPr/>
        <p:txBody>
          <a:bodyPr/>
          <a:lstStyle/>
          <a:p>
            <a:fld id="{0605C52F-1B98-4EE3-9DB1-C7FC4A9210F7}" type="datetime1">
              <a:rPr lang="en-US" smtClean="0"/>
              <a:t>11/4/2016</a:t>
            </a:fld>
            <a:endParaRPr lang="en-US"/>
          </a:p>
        </p:txBody>
      </p:sp>
      <p:sp>
        <p:nvSpPr>
          <p:cNvPr id="4" name="Segnaposto piè di pagina 3"/>
          <p:cNvSpPr>
            <a:spLocks noGrp="1"/>
          </p:cNvSpPr>
          <p:nvPr>
            <p:ph type="ftr" sz="quarter" idx="11"/>
          </p:nvPr>
        </p:nvSpPr>
        <p:spPr/>
        <p:txBody>
          <a:bodyPr/>
          <a:lstStyle/>
          <a:p>
            <a:endParaRPr lang="en-US"/>
          </a:p>
        </p:txBody>
      </p:sp>
      <p:sp>
        <p:nvSpPr>
          <p:cNvPr id="5" name="Segnaposto numero diapositiva 4"/>
          <p:cNvSpPr>
            <a:spLocks noGrp="1"/>
          </p:cNvSpPr>
          <p:nvPr>
            <p:ph type="sldNum" sz="quarter" idx="12"/>
          </p:nvPr>
        </p:nvSpPr>
        <p:spPr/>
        <p:txBody>
          <a:bodyPr/>
          <a:lstStyle/>
          <a:p>
            <a:fld id="{305F9027-4BE5-41CB-B532-EB2C5F43B18C}" type="slidenum">
              <a:rPr lang="en-US" smtClean="0"/>
              <a:t>‹N›</a:t>
            </a:fld>
            <a:endParaRPr lang="en-US"/>
          </a:p>
        </p:txBody>
      </p:sp>
    </p:spTree>
    <p:extLst>
      <p:ext uri="{BB962C8B-B14F-4D97-AF65-F5344CB8AC3E}">
        <p14:creationId xmlns:p14="http://schemas.microsoft.com/office/powerpoint/2010/main" val="2661986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B12F29EA-29D3-48CE-A1CB-591058595445}" type="datetime1">
              <a:rPr lang="en-US" smtClean="0"/>
              <a:t>11/4/2016</a:t>
            </a:fld>
            <a:endParaRPr lang="en-US"/>
          </a:p>
        </p:txBody>
      </p:sp>
      <p:sp>
        <p:nvSpPr>
          <p:cNvPr id="3" name="Segnaposto piè di pagina 2"/>
          <p:cNvSpPr>
            <a:spLocks noGrp="1"/>
          </p:cNvSpPr>
          <p:nvPr>
            <p:ph type="ftr" sz="quarter" idx="11"/>
          </p:nvPr>
        </p:nvSpPr>
        <p:spPr/>
        <p:txBody>
          <a:bodyPr/>
          <a:lstStyle/>
          <a:p>
            <a:endParaRPr lang="en-US"/>
          </a:p>
        </p:txBody>
      </p:sp>
      <p:sp>
        <p:nvSpPr>
          <p:cNvPr id="4" name="Segnaposto numero diapositiva 3"/>
          <p:cNvSpPr>
            <a:spLocks noGrp="1"/>
          </p:cNvSpPr>
          <p:nvPr>
            <p:ph type="sldNum" sz="quarter" idx="12"/>
          </p:nvPr>
        </p:nvSpPr>
        <p:spPr/>
        <p:txBody>
          <a:bodyPr/>
          <a:lstStyle/>
          <a:p>
            <a:fld id="{305F9027-4BE5-41CB-B532-EB2C5F43B18C}" type="slidenum">
              <a:rPr lang="en-US" smtClean="0"/>
              <a:t>‹N›</a:t>
            </a:fld>
            <a:endParaRPr lang="en-US"/>
          </a:p>
        </p:txBody>
      </p:sp>
    </p:spTree>
    <p:extLst>
      <p:ext uri="{BB962C8B-B14F-4D97-AF65-F5344CB8AC3E}">
        <p14:creationId xmlns:p14="http://schemas.microsoft.com/office/powerpoint/2010/main" val="3780890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en-US"/>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03D5D99F-E032-4F45-9C18-17C880D351A1}" type="datetime1">
              <a:rPr lang="en-US" smtClean="0"/>
              <a:t>11/4/2016</a:t>
            </a:fld>
            <a:endParaRPr lang="en-US"/>
          </a:p>
        </p:txBody>
      </p:sp>
      <p:sp>
        <p:nvSpPr>
          <p:cNvPr id="6" name="Segnaposto piè di pagina 5"/>
          <p:cNvSpPr>
            <a:spLocks noGrp="1"/>
          </p:cNvSpPr>
          <p:nvPr>
            <p:ph type="ftr" sz="quarter" idx="11"/>
          </p:nvPr>
        </p:nvSpPr>
        <p:spPr/>
        <p:txBody>
          <a:bodyPr/>
          <a:lstStyle/>
          <a:p>
            <a:endParaRPr lang="en-US"/>
          </a:p>
        </p:txBody>
      </p:sp>
      <p:sp>
        <p:nvSpPr>
          <p:cNvPr id="7" name="Segnaposto numero diapositiva 6"/>
          <p:cNvSpPr>
            <a:spLocks noGrp="1"/>
          </p:cNvSpPr>
          <p:nvPr>
            <p:ph type="sldNum" sz="quarter" idx="12"/>
          </p:nvPr>
        </p:nvSpPr>
        <p:spPr/>
        <p:txBody>
          <a:bodyPr/>
          <a:lstStyle/>
          <a:p>
            <a:fld id="{305F9027-4BE5-41CB-B532-EB2C5F43B18C}" type="slidenum">
              <a:rPr lang="en-US" smtClean="0"/>
              <a:t>‹N›</a:t>
            </a:fld>
            <a:endParaRPr lang="en-US"/>
          </a:p>
        </p:txBody>
      </p:sp>
    </p:spTree>
    <p:extLst>
      <p:ext uri="{BB962C8B-B14F-4D97-AF65-F5344CB8AC3E}">
        <p14:creationId xmlns:p14="http://schemas.microsoft.com/office/powerpoint/2010/main" val="3971317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en-US"/>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1FD41D9B-A1D9-4DDC-89B0-A9B13340C66A}" type="datetime1">
              <a:rPr lang="en-US" smtClean="0"/>
              <a:t>11/4/2016</a:t>
            </a:fld>
            <a:endParaRPr lang="en-US"/>
          </a:p>
        </p:txBody>
      </p:sp>
      <p:sp>
        <p:nvSpPr>
          <p:cNvPr id="6" name="Segnaposto piè di pagina 5"/>
          <p:cNvSpPr>
            <a:spLocks noGrp="1"/>
          </p:cNvSpPr>
          <p:nvPr>
            <p:ph type="ftr" sz="quarter" idx="11"/>
          </p:nvPr>
        </p:nvSpPr>
        <p:spPr/>
        <p:txBody>
          <a:bodyPr/>
          <a:lstStyle/>
          <a:p>
            <a:endParaRPr lang="en-US"/>
          </a:p>
        </p:txBody>
      </p:sp>
      <p:sp>
        <p:nvSpPr>
          <p:cNvPr id="7" name="Segnaposto numero diapositiva 6"/>
          <p:cNvSpPr>
            <a:spLocks noGrp="1"/>
          </p:cNvSpPr>
          <p:nvPr>
            <p:ph type="sldNum" sz="quarter" idx="12"/>
          </p:nvPr>
        </p:nvSpPr>
        <p:spPr/>
        <p:txBody>
          <a:bodyPr/>
          <a:lstStyle/>
          <a:p>
            <a:fld id="{305F9027-4BE5-41CB-B532-EB2C5F43B18C}" type="slidenum">
              <a:rPr lang="en-US" smtClean="0"/>
              <a:t>‹N›</a:t>
            </a:fld>
            <a:endParaRPr lang="en-US"/>
          </a:p>
        </p:txBody>
      </p:sp>
    </p:spTree>
    <p:extLst>
      <p:ext uri="{BB962C8B-B14F-4D97-AF65-F5344CB8AC3E}">
        <p14:creationId xmlns:p14="http://schemas.microsoft.com/office/powerpoint/2010/main" val="63864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en-US"/>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E3A9A-A74D-420C-ADDB-880F794CB9E7}" type="datetime1">
              <a:rPr lang="en-US" smtClean="0"/>
              <a:t>11/4/2016</a:t>
            </a:fld>
            <a:endParaRPr lang="en-US"/>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5F9027-4BE5-41CB-B532-EB2C5F43B18C}" type="slidenum">
              <a:rPr lang="en-US" smtClean="0"/>
              <a:t>‹N›</a:t>
            </a:fld>
            <a:endParaRPr lang="en-US"/>
          </a:p>
        </p:txBody>
      </p:sp>
    </p:spTree>
    <p:extLst>
      <p:ext uri="{BB962C8B-B14F-4D97-AF65-F5344CB8AC3E}">
        <p14:creationId xmlns:p14="http://schemas.microsoft.com/office/powerpoint/2010/main" val="3925402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malware.wikia.com/wiki/DO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hyperlink" Target="http://malware.wikia.com/wiki/Variant" TargetMode="External"/><Relationship Id="rId4" Type="http://schemas.openxmlformats.org/officeDocument/2006/relationships/hyperlink" Target="http://malware.wikia.com/wiki/Viru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fld id="{305F9027-4BE5-41CB-B532-EB2C5F43B18C}" type="slidenum">
              <a:rPr lang="en-US" smtClean="0"/>
              <a:t>1</a:t>
            </a:fld>
            <a:endParaRPr lang="en-US"/>
          </a:p>
        </p:txBody>
      </p:sp>
      <p:pic>
        <p:nvPicPr>
          <p:cNvPr id="1026" name="Picture 2" descr="Risultati immagini per black sabbath album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48" y="0"/>
            <a:ext cx="9144000" cy="4627627"/>
          </a:xfrm>
          <a:prstGeom prst="rect">
            <a:avLst/>
          </a:prstGeom>
          <a:noFill/>
          <a:extLst>
            <a:ext uri="{909E8E84-426E-40DD-AFC4-6F175D3DCCD1}">
              <a14:hiddenFill xmlns:a14="http://schemas.microsoft.com/office/drawing/2010/main">
                <a:solidFill>
                  <a:srgbClr val="FFFFFF"/>
                </a:solidFill>
              </a14:hiddenFill>
            </a:ext>
          </a:extLst>
        </p:spPr>
      </p:pic>
      <p:sp>
        <p:nvSpPr>
          <p:cNvPr id="7" name="Titolo 1"/>
          <p:cNvSpPr txBox="1">
            <a:spLocks/>
          </p:cNvSpPr>
          <p:nvPr/>
        </p:nvSpPr>
        <p:spPr>
          <a:xfrm>
            <a:off x="663552" y="5085184"/>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t-IT" dirty="0" err="1" smtClean="0"/>
              <a:t>Polymorphic</a:t>
            </a:r>
            <a:r>
              <a:rPr lang="it-IT" dirty="0" smtClean="0"/>
              <a:t> and </a:t>
            </a:r>
            <a:r>
              <a:rPr lang="it-IT" dirty="0" err="1" smtClean="0"/>
              <a:t>Metamorphyc</a:t>
            </a:r>
            <a:r>
              <a:rPr lang="it-IT" dirty="0" smtClean="0"/>
              <a:t> </a:t>
            </a:r>
            <a:r>
              <a:rPr lang="it-IT" dirty="0" err="1" smtClean="0"/>
              <a:t>viruses</a:t>
            </a:r>
            <a:endParaRPr lang="en-US" dirty="0"/>
          </a:p>
        </p:txBody>
      </p:sp>
    </p:spTree>
    <p:extLst>
      <p:ext uri="{BB962C8B-B14F-4D97-AF65-F5344CB8AC3E}">
        <p14:creationId xmlns:p14="http://schemas.microsoft.com/office/powerpoint/2010/main" val="1590056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smtClean="0"/>
              <a:t>Polymorphism</a:t>
            </a:r>
            <a:r>
              <a:rPr lang="it-IT" dirty="0" smtClean="0"/>
              <a:t>: Junk </a:t>
            </a:r>
            <a:r>
              <a:rPr lang="it-IT" dirty="0" err="1" smtClean="0"/>
              <a:t>Instruction</a:t>
            </a:r>
            <a:r>
              <a:rPr lang="it-IT" dirty="0" smtClean="0"/>
              <a:t> </a:t>
            </a:r>
            <a:r>
              <a:rPr lang="it-IT" dirty="0" err="1" smtClean="0"/>
              <a:t>Selection</a:t>
            </a:r>
            <a:endParaRPr lang="en-US" dirty="0"/>
          </a:p>
        </p:txBody>
      </p:sp>
      <p:sp>
        <p:nvSpPr>
          <p:cNvPr id="3" name="Segnaposto contenuto 2"/>
          <p:cNvSpPr>
            <a:spLocks noGrp="1"/>
          </p:cNvSpPr>
          <p:nvPr>
            <p:ph idx="1"/>
          </p:nvPr>
        </p:nvSpPr>
        <p:spPr/>
        <p:txBody>
          <a:bodyPr>
            <a:normAutofit fontScale="70000" lnSpcReduction="20000"/>
          </a:bodyPr>
          <a:lstStyle/>
          <a:p>
            <a:r>
              <a:rPr lang="en-US" dirty="0"/>
              <a:t>How many instructions qualify as junk </a:t>
            </a:r>
            <a:r>
              <a:rPr lang="en-US" dirty="0" smtClean="0"/>
              <a:t>instruction candidates </a:t>
            </a:r>
            <a:r>
              <a:rPr lang="en-US" dirty="0"/>
              <a:t>for this </a:t>
            </a:r>
            <a:r>
              <a:rPr lang="en-US" dirty="0" err="1"/>
              <a:t>decryptor</a:t>
            </a:r>
            <a:r>
              <a:rPr lang="en-US" dirty="0"/>
              <a:t>?</a:t>
            </a:r>
          </a:p>
          <a:p>
            <a:r>
              <a:rPr lang="en-US" dirty="0" smtClean="0"/>
              <a:t>The </a:t>
            </a:r>
            <a:r>
              <a:rPr lang="en-US" dirty="0"/>
              <a:t>x86 has more than 100 instructions</a:t>
            </a:r>
          </a:p>
          <a:p>
            <a:r>
              <a:rPr lang="en-US" dirty="0" smtClean="0"/>
              <a:t>Each </a:t>
            </a:r>
            <a:r>
              <a:rPr lang="en-US" dirty="0"/>
              <a:t>has dozens of variants based on </a:t>
            </a:r>
            <a:r>
              <a:rPr lang="en-US" dirty="0" smtClean="0"/>
              <a:t>operand choice</a:t>
            </a:r>
            <a:r>
              <a:rPr lang="en-US" dirty="0"/>
              <a:t>, register renaming, etc.:</a:t>
            </a:r>
          </a:p>
          <a:p>
            <a:pPr lvl="1"/>
            <a:r>
              <a:rPr lang="en-US" dirty="0" smtClean="0"/>
              <a:t>add </a:t>
            </a:r>
            <a:r>
              <a:rPr lang="en-US" dirty="0" err="1"/>
              <a:t>ax,bx</a:t>
            </a:r>
            <a:r>
              <a:rPr lang="en-US" dirty="0"/>
              <a:t> add </a:t>
            </a:r>
            <a:r>
              <a:rPr lang="en-US" dirty="0" err="1"/>
              <a:t>bx,ax</a:t>
            </a:r>
            <a:r>
              <a:rPr lang="en-US" dirty="0"/>
              <a:t> add </a:t>
            </a:r>
            <a:r>
              <a:rPr lang="en-US" dirty="0" err="1"/>
              <a:t>dx,cx</a:t>
            </a:r>
            <a:r>
              <a:rPr lang="en-US" dirty="0"/>
              <a:t> add </a:t>
            </a:r>
            <a:r>
              <a:rPr lang="en-US" dirty="0" err="1"/>
              <a:t>ah,al</a:t>
            </a:r>
            <a:endParaRPr lang="en-US" dirty="0"/>
          </a:p>
          <a:p>
            <a:pPr lvl="1"/>
            <a:r>
              <a:rPr lang="it-IT" dirty="0" err="1" smtClean="0"/>
              <a:t>add</a:t>
            </a:r>
            <a:r>
              <a:rPr lang="it-IT" dirty="0" smtClean="0"/>
              <a:t> </a:t>
            </a:r>
            <a:r>
              <a:rPr lang="it-IT" dirty="0"/>
              <a:t>si,1 </a:t>
            </a:r>
            <a:r>
              <a:rPr lang="it-IT" dirty="0" err="1"/>
              <a:t>add</a:t>
            </a:r>
            <a:r>
              <a:rPr lang="it-IT" dirty="0"/>
              <a:t> di,7 etc.</a:t>
            </a:r>
          </a:p>
          <a:p>
            <a:pPr lvl="1"/>
            <a:r>
              <a:rPr lang="en-US" dirty="0" smtClean="0"/>
              <a:t>Immediate </a:t>
            </a:r>
            <a:r>
              <a:rPr lang="en-US" dirty="0"/>
              <a:t>operands produce a combinatorial explosion </a:t>
            </a:r>
            <a:r>
              <a:rPr lang="en-US" dirty="0" smtClean="0"/>
              <a:t>of possibilities</a:t>
            </a:r>
            <a:endParaRPr lang="en-US" dirty="0"/>
          </a:p>
          <a:p>
            <a:r>
              <a:rPr lang="en-US" dirty="0" smtClean="0"/>
              <a:t>Using </a:t>
            </a:r>
            <a:r>
              <a:rPr lang="en-US" dirty="0"/>
              <a:t>only the registers that are unused by </a:t>
            </a:r>
            <a:r>
              <a:rPr lang="en-US" dirty="0" smtClean="0"/>
              <a:t>the </a:t>
            </a:r>
            <a:r>
              <a:rPr lang="en-US" dirty="0" err="1" smtClean="0"/>
              <a:t>decryptor</a:t>
            </a:r>
            <a:r>
              <a:rPr lang="en-US" dirty="0" smtClean="0"/>
              <a:t> </a:t>
            </a:r>
            <a:r>
              <a:rPr lang="en-US" dirty="0"/>
              <a:t>will still produce hundreds of </a:t>
            </a:r>
            <a:r>
              <a:rPr lang="en-US" dirty="0" smtClean="0"/>
              <a:t>thousands of possibilities</a:t>
            </a:r>
          </a:p>
          <a:p>
            <a:pPr lvl="1"/>
            <a:r>
              <a:rPr lang="en-US" dirty="0" smtClean="0"/>
              <a:t> </a:t>
            </a:r>
            <a:r>
              <a:rPr lang="en-US" dirty="0"/>
              <a:t>So, 24 * (several thousand) * (hundreds of thousands) </a:t>
            </a:r>
            <a:r>
              <a:rPr lang="en-US" dirty="0" smtClean="0"/>
              <a:t>of variants </a:t>
            </a:r>
            <a:r>
              <a:rPr lang="en-US" dirty="0"/>
              <a:t>= </a:t>
            </a:r>
            <a:r>
              <a:rPr lang="en-US" dirty="0" smtClean="0"/>
              <a:t>24 *10^3*10^2*10^3~24*10^8~2*10^9</a:t>
            </a:r>
            <a:r>
              <a:rPr lang="en-US" dirty="0"/>
              <a:t>~</a:t>
            </a:r>
            <a:r>
              <a:rPr lang="en-US" dirty="0" smtClean="0"/>
              <a:t> </a:t>
            </a:r>
            <a:r>
              <a:rPr lang="en-US" dirty="0"/>
              <a:t>b</a:t>
            </a:r>
            <a:r>
              <a:rPr lang="en-US" dirty="0" smtClean="0"/>
              <a:t>illion </a:t>
            </a:r>
            <a:r>
              <a:rPr lang="en-US" dirty="0"/>
              <a:t>variants</a:t>
            </a:r>
          </a:p>
        </p:txBody>
      </p:sp>
      <p:sp>
        <p:nvSpPr>
          <p:cNvPr id="4" name="Segnaposto numero diapositiva 3"/>
          <p:cNvSpPr>
            <a:spLocks noGrp="1"/>
          </p:cNvSpPr>
          <p:nvPr>
            <p:ph type="sldNum" sz="quarter" idx="12"/>
          </p:nvPr>
        </p:nvSpPr>
        <p:spPr/>
        <p:txBody>
          <a:bodyPr/>
          <a:lstStyle/>
          <a:p>
            <a:fld id="{305F9027-4BE5-41CB-B532-EB2C5F43B18C}" type="slidenum">
              <a:rPr lang="en-US" smtClean="0"/>
              <a:t>10</a:t>
            </a:fld>
            <a:endParaRPr lang="en-US"/>
          </a:p>
        </p:txBody>
      </p:sp>
    </p:spTree>
    <p:extLst>
      <p:ext uri="{BB962C8B-B14F-4D97-AF65-F5344CB8AC3E}">
        <p14:creationId xmlns:p14="http://schemas.microsoft.com/office/powerpoint/2010/main" val="542252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Polymorphism</a:t>
            </a:r>
            <a:r>
              <a:rPr lang="it-IT" dirty="0" smtClean="0"/>
              <a:t> in V2PX/1260</a:t>
            </a:r>
            <a:endParaRPr lang="en-US" dirty="0"/>
          </a:p>
        </p:txBody>
      </p:sp>
      <p:sp>
        <p:nvSpPr>
          <p:cNvPr id="3" name="Segnaposto contenuto 2"/>
          <p:cNvSpPr>
            <a:spLocks noGrp="1"/>
          </p:cNvSpPr>
          <p:nvPr>
            <p:ph idx="1"/>
          </p:nvPr>
        </p:nvSpPr>
        <p:spPr>
          <a:xfrm>
            <a:off x="546285" y="1700808"/>
            <a:ext cx="4752528" cy="4525963"/>
          </a:xfrm>
        </p:spPr>
        <p:txBody>
          <a:bodyPr>
            <a:normAutofit lnSpcReduction="10000"/>
          </a:bodyPr>
          <a:lstStyle/>
          <a:p>
            <a:r>
              <a:rPr lang="en-US" dirty="0"/>
              <a:t>The 1260 </a:t>
            </a:r>
            <a:r>
              <a:rPr lang="en-US" dirty="0" smtClean="0"/>
              <a:t>virus: </a:t>
            </a:r>
          </a:p>
          <a:p>
            <a:pPr lvl="1"/>
            <a:r>
              <a:rPr lang="en-US" dirty="0" smtClean="0">
                <a:solidFill>
                  <a:srgbClr val="FF0000"/>
                </a:solidFill>
              </a:rPr>
              <a:t>5 junk instructions</a:t>
            </a:r>
            <a:r>
              <a:rPr lang="en-US" dirty="0" smtClean="0"/>
              <a:t> </a:t>
            </a:r>
            <a:r>
              <a:rPr lang="en-US" dirty="0"/>
              <a:t>in any one location, and </a:t>
            </a:r>
            <a:endParaRPr lang="en-US" dirty="0" smtClean="0"/>
          </a:p>
          <a:p>
            <a:pPr lvl="1"/>
            <a:r>
              <a:rPr lang="en-US" dirty="0" smtClean="0"/>
              <a:t>by generating </a:t>
            </a:r>
            <a:r>
              <a:rPr lang="en-US" dirty="0"/>
              <a:t>only </a:t>
            </a:r>
            <a:r>
              <a:rPr lang="en-US" b="1" i="1" dirty="0"/>
              <a:t>a few hundred</a:t>
            </a:r>
            <a:r>
              <a:rPr lang="en-US" dirty="0"/>
              <a:t> of </a:t>
            </a:r>
            <a:r>
              <a:rPr lang="en-US" dirty="0" smtClean="0"/>
              <a:t>the possible </a:t>
            </a:r>
            <a:r>
              <a:rPr lang="en-US" dirty="0"/>
              <a:t>x86 junk instructions</a:t>
            </a:r>
          </a:p>
          <a:p>
            <a:r>
              <a:rPr lang="en-US" dirty="0" smtClean="0"/>
              <a:t>That </a:t>
            </a:r>
            <a:r>
              <a:rPr lang="en-US" dirty="0"/>
              <a:t>means it can produce </a:t>
            </a:r>
            <a:r>
              <a:rPr lang="en-US" b="1" dirty="0"/>
              <a:t>a million or </a:t>
            </a:r>
            <a:r>
              <a:rPr lang="en-US" b="1" dirty="0" smtClean="0"/>
              <a:t>so variants </a:t>
            </a:r>
            <a:r>
              <a:rPr lang="en-US" b="1" dirty="0"/>
              <a:t>rather than a </a:t>
            </a:r>
            <a:r>
              <a:rPr lang="en-US" b="1" dirty="0" smtClean="0"/>
              <a:t>billion</a:t>
            </a:r>
            <a:endParaRPr lang="en-US" b="1" dirty="0"/>
          </a:p>
        </p:txBody>
      </p:sp>
      <p:sp>
        <p:nvSpPr>
          <p:cNvPr id="4" name="Segnaposto numero diapositiva 3"/>
          <p:cNvSpPr>
            <a:spLocks noGrp="1"/>
          </p:cNvSpPr>
          <p:nvPr>
            <p:ph type="sldNum" sz="quarter" idx="12"/>
          </p:nvPr>
        </p:nvSpPr>
        <p:spPr/>
        <p:txBody>
          <a:bodyPr/>
          <a:lstStyle/>
          <a:p>
            <a:fld id="{305F9027-4BE5-41CB-B532-EB2C5F43B18C}" type="slidenum">
              <a:rPr lang="en-US" smtClean="0"/>
              <a:t>11</a:t>
            </a:fld>
            <a:endParaRPr lang="en-US"/>
          </a:p>
        </p:txBody>
      </p:sp>
      <p:pic>
        <p:nvPicPr>
          <p:cNvPr id="3074" name="Picture 2" descr="Risultati immagini per min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492896"/>
            <a:ext cx="38100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74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Register</a:t>
            </a:r>
            <a:r>
              <a:rPr lang="it-IT" dirty="0" smtClean="0"/>
              <a:t> </a:t>
            </a:r>
            <a:r>
              <a:rPr lang="it-IT" dirty="0" err="1" smtClean="0"/>
              <a:t>Replacement</a:t>
            </a:r>
            <a:endParaRPr lang="en-US" dirty="0"/>
          </a:p>
        </p:txBody>
      </p:sp>
      <p:sp>
        <p:nvSpPr>
          <p:cNvPr id="3" name="Segnaposto contenuto 2"/>
          <p:cNvSpPr>
            <a:spLocks noGrp="1"/>
          </p:cNvSpPr>
          <p:nvPr>
            <p:ph idx="1"/>
          </p:nvPr>
        </p:nvSpPr>
        <p:spPr/>
        <p:txBody>
          <a:bodyPr>
            <a:normAutofit fontScale="92500" lnSpcReduction="10000"/>
          </a:bodyPr>
          <a:lstStyle/>
          <a:p>
            <a:r>
              <a:rPr lang="en-US" dirty="0"/>
              <a:t>The 1260 virus did not make use </a:t>
            </a:r>
            <a:r>
              <a:rPr lang="en-US" dirty="0" smtClean="0"/>
              <a:t>of another </a:t>
            </a:r>
            <a:r>
              <a:rPr lang="en-US" dirty="0"/>
              <a:t>polymorphic technique: </a:t>
            </a:r>
            <a:r>
              <a:rPr lang="en-US" dirty="0" smtClean="0">
                <a:solidFill>
                  <a:srgbClr val="FF0000"/>
                </a:solidFill>
              </a:rPr>
              <a:t>register replacement</a:t>
            </a:r>
            <a:endParaRPr lang="en-US" dirty="0">
              <a:solidFill>
                <a:srgbClr val="FF0000"/>
              </a:solidFill>
            </a:endParaRPr>
          </a:p>
          <a:p>
            <a:r>
              <a:rPr lang="en-US" dirty="0" smtClean="0"/>
              <a:t>If </a:t>
            </a:r>
            <a:r>
              <a:rPr lang="en-US" dirty="0"/>
              <a:t>the </a:t>
            </a:r>
            <a:r>
              <a:rPr lang="en-US" dirty="0" err="1"/>
              <a:t>decryptor</a:t>
            </a:r>
            <a:r>
              <a:rPr lang="en-US" dirty="0"/>
              <a:t> only uses three </a:t>
            </a:r>
            <a:r>
              <a:rPr lang="en-US" dirty="0" smtClean="0"/>
              <a:t>registers, the </a:t>
            </a:r>
            <a:r>
              <a:rPr lang="en-US" dirty="0"/>
              <a:t>virus can choose different registers </a:t>
            </a:r>
            <a:r>
              <a:rPr lang="en-US" dirty="0" smtClean="0"/>
              <a:t>for different </a:t>
            </a:r>
            <a:r>
              <a:rPr lang="en-US" dirty="0"/>
              <a:t>replications</a:t>
            </a:r>
          </a:p>
          <a:p>
            <a:r>
              <a:rPr lang="en-US" dirty="0" smtClean="0"/>
              <a:t>Another </a:t>
            </a:r>
            <a:r>
              <a:rPr lang="en-US" dirty="0"/>
              <a:t>multiplicative factor of </a:t>
            </a:r>
            <a:r>
              <a:rPr lang="en-US" dirty="0" smtClean="0"/>
              <a:t>several dozen </a:t>
            </a:r>
            <a:r>
              <a:rPr lang="en-US" dirty="0"/>
              <a:t>variants can be added by </a:t>
            </a:r>
            <a:r>
              <a:rPr lang="en-US" dirty="0" smtClean="0"/>
              <a:t>this technique</a:t>
            </a:r>
            <a:endParaRPr lang="en-US" dirty="0"/>
          </a:p>
          <a:p>
            <a:pPr lvl="1"/>
            <a:r>
              <a:rPr lang="en-US" dirty="0" smtClean="0"/>
              <a:t>A </a:t>
            </a:r>
            <a:r>
              <a:rPr lang="en-US" dirty="0" err="1"/>
              <a:t>decryptor</a:t>
            </a:r>
            <a:r>
              <a:rPr lang="en-US" dirty="0"/>
              <a:t> of only </a:t>
            </a:r>
            <a:r>
              <a:rPr lang="en-US" dirty="0">
                <a:solidFill>
                  <a:srgbClr val="FF0000"/>
                </a:solidFill>
              </a:rPr>
              <a:t>8 instructions </a:t>
            </a:r>
            <a:r>
              <a:rPr lang="en-US" dirty="0"/>
              <a:t>can produce over </a:t>
            </a:r>
            <a:r>
              <a:rPr lang="en-US" dirty="0" smtClean="0">
                <a:solidFill>
                  <a:srgbClr val="FF0000"/>
                </a:solidFill>
              </a:rPr>
              <a:t>100 billion </a:t>
            </a:r>
            <a:r>
              <a:rPr lang="en-US" dirty="0">
                <a:solidFill>
                  <a:srgbClr val="FF0000"/>
                </a:solidFill>
              </a:rPr>
              <a:t>variants </a:t>
            </a:r>
            <a:r>
              <a:rPr lang="en-US" dirty="0"/>
              <a:t>by the fairly simple application of </a:t>
            </a:r>
            <a:r>
              <a:rPr lang="en-US" b="1" u="sng" dirty="0" smtClean="0">
                <a:solidFill>
                  <a:schemeClr val="accent1"/>
                </a:solidFill>
              </a:rPr>
              <a:t>four polymorphic </a:t>
            </a:r>
            <a:r>
              <a:rPr lang="en-US" b="1" u="sng" dirty="0">
                <a:solidFill>
                  <a:schemeClr val="accent1"/>
                </a:solidFill>
              </a:rPr>
              <a:t>techniques</a:t>
            </a:r>
            <a:r>
              <a:rPr lang="en-US" dirty="0"/>
              <a:t>!</a:t>
            </a:r>
          </a:p>
        </p:txBody>
      </p:sp>
      <p:sp>
        <p:nvSpPr>
          <p:cNvPr id="4" name="Segnaposto numero diapositiva 3"/>
          <p:cNvSpPr>
            <a:spLocks noGrp="1"/>
          </p:cNvSpPr>
          <p:nvPr>
            <p:ph type="sldNum" sz="quarter" idx="12"/>
          </p:nvPr>
        </p:nvSpPr>
        <p:spPr/>
        <p:txBody>
          <a:bodyPr/>
          <a:lstStyle/>
          <a:p>
            <a:fld id="{305F9027-4BE5-41CB-B532-EB2C5F43B18C}" type="slidenum">
              <a:rPr lang="en-US" smtClean="0"/>
              <a:t>12</a:t>
            </a:fld>
            <a:endParaRPr lang="en-US"/>
          </a:p>
        </p:txBody>
      </p:sp>
    </p:spTree>
    <p:extLst>
      <p:ext uri="{BB962C8B-B14F-4D97-AF65-F5344CB8AC3E}">
        <p14:creationId xmlns:p14="http://schemas.microsoft.com/office/powerpoint/2010/main" val="17322536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Mutation</a:t>
            </a:r>
            <a:r>
              <a:rPr lang="it-IT" dirty="0" smtClean="0"/>
              <a:t> </a:t>
            </a:r>
            <a:r>
              <a:rPr lang="it-IT" dirty="0" err="1" smtClean="0"/>
              <a:t>Engines</a:t>
            </a:r>
            <a:endParaRPr lang="en-US" dirty="0"/>
          </a:p>
        </p:txBody>
      </p:sp>
      <p:sp>
        <p:nvSpPr>
          <p:cNvPr id="3" name="Segnaposto contenuto 2"/>
          <p:cNvSpPr>
            <a:spLocks noGrp="1"/>
          </p:cNvSpPr>
          <p:nvPr>
            <p:ph idx="1"/>
          </p:nvPr>
        </p:nvSpPr>
        <p:spPr/>
        <p:txBody>
          <a:bodyPr>
            <a:normAutofit fontScale="92500" lnSpcReduction="20000"/>
          </a:bodyPr>
          <a:lstStyle/>
          <a:p>
            <a:r>
              <a:rPr lang="en-US" dirty="0"/>
              <a:t>Creating a polymorphic virus that </a:t>
            </a:r>
            <a:r>
              <a:rPr lang="en-US" dirty="0" smtClean="0"/>
              <a:t>makes no </a:t>
            </a:r>
            <a:r>
              <a:rPr lang="en-US" dirty="0"/>
              <a:t>errors in replication and </a:t>
            </a:r>
            <a:r>
              <a:rPr lang="en-US" dirty="0" smtClean="0"/>
              <a:t>always produces </a:t>
            </a:r>
            <a:r>
              <a:rPr lang="en-US" dirty="0"/>
              <a:t>functional offspring is difficult </a:t>
            </a:r>
            <a:r>
              <a:rPr lang="en-US" dirty="0" smtClean="0"/>
              <a:t>for the </a:t>
            </a:r>
            <a:r>
              <a:rPr lang="en-US" dirty="0"/>
              <a:t>average virus writer</a:t>
            </a:r>
          </a:p>
          <a:p>
            <a:r>
              <a:rPr lang="en-US" dirty="0" smtClean="0"/>
              <a:t>Early </a:t>
            </a:r>
            <a:r>
              <a:rPr lang="en-US" dirty="0"/>
              <a:t>in the history of virus </a:t>
            </a:r>
            <a:r>
              <a:rPr lang="en-US" dirty="0" smtClean="0"/>
              <a:t>polymorphism, a </a:t>
            </a:r>
            <a:r>
              <a:rPr lang="en-US" dirty="0"/>
              <a:t>few virus writers started </a:t>
            </a:r>
            <a:r>
              <a:rPr lang="en-US" dirty="0" smtClean="0"/>
              <a:t>creating </a:t>
            </a:r>
            <a:r>
              <a:rPr lang="en-US" dirty="0" smtClean="0">
                <a:solidFill>
                  <a:srgbClr val="FF0000"/>
                </a:solidFill>
              </a:rPr>
              <a:t>mutation </a:t>
            </a:r>
            <a:r>
              <a:rPr lang="en-US" dirty="0">
                <a:solidFill>
                  <a:srgbClr val="FF0000"/>
                </a:solidFill>
              </a:rPr>
              <a:t>engines</a:t>
            </a:r>
            <a:r>
              <a:rPr lang="en-US" dirty="0"/>
              <a:t>, which can transform </a:t>
            </a:r>
            <a:r>
              <a:rPr lang="en-US" dirty="0" smtClean="0"/>
              <a:t>an encrypted </a:t>
            </a:r>
            <a:r>
              <a:rPr lang="en-US" dirty="0"/>
              <a:t>virus into a polymorphic virus</a:t>
            </a:r>
          </a:p>
          <a:p>
            <a:r>
              <a:rPr lang="en-US" dirty="0" smtClean="0"/>
              <a:t>The </a:t>
            </a:r>
            <a:r>
              <a:rPr lang="en-US" dirty="0"/>
              <a:t>Dark Avenger mutation engine, </a:t>
            </a:r>
            <a:r>
              <a:rPr lang="en-US" dirty="0" smtClean="0"/>
              <a:t>also called </a:t>
            </a:r>
            <a:r>
              <a:rPr lang="en-US" dirty="0" err="1"/>
              <a:t>MtE</a:t>
            </a:r>
            <a:r>
              <a:rPr lang="en-US" dirty="0"/>
              <a:t>, was the first such engine (</a:t>
            </a:r>
            <a:r>
              <a:rPr lang="en-US" dirty="0" smtClean="0"/>
              <a:t>DOS viruses</a:t>
            </a:r>
            <a:r>
              <a:rPr lang="en-US" dirty="0"/>
              <a:t>, summer 1991, from Bulgaria)</a:t>
            </a:r>
          </a:p>
        </p:txBody>
      </p:sp>
      <p:sp>
        <p:nvSpPr>
          <p:cNvPr id="4" name="Segnaposto numero diapositiva 3"/>
          <p:cNvSpPr>
            <a:spLocks noGrp="1"/>
          </p:cNvSpPr>
          <p:nvPr>
            <p:ph type="sldNum" sz="quarter" idx="12"/>
          </p:nvPr>
        </p:nvSpPr>
        <p:spPr/>
        <p:txBody>
          <a:bodyPr/>
          <a:lstStyle/>
          <a:p>
            <a:fld id="{305F9027-4BE5-41CB-B532-EB2C5F43B18C}" type="slidenum">
              <a:rPr lang="en-US" smtClean="0"/>
              <a:t>13</a:t>
            </a:fld>
            <a:endParaRPr lang="en-US"/>
          </a:p>
        </p:txBody>
      </p:sp>
    </p:spTree>
    <p:extLst>
      <p:ext uri="{BB962C8B-B14F-4D97-AF65-F5344CB8AC3E}">
        <p14:creationId xmlns:p14="http://schemas.microsoft.com/office/powerpoint/2010/main" val="530369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MtE</a:t>
            </a:r>
            <a:r>
              <a:rPr lang="it-IT" dirty="0" smtClean="0"/>
              <a:t> </a:t>
            </a:r>
            <a:r>
              <a:rPr lang="it-IT" dirty="0" err="1" smtClean="0"/>
              <a:t>Muation</a:t>
            </a:r>
            <a:r>
              <a:rPr lang="it-IT" dirty="0" smtClean="0"/>
              <a:t> Engine</a:t>
            </a:r>
            <a:endParaRPr lang="en-US" dirty="0"/>
          </a:p>
        </p:txBody>
      </p:sp>
      <p:sp>
        <p:nvSpPr>
          <p:cNvPr id="3" name="Segnaposto contenuto 2"/>
          <p:cNvSpPr>
            <a:spLocks noGrp="1"/>
          </p:cNvSpPr>
          <p:nvPr>
            <p:ph idx="1"/>
          </p:nvPr>
        </p:nvSpPr>
        <p:spPr>
          <a:xfrm>
            <a:off x="457200" y="1600201"/>
            <a:ext cx="8229600" cy="2044824"/>
          </a:xfrm>
        </p:spPr>
        <p:txBody>
          <a:bodyPr>
            <a:normAutofit fontScale="62500" lnSpcReduction="20000"/>
          </a:bodyPr>
          <a:lstStyle/>
          <a:p>
            <a:r>
              <a:rPr lang="en-US" dirty="0" err="1"/>
              <a:t>MtE</a:t>
            </a:r>
            <a:r>
              <a:rPr lang="en-US" dirty="0"/>
              <a:t> was a modular design that accepted </a:t>
            </a:r>
            <a:r>
              <a:rPr lang="en-US" dirty="0" smtClean="0"/>
              <a:t>various size </a:t>
            </a:r>
            <a:r>
              <a:rPr lang="en-US" dirty="0"/>
              <a:t>and target file location parameters, a virus, </a:t>
            </a:r>
            <a:r>
              <a:rPr lang="en-US" dirty="0" smtClean="0"/>
              <a:t>a </a:t>
            </a:r>
            <a:r>
              <a:rPr lang="en-US" dirty="0" err="1" smtClean="0"/>
              <a:t>decryptor</a:t>
            </a:r>
            <a:r>
              <a:rPr lang="en-US" dirty="0"/>
              <a:t>, a pointer to the virus code to encrypt, </a:t>
            </a:r>
            <a:r>
              <a:rPr lang="en-US" dirty="0" smtClean="0"/>
              <a:t>a pointer </a:t>
            </a:r>
            <a:r>
              <a:rPr lang="en-US" dirty="0"/>
              <a:t>to a buffer to write its output into, and </a:t>
            </a:r>
            <a:r>
              <a:rPr lang="en-US" dirty="0" smtClean="0"/>
              <a:t>a bit </a:t>
            </a:r>
            <a:r>
              <a:rPr lang="en-US" dirty="0"/>
              <a:t>mask telling it what registers to avoid using</a:t>
            </a:r>
          </a:p>
          <a:p>
            <a:r>
              <a:rPr lang="en-US" dirty="0" err="1" smtClean="0"/>
              <a:t>MtE</a:t>
            </a:r>
            <a:r>
              <a:rPr lang="en-US" dirty="0" smtClean="0"/>
              <a:t> </a:t>
            </a:r>
            <a:r>
              <a:rPr lang="en-US" dirty="0"/>
              <a:t>relied on generating </a:t>
            </a:r>
            <a:r>
              <a:rPr lang="en-US" u="sng" dirty="0"/>
              <a:t>variants of </a:t>
            </a:r>
            <a:r>
              <a:rPr lang="en-US" u="sng" dirty="0" smtClean="0"/>
              <a:t>code </a:t>
            </a:r>
            <a:r>
              <a:rPr lang="en-US" u="sng" dirty="0" smtClean="0">
                <a:solidFill>
                  <a:srgbClr val="FF0000"/>
                </a:solidFill>
              </a:rPr>
              <a:t>obfuscation</a:t>
            </a:r>
            <a:r>
              <a:rPr lang="en-US" u="sng" dirty="0" smtClean="0"/>
              <a:t> </a:t>
            </a:r>
            <a:r>
              <a:rPr lang="en-US" u="sng" dirty="0"/>
              <a:t>sequences</a:t>
            </a:r>
            <a:r>
              <a:rPr lang="en-US" dirty="0"/>
              <a:t> in the </a:t>
            </a:r>
            <a:r>
              <a:rPr lang="en-US" dirty="0" err="1"/>
              <a:t>decryptor</a:t>
            </a:r>
            <a:r>
              <a:rPr lang="en-US" dirty="0"/>
              <a:t>, </a:t>
            </a:r>
            <a:r>
              <a:rPr lang="en-US" dirty="0" smtClean="0"/>
              <a:t>rather than </a:t>
            </a:r>
            <a:r>
              <a:rPr lang="en-US" dirty="0"/>
              <a:t>inserting junk instructions</a:t>
            </a:r>
          </a:p>
          <a:p>
            <a:pPr lvl="1"/>
            <a:r>
              <a:rPr lang="en-US" dirty="0" smtClean="0"/>
              <a:t>There </a:t>
            </a:r>
            <a:r>
              <a:rPr lang="en-US" dirty="0"/>
              <a:t>are many convoluted ways to compute any given number</a:t>
            </a:r>
          </a:p>
        </p:txBody>
      </p:sp>
      <p:sp>
        <p:nvSpPr>
          <p:cNvPr id="4" name="Segnaposto numero diapositiva 3"/>
          <p:cNvSpPr>
            <a:spLocks noGrp="1"/>
          </p:cNvSpPr>
          <p:nvPr>
            <p:ph type="sldNum" sz="quarter" idx="12"/>
          </p:nvPr>
        </p:nvSpPr>
        <p:spPr/>
        <p:txBody>
          <a:bodyPr/>
          <a:lstStyle/>
          <a:p>
            <a:fld id="{305F9027-4BE5-41CB-B532-EB2C5F43B18C}" type="slidenum">
              <a:rPr lang="en-US" smtClean="0"/>
              <a:t>14</a:t>
            </a:fld>
            <a:endParaRPr lang="en-US"/>
          </a:p>
        </p:txBody>
      </p:sp>
      <p:sp>
        <p:nvSpPr>
          <p:cNvPr id="5" name="AutoShape 2" descr="Risultati immagini per chaplin tempi modern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639783"/>
            <a:ext cx="5688632" cy="3215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6171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MtE</a:t>
            </a:r>
            <a:r>
              <a:rPr lang="it-IT" dirty="0" smtClean="0"/>
              <a:t> </a:t>
            </a:r>
            <a:r>
              <a:rPr lang="it-IT" dirty="0" err="1" smtClean="0"/>
              <a:t>Decryptor</a:t>
            </a:r>
            <a:r>
              <a:rPr lang="it-IT" dirty="0" smtClean="0"/>
              <a:t> </a:t>
            </a:r>
            <a:r>
              <a:rPr lang="it-IT" dirty="0" err="1" smtClean="0"/>
              <a:t>Obfuscation</a:t>
            </a:r>
            <a:endParaRPr lang="en-US" dirty="0"/>
          </a:p>
        </p:txBody>
      </p:sp>
      <p:sp>
        <p:nvSpPr>
          <p:cNvPr id="3" name="Segnaposto contenuto 2"/>
          <p:cNvSpPr>
            <a:spLocks noGrp="1"/>
          </p:cNvSpPr>
          <p:nvPr>
            <p:ph idx="1"/>
          </p:nvPr>
        </p:nvSpPr>
        <p:spPr/>
        <p:txBody>
          <a:bodyPr>
            <a:normAutofit fontScale="62500" lnSpcReduction="20000"/>
          </a:bodyPr>
          <a:lstStyle/>
          <a:p>
            <a:r>
              <a:rPr lang="en-US" dirty="0"/>
              <a:t>Can you follow the computation of a </a:t>
            </a:r>
            <a:r>
              <a:rPr lang="en-US" dirty="0" smtClean="0"/>
              <a:t>value into </a:t>
            </a:r>
            <a:r>
              <a:rPr lang="en-US" dirty="0"/>
              <a:t>register BP below?</a:t>
            </a:r>
          </a:p>
          <a:p>
            <a:pPr marL="0" indent="0">
              <a:buNone/>
            </a:pPr>
            <a:r>
              <a:rPr lang="en-US" dirty="0" err="1">
                <a:latin typeface="Courier New" panose="02070309020205020404" pitchFamily="49" charset="0"/>
                <a:cs typeface="Courier New" panose="02070309020205020404" pitchFamily="49" charset="0"/>
              </a:rPr>
              <a:t>mov</a:t>
            </a:r>
            <a:r>
              <a:rPr lang="en-US" dirty="0">
                <a:latin typeface="Courier New" panose="02070309020205020404" pitchFamily="49" charset="0"/>
                <a:cs typeface="Courier New" panose="02070309020205020404" pitchFamily="49" charset="0"/>
              </a:rPr>
              <a:t> bp,A16Ch</a:t>
            </a:r>
          </a:p>
          <a:p>
            <a:pPr marL="0" indent="0">
              <a:buNone/>
            </a:pPr>
            <a:r>
              <a:rPr lang="en-US" dirty="0" err="1">
                <a:latin typeface="Courier New" panose="02070309020205020404" pitchFamily="49" charset="0"/>
                <a:cs typeface="Courier New" panose="02070309020205020404" pitchFamily="49" charset="0"/>
              </a:rPr>
              <a:t>mov</a:t>
            </a:r>
            <a:r>
              <a:rPr lang="en-US" dirty="0">
                <a:latin typeface="Courier New" panose="02070309020205020404" pitchFamily="49" charset="0"/>
                <a:cs typeface="Courier New" panose="02070309020205020404" pitchFamily="49" charset="0"/>
              </a:rPr>
              <a:t> cl,03h</a:t>
            </a:r>
          </a:p>
          <a:p>
            <a:pPr marL="0" indent="0">
              <a:buNone/>
            </a:pPr>
            <a:r>
              <a:rPr lang="en-US" dirty="0" err="1">
                <a:latin typeface="Courier New" panose="02070309020205020404" pitchFamily="49" charset="0"/>
                <a:cs typeface="Courier New" panose="02070309020205020404" pitchFamily="49" charset="0"/>
              </a:rPr>
              <a:t>ror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bp,cl</a:t>
            </a: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mov</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cx,bp</a:t>
            </a:r>
            <a:r>
              <a:rPr lang="en-US" dirty="0">
                <a:latin typeface="Courier New" panose="02070309020205020404" pitchFamily="49" charset="0"/>
                <a:cs typeface="Courier New" panose="02070309020205020404" pitchFamily="49" charset="0"/>
              </a:rPr>
              <a:t> ; Save 1st mystery value in cx</a:t>
            </a:r>
          </a:p>
          <a:p>
            <a:pPr marL="0" indent="0">
              <a:buNone/>
            </a:pPr>
            <a:r>
              <a:rPr lang="en-US" dirty="0" err="1">
                <a:latin typeface="Courier New" panose="02070309020205020404" pitchFamily="49" charset="0"/>
                <a:cs typeface="Courier New" panose="02070309020205020404" pitchFamily="49" charset="0"/>
              </a:rPr>
              <a:t>mov</a:t>
            </a:r>
            <a:r>
              <a:rPr lang="en-US" dirty="0">
                <a:latin typeface="Courier New" panose="02070309020205020404" pitchFamily="49" charset="0"/>
                <a:cs typeface="Courier New" panose="02070309020205020404" pitchFamily="49" charset="0"/>
              </a:rPr>
              <a:t> bp,856Eh</a:t>
            </a:r>
          </a:p>
          <a:p>
            <a:pPr marL="0" indent="0">
              <a:buNone/>
            </a:pPr>
            <a:r>
              <a:rPr lang="en-US" dirty="0">
                <a:latin typeface="Courier New" panose="02070309020205020404" pitchFamily="49" charset="0"/>
                <a:cs typeface="Courier New" panose="02070309020205020404" pitchFamily="49" charset="0"/>
              </a:rPr>
              <a:t>or bp,740Fh</a:t>
            </a:r>
          </a:p>
          <a:p>
            <a:pPr marL="0" indent="0">
              <a:buNone/>
            </a:pPr>
            <a:r>
              <a:rPr lang="en-US" dirty="0" err="1">
                <a:latin typeface="Courier New" panose="02070309020205020404" pitchFamily="49" charset="0"/>
                <a:cs typeface="Courier New" panose="02070309020205020404" pitchFamily="49" charset="0"/>
              </a:rPr>
              <a:t>mov</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si,bp</a:t>
            </a:r>
            <a:r>
              <a:rPr lang="en-US" dirty="0">
                <a:latin typeface="Courier New" panose="02070309020205020404" pitchFamily="49" charset="0"/>
                <a:cs typeface="Courier New" panose="02070309020205020404" pitchFamily="49" charset="0"/>
              </a:rPr>
              <a:t> ; Save 2nd mystery value in </a:t>
            </a:r>
            <a:r>
              <a:rPr lang="en-US" dirty="0" err="1">
                <a:latin typeface="Courier New" panose="02070309020205020404" pitchFamily="49" charset="0"/>
                <a:cs typeface="Courier New" panose="02070309020205020404" pitchFamily="49" charset="0"/>
              </a:rPr>
              <a:t>si</a:t>
            </a: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mov</a:t>
            </a:r>
            <a:r>
              <a:rPr lang="en-US" dirty="0">
                <a:latin typeface="Courier New" panose="02070309020205020404" pitchFamily="49" charset="0"/>
                <a:cs typeface="Courier New" panose="02070309020205020404" pitchFamily="49" charset="0"/>
              </a:rPr>
              <a:t> bp,3B92h ; Put 3rd value into </a:t>
            </a:r>
            <a:r>
              <a:rPr lang="en-US" dirty="0" err="1">
                <a:latin typeface="Courier New" panose="02070309020205020404" pitchFamily="49" charset="0"/>
                <a:cs typeface="Courier New" panose="02070309020205020404" pitchFamily="49" charset="0"/>
              </a:rPr>
              <a:t>bp</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add </a:t>
            </a:r>
            <a:r>
              <a:rPr lang="en-US" dirty="0" err="1">
                <a:latin typeface="Courier New" panose="02070309020205020404" pitchFamily="49" charset="0"/>
                <a:cs typeface="Courier New" panose="02070309020205020404" pitchFamily="49" charset="0"/>
              </a:rPr>
              <a:t>bp,si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bp</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bp</a:t>
            </a:r>
            <a:r>
              <a:rPr lang="en-US" dirty="0">
                <a:latin typeface="Courier New" panose="02070309020205020404" pitchFamily="49" charset="0"/>
                <a:cs typeface="Courier New" panose="02070309020205020404" pitchFamily="49" charset="0"/>
              </a:rPr>
              <a:t>+ 2nd mystery value</a:t>
            </a:r>
          </a:p>
          <a:p>
            <a:pPr marL="0" indent="0">
              <a:buNone/>
            </a:pPr>
            <a:r>
              <a:rPr lang="en-US" dirty="0" err="1">
                <a:latin typeface="Courier New" panose="02070309020205020404" pitchFamily="49" charset="0"/>
                <a:cs typeface="Courier New" panose="02070309020205020404" pitchFamily="49" charset="0"/>
              </a:rPr>
              <a:t>xor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bp,cx</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xor</a:t>
            </a:r>
            <a:r>
              <a:rPr lang="en-US" dirty="0">
                <a:latin typeface="Courier New" panose="02070309020205020404" pitchFamily="49" charset="0"/>
                <a:cs typeface="Courier New" panose="02070309020205020404" pitchFamily="49" charset="0"/>
              </a:rPr>
              <a:t> result with 1st mystery value</a:t>
            </a:r>
          </a:p>
          <a:p>
            <a:pPr marL="0" indent="0">
              <a:buNone/>
            </a:pPr>
            <a:r>
              <a:rPr lang="en-US" dirty="0">
                <a:latin typeface="Courier New" panose="02070309020205020404" pitchFamily="49" charset="0"/>
                <a:cs typeface="Courier New" panose="02070309020205020404" pitchFamily="49" charset="0"/>
              </a:rPr>
              <a:t>sub bp,B10Ch ; BP now has the desired value</a:t>
            </a:r>
          </a:p>
          <a:p>
            <a:r>
              <a:rPr lang="en-US" dirty="0" smtClean="0"/>
              <a:t>Many </a:t>
            </a:r>
            <a:r>
              <a:rPr lang="en-US" dirty="0"/>
              <a:t>different obfuscated sequences </a:t>
            </a:r>
            <a:r>
              <a:rPr lang="en-US" dirty="0" smtClean="0"/>
              <a:t>can compute </a:t>
            </a:r>
            <a:r>
              <a:rPr lang="en-US" dirty="0"/>
              <a:t>the same value into BP</a:t>
            </a:r>
          </a:p>
        </p:txBody>
      </p:sp>
      <p:sp>
        <p:nvSpPr>
          <p:cNvPr id="4" name="Segnaposto numero diapositiva 3"/>
          <p:cNvSpPr>
            <a:spLocks noGrp="1"/>
          </p:cNvSpPr>
          <p:nvPr>
            <p:ph type="sldNum" sz="quarter" idx="12"/>
          </p:nvPr>
        </p:nvSpPr>
        <p:spPr/>
        <p:txBody>
          <a:bodyPr/>
          <a:lstStyle/>
          <a:p>
            <a:fld id="{305F9027-4BE5-41CB-B532-EB2C5F43B18C}" type="slidenum">
              <a:rPr lang="en-US" smtClean="0"/>
              <a:t>15</a:t>
            </a:fld>
            <a:endParaRPr lang="en-US"/>
          </a:p>
        </p:txBody>
      </p:sp>
    </p:spTree>
    <p:extLst>
      <p:ext uri="{BB962C8B-B14F-4D97-AF65-F5344CB8AC3E}">
        <p14:creationId xmlns:p14="http://schemas.microsoft.com/office/powerpoint/2010/main" val="37748186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Detecting</a:t>
            </a:r>
            <a:r>
              <a:rPr lang="it-IT" dirty="0" smtClean="0"/>
              <a:t> </a:t>
            </a:r>
            <a:r>
              <a:rPr lang="it-IT" dirty="0" err="1" smtClean="0"/>
              <a:t>polymorphic</a:t>
            </a:r>
            <a:r>
              <a:rPr lang="it-IT" dirty="0" smtClean="0"/>
              <a:t> </a:t>
            </a:r>
            <a:r>
              <a:rPr lang="it-IT" dirty="0" err="1" smtClean="0"/>
              <a:t>Viruses</a:t>
            </a:r>
            <a:endParaRPr lang="en-US" dirty="0"/>
          </a:p>
        </p:txBody>
      </p:sp>
      <p:sp>
        <p:nvSpPr>
          <p:cNvPr id="3" name="Segnaposto contenuto 2"/>
          <p:cNvSpPr>
            <a:spLocks noGrp="1"/>
          </p:cNvSpPr>
          <p:nvPr>
            <p:ph idx="1"/>
          </p:nvPr>
        </p:nvSpPr>
        <p:spPr/>
        <p:txBody>
          <a:bodyPr>
            <a:normAutofit/>
          </a:bodyPr>
          <a:lstStyle/>
          <a:p>
            <a:r>
              <a:rPr lang="en-US" sz="2400" dirty="0"/>
              <a:t>Anti-virus scanners in 1990-1991 </a:t>
            </a:r>
            <a:r>
              <a:rPr lang="en-US" sz="2400" dirty="0" smtClean="0"/>
              <a:t>were unable </a:t>
            </a:r>
            <a:r>
              <a:rPr lang="en-US" sz="2400" dirty="0"/>
              <a:t>to cope, at first, with </a:t>
            </a:r>
            <a:r>
              <a:rPr lang="en-US" sz="2400" dirty="0" smtClean="0"/>
              <a:t>polymorphic viruses</a:t>
            </a:r>
            <a:endParaRPr lang="en-US" sz="2400" dirty="0"/>
          </a:p>
          <a:p>
            <a:r>
              <a:rPr lang="en-US" sz="2400" dirty="0" smtClean="0"/>
              <a:t>Soon</a:t>
            </a:r>
            <a:r>
              <a:rPr lang="en-US" sz="2400" dirty="0"/>
              <a:t>, x86 virtual machines (</a:t>
            </a:r>
            <a:r>
              <a:rPr lang="en-US" sz="2400" dirty="0" smtClean="0"/>
              <a:t>emulators) were </a:t>
            </a:r>
            <a:r>
              <a:rPr lang="en-US" sz="2400" dirty="0"/>
              <a:t>added to the scanners to </a:t>
            </a:r>
            <a:r>
              <a:rPr lang="en-US" sz="2400" dirty="0" smtClean="0"/>
              <a:t>emulate short </a:t>
            </a:r>
            <a:r>
              <a:rPr lang="en-US" sz="2400" dirty="0"/>
              <a:t>stretches of code to determine if </a:t>
            </a:r>
            <a:r>
              <a:rPr lang="en-US" sz="2400" dirty="0" smtClean="0"/>
              <a:t>the result </a:t>
            </a:r>
            <a:r>
              <a:rPr lang="en-US" sz="2400" dirty="0"/>
              <a:t>of the computations matched </a:t>
            </a:r>
            <a:r>
              <a:rPr lang="en-US" sz="2400" dirty="0" smtClean="0"/>
              <a:t>known </a:t>
            </a:r>
            <a:r>
              <a:rPr lang="en-US" sz="2400" dirty="0" err="1" smtClean="0"/>
              <a:t>decryptors</a:t>
            </a:r>
            <a:endParaRPr lang="en-US" sz="2400" dirty="0"/>
          </a:p>
          <a:p>
            <a:r>
              <a:rPr lang="en-US" sz="2400" dirty="0" smtClean="0"/>
              <a:t>This </a:t>
            </a:r>
            <a:r>
              <a:rPr lang="en-US" sz="2400" dirty="0"/>
              <a:t>spurred the development of the </a:t>
            </a:r>
            <a:r>
              <a:rPr lang="en-US" sz="2400" dirty="0" err="1" smtClean="0">
                <a:solidFill>
                  <a:srgbClr val="FF0000"/>
                </a:solidFill>
              </a:rPr>
              <a:t>antiemulation</a:t>
            </a:r>
            <a:r>
              <a:rPr lang="en-US" sz="2400" dirty="0" smtClean="0"/>
              <a:t> techniques </a:t>
            </a:r>
            <a:r>
              <a:rPr lang="en-US" sz="2400" dirty="0"/>
              <a:t>used in </a:t>
            </a:r>
            <a:r>
              <a:rPr lang="en-US" sz="2400" dirty="0" smtClean="0"/>
              <a:t>armored viruses</a:t>
            </a:r>
            <a:endParaRPr lang="en-US" sz="2400" dirty="0"/>
          </a:p>
        </p:txBody>
      </p:sp>
      <p:sp>
        <p:nvSpPr>
          <p:cNvPr id="4" name="Segnaposto numero diapositiva 3"/>
          <p:cNvSpPr>
            <a:spLocks noGrp="1"/>
          </p:cNvSpPr>
          <p:nvPr>
            <p:ph type="sldNum" sz="quarter" idx="12"/>
          </p:nvPr>
        </p:nvSpPr>
        <p:spPr/>
        <p:txBody>
          <a:bodyPr/>
          <a:lstStyle/>
          <a:p>
            <a:fld id="{305F9027-4BE5-41CB-B532-EB2C5F43B18C}" type="slidenum">
              <a:rPr lang="en-US" smtClean="0"/>
              <a:t>16</a:t>
            </a:fld>
            <a:endParaRPr lang="en-US"/>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8280" y="4447288"/>
            <a:ext cx="4619328" cy="2410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88120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Detecting</a:t>
            </a:r>
            <a:r>
              <a:rPr lang="it-IT" dirty="0" smtClean="0"/>
              <a:t> </a:t>
            </a:r>
            <a:r>
              <a:rPr lang="it-IT" dirty="0" err="1" smtClean="0"/>
              <a:t>Polymorphic</a:t>
            </a:r>
            <a:r>
              <a:rPr lang="it-IT" dirty="0" smtClean="0"/>
              <a:t> </a:t>
            </a:r>
            <a:r>
              <a:rPr lang="it-IT" dirty="0" err="1" smtClean="0"/>
              <a:t>Viruses</a:t>
            </a:r>
            <a:endParaRPr lang="en-US" dirty="0"/>
          </a:p>
        </p:txBody>
      </p:sp>
      <p:sp>
        <p:nvSpPr>
          <p:cNvPr id="3" name="Segnaposto contenuto 2"/>
          <p:cNvSpPr>
            <a:spLocks noGrp="1"/>
          </p:cNvSpPr>
          <p:nvPr>
            <p:ph idx="1"/>
          </p:nvPr>
        </p:nvSpPr>
        <p:spPr/>
        <p:txBody>
          <a:bodyPr>
            <a:normAutofit fontScale="85000" lnSpcReduction="20000"/>
          </a:bodyPr>
          <a:lstStyle/>
          <a:p>
            <a:r>
              <a:rPr lang="en-US" dirty="0"/>
              <a:t>The key to detection is that the virus </a:t>
            </a:r>
            <a:r>
              <a:rPr lang="en-US" dirty="0" smtClean="0"/>
              <a:t>code must </a:t>
            </a:r>
            <a:r>
              <a:rPr lang="en-US" dirty="0"/>
              <a:t>be decrypted to </a:t>
            </a:r>
            <a:r>
              <a:rPr lang="en-US" dirty="0">
                <a:solidFill>
                  <a:srgbClr val="FF0000"/>
                </a:solidFill>
              </a:rPr>
              <a:t>plain text</a:t>
            </a:r>
            <a:r>
              <a:rPr lang="en-US" dirty="0"/>
              <a:t> at </a:t>
            </a:r>
            <a:r>
              <a:rPr lang="en-US" dirty="0" smtClean="0"/>
              <a:t>some point </a:t>
            </a:r>
            <a:endParaRPr lang="en-US" dirty="0"/>
          </a:p>
          <a:p>
            <a:r>
              <a:rPr lang="en-US" dirty="0" smtClean="0"/>
              <a:t>However</a:t>
            </a:r>
            <a:r>
              <a:rPr lang="en-US" dirty="0"/>
              <a:t>, this implies that dynamic </a:t>
            </a:r>
            <a:r>
              <a:rPr lang="en-US" dirty="0" smtClean="0"/>
              <a:t>analysis must </a:t>
            </a:r>
            <a:r>
              <a:rPr lang="en-US" dirty="0"/>
              <a:t>be used, rather than static analysis</a:t>
            </a:r>
            <a:r>
              <a:rPr lang="en-US" dirty="0" smtClean="0"/>
              <a:t>, and </a:t>
            </a:r>
            <a:r>
              <a:rPr lang="en-US" dirty="0"/>
              <a:t>anti-emulation techniques </a:t>
            </a:r>
            <a:r>
              <a:rPr lang="en-US" dirty="0" smtClean="0"/>
              <a:t>might inhibit </a:t>
            </a:r>
            <a:r>
              <a:rPr lang="en-US" dirty="0"/>
              <a:t>the most widely used </a:t>
            </a:r>
            <a:r>
              <a:rPr lang="en-US" dirty="0" smtClean="0"/>
              <a:t>dynamic analysis </a:t>
            </a:r>
            <a:r>
              <a:rPr lang="en-US" dirty="0"/>
              <a:t>technique</a:t>
            </a:r>
          </a:p>
          <a:p>
            <a:pPr lvl="1"/>
            <a:r>
              <a:rPr lang="en-US" dirty="0" smtClean="0"/>
              <a:t>Some </a:t>
            </a:r>
            <a:r>
              <a:rPr lang="en-US" dirty="0"/>
              <a:t>polymorphic viruses combine </a:t>
            </a:r>
            <a:r>
              <a:rPr lang="en-US" dirty="0">
                <a:solidFill>
                  <a:srgbClr val="FF0000"/>
                </a:solidFill>
              </a:rPr>
              <a:t>EPO techniques </a:t>
            </a:r>
            <a:r>
              <a:rPr lang="en-US" dirty="0" smtClean="0"/>
              <a:t>with </a:t>
            </a:r>
            <a:r>
              <a:rPr lang="en-US" dirty="0" smtClean="0">
                <a:solidFill>
                  <a:srgbClr val="FF0000"/>
                </a:solidFill>
              </a:rPr>
              <a:t>anti-emulation </a:t>
            </a:r>
            <a:r>
              <a:rPr lang="en-US" dirty="0">
                <a:solidFill>
                  <a:srgbClr val="FF0000"/>
                </a:solidFill>
              </a:rPr>
              <a:t>techniques</a:t>
            </a:r>
          </a:p>
          <a:p>
            <a:r>
              <a:rPr lang="en-US" dirty="0" smtClean="0"/>
              <a:t>Again</a:t>
            </a:r>
            <a:r>
              <a:rPr lang="en-US" dirty="0"/>
              <a:t>, an SDT or a </a:t>
            </a:r>
            <a:r>
              <a:rPr lang="en-US" dirty="0" smtClean="0"/>
              <a:t>Phoenix Instrumentation </a:t>
            </a:r>
            <a:r>
              <a:rPr lang="en-US" dirty="0"/>
              <a:t>Tool might be executed </a:t>
            </a:r>
            <a:r>
              <a:rPr lang="en-US" dirty="0" smtClean="0"/>
              <a:t>up to </a:t>
            </a:r>
            <a:r>
              <a:rPr lang="en-US" dirty="0"/>
              <a:t>the point of decryption; then the </a:t>
            </a:r>
            <a:r>
              <a:rPr lang="en-US" dirty="0" smtClean="0"/>
              <a:t>virus body </a:t>
            </a:r>
            <a:r>
              <a:rPr lang="en-US" dirty="0"/>
              <a:t>can be examined in the SDT </a:t>
            </a:r>
            <a:r>
              <a:rPr lang="en-US" dirty="0" smtClean="0"/>
              <a:t>memory or </a:t>
            </a:r>
            <a:r>
              <a:rPr lang="en-US" dirty="0"/>
              <a:t>dumped by the instrumentation</a:t>
            </a:r>
          </a:p>
        </p:txBody>
      </p:sp>
      <p:sp>
        <p:nvSpPr>
          <p:cNvPr id="4" name="Segnaposto numero diapositiva 3"/>
          <p:cNvSpPr>
            <a:spLocks noGrp="1"/>
          </p:cNvSpPr>
          <p:nvPr>
            <p:ph type="sldNum" sz="quarter" idx="12"/>
          </p:nvPr>
        </p:nvSpPr>
        <p:spPr/>
        <p:txBody>
          <a:bodyPr/>
          <a:lstStyle/>
          <a:p>
            <a:fld id="{305F9027-4BE5-41CB-B532-EB2C5F43B18C}" type="slidenum">
              <a:rPr lang="en-US" smtClean="0"/>
              <a:t>17</a:t>
            </a:fld>
            <a:endParaRPr lang="en-US"/>
          </a:p>
        </p:txBody>
      </p:sp>
    </p:spTree>
    <p:extLst>
      <p:ext uri="{BB962C8B-B14F-4D97-AF65-F5344CB8AC3E}">
        <p14:creationId xmlns:p14="http://schemas.microsoft.com/office/powerpoint/2010/main" val="1058349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Metamorphic</a:t>
            </a:r>
            <a:r>
              <a:rPr lang="it-IT" dirty="0" smtClean="0"/>
              <a:t> </a:t>
            </a:r>
            <a:r>
              <a:rPr lang="it-IT" dirty="0" err="1" smtClean="0"/>
              <a:t>Viruses</a:t>
            </a:r>
            <a:endParaRPr lang="en-US" dirty="0"/>
          </a:p>
        </p:txBody>
      </p:sp>
      <p:sp>
        <p:nvSpPr>
          <p:cNvPr id="3" name="Segnaposto contenuto 2"/>
          <p:cNvSpPr>
            <a:spLocks noGrp="1"/>
          </p:cNvSpPr>
          <p:nvPr>
            <p:ph idx="1"/>
          </p:nvPr>
        </p:nvSpPr>
        <p:spPr/>
        <p:txBody>
          <a:bodyPr>
            <a:normAutofit lnSpcReduction="10000"/>
          </a:bodyPr>
          <a:lstStyle/>
          <a:p>
            <a:r>
              <a:rPr lang="en-US" dirty="0"/>
              <a:t>A metamorphic virus has </a:t>
            </a:r>
            <a:r>
              <a:rPr lang="en-US" dirty="0" smtClean="0"/>
              <a:t>been defined </a:t>
            </a:r>
            <a:r>
              <a:rPr lang="en-US" dirty="0"/>
              <a:t>as a </a:t>
            </a:r>
            <a:r>
              <a:rPr lang="en-US" i="1" dirty="0"/>
              <a:t>body-polymorphic </a:t>
            </a:r>
            <a:r>
              <a:rPr lang="en-US" dirty="0"/>
              <a:t>virus</a:t>
            </a:r>
            <a:r>
              <a:rPr lang="en-US" dirty="0" smtClean="0"/>
              <a:t>; that </a:t>
            </a:r>
            <a:r>
              <a:rPr lang="en-US" dirty="0"/>
              <a:t>is, polymorphic techniques </a:t>
            </a:r>
            <a:r>
              <a:rPr lang="en-US" dirty="0" smtClean="0"/>
              <a:t>are used </a:t>
            </a:r>
            <a:r>
              <a:rPr lang="en-US" dirty="0"/>
              <a:t>to mutate the virus body, </a:t>
            </a:r>
            <a:r>
              <a:rPr lang="en-US" dirty="0" smtClean="0"/>
              <a:t>not just </a:t>
            </a:r>
            <a:r>
              <a:rPr lang="en-US" dirty="0"/>
              <a:t>a </a:t>
            </a:r>
            <a:r>
              <a:rPr lang="en-US" dirty="0" err="1"/>
              <a:t>decryptor</a:t>
            </a:r>
            <a:endParaRPr lang="en-US" dirty="0"/>
          </a:p>
          <a:p>
            <a:r>
              <a:rPr lang="en-US" dirty="0" smtClean="0"/>
              <a:t>Metamorphism </a:t>
            </a:r>
            <a:r>
              <a:rPr lang="en-US" dirty="0"/>
              <a:t>makes the virus </a:t>
            </a:r>
            <a:r>
              <a:rPr lang="en-US" dirty="0" smtClean="0"/>
              <a:t>body a </a:t>
            </a:r>
            <a:r>
              <a:rPr lang="en-US" dirty="0"/>
              <a:t>moving target for analysis as </a:t>
            </a:r>
            <a:r>
              <a:rPr lang="en-US" dirty="0" smtClean="0"/>
              <a:t>it propagates </a:t>
            </a:r>
            <a:r>
              <a:rPr lang="en-US" dirty="0"/>
              <a:t>around the world</a:t>
            </a:r>
          </a:p>
          <a:p>
            <a:r>
              <a:rPr lang="en-US" dirty="0" smtClean="0"/>
              <a:t>The </a:t>
            </a:r>
            <a:r>
              <a:rPr lang="en-US" dirty="0"/>
              <a:t>techniques used to </a:t>
            </a:r>
            <a:r>
              <a:rPr lang="en-US" dirty="0" smtClean="0"/>
              <a:t>transform virus </a:t>
            </a:r>
            <a:r>
              <a:rPr lang="en-US" dirty="0"/>
              <a:t>bodies range from simple </a:t>
            </a:r>
            <a:r>
              <a:rPr lang="en-US" dirty="0" smtClean="0"/>
              <a:t>to complex</a:t>
            </a:r>
            <a:endParaRPr lang="en-US" dirty="0"/>
          </a:p>
        </p:txBody>
      </p:sp>
      <p:sp>
        <p:nvSpPr>
          <p:cNvPr id="4" name="Segnaposto numero diapositiva 3"/>
          <p:cNvSpPr>
            <a:spLocks noGrp="1"/>
          </p:cNvSpPr>
          <p:nvPr>
            <p:ph type="sldNum" sz="quarter" idx="12"/>
          </p:nvPr>
        </p:nvSpPr>
        <p:spPr/>
        <p:txBody>
          <a:bodyPr/>
          <a:lstStyle/>
          <a:p>
            <a:fld id="{305F9027-4BE5-41CB-B532-EB2C5F43B18C}" type="slidenum">
              <a:rPr lang="en-US" smtClean="0"/>
              <a:t>18</a:t>
            </a:fld>
            <a:endParaRPr lang="en-US"/>
          </a:p>
        </p:txBody>
      </p:sp>
    </p:spTree>
    <p:extLst>
      <p:ext uri="{BB962C8B-B14F-4D97-AF65-F5344CB8AC3E}">
        <p14:creationId xmlns:p14="http://schemas.microsoft.com/office/powerpoint/2010/main" val="823773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Source code </a:t>
            </a:r>
            <a:r>
              <a:rPr lang="it-IT" dirty="0" err="1" smtClean="0"/>
              <a:t>Metamorphism</a:t>
            </a:r>
            <a:endParaRPr lang="en-US" dirty="0"/>
          </a:p>
        </p:txBody>
      </p:sp>
      <p:sp>
        <p:nvSpPr>
          <p:cNvPr id="3" name="Segnaposto contenuto 2"/>
          <p:cNvSpPr>
            <a:spLocks noGrp="1"/>
          </p:cNvSpPr>
          <p:nvPr>
            <p:ph idx="1"/>
          </p:nvPr>
        </p:nvSpPr>
        <p:spPr/>
        <p:txBody>
          <a:bodyPr>
            <a:normAutofit fontScale="77500" lnSpcReduction="20000"/>
          </a:bodyPr>
          <a:lstStyle/>
          <a:p>
            <a:r>
              <a:rPr lang="en-US" dirty="0"/>
              <a:t>Unix/Linux systems almost always have a </a:t>
            </a:r>
            <a:r>
              <a:rPr lang="en-US" dirty="0" smtClean="0"/>
              <a:t>C compiler </a:t>
            </a:r>
            <a:r>
              <a:rPr lang="en-US" dirty="0"/>
              <a:t>installed and accessible to all users</a:t>
            </a:r>
          </a:p>
          <a:p>
            <a:r>
              <a:rPr lang="en-US" dirty="0" smtClean="0"/>
              <a:t>A </a:t>
            </a:r>
            <a:r>
              <a:rPr lang="en-US" dirty="0"/>
              <a:t>source code metamorphic virus such </a:t>
            </a:r>
            <a:r>
              <a:rPr lang="en-US" dirty="0" smtClean="0"/>
              <a:t>as </a:t>
            </a:r>
            <a:r>
              <a:rPr lang="fr-FR" i="1" dirty="0" smtClean="0"/>
              <a:t>Apparition </a:t>
            </a:r>
            <a:r>
              <a:rPr lang="fr-FR" dirty="0" err="1"/>
              <a:t>injects</a:t>
            </a:r>
            <a:r>
              <a:rPr lang="fr-FR" dirty="0"/>
              <a:t> source code </a:t>
            </a:r>
            <a:r>
              <a:rPr lang="fr-FR" dirty="0" err="1"/>
              <a:t>junk</a:t>
            </a:r>
            <a:r>
              <a:rPr lang="fr-FR" dirty="0"/>
              <a:t> </a:t>
            </a:r>
            <a:r>
              <a:rPr lang="fr-FR" dirty="0" smtClean="0"/>
              <a:t>instructions </a:t>
            </a:r>
            <a:r>
              <a:rPr lang="en-US" dirty="0" smtClean="0"/>
              <a:t>into </a:t>
            </a:r>
            <a:r>
              <a:rPr lang="en-US" dirty="0"/>
              <a:t>a C-language virus and invokes the </a:t>
            </a:r>
            <a:r>
              <a:rPr lang="en-US" dirty="0" smtClean="0"/>
              <a:t>C compiler</a:t>
            </a:r>
            <a:endParaRPr lang="en-US" dirty="0"/>
          </a:p>
          <a:p>
            <a:r>
              <a:rPr lang="en-US" dirty="0" smtClean="0"/>
              <a:t>By </a:t>
            </a:r>
            <a:r>
              <a:rPr lang="en-US" dirty="0"/>
              <a:t>using junk variables at the source code </a:t>
            </a:r>
            <a:r>
              <a:rPr lang="en-US" dirty="0" smtClean="0"/>
              <a:t>level, the </a:t>
            </a:r>
            <a:r>
              <a:rPr lang="en-US" dirty="0"/>
              <a:t>bugs that afflict many polymorphic </a:t>
            </a:r>
            <a:r>
              <a:rPr lang="en-US" dirty="0" smtClean="0"/>
              <a:t>and metamorphic </a:t>
            </a:r>
            <a:r>
              <a:rPr lang="en-US" dirty="0"/>
              <a:t>viruses at the ASM level (</a:t>
            </a:r>
            <a:r>
              <a:rPr lang="en-US" dirty="0" smtClean="0"/>
              <a:t>e.g. accidentally </a:t>
            </a:r>
            <a:r>
              <a:rPr lang="en-US" dirty="0"/>
              <a:t>using a register that is implicitly </a:t>
            </a:r>
            <a:r>
              <a:rPr lang="en-US" dirty="0" smtClean="0"/>
              <a:t>used by </a:t>
            </a:r>
            <a:r>
              <a:rPr lang="en-US" dirty="0"/>
              <a:t>another instruction and was not really </a:t>
            </a:r>
            <a:r>
              <a:rPr lang="en-US" dirty="0" smtClean="0"/>
              <a:t>available for </a:t>
            </a:r>
            <a:r>
              <a:rPr lang="en-US" dirty="0"/>
              <a:t>junk code) are avoided</a:t>
            </a:r>
          </a:p>
          <a:p>
            <a:r>
              <a:rPr lang="en-US" dirty="0" smtClean="0"/>
              <a:t>Because </a:t>
            </a:r>
            <a:r>
              <a:rPr lang="en-US" dirty="0"/>
              <a:t>of differences in compiler </a:t>
            </a:r>
            <a:r>
              <a:rPr lang="en-US" dirty="0" smtClean="0"/>
              <a:t>versions, compiler </a:t>
            </a:r>
            <a:r>
              <a:rPr lang="en-US" dirty="0"/>
              <a:t>libraries, etc., the resulting </a:t>
            </a:r>
            <a:r>
              <a:rPr lang="en-US" dirty="0" smtClean="0"/>
              <a:t>executable could </a:t>
            </a:r>
            <a:r>
              <a:rPr lang="en-US" dirty="0"/>
              <a:t>vary across systems even if there were </a:t>
            </a:r>
            <a:r>
              <a:rPr lang="en-US" dirty="0" smtClean="0"/>
              <a:t>no source </a:t>
            </a:r>
            <a:r>
              <a:rPr lang="en-US" dirty="0"/>
              <a:t>code metamorphism</a:t>
            </a:r>
          </a:p>
        </p:txBody>
      </p:sp>
      <p:sp>
        <p:nvSpPr>
          <p:cNvPr id="4" name="Segnaposto numero diapositiva 3"/>
          <p:cNvSpPr>
            <a:spLocks noGrp="1"/>
          </p:cNvSpPr>
          <p:nvPr>
            <p:ph type="sldNum" sz="quarter" idx="12"/>
          </p:nvPr>
        </p:nvSpPr>
        <p:spPr/>
        <p:txBody>
          <a:bodyPr/>
          <a:lstStyle/>
          <a:p>
            <a:fld id="{305F9027-4BE5-41CB-B532-EB2C5F43B18C}" type="slidenum">
              <a:rPr lang="en-US" smtClean="0"/>
              <a:t>19</a:t>
            </a:fld>
            <a:endParaRPr lang="en-US"/>
          </a:p>
        </p:txBody>
      </p:sp>
    </p:spTree>
    <p:extLst>
      <p:ext uri="{BB962C8B-B14F-4D97-AF65-F5344CB8AC3E}">
        <p14:creationId xmlns:p14="http://schemas.microsoft.com/office/powerpoint/2010/main" val="818692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187624" y="2348880"/>
            <a:ext cx="6995120" cy="2664296"/>
          </a:xfrm>
        </p:spPr>
        <p:txBody>
          <a:bodyPr>
            <a:normAutofit fontScale="92500" lnSpcReduction="10000"/>
          </a:bodyPr>
          <a:lstStyle/>
          <a:p>
            <a:pPr marL="0" indent="0">
              <a:buNone/>
            </a:pPr>
            <a:r>
              <a:rPr lang="en-US" sz="2400" dirty="0" smtClean="0"/>
              <a:t>Such metamorphic creations </a:t>
            </a:r>
            <a:r>
              <a:rPr lang="en-US" sz="2400" dirty="0"/>
              <a:t>will come very close to the concept of a </a:t>
            </a:r>
            <a:r>
              <a:rPr lang="en-US" sz="2400" dirty="0" smtClean="0"/>
              <a:t>theoretically undetectable virus</a:t>
            </a:r>
          </a:p>
          <a:p>
            <a:pPr marL="0" indent="0">
              <a:buNone/>
            </a:pPr>
            <a:endParaRPr lang="en-US" sz="2400" dirty="0"/>
          </a:p>
          <a:p>
            <a:pPr marL="0" indent="0">
              <a:buNone/>
            </a:pPr>
            <a:endParaRPr lang="it-IT" sz="2400" dirty="0" smtClean="0"/>
          </a:p>
          <a:p>
            <a:endParaRPr lang="it-IT" sz="2400" dirty="0" smtClean="0"/>
          </a:p>
          <a:p>
            <a:pPr marL="0" indent="0">
              <a:buNone/>
            </a:pPr>
            <a:r>
              <a:rPr lang="it-IT" sz="2400" dirty="0" smtClean="0"/>
              <a:t>ZMIST OPPORTUNITIES, P. </a:t>
            </a:r>
            <a:r>
              <a:rPr lang="it-IT" sz="2400" dirty="0" err="1"/>
              <a:t>F</a:t>
            </a:r>
            <a:r>
              <a:rPr lang="it-IT" sz="2400" dirty="0" err="1" smtClean="0"/>
              <a:t>errie</a:t>
            </a:r>
            <a:r>
              <a:rPr lang="it-IT" sz="2400" dirty="0" smtClean="0"/>
              <a:t> &amp; Peter </a:t>
            </a:r>
            <a:r>
              <a:rPr lang="it-IT" sz="2400" dirty="0" err="1" smtClean="0"/>
              <a:t>Szor</a:t>
            </a:r>
            <a:r>
              <a:rPr lang="it-IT" sz="2400" dirty="0" smtClean="0"/>
              <a:t>, VIRUS BULLETIN, 2001</a:t>
            </a:r>
            <a:endParaRPr lang="en-US" sz="2400" dirty="0"/>
          </a:p>
        </p:txBody>
      </p:sp>
      <p:sp>
        <p:nvSpPr>
          <p:cNvPr id="4" name="Segnaposto numero diapositiva 3"/>
          <p:cNvSpPr>
            <a:spLocks noGrp="1"/>
          </p:cNvSpPr>
          <p:nvPr>
            <p:ph type="sldNum" sz="quarter" idx="12"/>
          </p:nvPr>
        </p:nvSpPr>
        <p:spPr/>
        <p:txBody>
          <a:bodyPr/>
          <a:lstStyle/>
          <a:p>
            <a:fld id="{305F9027-4BE5-41CB-B532-EB2C5F43B18C}" type="slidenum">
              <a:rPr lang="en-US" smtClean="0"/>
              <a:t>2</a:t>
            </a:fld>
            <a:endParaRPr lang="en-US"/>
          </a:p>
        </p:txBody>
      </p:sp>
      <p:sp>
        <p:nvSpPr>
          <p:cNvPr id="5" name="Titolo 4"/>
          <p:cNvSpPr>
            <a:spLocks noGrp="1"/>
          </p:cNvSpPr>
          <p:nvPr>
            <p:ph type="title"/>
          </p:nvPr>
        </p:nvSpPr>
        <p:spPr/>
        <p:txBody>
          <a:bodyPr/>
          <a:lstStyle/>
          <a:p>
            <a:endParaRPr lang="it-IT"/>
          </a:p>
        </p:txBody>
      </p:sp>
    </p:spTree>
    <p:extLst>
      <p:ext uri="{BB962C8B-B14F-4D97-AF65-F5344CB8AC3E}">
        <p14:creationId xmlns:p14="http://schemas.microsoft.com/office/powerpoint/2010/main" val="7162026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.Net</a:t>
            </a:r>
            <a:r>
              <a:rPr lang="it-IT" dirty="0" smtClean="0"/>
              <a:t>/MSIL </a:t>
            </a:r>
            <a:r>
              <a:rPr lang="it-IT" dirty="0" err="1" smtClean="0"/>
              <a:t>Metamorphism</a:t>
            </a:r>
            <a:endParaRPr lang="en-US" dirty="0"/>
          </a:p>
        </p:txBody>
      </p:sp>
      <p:sp>
        <p:nvSpPr>
          <p:cNvPr id="3" name="Segnaposto contenuto 2"/>
          <p:cNvSpPr>
            <a:spLocks noGrp="1"/>
          </p:cNvSpPr>
          <p:nvPr>
            <p:ph idx="1"/>
          </p:nvPr>
        </p:nvSpPr>
        <p:spPr/>
        <p:txBody>
          <a:bodyPr>
            <a:normAutofit fontScale="92500" lnSpcReduction="20000"/>
          </a:bodyPr>
          <a:lstStyle/>
          <a:p>
            <a:r>
              <a:rPr lang="en-US" dirty="0"/>
              <a:t>Windows systems do not always have a </a:t>
            </a:r>
            <a:r>
              <a:rPr lang="en-US" dirty="0" smtClean="0"/>
              <a:t>C compiler </a:t>
            </a:r>
            <a:r>
              <a:rPr lang="en-US" dirty="0"/>
              <a:t>available</a:t>
            </a:r>
          </a:p>
          <a:p>
            <a:r>
              <a:rPr lang="en-US" dirty="0" smtClean="0"/>
              <a:t>Windows </a:t>
            </a:r>
            <a:r>
              <a:rPr lang="en-US" dirty="0"/>
              <a:t>systems with some release </a:t>
            </a:r>
            <a:r>
              <a:rPr lang="en-US" dirty="0" smtClean="0"/>
              <a:t>of Microsoft </a:t>
            </a:r>
            <a:r>
              <a:rPr lang="en-US" dirty="0"/>
              <a:t>.NET installed will compile </a:t>
            </a:r>
            <a:r>
              <a:rPr lang="en-US" dirty="0" smtClean="0"/>
              <a:t>MSIL (</a:t>
            </a:r>
            <a:r>
              <a:rPr lang="en-US" dirty="0"/>
              <a:t>Microsoft Intermediate Language) into </a:t>
            </a:r>
            <a:r>
              <a:rPr lang="en-US" dirty="0" smtClean="0"/>
              <a:t>the native </a:t>
            </a:r>
            <a:r>
              <a:rPr lang="en-US" dirty="0"/>
              <a:t>code for that machine</a:t>
            </a:r>
          </a:p>
          <a:p>
            <a:r>
              <a:rPr lang="en-US" dirty="0" smtClean="0"/>
              <a:t>A </a:t>
            </a:r>
            <a:r>
              <a:rPr lang="en-US" dirty="0"/>
              <a:t>source code metamorphic virus </a:t>
            </a:r>
            <a:r>
              <a:rPr lang="en-US" dirty="0" smtClean="0"/>
              <a:t>can operate </a:t>
            </a:r>
            <a:r>
              <a:rPr lang="en-US" dirty="0"/>
              <a:t>on MSIL code and invoke the .</a:t>
            </a:r>
            <a:r>
              <a:rPr lang="en-US" dirty="0" smtClean="0"/>
              <a:t>NET Framework </a:t>
            </a:r>
            <a:r>
              <a:rPr lang="en-US" dirty="0"/>
              <a:t>to compile it</a:t>
            </a:r>
          </a:p>
          <a:p>
            <a:pPr lvl="1"/>
            <a:r>
              <a:rPr lang="en-US" dirty="0" smtClean="0"/>
              <a:t>Probably </a:t>
            </a:r>
            <a:r>
              <a:rPr lang="en-US" dirty="0"/>
              <a:t>a fertile field for viruses in the near future</a:t>
            </a:r>
          </a:p>
          <a:p>
            <a:r>
              <a:rPr lang="en-US" dirty="0" smtClean="0"/>
              <a:t>The </a:t>
            </a:r>
            <a:r>
              <a:rPr lang="en-US" dirty="0"/>
              <a:t>MSIL/Gastropod virus is one example</a:t>
            </a:r>
          </a:p>
        </p:txBody>
      </p:sp>
      <p:sp>
        <p:nvSpPr>
          <p:cNvPr id="4" name="Segnaposto numero diapositiva 3"/>
          <p:cNvSpPr>
            <a:spLocks noGrp="1"/>
          </p:cNvSpPr>
          <p:nvPr>
            <p:ph type="sldNum" sz="quarter" idx="12"/>
          </p:nvPr>
        </p:nvSpPr>
        <p:spPr/>
        <p:txBody>
          <a:bodyPr/>
          <a:lstStyle/>
          <a:p>
            <a:fld id="{305F9027-4BE5-41CB-B532-EB2C5F43B18C}" type="slidenum">
              <a:rPr lang="en-US" smtClean="0"/>
              <a:t>20</a:t>
            </a:fld>
            <a:endParaRPr lang="en-US"/>
          </a:p>
        </p:txBody>
      </p:sp>
    </p:spTree>
    <p:extLst>
      <p:ext uri="{BB962C8B-B14F-4D97-AF65-F5344CB8AC3E}">
        <p14:creationId xmlns:p14="http://schemas.microsoft.com/office/powerpoint/2010/main" val="6537262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Early</a:t>
            </a:r>
            <a:r>
              <a:rPr lang="it-IT" dirty="0" smtClean="0"/>
              <a:t> </a:t>
            </a:r>
            <a:r>
              <a:rPr lang="it-IT" dirty="0" err="1" smtClean="0"/>
              <a:t>metamorphic</a:t>
            </a:r>
            <a:r>
              <a:rPr lang="it-IT" dirty="0" smtClean="0"/>
              <a:t> </a:t>
            </a:r>
            <a:r>
              <a:rPr lang="it-IT" dirty="0" err="1" smtClean="0"/>
              <a:t>Viruses</a:t>
            </a:r>
            <a:endParaRPr lang="en-US" dirty="0"/>
          </a:p>
        </p:txBody>
      </p:sp>
      <p:sp>
        <p:nvSpPr>
          <p:cNvPr id="3" name="Segnaposto contenuto 2"/>
          <p:cNvSpPr>
            <a:spLocks noGrp="1"/>
          </p:cNvSpPr>
          <p:nvPr>
            <p:ph idx="1"/>
          </p:nvPr>
        </p:nvSpPr>
        <p:spPr/>
        <p:txBody>
          <a:bodyPr>
            <a:normAutofit fontScale="77500" lnSpcReduction="20000"/>
          </a:bodyPr>
          <a:lstStyle/>
          <a:p>
            <a:r>
              <a:rPr lang="en-US" dirty="0"/>
              <a:t>Very few on DOS, but the first was a DOS </a:t>
            </a:r>
            <a:r>
              <a:rPr lang="en-US" dirty="0" smtClean="0"/>
              <a:t>virus called </a:t>
            </a:r>
            <a:r>
              <a:rPr lang="en-US" dirty="0"/>
              <a:t>ACG (Amazing Code Generator)</a:t>
            </a:r>
          </a:p>
          <a:p>
            <a:r>
              <a:rPr lang="en-US" dirty="0" smtClean="0"/>
              <a:t>The </a:t>
            </a:r>
            <a:r>
              <a:rPr lang="en-US" dirty="0"/>
              <a:t>code generator generated a new version </a:t>
            </a:r>
            <a:r>
              <a:rPr lang="en-US" dirty="0" smtClean="0"/>
              <a:t>of the </a:t>
            </a:r>
            <a:r>
              <a:rPr lang="en-US" dirty="0"/>
              <a:t>virus body each time it replicated (thus it </a:t>
            </a:r>
            <a:r>
              <a:rPr lang="en-US" dirty="0" smtClean="0"/>
              <a:t>was metamorphic</a:t>
            </a:r>
            <a:r>
              <a:rPr lang="en-US" dirty="0"/>
              <a:t>)</a:t>
            </a:r>
          </a:p>
          <a:p>
            <a:r>
              <a:rPr lang="en-US" dirty="0" smtClean="0"/>
              <a:t>Although </a:t>
            </a:r>
            <a:r>
              <a:rPr lang="en-US" dirty="0"/>
              <a:t>most metamorphic viruses </a:t>
            </a:r>
            <a:r>
              <a:rPr lang="en-US" dirty="0" smtClean="0"/>
              <a:t>use encryption</a:t>
            </a:r>
            <a:r>
              <a:rPr lang="en-US" dirty="0"/>
              <a:t>, ACG did not</a:t>
            </a:r>
          </a:p>
          <a:p>
            <a:pPr lvl="1"/>
            <a:r>
              <a:rPr lang="en-US" dirty="0" smtClean="0"/>
              <a:t>Being </a:t>
            </a:r>
            <a:r>
              <a:rPr lang="en-US" dirty="0"/>
              <a:t>“body-polymorphic” is sufficient to avoid </a:t>
            </a:r>
            <a:r>
              <a:rPr lang="en-US" dirty="0" smtClean="0"/>
              <a:t>pattern-based detection</a:t>
            </a:r>
            <a:endParaRPr lang="en-US" dirty="0"/>
          </a:p>
          <a:p>
            <a:r>
              <a:rPr lang="en-US" dirty="0" smtClean="0"/>
              <a:t>ACG </a:t>
            </a:r>
            <a:r>
              <a:rPr lang="en-US" dirty="0"/>
              <a:t>was not too damaging, because DOS </a:t>
            </a:r>
            <a:r>
              <a:rPr lang="en-US" dirty="0" smtClean="0"/>
              <a:t>was already </a:t>
            </a:r>
            <a:r>
              <a:rPr lang="en-US" dirty="0"/>
              <a:t>a dying operating system when it </a:t>
            </a:r>
            <a:r>
              <a:rPr lang="en-US" dirty="0" smtClean="0"/>
              <a:t>was released </a:t>
            </a:r>
            <a:r>
              <a:rPr lang="en-US" dirty="0"/>
              <a:t>in 1997</a:t>
            </a:r>
          </a:p>
          <a:p>
            <a:r>
              <a:rPr lang="en-US" dirty="0" smtClean="0"/>
              <a:t>This </a:t>
            </a:r>
            <a:r>
              <a:rPr lang="en-US" dirty="0"/>
              <a:t>is a key difference between polymorphic </a:t>
            </a:r>
            <a:r>
              <a:rPr lang="en-US" dirty="0" smtClean="0"/>
              <a:t>and metamorphic </a:t>
            </a:r>
            <a:r>
              <a:rPr lang="en-US" dirty="0"/>
              <a:t>viruses: the former all mutate </a:t>
            </a:r>
            <a:r>
              <a:rPr lang="en-US" dirty="0" smtClean="0"/>
              <a:t>the </a:t>
            </a:r>
            <a:r>
              <a:rPr lang="en-US" dirty="0" err="1" smtClean="0"/>
              <a:t>decryptor</a:t>
            </a:r>
            <a:r>
              <a:rPr lang="en-US" dirty="0"/>
              <a:t>, the latter might not even have </a:t>
            </a:r>
            <a:r>
              <a:rPr lang="en-US" dirty="0" smtClean="0"/>
              <a:t>a </a:t>
            </a:r>
            <a:r>
              <a:rPr lang="en-US" dirty="0" err="1" smtClean="0"/>
              <a:t>decryptor</a:t>
            </a:r>
            <a:endParaRPr lang="en-US" dirty="0"/>
          </a:p>
        </p:txBody>
      </p:sp>
      <p:sp>
        <p:nvSpPr>
          <p:cNvPr id="4" name="Segnaposto numero diapositiva 3"/>
          <p:cNvSpPr>
            <a:spLocks noGrp="1"/>
          </p:cNvSpPr>
          <p:nvPr>
            <p:ph type="sldNum" sz="quarter" idx="12"/>
          </p:nvPr>
        </p:nvSpPr>
        <p:spPr/>
        <p:txBody>
          <a:bodyPr/>
          <a:lstStyle/>
          <a:p>
            <a:fld id="{305F9027-4BE5-41CB-B532-EB2C5F43B18C}" type="slidenum">
              <a:rPr lang="en-US" smtClean="0"/>
              <a:t>21</a:t>
            </a:fld>
            <a:endParaRPr lang="en-US"/>
          </a:p>
        </p:txBody>
      </p:sp>
    </p:spTree>
    <p:extLst>
      <p:ext uri="{BB962C8B-B14F-4D97-AF65-F5344CB8AC3E}">
        <p14:creationId xmlns:p14="http://schemas.microsoft.com/office/powerpoint/2010/main" val="31023708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Early</a:t>
            </a:r>
            <a:r>
              <a:rPr lang="it-IT" dirty="0" smtClean="0"/>
              <a:t> </a:t>
            </a:r>
            <a:r>
              <a:rPr lang="it-IT" dirty="0" err="1" smtClean="0"/>
              <a:t>metamorphics:Regswap</a:t>
            </a:r>
            <a:endParaRPr lang="en-US" dirty="0"/>
          </a:p>
        </p:txBody>
      </p:sp>
      <p:sp>
        <p:nvSpPr>
          <p:cNvPr id="3" name="Segnaposto contenuto 2"/>
          <p:cNvSpPr>
            <a:spLocks noGrp="1"/>
          </p:cNvSpPr>
          <p:nvPr>
            <p:ph idx="1"/>
          </p:nvPr>
        </p:nvSpPr>
        <p:spPr>
          <a:xfrm>
            <a:off x="597480" y="1412776"/>
            <a:ext cx="8229600" cy="2520280"/>
          </a:xfrm>
        </p:spPr>
        <p:txBody>
          <a:bodyPr>
            <a:normAutofit/>
          </a:bodyPr>
          <a:lstStyle/>
          <a:p>
            <a:r>
              <a:rPr lang="en-US" dirty="0" err="1"/>
              <a:t>Regswap</a:t>
            </a:r>
            <a:r>
              <a:rPr lang="en-US" dirty="0"/>
              <a:t> was a Windows 95 </a:t>
            </a:r>
            <a:r>
              <a:rPr lang="en-US" dirty="0" smtClean="0"/>
              <a:t>metamorphic virus </a:t>
            </a:r>
            <a:r>
              <a:rPr lang="en-US" dirty="0"/>
              <a:t>released in December, 1998</a:t>
            </a:r>
          </a:p>
          <a:p>
            <a:r>
              <a:rPr lang="en-US" dirty="0" smtClean="0"/>
              <a:t>The </a:t>
            </a:r>
            <a:r>
              <a:rPr lang="en-US" dirty="0"/>
              <a:t>metamorphism was restricted </a:t>
            </a:r>
            <a:r>
              <a:rPr lang="en-US" dirty="0" smtClean="0"/>
              <a:t>to register </a:t>
            </a:r>
            <a:r>
              <a:rPr lang="en-US" dirty="0"/>
              <a:t>replacement, as in these </a:t>
            </a:r>
            <a:r>
              <a:rPr lang="en-US" dirty="0" smtClean="0"/>
              <a:t>two generations:</a:t>
            </a:r>
            <a:endParaRPr lang="en-US" dirty="0"/>
          </a:p>
        </p:txBody>
      </p:sp>
      <p:sp>
        <p:nvSpPr>
          <p:cNvPr id="5" name="CasellaDiTesto 4"/>
          <p:cNvSpPr txBox="1"/>
          <p:nvPr/>
        </p:nvSpPr>
        <p:spPr>
          <a:xfrm>
            <a:off x="611560" y="3933056"/>
            <a:ext cx="3888432" cy="2585323"/>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pop </a:t>
            </a:r>
            <a:r>
              <a:rPr lang="en-US" dirty="0" err="1" smtClean="0">
                <a:latin typeface="Courier New" panose="02070309020205020404" pitchFamily="49" charset="0"/>
                <a:cs typeface="Courier New" panose="02070309020205020404" pitchFamily="49" charset="0"/>
              </a:rPr>
              <a:t>edx</a:t>
            </a:r>
            <a:r>
              <a:rPr lang="en-US" dirty="0" smtClean="0">
                <a:latin typeface="Courier New" panose="02070309020205020404" pitchFamily="49" charset="0"/>
                <a:cs typeface="Courier New" panose="02070309020205020404" pitchFamily="49" charset="0"/>
              </a:rPr>
              <a:t> </a:t>
            </a:r>
          </a:p>
          <a:p>
            <a:r>
              <a:rPr lang="en-US" dirty="0" err="1" smtClean="0">
                <a:latin typeface="Courier New" panose="02070309020205020404" pitchFamily="49" charset="0"/>
                <a:cs typeface="Courier New" panose="02070309020205020404" pitchFamily="49" charset="0"/>
              </a:rPr>
              <a:t>mov</a:t>
            </a:r>
            <a:r>
              <a:rPr lang="en-US" dirty="0" smtClean="0">
                <a:latin typeface="Courier New" panose="02070309020205020404" pitchFamily="49" charset="0"/>
                <a:cs typeface="Courier New" panose="02070309020205020404" pitchFamily="49" charset="0"/>
              </a:rPr>
              <a:t> edi,0004h</a:t>
            </a:r>
          </a:p>
          <a:p>
            <a:r>
              <a:rPr lang="en-US" dirty="0" err="1" smtClean="0">
                <a:latin typeface="Courier New" panose="02070309020205020404" pitchFamily="49" charset="0"/>
                <a:cs typeface="Courier New" panose="02070309020205020404" pitchFamily="49" charset="0"/>
              </a:rPr>
              <a:t>mov</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esi,ebp</a:t>
            </a:r>
            <a:r>
              <a:rPr lang="en-US" dirty="0" smtClean="0">
                <a:latin typeface="Courier New" panose="02070309020205020404" pitchFamily="49" charset="0"/>
                <a:cs typeface="Courier New" panose="02070309020205020404" pitchFamily="49" charset="0"/>
              </a:rPr>
              <a:t> </a:t>
            </a:r>
          </a:p>
          <a:p>
            <a:r>
              <a:rPr lang="en-US" dirty="0" err="1" smtClean="0">
                <a:latin typeface="Courier New" panose="02070309020205020404" pitchFamily="49" charset="0"/>
                <a:cs typeface="Courier New" panose="02070309020205020404" pitchFamily="49" charset="0"/>
              </a:rPr>
              <a:t>mov</a:t>
            </a:r>
            <a:r>
              <a:rPr lang="en-US" dirty="0" smtClean="0">
                <a:latin typeface="Courier New" panose="02070309020205020404" pitchFamily="49" charset="0"/>
                <a:cs typeface="Courier New" panose="02070309020205020404" pitchFamily="49" charset="0"/>
              </a:rPr>
              <a:t> eax,000Ch</a:t>
            </a:r>
          </a:p>
          <a:p>
            <a:r>
              <a:rPr lang="en-US" dirty="0" smtClean="0">
                <a:latin typeface="Courier New" panose="02070309020205020404" pitchFamily="49" charset="0"/>
                <a:cs typeface="Courier New" panose="02070309020205020404" pitchFamily="49" charset="0"/>
              </a:rPr>
              <a:t>add edx,0088h </a:t>
            </a:r>
          </a:p>
          <a:p>
            <a:r>
              <a:rPr lang="en-US" dirty="0" err="1" smtClean="0">
                <a:latin typeface="Courier New" panose="02070309020205020404" pitchFamily="49" charset="0"/>
                <a:cs typeface="Courier New" panose="02070309020205020404" pitchFamily="49" charset="0"/>
              </a:rPr>
              <a:t>mov</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ebx</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edx</a:t>
            </a:r>
            <a:r>
              <a:rPr lang="en-US" dirty="0" smtClean="0">
                <a:latin typeface="Courier New" panose="02070309020205020404" pitchFamily="49" charset="0"/>
                <a:cs typeface="Courier New" panose="02070309020205020404" pitchFamily="49" charset="0"/>
              </a:rPr>
              <a:t>]]</a:t>
            </a:r>
          </a:p>
          <a:p>
            <a:r>
              <a:rPr lang="en-US" dirty="0" err="1" smtClean="0">
                <a:latin typeface="Courier New" panose="02070309020205020404" pitchFamily="49" charset="0"/>
                <a:cs typeface="Courier New" panose="02070309020205020404" pitchFamily="49" charset="0"/>
              </a:rPr>
              <a:t>mov</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esi+eax</a:t>
            </a:r>
            <a:r>
              <a:rPr lang="en-US" dirty="0" smtClean="0">
                <a:latin typeface="Courier New" panose="02070309020205020404" pitchFamily="49" charset="0"/>
                <a:cs typeface="Courier New" panose="02070309020205020404" pitchFamily="49" charset="0"/>
              </a:rPr>
              <a:t>*4+1118],</a:t>
            </a:r>
            <a:r>
              <a:rPr lang="en-US" dirty="0" err="1" smtClean="0">
                <a:latin typeface="Courier New" panose="02070309020205020404" pitchFamily="49" charset="0"/>
                <a:cs typeface="Courier New" panose="02070309020205020404" pitchFamily="49" charset="0"/>
              </a:rPr>
              <a:t>ebx</a:t>
            </a:r>
            <a:r>
              <a:rPr lang="en-US" dirty="0" smtClean="0">
                <a:latin typeface="Courier New" panose="02070309020205020404" pitchFamily="49" charset="0"/>
                <a:cs typeface="Courier New" panose="02070309020205020404" pitchFamily="49" charset="0"/>
              </a:rPr>
              <a:t> etc. </a:t>
            </a:r>
          </a:p>
          <a:p>
            <a:endParaRPr lang="en-US" dirty="0"/>
          </a:p>
        </p:txBody>
      </p:sp>
      <p:sp>
        <p:nvSpPr>
          <p:cNvPr id="6" name="CasellaDiTesto 5"/>
          <p:cNvSpPr txBox="1"/>
          <p:nvPr/>
        </p:nvSpPr>
        <p:spPr>
          <a:xfrm>
            <a:off x="5436096" y="3933056"/>
            <a:ext cx="3631122" cy="2585323"/>
          </a:xfrm>
          <a:prstGeom prst="rect">
            <a:avLst/>
          </a:prstGeom>
          <a:noFill/>
        </p:spPr>
        <p:txBody>
          <a:bodyPr wrap="none" rtlCol="0">
            <a:spAutoFit/>
          </a:bodyPr>
          <a:lstStyle/>
          <a:p>
            <a:r>
              <a:rPr lang="en-US" dirty="0" smtClean="0">
                <a:latin typeface="Courier New" panose="02070309020205020404" pitchFamily="49" charset="0"/>
                <a:cs typeface="Courier New" panose="02070309020205020404" pitchFamily="49" charset="0"/>
              </a:rPr>
              <a:t>pop </a:t>
            </a:r>
            <a:r>
              <a:rPr lang="en-US" dirty="0" err="1" smtClean="0">
                <a:latin typeface="Courier New" panose="02070309020205020404" pitchFamily="49" charset="0"/>
                <a:cs typeface="Courier New" panose="02070309020205020404" pitchFamily="49" charset="0"/>
              </a:rPr>
              <a:t>eax</a:t>
            </a:r>
            <a:endParaRPr lang="en-US" dirty="0" smtClean="0">
              <a:latin typeface="Courier New" panose="02070309020205020404" pitchFamily="49" charset="0"/>
              <a:cs typeface="Courier New" panose="02070309020205020404" pitchFamily="49" charset="0"/>
            </a:endParaRPr>
          </a:p>
          <a:p>
            <a:r>
              <a:rPr lang="en-US" dirty="0" err="1" smtClean="0">
                <a:latin typeface="Courier New" panose="02070309020205020404" pitchFamily="49" charset="0"/>
                <a:cs typeface="Courier New" panose="02070309020205020404" pitchFamily="49" charset="0"/>
              </a:rPr>
              <a:t>mov</a:t>
            </a:r>
            <a:r>
              <a:rPr lang="en-US" dirty="0" smtClean="0">
                <a:latin typeface="Courier New" panose="02070309020205020404" pitchFamily="49" charset="0"/>
                <a:cs typeface="Courier New" panose="02070309020205020404" pitchFamily="49" charset="0"/>
              </a:rPr>
              <a:t> ebx,0004h</a:t>
            </a:r>
          </a:p>
          <a:p>
            <a:r>
              <a:rPr lang="en-US" dirty="0" err="1" smtClean="0">
                <a:latin typeface="Courier New" panose="02070309020205020404" pitchFamily="49" charset="0"/>
                <a:cs typeface="Courier New" panose="02070309020205020404" pitchFamily="49" charset="0"/>
              </a:rPr>
              <a:t>mov</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edx,ebp</a:t>
            </a:r>
            <a:endParaRPr lang="en-US" dirty="0" smtClean="0">
              <a:latin typeface="Courier New" panose="02070309020205020404" pitchFamily="49" charset="0"/>
              <a:cs typeface="Courier New" panose="02070309020205020404" pitchFamily="49" charset="0"/>
            </a:endParaRPr>
          </a:p>
          <a:p>
            <a:r>
              <a:rPr lang="en-US" dirty="0" err="1" smtClean="0">
                <a:latin typeface="Courier New" panose="02070309020205020404" pitchFamily="49" charset="0"/>
                <a:cs typeface="Courier New" panose="02070309020205020404" pitchFamily="49" charset="0"/>
              </a:rPr>
              <a:t>mov</a:t>
            </a:r>
            <a:r>
              <a:rPr lang="en-US" dirty="0" smtClean="0">
                <a:latin typeface="Courier New" panose="02070309020205020404" pitchFamily="49" charset="0"/>
                <a:cs typeface="Courier New" panose="02070309020205020404" pitchFamily="49" charset="0"/>
              </a:rPr>
              <a:t> edi,000Ch</a:t>
            </a:r>
          </a:p>
          <a:p>
            <a:r>
              <a:rPr lang="en-US" dirty="0" smtClean="0">
                <a:latin typeface="Courier New" panose="02070309020205020404" pitchFamily="49" charset="0"/>
                <a:cs typeface="Courier New" panose="02070309020205020404" pitchFamily="49" charset="0"/>
              </a:rPr>
              <a:t>add eax,0088h</a:t>
            </a:r>
          </a:p>
          <a:p>
            <a:r>
              <a:rPr lang="en-US" dirty="0" err="1" smtClean="0">
                <a:latin typeface="Courier New" panose="02070309020205020404" pitchFamily="49" charset="0"/>
                <a:cs typeface="Courier New" panose="02070309020205020404" pitchFamily="49" charset="0"/>
              </a:rPr>
              <a:t>mov</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esi</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eax</a:t>
            </a:r>
            <a:r>
              <a:rPr lang="en-US" dirty="0" smtClean="0">
                <a:latin typeface="Courier New" panose="02070309020205020404" pitchFamily="49" charset="0"/>
                <a:cs typeface="Courier New" panose="02070309020205020404" pitchFamily="49" charset="0"/>
              </a:rPr>
              <a:t>]</a:t>
            </a:r>
          </a:p>
          <a:p>
            <a:r>
              <a:rPr lang="en-US" dirty="0" err="1" smtClean="0">
                <a:latin typeface="Courier New" panose="02070309020205020404" pitchFamily="49" charset="0"/>
                <a:cs typeface="Courier New" panose="02070309020205020404" pitchFamily="49" charset="0"/>
              </a:rPr>
              <a:t>mov</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edx+edi</a:t>
            </a:r>
            <a:r>
              <a:rPr lang="en-US" dirty="0" smtClean="0">
                <a:latin typeface="Courier New" panose="02070309020205020404" pitchFamily="49" charset="0"/>
                <a:cs typeface="Courier New" panose="02070309020205020404" pitchFamily="49" charset="0"/>
              </a:rPr>
              <a:t>*4+1118],</a:t>
            </a:r>
            <a:r>
              <a:rPr lang="en-US" dirty="0" err="1" smtClean="0">
                <a:latin typeface="Courier New" panose="02070309020205020404" pitchFamily="49" charset="0"/>
                <a:cs typeface="Courier New" panose="02070309020205020404" pitchFamily="49" charset="0"/>
              </a:rPr>
              <a:t>esi</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etc.</a:t>
            </a:r>
          </a:p>
          <a:p>
            <a:endParaRPr lang="en-US" dirty="0"/>
          </a:p>
        </p:txBody>
      </p:sp>
      <p:sp>
        <p:nvSpPr>
          <p:cNvPr id="4" name="Segnaposto numero diapositiva 3"/>
          <p:cNvSpPr>
            <a:spLocks noGrp="1"/>
          </p:cNvSpPr>
          <p:nvPr>
            <p:ph type="sldNum" sz="quarter" idx="12"/>
          </p:nvPr>
        </p:nvSpPr>
        <p:spPr/>
        <p:txBody>
          <a:bodyPr/>
          <a:lstStyle/>
          <a:p>
            <a:fld id="{305F9027-4BE5-41CB-B532-EB2C5F43B18C}" type="slidenum">
              <a:rPr lang="en-US" smtClean="0"/>
              <a:t>22</a:t>
            </a:fld>
            <a:endParaRPr lang="en-US"/>
          </a:p>
        </p:txBody>
      </p:sp>
    </p:spTree>
    <p:extLst>
      <p:ext uri="{BB962C8B-B14F-4D97-AF65-F5344CB8AC3E}">
        <p14:creationId xmlns:p14="http://schemas.microsoft.com/office/powerpoint/2010/main" val="29426648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Detecting</a:t>
            </a:r>
            <a:r>
              <a:rPr lang="it-IT" dirty="0" smtClean="0"/>
              <a:t> </a:t>
            </a:r>
            <a:r>
              <a:rPr lang="it-IT" dirty="0" err="1" smtClean="0"/>
              <a:t>Regswap</a:t>
            </a:r>
            <a:endParaRPr lang="en-US" dirty="0"/>
          </a:p>
        </p:txBody>
      </p:sp>
      <p:sp>
        <p:nvSpPr>
          <p:cNvPr id="3" name="Segnaposto contenuto 2"/>
          <p:cNvSpPr>
            <a:spLocks noGrp="1"/>
          </p:cNvSpPr>
          <p:nvPr>
            <p:ph idx="1"/>
          </p:nvPr>
        </p:nvSpPr>
        <p:spPr/>
        <p:txBody>
          <a:bodyPr>
            <a:normAutofit fontScale="85000" lnSpcReduction="10000"/>
          </a:bodyPr>
          <a:lstStyle/>
          <a:p>
            <a:r>
              <a:rPr lang="en-US" dirty="0"/>
              <a:t>Register replacement is not much of </a:t>
            </a:r>
            <a:r>
              <a:rPr lang="en-US" dirty="0" smtClean="0"/>
              <a:t>an obstacle </a:t>
            </a:r>
            <a:r>
              <a:rPr lang="en-US" dirty="0"/>
              <a:t>to a hex-pattern scanner </a:t>
            </a:r>
            <a:r>
              <a:rPr lang="en-US" dirty="0" smtClean="0"/>
              <a:t>that allows </a:t>
            </a:r>
            <a:r>
              <a:rPr lang="en-US" dirty="0"/>
              <a:t>the use of wild cards (don’t-cares</a:t>
            </a:r>
            <a:r>
              <a:rPr lang="en-US" dirty="0" smtClean="0"/>
              <a:t>) in </a:t>
            </a:r>
            <a:r>
              <a:rPr lang="en-US" dirty="0"/>
              <a:t>its patterns:</a:t>
            </a:r>
          </a:p>
          <a:p>
            <a:pPr lvl="1"/>
            <a:r>
              <a:rPr lang="en-US" dirty="0" smtClean="0"/>
              <a:t>The </a:t>
            </a:r>
            <a:r>
              <a:rPr lang="en-US" dirty="0"/>
              <a:t>first two lines of the previous example, in hex, </a:t>
            </a:r>
            <a:r>
              <a:rPr lang="en-US" dirty="0" smtClean="0"/>
              <a:t>are:</a:t>
            </a:r>
          </a:p>
          <a:p>
            <a:pPr marL="457200" lvl="1" indent="0">
              <a:buNone/>
            </a:pPr>
            <a:endParaRPr lang="en-US" dirty="0"/>
          </a:p>
          <a:p>
            <a:pPr marL="457200" lvl="1" indent="0">
              <a:buNone/>
            </a:pPr>
            <a:r>
              <a:rPr lang="en-US" dirty="0" smtClean="0"/>
              <a:t>5</a:t>
            </a:r>
            <a:r>
              <a:rPr lang="en-US" dirty="0" smtClean="0">
                <a:solidFill>
                  <a:srgbClr val="FF0000"/>
                </a:solidFill>
              </a:rPr>
              <a:t>A</a:t>
            </a:r>
            <a:r>
              <a:rPr lang="en-US" dirty="0" smtClean="0"/>
              <a:t> 				5</a:t>
            </a:r>
            <a:r>
              <a:rPr lang="en-US" dirty="0" smtClean="0">
                <a:solidFill>
                  <a:srgbClr val="FF0000"/>
                </a:solidFill>
              </a:rPr>
              <a:t>8</a:t>
            </a:r>
          </a:p>
          <a:p>
            <a:pPr marL="457200" lvl="1" indent="0">
              <a:buNone/>
            </a:pPr>
            <a:r>
              <a:rPr lang="en-US" dirty="0" smtClean="0"/>
              <a:t>B</a:t>
            </a:r>
            <a:r>
              <a:rPr lang="en-US" dirty="0" smtClean="0">
                <a:solidFill>
                  <a:srgbClr val="FF0000"/>
                </a:solidFill>
              </a:rPr>
              <a:t>F</a:t>
            </a:r>
            <a:r>
              <a:rPr lang="en-US" dirty="0" smtClean="0"/>
              <a:t>04000000 		B</a:t>
            </a:r>
            <a:r>
              <a:rPr lang="en-US" dirty="0" smtClean="0">
                <a:solidFill>
                  <a:srgbClr val="FF0000"/>
                </a:solidFill>
              </a:rPr>
              <a:t>B</a:t>
            </a:r>
            <a:r>
              <a:rPr lang="en-US" dirty="0" smtClean="0"/>
              <a:t>04000000</a:t>
            </a:r>
            <a:endParaRPr lang="en-US" dirty="0"/>
          </a:p>
          <a:p>
            <a:pPr lvl="1"/>
            <a:endParaRPr lang="en-US" dirty="0" smtClean="0"/>
          </a:p>
          <a:p>
            <a:pPr lvl="1"/>
            <a:r>
              <a:rPr lang="en-US" dirty="0" smtClean="0"/>
              <a:t>Only </a:t>
            </a:r>
            <a:r>
              <a:rPr lang="en-US" dirty="0"/>
              <a:t>the hex digits that encode registers differ</a:t>
            </a:r>
          </a:p>
          <a:p>
            <a:r>
              <a:rPr lang="en-US" dirty="0" smtClean="0"/>
              <a:t>If </a:t>
            </a:r>
            <a:r>
              <a:rPr lang="en-US" dirty="0"/>
              <a:t>the scanner accepts wild cards, </a:t>
            </a:r>
            <a:r>
              <a:rPr lang="en-US" dirty="0" smtClean="0"/>
              <a:t>then both </a:t>
            </a:r>
            <a:r>
              <a:rPr lang="en-US" dirty="0"/>
              <a:t>variants match 5?B?04000000</a:t>
            </a:r>
          </a:p>
        </p:txBody>
      </p:sp>
      <p:sp>
        <p:nvSpPr>
          <p:cNvPr id="4" name="Segnaposto numero diapositiva 3"/>
          <p:cNvSpPr>
            <a:spLocks noGrp="1"/>
          </p:cNvSpPr>
          <p:nvPr>
            <p:ph type="sldNum" sz="quarter" idx="12"/>
          </p:nvPr>
        </p:nvSpPr>
        <p:spPr/>
        <p:txBody>
          <a:bodyPr/>
          <a:lstStyle/>
          <a:p>
            <a:fld id="{305F9027-4BE5-41CB-B532-EB2C5F43B18C}" type="slidenum">
              <a:rPr lang="en-US" smtClean="0"/>
              <a:t>23</a:t>
            </a:fld>
            <a:endParaRPr lang="en-US"/>
          </a:p>
        </p:txBody>
      </p:sp>
    </p:spTree>
    <p:extLst>
      <p:ext uri="{BB962C8B-B14F-4D97-AF65-F5344CB8AC3E}">
        <p14:creationId xmlns:p14="http://schemas.microsoft.com/office/powerpoint/2010/main" val="17313123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Module</a:t>
            </a:r>
            <a:r>
              <a:rPr lang="it-IT" dirty="0" smtClean="0"/>
              <a:t> </a:t>
            </a:r>
            <a:r>
              <a:rPr lang="it-IT" dirty="0" err="1" smtClean="0"/>
              <a:t>Permutation</a:t>
            </a:r>
            <a:endParaRPr lang="en-US" dirty="0"/>
          </a:p>
        </p:txBody>
      </p:sp>
      <p:sp>
        <p:nvSpPr>
          <p:cNvPr id="3" name="Segnaposto contenuto 2"/>
          <p:cNvSpPr>
            <a:spLocks noGrp="1"/>
          </p:cNvSpPr>
          <p:nvPr>
            <p:ph idx="1"/>
          </p:nvPr>
        </p:nvSpPr>
        <p:spPr/>
        <p:txBody>
          <a:bodyPr>
            <a:normAutofit fontScale="92500" lnSpcReduction="10000"/>
          </a:bodyPr>
          <a:lstStyle/>
          <a:p>
            <a:r>
              <a:rPr lang="en-US" dirty="0"/>
              <a:t>Another metamorphosis of the virus </a:t>
            </a:r>
            <a:r>
              <a:rPr lang="en-US" dirty="0" smtClean="0"/>
              <a:t>body is </a:t>
            </a:r>
            <a:r>
              <a:rPr lang="en-US" dirty="0"/>
              <a:t>to reorder the modules</a:t>
            </a:r>
          </a:p>
          <a:p>
            <a:pPr lvl="1"/>
            <a:r>
              <a:rPr lang="en-US" dirty="0" smtClean="0"/>
              <a:t>Works </a:t>
            </a:r>
            <a:r>
              <a:rPr lang="en-US" dirty="0"/>
              <a:t>best if code is written in many small modules</a:t>
            </a:r>
          </a:p>
          <a:p>
            <a:pPr marL="400050" lvl="1" indent="0">
              <a:buNone/>
            </a:pPr>
            <a:r>
              <a:rPr lang="en-US" dirty="0" smtClean="0"/>
              <a:t>First </a:t>
            </a:r>
            <a:r>
              <a:rPr lang="en-US" dirty="0"/>
              <a:t>used in DOS viruses that did not even </a:t>
            </a:r>
            <a:r>
              <a:rPr lang="en-US" dirty="0" smtClean="0"/>
              <a:t>use encryption </a:t>
            </a:r>
            <a:r>
              <a:rPr lang="en-US" dirty="0"/>
              <a:t>of the virus body, as a technique to </a:t>
            </a:r>
            <a:r>
              <a:rPr lang="en-US" dirty="0" smtClean="0"/>
              <a:t>defeat early </a:t>
            </a:r>
            <a:r>
              <a:rPr lang="en-US" dirty="0"/>
              <a:t>scanners</a:t>
            </a:r>
          </a:p>
          <a:p>
            <a:r>
              <a:rPr lang="en-US" dirty="0" smtClean="0"/>
              <a:t>8 </a:t>
            </a:r>
            <a:r>
              <a:rPr lang="en-US" dirty="0"/>
              <a:t>modules produce 8! = </a:t>
            </a:r>
            <a:r>
              <a:rPr lang="en-US" dirty="0" smtClean="0"/>
              <a:t>40,320 permutations</a:t>
            </a:r>
            <a:r>
              <a:rPr lang="en-US" dirty="0"/>
              <a:t>; however, short </a:t>
            </a:r>
            <a:r>
              <a:rPr lang="en-US" dirty="0" smtClean="0"/>
              <a:t>search strings </a:t>
            </a:r>
            <a:r>
              <a:rPr lang="en-US" dirty="0"/>
              <a:t>(within modules) can still work </a:t>
            </a:r>
            <a:r>
              <a:rPr lang="en-US" dirty="0" smtClean="0"/>
              <a:t>if wild </a:t>
            </a:r>
            <a:r>
              <a:rPr lang="en-US" dirty="0"/>
              <a:t>cards are used to mask the </a:t>
            </a:r>
            <a:r>
              <a:rPr lang="en-US" dirty="0" smtClean="0"/>
              <a:t>particular addresses </a:t>
            </a:r>
            <a:r>
              <a:rPr lang="en-US" dirty="0"/>
              <a:t>and offsets in the code</a:t>
            </a:r>
          </a:p>
        </p:txBody>
      </p:sp>
      <p:sp>
        <p:nvSpPr>
          <p:cNvPr id="4" name="Segnaposto numero diapositiva 3"/>
          <p:cNvSpPr>
            <a:spLocks noGrp="1"/>
          </p:cNvSpPr>
          <p:nvPr>
            <p:ph type="sldNum" sz="quarter" idx="12"/>
          </p:nvPr>
        </p:nvSpPr>
        <p:spPr/>
        <p:txBody>
          <a:bodyPr/>
          <a:lstStyle/>
          <a:p>
            <a:fld id="{305F9027-4BE5-41CB-B532-EB2C5F43B18C}" type="slidenum">
              <a:rPr lang="en-US" smtClean="0"/>
              <a:t>24</a:t>
            </a:fld>
            <a:endParaRPr lang="en-US"/>
          </a:p>
        </p:txBody>
      </p:sp>
    </p:spTree>
    <p:extLst>
      <p:ext uri="{BB962C8B-B14F-4D97-AF65-F5344CB8AC3E}">
        <p14:creationId xmlns:p14="http://schemas.microsoft.com/office/powerpoint/2010/main" val="20905451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Metamorphic</a:t>
            </a:r>
            <a:r>
              <a:rPr lang="it-IT" dirty="0" smtClean="0"/>
              <a:t> </a:t>
            </a:r>
            <a:r>
              <a:rPr lang="it-IT" dirty="0" err="1" smtClean="0"/>
              <a:t>Build</a:t>
            </a:r>
            <a:r>
              <a:rPr lang="it-IT" dirty="0" smtClean="0"/>
              <a:t>-and-</a:t>
            </a:r>
            <a:r>
              <a:rPr lang="it-IT" dirty="0" err="1" smtClean="0"/>
              <a:t>execute</a:t>
            </a:r>
            <a:endParaRPr lang="en-US" dirty="0"/>
          </a:p>
        </p:txBody>
      </p:sp>
      <p:sp>
        <p:nvSpPr>
          <p:cNvPr id="3" name="Segnaposto contenuto 2"/>
          <p:cNvSpPr>
            <a:spLocks noGrp="1"/>
          </p:cNvSpPr>
          <p:nvPr>
            <p:ph idx="1"/>
          </p:nvPr>
        </p:nvSpPr>
        <p:spPr/>
        <p:txBody>
          <a:bodyPr>
            <a:normAutofit fontScale="77500" lnSpcReduction="20000"/>
          </a:bodyPr>
          <a:lstStyle/>
          <a:p>
            <a:r>
              <a:rPr lang="en-US" dirty="0"/>
              <a:t>The </a:t>
            </a:r>
            <a:r>
              <a:rPr lang="en-US" dirty="0" err="1"/>
              <a:t>Zmorph</a:t>
            </a:r>
            <a:r>
              <a:rPr lang="en-US" dirty="0"/>
              <a:t> metamorphic virus </a:t>
            </a:r>
            <a:r>
              <a:rPr lang="en-US" dirty="0" smtClean="0"/>
              <a:t>appeared in </a:t>
            </a:r>
            <a:r>
              <a:rPr lang="en-US" dirty="0"/>
              <a:t>early 2000 with a unique approach</a:t>
            </a:r>
          </a:p>
          <a:p>
            <a:r>
              <a:rPr lang="en-US" dirty="0" smtClean="0"/>
              <a:t>Many </a:t>
            </a:r>
            <a:r>
              <a:rPr lang="en-US" dirty="0"/>
              <a:t>small virus code subroutines </a:t>
            </a:r>
            <a:r>
              <a:rPr lang="en-US" dirty="0" smtClean="0"/>
              <a:t>are added </a:t>
            </a:r>
            <a:r>
              <a:rPr lang="en-US" dirty="0"/>
              <a:t>at the end of a PE file</a:t>
            </a:r>
          </a:p>
          <a:p>
            <a:pPr lvl="1"/>
            <a:r>
              <a:rPr lang="en-US" dirty="0" smtClean="0"/>
              <a:t>They </a:t>
            </a:r>
            <a:r>
              <a:rPr lang="en-US" dirty="0"/>
              <a:t>form a call chain among themselves</a:t>
            </a:r>
          </a:p>
          <a:p>
            <a:pPr lvl="1"/>
            <a:r>
              <a:rPr lang="en-US" dirty="0" smtClean="0"/>
              <a:t>Each </a:t>
            </a:r>
            <a:r>
              <a:rPr lang="en-US" dirty="0"/>
              <a:t>is body-polymorphic (metamorphic)</a:t>
            </a:r>
          </a:p>
          <a:p>
            <a:pPr lvl="1"/>
            <a:r>
              <a:rPr lang="en-US" dirty="0" smtClean="0"/>
              <a:t>Each </a:t>
            </a:r>
            <a:r>
              <a:rPr lang="en-US" dirty="0"/>
              <a:t>builds a little virus code on the stack</a:t>
            </a:r>
          </a:p>
          <a:p>
            <a:pPr lvl="1"/>
            <a:r>
              <a:rPr lang="en-US" dirty="0" smtClean="0"/>
              <a:t>Execution </a:t>
            </a:r>
            <a:r>
              <a:rPr lang="en-US" dirty="0"/>
              <a:t>is then transferred to the stack area when </a:t>
            </a:r>
            <a:r>
              <a:rPr lang="en-US" dirty="0" smtClean="0"/>
              <a:t>the building </a:t>
            </a:r>
            <a:r>
              <a:rPr lang="en-US" dirty="0"/>
              <a:t>is </a:t>
            </a:r>
            <a:r>
              <a:rPr lang="en-US" dirty="0" smtClean="0"/>
              <a:t>complete </a:t>
            </a:r>
          </a:p>
          <a:p>
            <a:pPr lvl="1"/>
            <a:r>
              <a:rPr lang="en-US" dirty="0" smtClean="0"/>
              <a:t>Payload </a:t>
            </a:r>
            <a:r>
              <a:rPr lang="en-US" dirty="0"/>
              <a:t>is not visible inside the virus in normal </a:t>
            </a:r>
            <a:r>
              <a:rPr lang="en-US" dirty="0" smtClean="0"/>
              <a:t>patterns for </a:t>
            </a:r>
            <a:r>
              <a:rPr lang="en-US" dirty="0"/>
              <a:t>a scanner</a:t>
            </a:r>
          </a:p>
          <a:p>
            <a:r>
              <a:rPr lang="en-US" dirty="0" smtClean="0"/>
              <a:t>Emulators </a:t>
            </a:r>
            <a:r>
              <a:rPr lang="en-US" dirty="0"/>
              <a:t>are used to detect </a:t>
            </a:r>
            <a:r>
              <a:rPr lang="en-US" dirty="0" err="1"/>
              <a:t>Zmorph</a:t>
            </a:r>
            <a:r>
              <a:rPr lang="en-US" dirty="0"/>
              <a:t>, </a:t>
            </a:r>
            <a:r>
              <a:rPr lang="en-US" dirty="0" smtClean="0"/>
              <a:t>as well </a:t>
            </a:r>
            <a:r>
              <a:rPr lang="en-US" dirty="0"/>
              <a:t>as many other metamorphic viruses</a:t>
            </a:r>
          </a:p>
        </p:txBody>
      </p:sp>
      <p:sp>
        <p:nvSpPr>
          <p:cNvPr id="4" name="Segnaposto numero diapositiva 3"/>
          <p:cNvSpPr>
            <a:spLocks noGrp="1"/>
          </p:cNvSpPr>
          <p:nvPr>
            <p:ph type="sldNum" sz="quarter" idx="12"/>
          </p:nvPr>
        </p:nvSpPr>
        <p:spPr/>
        <p:txBody>
          <a:bodyPr/>
          <a:lstStyle/>
          <a:p>
            <a:fld id="{305F9027-4BE5-41CB-B532-EB2C5F43B18C}" type="slidenum">
              <a:rPr lang="en-US" smtClean="0"/>
              <a:t>25</a:t>
            </a:fld>
            <a:endParaRPr lang="en-US"/>
          </a:p>
        </p:txBody>
      </p:sp>
    </p:spTree>
    <p:extLst>
      <p:ext uri="{BB962C8B-B14F-4D97-AF65-F5344CB8AC3E}">
        <p14:creationId xmlns:p14="http://schemas.microsoft.com/office/powerpoint/2010/main" val="27232417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Metamorphic</a:t>
            </a:r>
            <a:r>
              <a:rPr lang="it-IT" dirty="0" smtClean="0"/>
              <a:t> </a:t>
            </a:r>
            <a:r>
              <a:rPr lang="it-IT" dirty="0" err="1" smtClean="0"/>
              <a:t>engines</a:t>
            </a:r>
            <a:endParaRPr lang="en-US" dirty="0"/>
          </a:p>
        </p:txBody>
      </p:sp>
      <p:sp>
        <p:nvSpPr>
          <p:cNvPr id="3" name="Segnaposto contenuto 2"/>
          <p:cNvSpPr>
            <a:spLocks noGrp="1"/>
          </p:cNvSpPr>
          <p:nvPr>
            <p:ph idx="1"/>
          </p:nvPr>
        </p:nvSpPr>
        <p:spPr/>
        <p:txBody>
          <a:bodyPr>
            <a:normAutofit fontScale="85000" lnSpcReduction="20000"/>
          </a:bodyPr>
          <a:lstStyle/>
          <a:p>
            <a:r>
              <a:rPr lang="en-US" dirty="0"/>
              <a:t>A metamorphic engine is a code </a:t>
            </a:r>
            <a:r>
              <a:rPr lang="en-US" dirty="0" smtClean="0"/>
              <a:t>replicator that </a:t>
            </a:r>
            <a:r>
              <a:rPr lang="en-US" dirty="0"/>
              <a:t>has evolutionary heuristics built in:</a:t>
            </a:r>
          </a:p>
          <a:p>
            <a:pPr lvl="1"/>
            <a:r>
              <a:rPr lang="en-US" dirty="0" smtClean="0"/>
              <a:t>Change </a:t>
            </a:r>
            <a:r>
              <a:rPr lang="en-US" dirty="0"/>
              <a:t>arithmetic and load-store instructions </a:t>
            </a:r>
            <a:r>
              <a:rPr lang="en-US" dirty="0" smtClean="0"/>
              <a:t>to equivalent </a:t>
            </a:r>
            <a:r>
              <a:rPr lang="en-US" dirty="0"/>
              <a:t>instructions</a:t>
            </a:r>
          </a:p>
          <a:p>
            <a:pPr lvl="1"/>
            <a:r>
              <a:rPr lang="en-US" dirty="0" smtClean="0"/>
              <a:t>Insert </a:t>
            </a:r>
            <a:r>
              <a:rPr lang="en-US" dirty="0"/>
              <a:t>junk instructions</a:t>
            </a:r>
          </a:p>
          <a:p>
            <a:pPr lvl="1"/>
            <a:r>
              <a:rPr lang="en-US" dirty="0" smtClean="0"/>
              <a:t>Reorder </a:t>
            </a:r>
            <a:r>
              <a:rPr lang="en-US" dirty="0"/>
              <a:t>instructions</a:t>
            </a:r>
          </a:p>
          <a:p>
            <a:pPr lvl="1"/>
            <a:r>
              <a:rPr lang="en-US" dirty="0" smtClean="0"/>
              <a:t>Change </a:t>
            </a:r>
            <a:r>
              <a:rPr lang="en-US" dirty="0"/>
              <a:t>built-in constants to computed values</a:t>
            </a:r>
          </a:p>
          <a:p>
            <a:r>
              <a:rPr lang="en-US" dirty="0" smtClean="0"/>
              <a:t>Built-in </a:t>
            </a:r>
            <a:r>
              <a:rPr lang="en-US" dirty="0"/>
              <a:t>constants are </a:t>
            </a:r>
            <a:r>
              <a:rPr lang="en-US" dirty="0" smtClean="0"/>
              <a:t>particularly important </a:t>
            </a:r>
            <a:r>
              <a:rPr lang="en-US" dirty="0"/>
              <a:t>to pattern-based scanners, so </a:t>
            </a:r>
            <a:r>
              <a:rPr lang="en-US" dirty="0" smtClean="0"/>
              <a:t>a metamorphic </a:t>
            </a:r>
            <a:r>
              <a:rPr lang="en-US" dirty="0"/>
              <a:t>engine that can </a:t>
            </a:r>
            <a:r>
              <a:rPr lang="en-US" dirty="0" smtClean="0"/>
              <a:t>mutate constants </a:t>
            </a:r>
            <a:r>
              <a:rPr lang="en-US" dirty="0"/>
              <a:t>from one generation to the </a:t>
            </a:r>
            <a:r>
              <a:rPr lang="en-US" dirty="0" smtClean="0"/>
              <a:t>next makes </a:t>
            </a:r>
            <a:r>
              <a:rPr lang="en-US" dirty="0"/>
              <a:t>pattern-based static </a:t>
            </a:r>
            <a:r>
              <a:rPr lang="en-US" dirty="0" smtClean="0"/>
              <a:t>analysis difficult </a:t>
            </a:r>
            <a:r>
              <a:rPr lang="en-US" dirty="0"/>
              <a:t>or impossible</a:t>
            </a:r>
          </a:p>
        </p:txBody>
      </p:sp>
      <p:sp>
        <p:nvSpPr>
          <p:cNvPr id="4" name="Segnaposto numero diapositiva 3"/>
          <p:cNvSpPr>
            <a:spLocks noGrp="1"/>
          </p:cNvSpPr>
          <p:nvPr>
            <p:ph type="sldNum" sz="quarter" idx="12"/>
          </p:nvPr>
        </p:nvSpPr>
        <p:spPr/>
        <p:txBody>
          <a:bodyPr/>
          <a:lstStyle/>
          <a:p>
            <a:fld id="{305F9027-4BE5-41CB-B532-EB2C5F43B18C}" type="slidenum">
              <a:rPr lang="en-US" smtClean="0"/>
              <a:t>26</a:t>
            </a:fld>
            <a:endParaRPr lang="en-US"/>
          </a:p>
        </p:txBody>
      </p:sp>
    </p:spTree>
    <p:extLst>
      <p:ext uri="{BB962C8B-B14F-4D97-AF65-F5344CB8AC3E}">
        <p14:creationId xmlns:p14="http://schemas.microsoft.com/office/powerpoint/2010/main" val="41800874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Metamorphic</a:t>
            </a:r>
            <a:r>
              <a:rPr lang="it-IT" dirty="0" smtClean="0"/>
              <a:t> </a:t>
            </a:r>
            <a:r>
              <a:rPr lang="it-IT" dirty="0" err="1" smtClean="0"/>
              <a:t>engine</a:t>
            </a:r>
            <a:r>
              <a:rPr lang="it-IT" dirty="0" smtClean="0"/>
              <a:t> </a:t>
            </a:r>
            <a:r>
              <a:rPr lang="it-IT" dirty="0" err="1" smtClean="0"/>
              <a:t>Example</a:t>
            </a:r>
            <a:endParaRPr lang="en-US" dirty="0"/>
          </a:p>
        </p:txBody>
      </p:sp>
      <p:sp>
        <p:nvSpPr>
          <p:cNvPr id="3" name="Segnaposto contenuto 2"/>
          <p:cNvSpPr>
            <a:spLocks noGrp="1"/>
          </p:cNvSpPr>
          <p:nvPr>
            <p:ph idx="1"/>
          </p:nvPr>
        </p:nvSpPr>
        <p:spPr/>
        <p:txBody>
          <a:bodyPr>
            <a:normAutofit fontScale="55000" lnSpcReduction="20000"/>
          </a:bodyPr>
          <a:lstStyle/>
          <a:p>
            <a:r>
              <a:rPr lang="en-US" dirty="0" smtClean="0"/>
              <a:t>The </a:t>
            </a:r>
            <a:r>
              <a:rPr lang="en-US" dirty="0" err="1"/>
              <a:t>Evol</a:t>
            </a:r>
            <a:r>
              <a:rPr lang="en-US" dirty="0"/>
              <a:t> virus of July, 2000</a:t>
            </a:r>
          </a:p>
          <a:p>
            <a:r>
              <a:rPr lang="en-US" dirty="0" smtClean="0"/>
              <a:t>Compare </a:t>
            </a:r>
            <a:r>
              <a:rPr lang="en-US" dirty="0"/>
              <a:t>a code snippet from two </a:t>
            </a:r>
            <a:r>
              <a:rPr lang="en-US" dirty="0" smtClean="0"/>
              <a:t>generations, after </a:t>
            </a:r>
            <a:r>
              <a:rPr lang="en-US" dirty="0"/>
              <a:t>several generations of evolution:</a:t>
            </a:r>
          </a:p>
          <a:p>
            <a:pPr marL="0" indent="0">
              <a:buNone/>
            </a:pPr>
            <a:r>
              <a:rPr lang="en-US" dirty="0" err="1">
                <a:latin typeface="Courier New" panose="02070309020205020404" pitchFamily="49" charset="0"/>
                <a:cs typeface="Courier New" panose="02070309020205020404" pitchFamily="49" charset="0"/>
              </a:rPr>
              <a:t>mov</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dword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esi</a:t>
            </a:r>
            <a:r>
              <a:rPr lang="en-US" dirty="0">
                <a:latin typeface="Courier New" panose="02070309020205020404" pitchFamily="49" charset="0"/>
                <a:cs typeface="Courier New" panose="02070309020205020404" pitchFamily="49" charset="0"/>
              </a:rPr>
              <a:t>],55000000h ; 1st generation</a:t>
            </a:r>
          </a:p>
          <a:p>
            <a:pPr marL="0" indent="0">
              <a:buNone/>
            </a:pPr>
            <a:r>
              <a:rPr lang="en-US" dirty="0" err="1">
                <a:latin typeface="Courier New" panose="02070309020205020404" pitchFamily="49" charset="0"/>
                <a:cs typeface="Courier New" panose="02070309020205020404" pitchFamily="49" charset="0"/>
              </a:rPr>
              <a:t>mov</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dword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[esi+0004],5151EC8Bh ; 1st generation</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mov</a:t>
            </a:r>
            <a:r>
              <a:rPr lang="en-US" dirty="0">
                <a:latin typeface="Courier New" panose="02070309020205020404" pitchFamily="49" charset="0"/>
                <a:cs typeface="Courier New" panose="02070309020205020404" pitchFamily="49" charset="0"/>
              </a:rPr>
              <a:t> edi,55000000h ; 2nd gen., constant not changed yet</a:t>
            </a:r>
          </a:p>
          <a:p>
            <a:pPr marL="0" indent="0">
              <a:buNone/>
            </a:pPr>
            <a:r>
              <a:rPr lang="it-IT" dirty="0" err="1">
                <a:latin typeface="Courier New" panose="02070309020205020404" pitchFamily="49" charset="0"/>
                <a:cs typeface="Courier New" panose="02070309020205020404" pitchFamily="49" charset="0"/>
              </a:rPr>
              <a:t>mov</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dword</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ptr</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esi</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edi</a:t>
            </a:r>
            <a:endParaRPr lang="it-IT"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pop </a:t>
            </a:r>
            <a:r>
              <a:rPr lang="en-US" dirty="0" err="1">
                <a:latin typeface="Courier New" panose="02070309020205020404" pitchFamily="49" charset="0"/>
                <a:cs typeface="Courier New" panose="02070309020205020404" pitchFamily="49" charset="0"/>
              </a:rPr>
              <a:t>edi</a:t>
            </a:r>
            <a:r>
              <a:rPr lang="en-US" dirty="0">
                <a:latin typeface="Courier New" panose="02070309020205020404" pitchFamily="49" charset="0"/>
                <a:cs typeface="Courier New" panose="02070309020205020404" pitchFamily="49" charset="0"/>
              </a:rPr>
              <a:t> ; junk</a:t>
            </a:r>
          </a:p>
          <a:p>
            <a:pPr marL="0" indent="0">
              <a:buNone/>
            </a:pPr>
            <a:r>
              <a:rPr lang="en-US" dirty="0">
                <a:latin typeface="Courier New" panose="02070309020205020404" pitchFamily="49" charset="0"/>
                <a:cs typeface="Courier New" panose="02070309020205020404" pitchFamily="49" charset="0"/>
              </a:rPr>
              <a:t>push </a:t>
            </a:r>
            <a:r>
              <a:rPr lang="en-US" dirty="0" err="1">
                <a:latin typeface="Courier New" panose="02070309020205020404" pitchFamily="49" charset="0"/>
                <a:cs typeface="Courier New" panose="02070309020205020404" pitchFamily="49" charset="0"/>
              </a:rPr>
              <a:t>edx</a:t>
            </a:r>
            <a:r>
              <a:rPr lang="en-US" dirty="0">
                <a:latin typeface="Courier New" panose="02070309020205020404" pitchFamily="49" charset="0"/>
                <a:cs typeface="Courier New" panose="02070309020205020404" pitchFamily="49" charset="0"/>
              </a:rPr>
              <a:t> ; junk</a:t>
            </a:r>
          </a:p>
          <a:p>
            <a:pPr marL="0" indent="0">
              <a:buNone/>
            </a:pPr>
            <a:r>
              <a:rPr lang="en-US" dirty="0" err="1">
                <a:latin typeface="Courier New" panose="02070309020205020404" pitchFamily="49" charset="0"/>
                <a:cs typeface="Courier New" panose="02070309020205020404" pitchFamily="49" charset="0"/>
              </a:rPr>
              <a:t>mov</a:t>
            </a:r>
            <a:r>
              <a:rPr lang="en-US" dirty="0">
                <a:latin typeface="Courier New" panose="02070309020205020404" pitchFamily="49" charset="0"/>
                <a:cs typeface="Courier New" panose="02070309020205020404" pitchFamily="49" charset="0"/>
              </a:rPr>
              <a:t> dh,40h ; junk</a:t>
            </a:r>
          </a:p>
          <a:p>
            <a:pPr marL="0" indent="0">
              <a:buNone/>
            </a:pPr>
            <a:r>
              <a:rPr lang="en-US" dirty="0" err="1">
                <a:latin typeface="Courier New" panose="02070309020205020404" pitchFamily="49" charset="0"/>
                <a:cs typeface="Courier New" panose="02070309020205020404" pitchFamily="49" charset="0"/>
              </a:rPr>
              <a:t>mov</a:t>
            </a:r>
            <a:r>
              <a:rPr lang="en-US" dirty="0">
                <a:latin typeface="Courier New" panose="02070309020205020404" pitchFamily="49" charset="0"/>
                <a:cs typeface="Courier New" panose="02070309020205020404" pitchFamily="49" charset="0"/>
              </a:rPr>
              <a:t> edx,5151EC8Bh ; constant not changed yet</a:t>
            </a:r>
          </a:p>
          <a:p>
            <a:pPr marL="0" indent="0">
              <a:buNone/>
            </a:pPr>
            <a:r>
              <a:rPr lang="en-US" dirty="0">
                <a:latin typeface="Courier New" panose="02070309020205020404" pitchFamily="49" charset="0"/>
                <a:cs typeface="Courier New" panose="02070309020205020404" pitchFamily="49" charset="0"/>
              </a:rPr>
              <a:t>push </a:t>
            </a:r>
            <a:r>
              <a:rPr lang="en-US" dirty="0" err="1">
                <a:latin typeface="Courier New" panose="02070309020205020404" pitchFamily="49" charset="0"/>
                <a:cs typeface="Courier New" panose="02070309020205020404" pitchFamily="49" charset="0"/>
              </a:rPr>
              <a:t>ebx</a:t>
            </a:r>
            <a:r>
              <a:rPr lang="en-US" dirty="0">
                <a:latin typeface="Courier New" panose="02070309020205020404" pitchFamily="49" charset="0"/>
                <a:cs typeface="Courier New" panose="02070309020205020404" pitchFamily="49" charset="0"/>
              </a:rPr>
              <a:t> ; junk</a:t>
            </a:r>
          </a:p>
          <a:p>
            <a:pPr marL="0" indent="0">
              <a:buNone/>
            </a:pPr>
            <a:r>
              <a:rPr lang="en-US" dirty="0" err="1">
                <a:latin typeface="Courier New" panose="02070309020205020404" pitchFamily="49" charset="0"/>
                <a:cs typeface="Courier New" panose="02070309020205020404" pitchFamily="49" charset="0"/>
              </a:rPr>
              <a:t>mov</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ebx,edx</a:t>
            </a: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mov</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dword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[esi+0004],</a:t>
            </a:r>
            <a:r>
              <a:rPr lang="en-US" dirty="0" err="1">
                <a:latin typeface="Courier New" panose="02070309020205020404" pitchFamily="49" charset="0"/>
                <a:cs typeface="Courier New" panose="02070309020205020404" pitchFamily="49" charset="0"/>
              </a:rPr>
              <a:t>ebx</a:t>
            </a:r>
            <a:endParaRPr lang="en-US" dirty="0">
              <a:latin typeface="Courier New" panose="02070309020205020404" pitchFamily="49" charset="0"/>
              <a:cs typeface="Courier New" panose="02070309020205020404" pitchFamily="49" charset="0"/>
            </a:endParaRPr>
          </a:p>
        </p:txBody>
      </p:sp>
      <p:sp>
        <p:nvSpPr>
          <p:cNvPr id="4" name="Segnaposto numero diapositiva 3"/>
          <p:cNvSpPr>
            <a:spLocks noGrp="1"/>
          </p:cNvSpPr>
          <p:nvPr>
            <p:ph type="sldNum" sz="quarter" idx="12"/>
          </p:nvPr>
        </p:nvSpPr>
        <p:spPr/>
        <p:txBody>
          <a:bodyPr/>
          <a:lstStyle/>
          <a:p>
            <a:fld id="{305F9027-4BE5-41CB-B532-EB2C5F43B18C}" type="slidenum">
              <a:rPr lang="en-US" smtClean="0"/>
              <a:t>27</a:t>
            </a:fld>
            <a:endParaRPr lang="en-US"/>
          </a:p>
        </p:txBody>
      </p:sp>
    </p:spTree>
    <p:extLst>
      <p:ext uri="{BB962C8B-B14F-4D97-AF65-F5344CB8AC3E}">
        <p14:creationId xmlns:p14="http://schemas.microsoft.com/office/powerpoint/2010/main" val="23986938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Evol</a:t>
            </a:r>
            <a:r>
              <a:rPr lang="it-IT" dirty="0" smtClean="0"/>
              <a:t> </a:t>
            </a:r>
            <a:r>
              <a:rPr lang="it-IT" dirty="0" err="1" smtClean="0"/>
              <a:t>Example</a:t>
            </a:r>
            <a:r>
              <a:rPr lang="it-IT" dirty="0" smtClean="0"/>
              <a:t> </a:t>
            </a:r>
            <a:r>
              <a:rPr lang="it-IT" dirty="0" err="1" smtClean="0"/>
              <a:t>cont</a:t>
            </a:r>
            <a:r>
              <a:rPr lang="it-IT" dirty="0" smtClean="0"/>
              <a:t>.</a:t>
            </a:r>
            <a:endParaRPr lang="en-US" dirty="0"/>
          </a:p>
        </p:txBody>
      </p:sp>
      <p:sp>
        <p:nvSpPr>
          <p:cNvPr id="3" name="Segnaposto contenuto 2"/>
          <p:cNvSpPr>
            <a:spLocks noGrp="1"/>
          </p:cNvSpPr>
          <p:nvPr>
            <p:ph idx="1"/>
          </p:nvPr>
        </p:nvSpPr>
        <p:spPr/>
        <p:txBody>
          <a:bodyPr>
            <a:normAutofit fontScale="70000" lnSpcReduction="20000"/>
          </a:bodyPr>
          <a:lstStyle/>
          <a:p>
            <a:r>
              <a:rPr lang="en-US" dirty="0"/>
              <a:t>later generation shows the constant </a:t>
            </a:r>
            <a:r>
              <a:rPr lang="en-US" dirty="0" smtClean="0"/>
              <a:t>mutation starting</a:t>
            </a:r>
            <a:r>
              <a:rPr lang="en-US" dirty="0"/>
              <a:t>:</a:t>
            </a:r>
          </a:p>
          <a:p>
            <a:pPr marL="0" indent="0">
              <a:buNone/>
            </a:pPr>
            <a:r>
              <a:rPr lang="en-US" dirty="0" err="1">
                <a:latin typeface="Courier New" panose="02070309020205020404" pitchFamily="49" charset="0"/>
                <a:cs typeface="Courier New" panose="02070309020205020404" pitchFamily="49" charset="0"/>
              </a:rPr>
              <a:t>mov</a:t>
            </a:r>
            <a:r>
              <a:rPr lang="en-US" dirty="0">
                <a:latin typeface="Courier New" panose="02070309020205020404" pitchFamily="49" charset="0"/>
                <a:cs typeface="Courier New" panose="02070309020205020404" pitchFamily="49" charset="0"/>
              </a:rPr>
              <a:t> ebx,5500000Fh ; 3rd gen., constant has not changed</a:t>
            </a:r>
          </a:p>
          <a:p>
            <a:pPr marL="0" indent="0">
              <a:buNone/>
            </a:pPr>
            <a:r>
              <a:rPr lang="en-US" dirty="0" err="1">
                <a:latin typeface="Courier New" panose="02070309020205020404" pitchFamily="49" charset="0"/>
                <a:cs typeface="Courier New" panose="02070309020205020404" pitchFamily="49" charset="0"/>
              </a:rPr>
              <a:t>mov</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dword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esi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ebx</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pop </a:t>
            </a:r>
            <a:r>
              <a:rPr lang="en-US" dirty="0" err="1">
                <a:latin typeface="Courier New" panose="02070309020205020404" pitchFamily="49" charset="0"/>
                <a:cs typeface="Courier New" panose="02070309020205020404" pitchFamily="49" charset="0"/>
              </a:rPr>
              <a:t>ebx</a:t>
            </a:r>
            <a:r>
              <a:rPr lang="en-US" dirty="0">
                <a:latin typeface="Courier New" panose="02070309020205020404" pitchFamily="49" charset="0"/>
                <a:cs typeface="Courier New" panose="02070309020205020404" pitchFamily="49" charset="0"/>
              </a:rPr>
              <a:t> ; junk</a:t>
            </a:r>
          </a:p>
          <a:p>
            <a:pPr marL="0" indent="0">
              <a:buNone/>
            </a:pPr>
            <a:r>
              <a:rPr lang="en-US" dirty="0">
                <a:latin typeface="Courier New" panose="02070309020205020404" pitchFamily="49" charset="0"/>
                <a:cs typeface="Courier New" panose="02070309020205020404" pitchFamily="49" charset="0"/>
              </a:rPr>
              <a:t>push </a:t>
            </a:r>
            <a:r>
              <a:rPr lang="en-US" dirty="0" err="1">
                <a:latin typeface="Courier New" panose="02070309020205020404" pitchFamily="49" charset="0"/>
                <a:cs typeface="Courier New" panose="02070309020205020404" pitchFamily="49" charset="0"/>
              </a:rPr>
              <a:t>ecx</a:t>
            </a:r>
            <a:r>
              <a:rPr lang="en-US" dirty="0">
                <a:latin typeface="Courier New" panose="02070309020205020404" pitchFamily="49" charset="0"/>
                <a:cs typeface="Courier New" panose="02070309020205020404" pitchFamily="49" charset="0"/>
              </a:rPr>
              <a:t> ; junk</a:t>
            </a:r>
          </a:p>
          <a:p>
            <a:pPr marL="0" indent="0">
              <a:buNone/>
            </a:pPr>
            <a:r>
              <a:rPr lang="en-US" dirty="0" err="1">
                <a:latin typeface="Courier New" panose="02070309020205020404" pitchFamily="49" charset="0"/>
                <a:cs typeface="Courier New" panose="02070309020205020404" pitchFamily="49" charset="0"/>
              </a:rPr>
              <a:t>mov</a:t>
            </a:r>
            <a:r>
              <a:rPr lang="en-US" dirty="0">
                <a:latin typeface="Courier New" panose="02070309020205020404" pitchFamily="49" charset="0"/>
                <a:cs typeface="Courier New" panose="02070309020205020404" pitchFamily="49" charset="0"/>
              </a:rPr>
              <a:t> ecx,5FC0000CBh ; constant has changed</a:t>
            </a:r>
          </a:p>
          <a:p>
            <a:pPr marL="0" indent="0">
              <a:buNone/>
            </a:pPr>
            <a:r>
              <a:rPr lang="en-US" dirty="0">
                <a:latin typeface="Courier New" panose="02070309020205020404" pitchFamily="49" charset="0"/>
                <a:cs typeface="Courier New" panose="02070309020205020404" pitchFamily="49" charset="0"/>
              </a:rPr>
              <a:t>add ecx,F191EBC0h ; ECX now has original constant value</a:t>
            </a:r>
          </a:p>
          <a:p>
            <a:pPr marL="0" indent="0">
              <a:buNone/>
            </a:pPr>
            <a:r>
              <a:rPr lang="en-US" dirty="0" err="1">
                <a:latin typeface="Courier New" panose="02070309020205020404" pitchFamily="49" charset="0"/>
                <a:cs typeface="Courier New" panose="02070309020205020404" pitchFamily="49" charset="0"/>
              </a:rPr>
              <a:t>mov</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dword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[esi+0004],</a:t>
            </a:r>
            <a:r>
              <a:rPr lang="en-US" dirty="0" err="1">
                <a:latin typeface="Courier New" panose="02070309020205020404" pitchFamily="49" charset="0"/>
                <a:cs typeface="Courier New" panose="02070309020205020404" pitchFamily="49" charset="0"/>
              </a:rPr>
              <a:t>ecx</a:t>
            </a:r>
            <a:endParaRPr lang="en-US" dirty="0">
              <a:latin typeface="Courier New" panose="02070309020205020404" pitchFamily="49" charset="0"/>
              <a:cs typeface="Courier New" panose="02070309020205020404" pitchFamily="49" charset="0"/>
            </a:endParaRPr>
          </a:p>
          <a:p>
            <a:r>
              <a:rPr lang="en-US" dirty="0" smtClean="0"/>
              <a:t>As </a:t>
            </a:r>
            <a:r>
              <a:rPr lang="en-US" dirty="0"/>
              <a:t>it replicates, the metamorphic engine </a:t>
            </a:r>
            <a:r>
              <a:rPr lang="en-US" dirty="0" smtClean="0"/>
              <a:t>makes just </a:t>
            </a:r>
            <a:r>
              <a:rPr lang="en-US" dirty="0"/>
              <a:t>a few changes each generation, but the </a:t>
            </a:r>
            <a:r>
              <a:rPr lang="en-US" dirty="0" smtClean="0"/>
              <a:t>AV scanner </a:t>
            </a:r>
            <a:r>
              <a:rPr lang="en-US" dirty="0"/>
              <a:t>code patterns change drastically</a:t>
            </a:r>
          </a:p>
          <a:p>
            <a:r>
              <a:rPr lang="en-US" dirty="0" smtClean="0"/>
              <a:t>Eventually</a:t>
            </a:r>
            <a:r>
              <a:rPr lang="en-US" dirty="0"/>
              <a:t>, all constants will be mutated </a:t>
            </a:r>
            <a:r>
              <a:rPr lang="en-US" dirty="0" smtClean="0"/>
              <a:t>many times</a:t>
            </a:r>
            <a:endParaRPr lang="en-US" dirty="0"/>
          </a:p>
        </p:txBody>
      </p:sp>
      <p:sp>
        <p:nvSpPr>
          <p:cNvPr id="4" name="Segnaposto numero diapositiva 3"/>
          <p:cNvSpPr>
            <a:spLocks noGrp="1"/>
          </p:cNvSpPr>
          <p:nvPr>
            <p:ph type="sldNum" sz="quarter" idx="12"/>
          </p:nvPr>
        </p:nvSpPr>
        <p:spPr/>
        <p:txBody>
          <a:bodyPr/>
          <a:lstStyle/>
          <a:p>
            <a:fld id="{305F9027-4BE5-41CB-B532-EB2C5F43B18C}" type="slidenum">
              <a:rPr lang="en-US" smtClean="0"/>
              <a:t>28</a:t>
            </a:fld>
            <a:endParaRPr lang="en-US"/>
          </a:p>
        </p:txBody>
      </p:sp>
    </p:spTree>
    <p:extLst>
      <p:ext uri="{BB962C8B-B14F-4D97-AF65-F5344CB8AC3E}">
        <p14:creationId xmlns:p14="http://schemas.microsoft.com/office/powerpoint/2010/main" val="42435323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smtClean="0"/>
              <a:t>Metamorphic</a:t>
            </a:r>
            <a:r>
              <a:rPr lang="it-IT" dirty="0" smtClean="0"/>
              <a:t> </a:t>
            </a:r>
            <a:r>
              <a:rPr lang="it-IT" dirty="0" err="1" smtClean="0"/>
              <a:t>Instruction</a:t>
            </a:r>
            <a:r>
              <a:rPr lang="it-IT" dirty="0" smtClean="0"/>
              <a:t> </a:t>
            </a:r>
            <a:r>
              <a:rPr lang="it-IT" dirty="0" err="1" smtClean="0"/>
              <a:t>Permutation</a:t>
            </a:r>
            <a:endParaRPr lang="en-US" dirty="0"/>
          </a:p>
        </p:txBody>
      </p:sp>
      <p:sp>
        <p:nvSpPr>
          <p:cNvPr id="3" name="Segnaposto contenuto 2"/>
          <p:cNvSpPr>
            <a:spLocks noGrp="1"/>
          </p:cNvSpPr>
          <p:nvPr>
            <p:ph idx="1"/>
          </p:nvPr>
        </p:nvSpPr>
        <p:spPr>
          <a:xfrm>
            <a:off x="457200" y="1600201"/>
            <a:ext cx="8229600" cy="1972816"/>
          </a:xfrm>
        </p:spPr>
        <p:txBody>
          <a:bodyPr>
            <a:normAutofit/>
          </a:bodyPr>
          <a:lstStyle/>
          <a:p>
            <a:r>
              <a:rPr lang="en-US" sz="1800" dirty="0"/>
              <a:t>The </a:t>
            </a:r>
            <a:r>
              <a:rPr lang="en-US" sz="1800" dirty="0" err="1"/>
              <a:t>Zperm</a:t>
            </a:r>
            <a:r>
              <a:rPr lang="en-US" sz="1800" dirty="0"/>
              <a:t> virus family used a method known from a </a:t>
            </a:r>
            <a:r>
              <a:rPr lang="en-US" sz="1800" dirty="0" smtClean="0"/>
              <a:t>DOS virus</a:t>
            </a:r>
            <a:r>
              <a:rPr lang="en-US" sz="1800" dirty="0"/>
              <a:t>: reorder individual instructions and insert jumps </a:t>
            </a:r>
            <a:r>
              <a:rPr lang="en-US" sz="1800" dirty="0" smtClean="0"/>
              <a:t>to retain </a:t>
            </a:r>
            <a:r>
              <a:rPr lang="en-US" sz="1800" dirty="0"/>
              <a:t>the code functionality</a:t>
            </a:r>
          </a:p>
          <a:p>
            <a:r>
              <a:rPr lang="en-US" sz="1800" dirty="0" smtClean="0"/>
              <a:t>Look </a:t>
            </a:r>
            <a:r>
              <a:rPr lang="en-US" sz="1800" dirty="0"/>
              <a:t>at three generations of </a:t>
            </a:r>
            <a:r>
              <a:rPr lang="en-US" sz="1800" dirty="0" err="1"/>
              <a:t>Zperm</a:t>
            </a:r>
            <a:r>
              <a:rPr lang="en-US" sz="1800" dirty="0"/>
              <a:t> </a:t>
            </a:r>
            <a:r>
              <a:rPr lang="en-US" sz="1800" dirty="0" err="1"/>
              <a:t>pseudocode</a:t>
            </a:r>
            <a:r>
              <a:rPr lang="en-US" sz="1800" dirty="0" smtClean="0"/>
              <a:t>:</a:t>
            </a:r>
            <a:endParaRPr lang="en-US" sz="1800" dirty="0"/>
          </a:p>
        </p:txBody>
      </p:sp>
      <p:sp>
        <p:nvSpPr>
          <p:cNvPr id="4" name="CasellaDiTesto 3"/>
          <p:cNvSpPr txBox="1"/>
          <p:nvPr/>
        </p:nvSpPr>
        <p:spPr>
          <a:xfrm>
            <a:off x="539552" y="2636912"/>
            <a:ext cx="2880320" cy="3970318"/>
          </a:xfrm>
          <a:prstGeom prst="rect">
            <a:avLst/>
          </a:prstGeom>
          <a:noFill/>
        </p:spPr>
        <p:txBody>
          <a:bodyPr wrap="square" rtlCol="0">
            <a:spAutoFit/>
          </a:bodyPr>
          <a:lstStyle/>
          <a:p>
            <a:r>
              <a:rPr lang="en-US" dirty="0" err="1" smtClean="0">
                <a:latin typeface="Courier New" panose="02070309020205020404" pitchFamily="49" charset="0"/>
                <a:cs typeface="Courier New" panose="02070309020205020404" pitchFamily="49" charset="0"/>
              </a:rPr>
              <a:t>jmp</a:t>
            </a:r>
            <a:r>
              <a:rPr lang="en-US" dirty="0" smtClean="0">
                <a:latin typeface="Courier New" panose="02070309020205020404" pitchFamily="49" charset="0"/>
                <a:cs typeface="Courier New" panose="02070309020205020404" pitchFamily="49" charset="0"/>
              </a:rPr>
              <a:t> Start </a:t>
            </a:r>
          </a:p>
          <a:p>
            <a:r>
              <a:rPr lang="en-US" dirty="0" smtClean="0">
                <a:latin typeface="Courier New" panose="02070309020205020404" pitchFamily="49" charset="0"/>
                <a:cs typeface="Courier New" panose="02070309020205020404" pitchFamily="49" charset="0"/>
              </a:rPr>
              <a:t>Instr4 </a:t>
            </a:r>
          </a:p>
          <a:p>
            <a:r>
              <a:rPr lang="en-US" dirty="0" smtClean="0">
                <a:latin typeface="Courier New" panose="02070309020205020404" pitchFamily="49" charset="0"/>
                <a:cs typeface="Courier New" panose="02070309020205020404" pitchFamily="49" charset="0"/>
              </a:rPr>
              <a:t>Instr5 </a:t>
            </a:r>
          </a:p>
          <a:p>
            <a:r>
              <a:rPr lang="en-US" dirty="0" err="1" smtClean="0">
                <a:latin typeface="Courier New" panose="02070309020205020404" pitchFamily="49" charset="0"/>
                <a:cs typeface="Courier New" panose="02070309020205020404" pitchFamily="49" charset="0"/>
              </a:rPr>
              <a:t>jmp</a:t>
            </a:r>
            <a:r>
              <a:rPr lang="en-US" dirty="0" smtClean="0">
                <a:latin typeface="Courier New" panose="02070309020205020404" pitchFamily="49" charset="0"/>
                <a:cs typeface="Courier New" panose="02070309020205020404" pitchFamily="49" charset="0"/>
              </a:rPr>
              <a:t> End </a:t>
            </a:r>
          </a:p>
          <a:p>
            <a:r>
              <a:rPr lang="en-US" dirty="0" smtClean="0">
                <a:latin typeface="Courier New" panose="02070309020205020404" pitchFamily="49" charset="0"/>
                <a:cs typeface="Courier New" panose="02070309020205020404" pitchFamily="49" charset="0"/>
              </a:rPr>
              <a:t>junk </a:t>
            </a:r>
          </a:p>
          <a:p>
            <a:r>
              <a:rPr lang="en-US" dirty="0" smtClean="0">
                <a:latin typeface="Courier New" panose="02070309020205020404" pitchFamily="49" charset="0"/>
                <a:cs typeface="Courier New" panose="02070309020205020404" pitchFamily="49" charset="0"/>
              </a:rPr>
              <a:t>Start:</a:t>
            </a:r>
          </a:p>
          <a:p>
            <a:r>
              <a:rPr lang="en-US" dirty="0" smtClean="0">
                <a:latin typeface="Courier New" panose="02070309020205020404" pitchFamily="49" charset="0"/>
                <a:cs typeface="Courier New" panose="02070309020205020404" pitchFamily="49" charset="0"/>
              </a:rPr>
              <a:t>Instr1</a:t>
            </a:r>
          </a:p>
          <a:p>
            <a:r>
              <a:rPr lang="en-US" dirty="0" smtClean="0">
                <a:latin typeface="Courier New" panose="02070309020205020404" pitchFamily="49" charset="0"/>
                <a:cs typeface="Courier New" panose="02070309020205020404" pitchFamily="49" charset="0"/>
              </a:rPr>
              <a:t>Instr2</a:t>
            </a:r>
          </a:p>
          <a:p>
            <a:r>
              <a:rPr lang="en-US" dirty="0" err="1" smtClean="0">
                <a:latin typeface="Courier New" panose="02070309020205020404" pitchFamily="49" charset="0"/>
                <a:cs typeface="Courier New" panose="02070309020205020404" pitchFamily="49" charset="0"/>
              </a:rPr>
              <a:t>jmp</a:t>
            </a:r>
            <a:r>
              <a:rPr lang="en-US" dirty="0" smtClean="0">
                <a:latin typeface="Courier New" panose="02070309020205020404" pitchFamily="49" charset="0"/>
                <a:cs typeface="Courier New" panose="02070309020205020404" pitchFamily="49" charset="0"/>
              </a:rPr>
              <a:t> Instr3</a:t>
            </a:r>
          </a:p>
          <a:p>
            <a:r>
              <a:rPr lang="en-US" dirty="0" smtClean="0">
                <a:latin typeface="Courier New" panose="02070309020205020404" pitchFamily="49" charset="0"/>
                <a:cs typeface="Courier New" panose="02070309020205020404" pitchFamily="49" charset="0"/>
              </a:rPr>
              <a:t>junk</a:t>
            </a:r>
          </a:p>
          <a:p>
            <a:r>
              <a:rPr lang="en-US" dirty="0" smtClean="0">
                <a:latin typeface="Courier New" panose="02070309020205020404" pitchFamily="49" charset="0"/>
                <a:cs typeface="Courier New" panose="02070309020205020404" pitchFamily="49" charset="0"/>
              </a:rPr>
              <a:t>Instr3</a:t>
            </a:r>
          </a:p>
          <a:p>
            <a:r>
              <a:rPr lang="en-US" dirty="0" err="1" smtClean="0">
                <a:latin typeface="Courier New" panose="02070309020205020404" pitchFamily="49" charset="0"/>
                <a:cs typeface="Courier New" panose="02070309020205020404" pitchFamily="49" charset="0"/>
              </a:rPr>
              <a:t>jmp</a:t>
            </a:r>
            <a:r>
              <a:rPr lang="en-US" dirty="0" smtClean="0">
                <a:latin typeface="Courier New" panose="02070309020205020404" pitchFamily="49" charset="0"/>
                <a:cs typeface="Courier New" panose="02070309020205020404" pitchFamily="49" charset="0"/>
              </a:rPr>
              <a:t> Instr4</a:t>
            </a:r>
          </a:p>
          <a:p>
            <a:r>
              <a:rPr lang="en-US" dirty="0" smtClean="0">
                <a:latin typeface="Courier New" panose="02070309020205020404" pitchFamily="49" charset="0"/>
                <a:cs typeface="Courier New" panose="02070309020205020404" pitchFamily="49" charset="0"/>
              </a:rPr>
              <a:t>junk</a:t>
            </a:r>
          </a:p>
          <a:p>
            <a:r>
              <a:rPr lang="en-US" dirty="0" smtClean="0">
                <a:latin typeface="Courier New" panose="02070309020205020404" pitchFamily="49" charset="0"/>
                <a:cs typeface="Courier New" panose="02070309020205020404" pitchFamily="49" charset="0"/>
              </a:rPr>
              <a:t>End:</a:t>
            </a:r>
            <a:endParaRPr lang="en-US" dirty="0"/>
          </a:p>
        </p:txBody>
      </p:sp>
      <p:sp>
        <p:nvSpPr>
          <p:cNvPr id="5" name="CasellaDiTesto 4"/>
          <p:cNvSpPr txBox="1"/>
          <p:nvPr/>
        </p:nvSpPr>
        <p:spPr>
          <a:xfrm>
            <a:off x="2987824" y="2745920"/>
            <a:ext cx="2160240" cy="4247317"/>
          </a:xfrm>
          <a:prstGeom prst="rect">
            <a:avLst/>
          </a:prstGeom>
          <a:noFill/>
        </p:spPr>
        <p:txBody>
          <a:bodyPr wrap="square" rtlCol="0">
            <a:spAutoFit/>
          </a:bodyPr>
          <a:lstStyle/>
          <a:p>
            <a:r>
              <a:rPr lang="en-US" dirty="0" err="1" smtClean="0">
                <a:latin typeface="Courier New" panose="02070309020205020404" pitchFamily="49" charset="0"/>
                <a:cs typeface="Courier New" panose="02070309020205020404" pitchFamily="49" charset="0"/>
              </a:rPr>
              <a:t>jmp</a:t>
            </a:r>
            <a:r>
              <a:rPr lang="en-US" dirty="0" smtClean="0">
                <a:latin typeface="Courier New" panose="02070309020205020404" pitchFamily="49" charset="0"/>
                <a:cs typeface="Courier New" panose="02070309020205020404" pitchFamily="49" charset="0"/>
              </a:rPr>
              <a:t> Start Instr2 </a:t>
            </a:r>
          </a:p>
          <a:p>
            <a:r>
              <a:rPr lang="en-US" dirty="0" err="1" smtClean="0">
                <a:latin typeface="Courier New" panose="02070309020205020404" pitchFamily="49" charset="0"/>
                <a:cs typeface="Courier New" panose="02070309020205020404" pitchFamily="49" charset="0"/>
              </a:rPr>
              <a:t>jmp</a:t>
            </a:r>
            <a:r>
              <a:rPr lang="en-US" dirty="0" smtClean="0">
                <a:latin typeface="Courier New" panose="02070309020205020404" pitchFamily="49" charset="0"/>
                <a:cs typeface="Courier New" panose="02070309020205020404" pitchFamily="49" charset="0"/>
              </a:rPr>
              <a:t> Instr3 junk </a:t>
            </a:r>
          </a:p>
          <a:p>
            <a:r>
              <a:rPr lang="en-US" dirty="0" smtClean="0">
                <a:latin typeface="Courier New" panose="02070309020205020404" pitchFamily="49" charset="0"/>
                <a:cs typeface="Courier New" panose="02070309020205020404" pitchFamily="49" charset="0"/>
              </a:rPr>
              <a:t>Instr3 </a:t>
            </a:r>
          </a:p>
          <a:p>
            <a:r>
              <a:rPr lang="en-US" dirty="0" err="1" smtClean="0">
                <a:latin typeface="Courier New" panose="02070309020205020404" pitchFamily="49" charset="0"/>
                <a:cs typeface="Courier New" panose="02070309020205020404" pitchFamily="49" charset="0"/>
              </a:rPr>
              <a:t>jmp</a:t>
            </a:r>
            <a:r>
              <a:rPr lang="en-US" dirty="0" smtClean="0">
                <a:latin typeface="Courier New" panose="02070309020205020404" pitchFamily="49" charset="0"/>
                <a:cs typeface="Courier New" panose="02070309020205020404" pitchFamily="49" charset="0"/>
              </a:rPr>
              <a:t> Instr4 junk Instr5 </a:t>
            </a:r>
            <a:r>
              <a:rPr lang="en-US" dirty="0" err="1" smtClean="0">
                <a:latin typeface="Courier New" panose="02070309020205020404" pitchFamily="49" charset="0"/>
                <a:cs typeface="Courier New" panose="02070309020205020404" pitchFamily="49" charset="0"/>
              </a:rPr>
              <a:t>jmp</a:t>
            </a:r>
            <a:r>
              <a:rPr lang="en-US" dirty="0" smtClean="0">
                <a:latin typeface="Courier New" panose="02070309020205020404" pitchFamily="49" charset="0"/>
                <a:cs typeface="Courier New" panose="02070309020205020404" pitchFamily="49" charset="0"/>
              </a:rPr>
              <a:t> End </a:t>
            </a:r>
          </a:p>
          <a:p>
            <a:r>
              <a:rPr lang="en-US" dirty="0" smtClean="0">
                <a:latin typeface="Courier New" panose="02070309020205020404" pitchFamily="49" charset="0"/>
                <a:cs typeface="Courier New" panose="02070309020205020404" pitchFamily="49" charset="0"/>
              </a:rPr>
              <a:t>Start: </a:t>
            </a:r>
          </a:p>
          <a:p>
            <a:r>
              <a:rPr lang="en-US" dirty="0" smtClean="0">
                <a:latin typeface="Courier New" panose="02070309020205020404" pitchFamily="49" charset="0"/>
                <a:cs typeface="Courier New" panose="02070309020205020404" pitchFamily="49" charset="0"/>
              </a:rPr>
              <a:t>Instr1 </a:t>
            </a:r>
          </a:p>
          <a:p>
            <a:r>
              <a:rPr lang="en-US" dirty="0" err="1" smtClean="0">
                <a:latin typeface="Courier New" panose="02070309020205020404" pitchFamily="49" charset="0"/>
                <a:cs typeface="Courier New" panose="02070309020205020404" pitchFamily="49" charset="0"/>
              </a:rPr>
              <a:t>jmp</a:t>
            </a:r>
            <a:r>
              <a:rPr lang="en-US" dirty="0" smtClean="0">
                <a:latin typeface="Courier New" panose="02070309020205020404" pitchFamily="49" charset="0"/>
                <a:cs typeface="Courier New" panose="02070309020205020404" pitchFamily="49" charset="0"/>
              </a:rPr>
              <a:t> Instr2 Instr4 </a:t>
            </a:r>
          </a:p>
          <a:p>
            <a:r>
              <a:rPr lang="en-US" dirty="0" err="1" smtClean="0">
                <a:latin typeface="Courier New" panose="02070309020205020404" pitchFamily="49" charset="0"/>
                <a:cs typeface="Courier New" panose="02070309020205020404" pitchFamily="49" charset="0"/>
              </a:rPr>
              <a:t>jmp</a:t>
            </a:r>
            <a:r>
              <a:rPr lang="en-US" dirty="0" smtClean="0">
                <a:latin typeface="Courier New" panose="02070309020205020404" pitchFamily="49" charset="0"/>
                <a:cs typeface="Courier New" panose="02070309020205020404" pitchFamily="49" charset="0"/>
              </a:rPr>
              <a:t> Instr5 End:</a:t>
            </a:r>
          </a:p>
          <a:p>
            <a:endParaRPr lang="en-US" dirty="0"/>
          </a:p>
        </p:txBody>
      </p:sp>
      <p:sp>
        <p:nvSpPr>
          <p:cNvPr id="6" name="CasellaDiTesto 5"/>
          <p:cNvSpPr txBox="1"/>
          <p:nvPr/>
        </p:nvSpPr>
        <p:spPr>
          <a:xfrm>
            <a:off x="6301308" y="2636912"/>
            <a:ext cx="2232248" cy="4524315"/>
          </a:xfrm>
          <a:prstGeom prst="rect">
            <a:avLst/>
          </a:prstGeom>
          <a:noFill/>
        </p:spPr>
        <p:txBody>
          <a:bodyPr wrap="square" rtlCol="0">
            <a:spAutoFit/>
          </a:bodyPr>
          <a:lstStyle/>
          <a:p>
            <a:r>
              <a:rPr lang="en-US" dirty="0" err="1" smtClean="0">
                <a:latin typeface="Courier New" panose="02070309020205020404" pitchFamily="49" charset="0"/>
                <a:cs typeface="Courier New" panose="02070309020205020404" pitchFamily="49" charset="0"/>
              </a:rPr>
              <a:t>jmp</a:t>
            </a:r>
            <a:r>
              <a:rPr lang="en-US" dirty="0" smtClean="0">
                <a:latin typeface="Courier New" panose="02070309020205020404" pitchFamily="49" charset="0"/>
                <a:cs typeface="Courier New" panose="02070309020205020404" pitchFamily="49" charset="0"/>
              </a:rPr>
              <a:t> Start</a:t>
            </a:r>
          </a:p>
          <a:p>
            <a:r>
              <a:rPr lang="en-US" dirty="0" smtClean="0">
                <a:latin typeface="Courier New" panose="02070309020205020404" pitchFamily="49" charset="0"/>
                <a:cs typeface="Courier New" panose="02070309020205020404" pitchFamily="49" charset="0"/>
              </a:rPr>
              <a:t>Instr3</a:t>
            </a:r>
          </a:p>
          <a:p>
            <a:r>
              <a:rPr lang="en-US" dirty="0" smtClean="0">
                <a:latin typeface="Courier New" panose="02070309020205020404" pitchFamily="49" charset="0"/>
                <a:cs typeface="Courier New" panose="02070309020205020404" pitchFamily="49" charset="0"/>
              </a:rPr>
              <a:t>Instr4</a:t>
            </a:r>
          </a:p>
          <a:p>
            <a:r>
              <a:rPr lang="en-US" dirty="0" err="1" smtClean="0">
                <a:latin typeface="Courier New" panose="02070309020205020404" pitchFamily="49" charset="0"/>
                <a:cs typeface="Courier New" panose="02070309020205020404" pitchFamily="49" charset="0"/>
              </a:rPr>
              <a:t>jmp</a:t>
            </a:r>
            <a:r>
              <a:rPr lang="en-US" dirty="0" smtClean="0">
                <a:latin typeface="Courier New" panose="02070309020205020404" pitchFamily="49" charset="0"/>
                <a:cs typeface="Courier New" panose="02070309020205020404" pitchFamily="49" charset="0"/>
              </a:rPr>
              <a:t> Instr5</a:t>
            </a:r>
          </a:p>
          <a:p>
            <a:r>
              <a:rPr lang="en-US" dirty="0" smtClean="0">
                <a:latin typeface="Courier New" panose="02070309020205020404" pitchFamily="49" charset="0"/>
                <a:cs typeface="Courier New" panose="02070309020205020404" pitchFamily="49" charset="0"/>
              </a:rPr>
              <a:t>junk </a:t>
            </a:r>
          </a:p>
          <a:p>
            <a:r>
              <a:rPr lang="en-US" dirty="0" smtClean="0">
                <a:latin typeface="Courier New" panose="02070309020205020404" pitchFamily="49" charset="0"/>
                <a:cs typeface="Courier New" panose="02070309020205020404" pitchFamily="49" charset="0"/>
              </a:rPr>
              <a:t>Instr5</a:t>
            </a:r>
          </a:p>
          <a:p>
            <a:r>
              <a:rPr lang="en-US" dirty="0" err="1" smtClean="0">
                <a:latin typeface="Courier New" panose="02070309020205020404" pitchFamily="49" charset="0"/>
                <a:cs typeface="Courier New" panose="02070309020205020404" pitchFamily="49" charset="0"/>
              </a:rPr>
              <a:t>jmp</a:t>
            </a:r>
            <a:r>
              <a:rPr lang="en-US" dirty="0" smtClean="0">
                <a:latin typeface="Courier New" panose="02070309020205020404" pitchFamily="49" charset="0"/>
                <a:cs typeface="Courier New" panose="02070309020205020404" pitchFamily="49" charset="0"/>
              </a:rPr>
              <a:t> End</a:t>
            </a:r>
          </a:p>
          <a:p>
            <a:r>
              <a:rPr lang="en-US" dirty="0" smtClean="0">
                <a:latin typeface="Courier New" panose="02070309020205020404" pitchFamily="49" charset="0"/>
                <a:cs typeface="Courier New" panose="02070309020205020404" pitchFamily="49" charset="0"/>
              </a:rPr>
              <a:t>Start:</a:t>
            </a:r>
          </a:p>
          <a:p>
            <a:r>
              <a:rPr lang="en-US" dirty="0" smtClean="0">
                <a:latin typeface="Courier New" panose="02070309020205020404" pitchFamily="49" charset="0"/>
                <a:cs typeface="Courier New" panose="02070309020205020404" pitchFamily="49" charset="0"/>
              </a:rPr>
              <a:t>Instr1</a:t>
            </a:r>
          </a:p>
          <a:p>
            <a:r>
              <a:rPr lang="en-US" dirty="0" err="1" smtClean="0">
                <a:latin typeface="Courier New" panose="02070309020205020404" pitchFamily="49" charset="0"/>
                <a:cs typeface="Courier New" panose="02070309020205020404" pitchFamily="49" charset="0"/>
              </a:rPr>
              <a:t>jmp</a:t>
            </a:r>
            <a:r>
              <a:rPr lang="en-US" dirty="0" smtClean="0">
                <a:latin typeface="Courier New" panose="02070309020205020404" pitchFamily="49" charset="0"/>
                <a:cs typeface="Courier New" panose="02070309020205020404" pitchFamily="49" charset="0"/>
              </a:rPr>
              <a:t> Instr2</a:t>
            </a:r>
          </a:p>
          <a:p>
            <a:r>
              <a:rPr lang="en-US" dirty="0" smtClean="0">
                <a:latin typeface="Courier New" panose="02070309020205020404" pitchFamily="49" charset="0"/>
                <a:cs typeface="Courier New" panose="02070309020205020404" pitchFamily="49" charset="0"/>
              </a:rPr>
              <a:t>junk</a:t>
            </a:r>
          </a:p>
          <a:p>
            <a:r>
              <a:rPr lang="en-US" dirty="0" smtClean="0">
                <a:latin typeface="Courier New" panose="02070309020205020404" pitchFamily="49" charset="0"/>
                <a:cs typeface="Courier New" panose="02070309020205020404" pitchFamily="49" charset="0"/>
              </a:rPr>
              <a:t>Instr2</a:t>
            </a:r>
          </a:p>
          <a:p>
            <a:r>
              <a:rPr lang="en-US" dirty="0" err="1" smtClean="0">
                <a:latin typeface="Courier New" panose="02070309020205020404" pitchFamily="49" charset="0"/>
                <a:cs typeface="Courier New" panose="02070309020205020404" pitchFamily="49" charset="0"/>
              </a:rPr>
              <a:t>jmp</a:t>
            </a:r>
            <a:r>
              <a:rPr lang="en-US" dirty="0" smtClean="0">
                <a:latin typeface="Courier New" panose="02070309020205020404" pitchFamily="49" charset="0"/>
                <a:cs typeface="Courier New" panose="02070309020205020404" pitchFamily="49" charset="0"/>
              </a:rPr>
              <a:t> Instr3</a:t>
            </a:r>
          </a:p>
          <a:p>
            <a:r>
              <a:rPr lang="en-US" dirty="0" smtClean="0">
                <a:latin typeface="Courier New" panose="02070309020205020404" pitchFamily="49" charset="0"/>
                <a:cs typeface="Courier New" panose="02070309020205020404" pitchFamily="49" charset="0"/>
              </a:rPr>
              <a:t>junk</a:t>
            </a:r>
          </a:p>
          <a:p>
            <a:r>
              <a:rPr lang="en-US" dirty="0" smtClean="0">
                <a:latin typeface="Courier New" panose="02070309020205020404" pitchFamily="49" charset="0"/>
                <a:cs typeface="Courier New" panose="02070309020205020404" pitchFamily="49" charset="0"/>
              </a:rPr>
              <a:t>End:</a:t>
            </a:r>
          </a:p>
          <a:p>
            <a:endParaRPr lang="en-US" dirty="0"/>
          </a:p>
        </p:txBody>
      </p:sp>
      <p:sp>
        <p:nvSpPr>
          <p:cNvPr id="7" name="Segnaposto numero diapositiva 6"/>
          <p:cNvSpPr>
            <a:spLocks noGrp="1"/>
          </p:cNvSpPr>
          <p:nvPr>
            <p:ph type="sldNum" sz="quarter" idx="12"/>
          </p:nvPr>
        </p:nvSpPr>
        <p:spPr/>
        <p:txBody>
          <a:bodyPr/>
          <a:lstStyle/>
          <a:p>
            <a:fld id="{305F9027-4BE5-41CB-B532-EB2C5F43B18C}" type="slidenum">
              <a:rPr lang="en-US" smtClean="0"/>
              <a:t>29</a:t>
            </a:fld>
            <a:endParaRPr lang="en-US"/>
          </a:p>
        </p:txBody>
      </p:sp>
    </p:spTree>
    <p:extLst>
      <p:ext uri="{BB962C8B-B14F-4D97-AF65-F5344CB8AC3E}">
        <p14:creationId xmlns:p14="http://schemas.microsoft.com/office/powerpoint/2010/main" val="1801423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Polymorphic</a:t>
            </a:r>
            <a:r>
              <a:rPr lang="it-IT" dirty="0" smtClean="0"/>
              <a:t> </a:t>
            </a:r>
            <a:r>
              <a:rPr lang="it-IT" dirty="0" err="1" smtClean="0"/>
              <a:t>Viruses</a:t>
            </a:r>
            <a:endParaRPr lang="en-US" dirty="0"/>
          </a:p>
        </p:txBody>
      </p:sp>
      <p:sp>
        <p:nvSpPr>
          <p:cNvPr id="3" name="Segnaposto contenuto 2"/>
          <p:cNvSpPr>
            <a:spLocks noGrp="1"/>
          </p:cNvSpPr>
          <p:nvPr>
            <p:ph idx="1"/>
          </p:nvPr>
        </p:nvSpPr>
        <p:spPr/>
        <p:txBody>
          <a:bodyPr>
            <a:normAutofit fontScale="92500" lnSpcReduction="20000"/>
          </a:bodyPr>
          <a:lstStyle/>
          <a:p>
            <a:r>
              <a:rPr lang="en-US" b="1" dirty="0" err="1" smtClean="0">
                <a:solidFill>
                  <a:srgbClr val="FF0000"/>
                </a:solidFill>
              </a:rPr>
              <a:t>oligomorphic</a:t>
            </a:r>
            <a:r>
              <a:rPr lang="en-US" dirty="0" smtClean="0"/>
              <a:t> virus: </a:t>
            </a:r>
            <a:r>
              <a:rPr lang="en-US" b="1" dirty="0" smtClean="0"/>
              <a:t>dozens </a:t>
            </a:r>
            <a:r>
              <a:rPr lang="en-US" b="1" dirty="0"/>
              <a:t>of </a:t>
            </a:r>
            <a:r>
              <a:rPr lang="en-US" b="1" dirty="0" err="1"/>
              <a:t>decryptor</a:t>
            </a:r>
            <a:r>
              <a:rPr lang="en-US" b="1" dirty="0"/>
              <a:t> variants</a:t>
            </a:r>
            <a:r>
              <a:rPr lang="en-US" dirty="0"/>
              <a:t> </a:t>
            </a:r>
            <a:r>
              <a:rPr lang="en-US" dirty="0" smtClean="0"/>
              <a:t>during replication</a:t>
            </a:r>
            <a:r>
              <a:rPr lang="en-US" dirty="0"/>
              <a:t>, </a:t>
            </a:r>
            <a:endParaRPr lang="en-US" dirty="0" smtClean="0"/>
          </a:p>
          <a:p>
            <a:r>
              <a:rPr lang="en-US" b="1" dirty="0">
                <a:solidFill>
                  <a:srgbClr val="FF0000"/>
                </a:solidFill>
              </a:rPr>
              <a:t>polymorphic</a:t>
            </a:r>
            <a:r>
              <a:rPr lang="en-US" dirty="0" smtClean="0"/>
              <a:t> virus: </a:t>
            </a:r>
            <a:r>
              <a:rPr lang="en-US" b="1" dirty="0" smtClean="0"/>
              <a:t>millions </a:t>
            </a:r>
            <a:r>
              <a:rPr lang="en-US" b="1" dirty="0"/>
              <a:t>of </a:t>
            </a:r>
            <a:r>
              <a:rPr lang="en-US" b="1" dirty="0" err="1"/>
              <a:t>decryptors</a:t>
            </a:r>
            <a:endParaRPr lang="en-US" b="1" dirty="0"/>
          </a:p>
          <a:p>
            <a:r>
              <a:rPr lang="en-US" dirty="0" smtClean="0"/>
              <a:t>Pattern-based </a:t>
            </a:r>
            <a:r>
              <a:rPr lang="en-US" dirty="0"/>
              <a:t>detection of </a:t>
            </a:r>
            <a:r>
              <a:rPr lang="en-US" dirty="0" err="1" smtClean="0"/>
              <a:t>oligomorphic</a:t>
            </a:r>
            <a:r>
              <a:rPr lang="en-US" dirty="0" smtClean="0"/>
              <a:t> viruses </a:t>
            </a:r>
            <a:r>
              <a:rPr lang="en-US" dirty="0"/>
              <a:t>is difficult, but feasible</a:t>
            </a:r>
          </a:p>
          <a:p>
            <a:r>
              <a:rPr lang="en-US" dirty="0" smtClean="0"/>
              <a:t>Pattern-based </a:t>
            </a:r>
            <a:r>
              <a:rPr lang="en-US" dirty="0"/>
              <a:t>detection of </a:t>
            </a:r>
            <a:r>
              <a:rPr lang="en-US" dirty="0" smtClean="0"/>
              <a:t>polymorphic viruses </a:t>
            </a:r>
            <a:r>
              <a:rPr lang="en-US" dirty="0"/>
              <a:t>is </a:t>
            </a:r>
            <a:r>
              <a:rPr lang="en-US" dirty="0" smtClean="0"/>
              <a:t>infeasible</a:t>
            </a:r>
          </a:p>
          <a:p>
            <a:r>
              <a:rPr lang="en-US" dirty="0"/>
              <a:t>T</a:t>
            </a:r>
            <a:r>
              <a:rPr lang="en-US" dirty="0" smtClean="0"/>
              <a:t>he </a:t>
            </a:r>
            <a:r>
              <a:rPr lang="en-US" b="1" u="sng" dirty="0"/>
              <a:t>first polymorphic </a:t>
            </a:r>
            <a:r>
              <a:rPr lang="en-US" dirty="0"/>
              <a:t>virus </a:t>
            </a:r>
            <a:r>
              <a:rPr lang="en-US" dirty="0" smtClean="0"/>
              <a:t>was created </a:t>
            </a:r>
            <a:r>
              <a:rPr lang="en-US" dirty="0"/>
              <a:t>for DOS in 1990, and called V2PX </a:t>
            </a:r>
            <a:r>
              <a:rPr lang="en-US" dirty="0" smtClean="0"/>
              <a:t>or 1260 </a:t>
            </a:r>
            <a:r>
              <a:rPr lang="en-US" dirty="0"/>
              <a:t>(because it was only 1260 bytes!)</a:t>
            </a:r>
          </a:p>
        </p:txBody>
      </p:sp>
      <p:sp>
        <p:nvSpPr>
          <p:cNvPr id="4" name="Segnaposto numero diapositiva 3"/>
          <p:cNvSpPr>
            <a:spLocks noGrp="1"/>
          </p:cNvSpPr>
          <p:nvPr>
            <p:ph type="sldNum" sz="quarter" idx="12"/>
          </p:nvPr>
        </p:nvSpPr>
        <p:spPr/>
        <p:txBody>
          <a:bodyPr/>
          <a:lstStyle/>
          <a:p>
            <a:fld id="{305F9027-4BE5-41CB-B532-EB2C5F43B18C}" type="slidenum">
              <a:rPr lang="en-US" smtClean="0"/>
              <a:t>3</a:t>
            </a:fld>
            <a:endParaRPr lang="en-US"/>
          </a:p>
        </p:txBody>
      </p:sp>
    </p:spTree>
    <p:extLst>
      <p:ext uri="{BB962C8B-B14F-4D97-AF65-F5344CB8AC3E}">
        <p14:creationId xmlns:p14="http://schemas.microsoft.com/office/powerpoint/2010/main" val="5210640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Instruction</a:t>
            </a:r>
            <a:r>
              <a:rPr lang="it-IT" dirty="0" smtClean="0"/>
              <a:t> </a:t>
            </a:r>
            <a:r>
              <a:rPr lang="it-IT" dirty="0" err="1" smtClean="0"/>
              <a:t>Permutation</a:t>
            </a:r>
            <a:r>
              <a:rPr lang="it-IT" dirty="0" smtClean="0"/>
              <a:t> </a:t>
            </a:r>
            <a:r>
              <a:rPr lang="it-IT" dirty="0" err="1" smtClean="0"/>
              <a:t>Detection</a:t>
            </a:r>
            <a:endParaRPr lang="en-US" dirty="0"/>
          </a:p>
        </p:txBody>
      </p:sp>
      <p:sp>
        <p:nvSpPr>
          <p:cNvPr id="3" name="Segnaposto contenuto 2"/>
          <p:cNvSpPr>
            <a:spLocks noGrp="1"/>
          </p:cNvSpPr>
          <p:nvPr>
            <p:ph idx="1"/>
          </p:nvPr>
        </p:nvSpPr>
        <p:spPr/>
        <p:txBody>
          <a:bodyPr>
            <a:normAutofit fontScale="77500" lnSpcReduction="20000"/>
          </a:bodyPr>
          <a:lstStyle/>
          <a:p>
            <a:r>
              <a:rPr lang="en-US" dirty="0"/>
              <a:t>Standard AV software uses an emulator to </a:t>
            </a:r>
            <a:r>
              <a:rPr lang="en-US" dirty="0" smtClean="0"/>
              <a:t>detect the </a:t>
            </a:r>
            <a:r>
              <a:rPr lang="en-US" dirty="0"/>
              <a:t>effect of the code, rather than trying </a:t>
            </a:r>
            <a:r>
              <a:rPr lang="en-US" dirty="0" smtClean="0"/>
              <a:t>to statically </a:t>
            </a:r>
            <a:r>
              <a:rPr lang="en-US" dirty="0"/>
              <a:t>analyze it</a:t>
            </a:r>
          </a:p>
          <a:p>
            <a:r>
              <a:rPr lang="en-US" dirty="0" smtClean="0"/>
              <a:t>A </a:t>
            </a:r>
            <a:r>
              <a:rPr lang="en-US" dirty="0"/>
              <a:t>Phoenix Analysis Tool, or an SDT, could </a:t>
            </a:r>
            <a:r>
              <a:rPr lang="en-US" dirty="0" smtClean="0"/>
              <a:t>make use </a:t>
            </a:r>
            <a:r>
              <a:rPr lang="en-US" dirty="0"/>
              <a:t>of existing compiler transformations </a:t>
            </a:r>
            <a:r>
              <a:rPr lang="en-US" dirty="0" smtClean="0"/>
              <a:t>to simplify </a:t>
            </a:r>
            <a:r>
              <a:rPr lang="en-US" dirty="0"/>
              <a:t>the jump chain into straight-line code</a:t>
            </a:r>
          </a:p>
          <a:p>
            <a:r>
              <a:rPr lang="en-US" dirty="0" smtClean="0"/>
              <a:t>If </a:t>
            </a:r>
            <a:r>
              <a:rPr lang="en-US" dirty="0"/>
              <a:t>the virus used no other metamorphic </a:t>
            </a:r>
            <a:r>
              <a:rPr lang="en-US" dirty="0" smtClean="0"/>
              <a:t>technique besides </a:t>
            </a:r>
            <a:r>
              <a:rPr lang="en-US" dirty="0"/>
              <a:t>permutation, it could then be </a:t>
            </a:r>
            <a:r>
              <a:rPr lang="en-US" dirty="0" smtClean="0"/>
              <a:t>recognized by </a:t>
            </a:r>
            <a:r>
              <a:rPr lang="en-US" dirty="0"/>
              <a:t>patterns</a:t>
            </a:r>
          </a:p>
          <a:p>
            <a:r>
              <a:rPr lang="en-US" dirty="0" smtClean="0"/>
              <a:t>However</a:t>
            </a:r>
            <a:r>
              <a:rPr lang="en-US" dirty="0"/>
              <a:t>, </a:t>
            </a:r>
            <a:r>
              <a:rPr lang="en-US" dirty="0" err="1"/>
              <a:t>Zperm</a:t>
            </a:r>
            <a:r>
              <a:rPr lang="en-US" dirty="0"/>
              <a:t> and related viruses also use </a:t>
            </a:r>
            <a:r>
              <a:rPr lang="en-US" dirty="0" smtClean="0"/>
              <a:t>instruction replacement</a:t>
            </a:r>
            <a:r>
              <a:rPr lang="en-US" dirty="0"/>
              <a:t>, junk instruction insertion, etc. to be </a:t>
            </a:r>
            <a:r>
              <a:rPr lang="en-US" dirty="0" smtClean="0"/>
              <a:t>truly metamorphic </a:t>
            </a:r>
            <a:r>
              <a:rPr lang="en-US" dirty="0"/>
              <a:t>even after jump chains are straightened</a:t>
            </a:r>
          </a:p>
        </p:txBody>
      </p:sp>
      <p:sp>
        <p:nvSpPr>
          <p:cNvPr id="4" name="Segnaposto numero diapositiva 3"/>
          <p:cNvSpPr>
            <a:spLocks noGrp="1"/>
          </p:cNvSpPr>
          <p:nvPr>
            <p:ph type="sldNum" sz="quarter" idx="12"/>
          </p:nvPr>
        </p:nvSpPr>
        <p:spPr/>
        <p:txBody>
          <a:bodyPr/>
          <a:lstStyle/>
          <a:p>
            <a:fld id="{305F9027-4BE5-41CB-B532-EB2C5F43B18C}" type="slidenum">
              <a:rPr lang="en-US" smtClean="0"/>
              <a:t>30</a:t>
            </a:fld>
            <a:endParaRPr lang="en-US"/>
          </a:p>
        </p:txBody>
      </p:sp>
    </p:spTree>
    <p:extLst>
      <p:ext uri="{BB962C8B-B14F-4D97-AF65-F5344CB8AC3E}">
        <p14:creationId xmlns:p14="http://schemas.microsoft.com/office/powerpoint/2010/main" val="25590563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ctrTitle"/>
          </p:nvPr>
        </p:nvSpPr>
        <p:spPr/>
        <p:txBody>
          <a:bodyPr/>
          <a:lstStyle/>
          <a:p>
            <a:r>
              <a:rPr lang="it-IT" dirty="0" err="1" smtClean="0"/>
              <a:t>zmist</a:t>
            </a:r>
            <a:endParaRPr lang="en-US" dirty="0"/>
          </a:p>
        </p:txBody>
      </p:sp>
      <p:sp>
        <p:nvSpPr>
          <p:cNvPr id="5" name="Sottotitolo 4"/>
          <p:cNvSpPr>
            <a:spLocks noGrp="1"/>
          </p:cNvSpPr>
          <p:nvPr>
            <p:ph type="subTitle" idx="1"/>
          </p:nvPr>
        </p:nvSpPr>
        <p:spPr/>
        <p:txBody>
          <a:bodyPr/>
          <a:lstStyle/>
          <a:p>
            <a:r>
              <a:rPr lang="it-IT" dirty="0" smtClean="0"/>
              <a:t>Da «</a:t>
            </a:r>
            <a:r>
              <a:rPr lang="it-IT" dirty="0" err="1" smtClean="0"/>
              <a:t>Zmist</a:t>
            </a:r>
            <a:r>
              <a:rPr lang="it-IT" dirty="0" smtClean="0"/>
              <a:t> </a:t>
            </a:r>
            <a:r>
              <a:rPr lang="it-IT" dirty="0" err="1" smtClean="0"/>
              <a:t>opportunities</a:t>
            </a:r>
            <a:r>
              <a:rPr lang="it-IT" dirty="0" smtClean="0"/>
              <a:t>», Peter </a:t>
            </a:r>
            <a:r>
              <a:rPr lang="it-IT" dirty="0" err="1" smtClean="0"/>
              <a:t>Ferrie</a:t>
            </a:r>
            <a:r>
              <a:rPr lang="it-IT" dirty="0" smtClean="0"/>
              <a:t> &amp; Peter </a:t>
            </a:r>
            <a:r>
              <a:rPr lang="it-IT" dirty="0" err="1" smtClean="0"/>
              <a:t>Szor</a:t>
            </a:r>
            <a:r>
              <a:rPr lang="it-IT" dirty="0" smtClean="0"/>
              <a:t>, VIRUS BULLETIN MARCH 2001</a:t>
            </a:r>
            <a:endParaRPr lang="en-US" dirty="0"/>
          </a:p>
        </p:txBody>
      </p:sp>
      <p:sp>
        <p:nvSpPr>
          <p:cNvPr id="2" name="Segnaposto numero diapositiva 1"/>
          <p:cNvSpPr>
            <a:spLocks noGrp="1"/>
          </p:cNvSpPr>
          <p:nvPr>
            <p:ph type="sldNum" sz="quarter" idx="12"/>
          </p:nvPr>
        </p:nvSpPr>
        <p:spPr/>
        <p:txBody>
          <a:bodyPr/>
          <a:lstStyle/>
          <a:p>
            <a:fld id="{305F9027-4BE5-41CB-B532-EB2C5F43B18C}" type="slidenum">
              <a:rPr lang="en-US" smtClean="0"/>
              <a:t>31</a:t>
            </a:fld>
            <a:endParaRPr lang="en-US"/>
          </a:p>
        </p:txBody>
      </p:sp>
    </p:spTree>
    <p:extLst>
      <p:ext uri="{BB962C8B-B14F-4D97-AF65-F5344CB8AC3E}">
        <p14:creationId xmlns:p14="http://schemas.microsoft.com/office/powerpoint/2010/main" val="34345158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INTRO…</a:t>
            </a:r>
            <a:endParaRPr lang="en-US" dirty="0"/>
          </a:p>
        </p:txBody>
      </p:sp>
      <p:sp>
        <p:nvSpPr>
          <p:cNvPr id="3" name="Segnaposto contenuto 2"/>
          <p:cNvSpPr>
            <a:spLocks noGrp="1"/>
          </p:cNvSpPr>
          <p:nvPr>
            <p:ph idx="1"/>
          </p:nvPr>
        </p:nvSpPr>
        <p:spPr/>
        <p:txBody>
          <a:bodyPr>
            <a:normAutofit fontScale="70000" lnSpcReduction="20000"/>
          </a:bodyPr>
          <a:lstStyle/>
          <a:p>
            <a:r>
              <a:rPr lang="it-IT" dirty="0" smtClean="0"/>
              <a:t>«</a:t>
            </a:r>
            <a:r>
              <a:rPr lang="en-US" dirty="0"/>
              <a:t>Many of us will not have seen a virus approaching </a:t>
            </a:r>
            <a:r>
              <a:rPr lang="en-US" dirty="0" smtClean="0">
                <a:solidFill>
                  <a:srgbClr val="FF0000"/>
                </a:solidFill>
              </a:rPr>
              <a:t>this complexity </a:t>
            </a:r>
            <a:r>
              <a:rPr lang="en-US" dirty="0"/>
              <a:t>for a few years</a:t>
            </a:r>
            <a:r>
              <a:rPr lang="en-US" dirty="0" smtClean="0"/>
              <a:t>. </a:t>
            </a:r>
            <a:r>
              <a:rPr lang="en-US" dirty="0"/>
              <a:t>We could easily call </a:t>
            </a:r>
            <a:r>
              <a:rPr lang="en-US" dirty="0" err="1"/>
              <a:t>Zmist</a:t>
            </a:r>
            <a:r>
              <a:rPr lang="en-US" dirty="0"/>
              <a:t> </a:t>
            </a:r>
            <a:r>
              <a:rPr lang="en-US" b="1" dirty="0" smtClean="0">
                <a:solidFill>
                  <a:srgbClr val="FF0000"/>
                </a:solidFill>
              </a:rPr>
              <a:t>one of </a:t>
            </a:r>
            <a:r>
              <a:rPr lang="en-US" b="1" dirty="0">
                <a:solidFill>
                  <a:srgbClr val="FF0000"/>
                </a:solidFill>
              </a:rPr>
              <a:t>the most complex </a:t>
            </a:r>
            <a:r>
              <a:rPr lang="en-US" sz="3100" b="1" dirty="0">
                <a:solidFill>
                  <a:srgbClr val="FF0000"/>
                </a:solidFill>
              </a:rPr>
              <a:t>binary viruses ever written</a:t>
            </a:r>
            <a:r>
              <a:rPr lang="en-US" dirty="0"/>
              <a:t>.</a:t>
            </a:r>
            <a:r>
              <a:rPr lang="it-IT" dirty="0" smtClean="0"/>
              <a:t>» (</a:t>
            </a:r>
            <a:r>
              <a:rPr lang="en-US" i="1" dirty="0">
                <a:solidFill>
                  <a:srgbClr val="0070C0"/>
                </a:solidFill>
              </a:rPr>
              <a:t>Peter </a:t>
            </a:r>
            <a:r>
              <a:rPr lang="en-US" i="1" dirty="0" err="1">
                <a:solidFill>
                  <a:srgbClr val="0070C0"/>
                </a:solidFill>
              </a:rPr>
              <a:t>Ferrie</a:t>
            </a:r>
            <a:r>
              <a:rPr lang="en-US" i="1" dirty="0">
                <a:solidFill>
                  <a:srgbClr val="0070C0"/>
                </a:solidFill>
              </a:rPr>
              <a:t> &amp; </a:t>
            </a:r>
            <a:r>
              <a:rPr lang="en-US" i="1" dirty="0" err="1">
                <a:solidFill>
                  <a:srgbClr val="0070C0"/>
                </a:solidFill>
              </a:rPr>
              <a:t>Péter</a:t>
            </a:r>
            <a:r>
              <a:rPr lang="en-US" i="1" dirty="0">
                <a:solidFill>
                  <a:srgbClr val="0070C0"/>
                </a:solidFill>
              </a:rPr>
              <a:t> </a:t>
            </a:r>
            <a:r>
              <a:rPr lang="en-US" i="1" dirty="0" err="1">
                <a:solidFill>
                  <a:srgbClr val="0070C0"/>
                </a:solidFill>
              </a:rPr>
              <a:t>Ször</a:t>
            </a:r>
            <a:r>
              <a:rPr lang="it-IT" dirty="0" smtClean="0"/>
              <a:t>)</a:t>
            </a:r>
          </a:p>
          <a:p>
            <a:r>
              <a:rPr lang="en-US" dirty="0" err="1"/>
              <a:t>Zmist</a:t>
            </a:r>
            <a:r>
              <a:rPr lang="en-US" dirty="0"/>
              <a:t> is a little bit of everything: </a:t>
            </a:r>
            <a:endParaRPr lang="en-US" dirty="0" smtClean="0"/>
          </a:p>
          <a:p>
            <a:pPr lvl="1"/>
            <a:r>
              <a:rPr lang="en-US" dirty="0" smtClean="0"/>
              <a:t>an </a:t>
            </a:r>
            <a:r>
              <a:rPr lang="en-US" dirty="0" smtClean="0">
                <a:solidFill>
                  <a:srgbClr val="FF0000"/>
                </a:solidFill>
              </a:rPr>
              <a:t>entry point </a:t>
            </a:r>
            <a:r>
              <a:rPr lang="en-US" dirty="0">
                <a:solidFill>
                  <a:srgbClr val="FF0000"/>
                </a:solidFill>
              </a:rPr>
              <a:t>obscuring </a:t>
            </a:r>
            <a:r>
              <a:rPr lang="en-US" dirty="0"/>
              <a:t>virus </a:t>
            </a:r>
            <a:r>
              <a:rPr lang="en-US" dirty="0" smtClean="0"/>
              <a:t>+ </a:t>
            </a:r>
            <a:r>
              <a:rPr lang="en-US" dirty="0" smtClean="0">
                <a:solidFill>
                  <a:srgbClr val="FF0000"/>
                </a:solidFill>
              </a:rPr>
              <a:t>metamorphic</a:t>
            </a:r>
            <a:r>
              <a:rPr lang="en-US" dirty="0" smtClean="0"/>
              <a:t> + </a:t>
            </a:r>
            <a:r>
              <a:rPr lang="en-US" dirty="0"/>
              <a:t>randomly uses an additional </a:t>
            </a:r>
            <a:r>
              <a:rPr lang="en-US" dirty="0">
                <a:solidFill>
                  <a:srgbClr val="FF0000"/>
                </a:solidFill>
              </a:rPr>
              <a:t>polymorphic </a:t>
            </a:r>
            <a:r>
              <a:rPr lang="en-US" dirty="0" err="1" smtClean="0">
                <a:solidFill>
                  <a:srgbClr val="FF0000"/>
                </a:solidFill>
              </a:rPr>
              <a:t>decryptor</a:t>
            </a:r>
            <a:endParaRPr lang="en-US" dirty="0" smtClean="0">
              <a:solidFill>
                <a:srgbClr val="FF0000"/>
              </a:solidFill>
            </a:endParaRPr>
          </a:p>
          <a:p>
            <a:r>
              <a:rPr lang="fr-FR" dirty="0"/>
              <a:t>This virus supports a </a:t>
            </a:r>
            <a:r>
              <a:rPr lang="fr-FR" dirty="0" smtClean="0"/>
              <a:t>new </a:t>
            </a:r>
            <a:r>
              <a:rPr lang="fr-FR" dirty="0"/>
              <a:t>technique: </a:t>
            </a:r>
            <a:r>
              <a:rPr lang="fr-FR" b="1" dirty="0"/>
              <a:t>code </a:t>
            </a:r>
            <a:r>
              <a:rPr lang="fr-FR" b="1" dirty="0" err="1"/>
              <a:t>integration</a:t>
            </a:r>
            <a:r>
              <a:rPr lang="fr-FR" dirty="0"/>
              <a:t>.</a:t>
            </a:r>
          </a:p>
          <a:p>
            <a:r>
              <a:rPr lang="en-US" dirty="0"/>
              <a:t>The </a:t>
            </a:r>
            <a:r>
              <a:rPr lang="en-US" dirty="0" err="1"/>
              <a:t>Mistfall</a:t>
            </a:r>
            <a:r>
              <a:rPr lang="en-US" dirty="0"/>
              <a:t> engine contained in it is capable </a:t>
            </a:r>
            <a:r>
              <a:rPr lang="en-US" dirty="0" smtClean="0"/>
              <a:t>of </a:t>
            </a:r>
            <a:r>
              <a:rPr lang="en-US" u="sng" dirty="0" smtClean="0"/>
              <a:t>decompiling </a:t>
            </a:r>
            <a:r>
              <a:rPr lang="en-US" u="sng" dirty="0"/>
              <a:t>Portable Executable files</a:t>
            </a:r>
            <a:r>
              <a:rPr lang="en-US" dirty="0"/>
              <a:t> to its </a:t>
            </a:r>
            <a:r>
              <a:rPr lang="en-US" dirty="0" smtClean="0"/>
              <a:t>smallest elements</a:t>
            </a:r>
            <a:r>
              <a:rPr lang="en-US" dirty="0"/>
              <a:t>, requiring </a:t>
            </a:r>
            <a:r>
              <a:rPr lang="en-US" u="sng" dirty="0"/>
              <a:t>32 MB </a:t>
            </a:r>
            <a:r>
              <a:rPr lang="en-US" dirty="0"/>
              <a:t>of memory. </a:t>
            </a:r>
            <a:endParaRPr lang="en-US" dirty="0" smtClean="0"/>
          </a:p>
          <a:p>
            <a:r>
              <a:rPr lang="en-US" u="sng" dirty="0" err="1" smtClean="0"/>
              <a:t>Zmist</a:t>
            </a:r>
            <a:r>
              <a:rPr lang="en-US" u="sng" dirty="0" smtClean="0"/>
              <a:t> </a:t>
            </a:r>
            <a:r>
              <a:rPr lang="en-US" u="sng" dirty="0"/>
              <a:t>will </a:t>
            </a:r>
            <a:r>
              <a:rPr lang="en-US" u="sng" dirty="0" smtClean="0"/>
              <a:t>insert itself </a:t>
            </a:r>
            <a:r>
              <a:rPr lang="en-US" u="sng" dirty="0"/>
              <a:t>into the code</a:t>
            </a:r>
            <a:r>
              <a:rPr lang="en-US" dirty="0"/>
              <a:t>: it moves code blocks out of the way</a:t>
            </a:r>
            <a:r>
              <a:rPr lang="en-US" dirty="0" smtClean="0"/>
              <a:t>, inserts </a:t>
            </a:r>
            <a:r>
              <a:rPr lang="en-US" dirty="0"/>
              <a:t>itself, regenerates </a:t>
            </a:r>
            <a:r>
              <a:rPr lang="en-US" dirty="0" smtClean="0"/>
              <a:t>code </a:t>
            </a:r>
            <a:r>
              <a:rPr lang="en-US" dirty="0"/>
              <a:t>and data references, </a:t>
            </a:r>
            <a:r>
              <a:rPr lang="en-US" dirty="0" smtClean="0"/>
              <a:t>including relocation </a:t>
            </a:r>
            <a:r>
              <a:rPr lang="en-US" dirty="0"/>
              <a:t>information, and rebuilds the executable</a:t>
            </a:r>
            <a:r>
              <a:rPr lang="en-US" dirty="0" smtClean="0"/>
              <a:t>. </a:t>
            </a:r>
            <a:endParaRPr lang="en-US" dirty="0"/>
          </a:p>
          <a:p>
            <a:r>
              <a:rPr lang="en-US" b="1" dirty="0">
                <a:solidFill>
                  <a:srgbClr val="FF0000"/>
                </a:solidFill>
              </a:rPr>
              <a:t>This is something never seen before in previous viruses.</a:t>
            </a:r>
            <a:endParaRPr lang="en-US" b="1" dirty="0" smtClean="0">
              <a:solidFill>
                <a:srgbClr val="FF0000"/>
              </a:solidFill>
            </a:endParaRPr>
          </a:p>
          <a:p>
            <a:endParaRPr lang="it-IT" dirty="0" smtClean="0"/>
          </a:p>
          <a:p>
            <a:endParaRPr lang="en-US" dirty="0"/>
          </a:p>
        </p:txBody>
      </p:sp>
      <p:sp>
        <p:nvSpPr>
          <p:cNvPr id="4" name="Segnaposto numero diapositiva 3"/>
          <p:cNvSpPr>
            <a:spLocks noGrp="1"/>
          </p:cNvSpPr>
          <p:nvPr>
            <p:ph type="sldNum" sz="quarter" idx="12"/>
          </p:nvPr>
        </p:nvSpPr>
        <p:spPr/>
        <p:txBody>
          <a:bodyPr/>
          <a:lstStyle/>
          <a:p>
            <a:fld id="{305F9027-4BE5-41CB-B532-EB2C5F43B18C}" type="slidenum">
              <a:rPr lang="en-US" smtClean="0"/>
              <a:t>32</a:t>
            </a:fld>
            <a:endParaRPr lang="en-US"/>
          </a:p>
        </p:txBody>
      </p:sp>
    </p:spTree>
    <p:extLst>
      <p:ext uri="{BB962C8B-B14F-4D97-AF65-F5344CB8AC3E}">
        <p14:creationId xmlns:p14="http://schemas.microsoft.com/office/powerpoint/2010/main" val="37942050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…INTRO</a:t>
            </a:r>
            <a:endParaRPr lang="en-US" dirty="0"/>
          </a:p>
        </p:txBody>
      </p:sp>
      <p:sp>
        <p:nvSpPr>
          <p:cNvPr id="3" name="Segnaposto contenuto 2"/>
          <p:cNvSpPr>
            <a:spLocks noGrp="1"/>
          </p:cNvSpPr>
          <p:nvPr>
            <p:ph idx="1"/>
          </p:nvPr>
        </p:nvSpPr>
        <p:spPr/>
        <p:txBody>
          <a:bodyPr>
            <a:normAutofit fontScale="92500" lnSpcReduction="10000"/>
          </a:bodyPr>
          <a:lstStyle/>
          <a:p>
            <a:r>
              <a:rPr lang="it-IT" dirty="0" err="1" smtClean="0"/>
              <a:t>Zmist</a:t>
            </a:r>
            <a:r>
              <a:rPr lang="it-IT" dirty="0" smtClean="0"/>
              <a:t> </a:t>
            </a:r>
            <a:r>
              <a:rPr lang="it-IT" dirty="0" err="1" smtClean="0"/>
              <a:t>occasionally</a:t>
            </a:r>
            <a:r>
              <a:rPr lang="it-IT" dirty="0" smtClean="0"/>
              <a:t> </a:t>
            </a:r>
            <a:r>
              <a:rPr lang="it-IT" dirty="0" err="1" smtClean="0"/>
              <a:t>inserts</a:t>
            </a:r>
            <a:r>
              <a:rPr lang="it-IT" dirty="0" smtClean="0"/>
              <a:t> </a:t>
            </a:r>
            <a:r>
              <a:rPr lang="it-IT" dirty="0" err="1" smtClean="0">
                <a:solidFill>
                  <a:srgbClr val="FF0000"/>
                </a:solidFill>
              </a:rPr>
              <a:t>jump</a:t>
            </a:r>
            <a:r>
              <a:rPr lang="it-IT" dirty="0" smtClean="0">
                <a:solidFill>
                  <a:srgbClr val="FF0000"/>
                </a:solidFill>
              </a:rPr>
              <a:t> </a:t>
            </a:r>
            <a:r>
              <a:rPr lang="it-IT" dirty="0" err="1" smtClean="0">
                <a:solidFill>
                  <a:srgbClr val="FF0000"/>
                </a:solidFill>
              </a:rPr>
              <a:t>instructions</a:t>
            </a:r>
            <a:r>
              <a:rPr lang="it-IT" dirty="0" smtClean="0">
                <a:solidFill>
                  <a:srgbClr val="FF0000"/>
                </a:solidFill>
              </a:rPr>
              <a:t> </a:t>
            </a:r>
            <a:r>
              <a:rPr lang="it-IT" dirty="0" err="1" smtClean="0"/>
              <a:t>after</a:t>
            </a:r>
            <a:r>
              <a:rPr lang="it-IT" dirty="0" smtClean="0"/>
              <a:t> </a:t>
            </a:r>
            <a:r>
              <a:rPr lang="it-IT" dirty="0" err="1" smtClean="0"/>
              <a:t>every</a:t>
            </a:r>
            <a:r>
              <a:rPr lang="it-IT" dirty="0" smtClean="0"/>
              <a:t> single </a:t>
            </a:r>
            <a:r>
              <a:rPr lang="it-IT" dirty="0" err="1" smtClean="0"/>
              <a:t>instruction</a:t>
            </a:r>
            <a:r>
              <a:rPr lang="it-IT" dirty="0" smtClean="0"/>
              <a:t>, </a:t>
            </a:r>
            <a:r>
              <a:rPr lang="it-IT" dirty="0" err="1" smtClean="0"/>
              <a:t>each</a:t>
            </a:r>
            <a:r>
              <a:rPr lang="it-IT" dirty="0" smtClean="0"/>
              <a:t> of </a:t>
            </a:r>
            <a:r>
              <a:rPr lang="it-IT" dirty="0" err="1" smtClean="0"/>
              <a:t>which</a:t>
            </a:r>
            <a:r>
              <a:rPr lang="it-IT" dirty="0" smtClean="0"/>
              <a:t> </a:t>
            </a:r>
            <a:r>
              <a:rPr lang="it-IT" dirty="0" err="1" smtClean="0"/>
              <a:t>point</a:t>
            </a:r>
            <a:r>
              <a:rPr lang="it-IT" dirty="0" smtClean="0"/>
              <a:t> to the </a:t>
            </a:r>
            <a:r>
              <a:rPr lang="it-IT" dirty="0" err="1" smtClean="0"/>
              <a:t>next</a:t>
            </a:r>
            <a:r>
              <a:rPr lang="it-IT" dirty="0" smtClean="0"/>
              <a:t> </a:t>
            </a:r>
            <a:r>
              <a:rPr lang="it-IT" dirty="0" err="1" smtClean="0"/>
              <a:t>instruction</a:t>
            </a:r>
            <a:r>
              <a:rPr lang="it-IT" dirty="0" smtClean="0"/>
              <a:t>.</a:t>
            </a:r>
          </a:p>
          <a:p>
            <a:r>
              <a:rPr lang="it-IT" dirty="0" err="1" smtClean="0"/>
              <a:t>Zmist</a:t>
            </a:r>
            <a:r>
              <a:rPr lang="it-IT" dirty="0" smtClean="0"/>
              <a:t> </a:t>
            </a:r>
            <a:r>
              <a:rPr lang="it-IT" dirty="0" err="1" smtClean="0"/>
              <a:t>is</a:t>
            </a:r>
            <a:r>
              <a:rPr lang="it-IT" dirty="0" smtClean="0"/>
              <a:t> </a:t>
            </a:r>
            <a:r>
              <a:rPr lang="it-IT" dirty="0" err="1" smtClean="0"/>
              <a:t>clearly</a:t>
            </a:r>
            <a:r>
              <a:rPr lang="it-IT" dirty="0" smtClean="0"/>
              <a:t> the </a:t>
            </a:r>
            <a:r>
              <a:rPr lang="it-IT" dirty="0" err="1" smtClean="0"/>
              <a:t>perfect</a:t>
            </a:r>
            <a:r>
              <a:rPr lang="it-IT" dirty="0" smtClean="0"/>
              <a:t> </a:t>
            </a:r>
            <a:r>
              <a:rPr lang="it-IT" b="1" dirty="0" smtClean="0">
                <a:solidFill>
                  <a:srgbClr val="00B0F0"/>
                </a:solidFill>
              </a:rPr>
              <a:t>anti-</a:t>
            </a:r>
            <a:r>
              <a:rPr lang="it-IT" b="1" dirty="0" err="1" smtClean="0">
                <a:solidFill>
                  <a:srgbClr val="00B0F0"/>
                </a:solidFill>
              </a:rPr>
              <a:t>heuristics</a:t>
            </a:r>
            <a:r>
              <a:rPr lang="it-IT" b="1" dirty="0" smtClean="0">
                <a:solidFill>
                  <a:srgbClr val="00B0F0"/>
                </a:solidFill>
              </a:rPr>
              <a:t> virus</a:t>
            </a:r>
            <a:r>
              <a:rPr lang="it-IT" dirty="0" smtClean="0"/>
              <a:t>.</a:t>
            </a:r>
          </a:p>
          <a:p>
            <a:r>
              <a:rPr lang="it-IT" b="1" dirty="0" err="1" smtClean="0">
                <a:solidFill>
                  <a:srgbClr val="FF0000"/>
                </a:solidFill>
              </a:rPr>
              <a:t>Inizialisation</a:t>
            </a:r>
            <a:r>
              <a:rPr lang="it-IT" dirty="0" smtClean="0"/>
              <a:t>:</a:t>
            </a:r>
          </a:p>
          <a:p>
            <a:pPr lvl="1"/>
            <a:r>
              <a:rPr lang="it-IT" dirty="0" err="1" smtClean="0"/>
              <a:t>Zmist</a:t>
            </a:r>
            <a:r>
              <a:rPr lang="it-IT" dirty="0" smtClean="0"/>
              <a:t> </a:t>
            </a:r>
            <a:r>
              <a:rPr lang="it-IT" u="sng" dirty="0" err="1" smtClean="0"/>
              <a:t>does</a:t>
            </a:r>
            <a:r>
              <a:rPr lang="it-IT" u="sng" dirty="0" smtClean="0"/>
              <a:t> </a:t>
            </a:r>
            <a:r>
              <a:rPr lang="it-IT" u="sng" dirty="0" err="1" smtClean="0"/>
              <a:t>not</a:t>
            </a:r>
            <a:r>
              <a:rPr lang="it-IT" u="sng" dirty="0" smtClean="0"/>
              <a:t> alter the entry </a:t>
            </a:r>
            <a:r>
              <a:rPr lang="it-IT" u="sng" dirty="0" err="1" smtClean="0"/>
              <a:t>point</a:t>
            </a:r>
            <a:r>
              <a:rPr lang="it-IT" u="sng" dirty="0" smtClean="0"/>
              <a:t> </a:t>
            </a:r>
            <a:r>
              <a:rPr lang="it-IT" dirty="0" smtClean="0"/>
              <a:t>of the </a:t>
            </a:r>
            <a:r>
              <a:rPr lang="it-IT" dirty="0" err="1" smtClean="0"/>
              <a:t>host</a:t>
            </a:r>
            <a:r>
              <a:rPr lang="it-IT" dirty="0" smtClean="0"/>
              <a:t>, </a:t>
            </a:r>
            <a:r>
              <a:rPr lang="it-IT" dirty="0" err="1" smtClean="0"/>
              <a:t>it</a:t>
            </a:r>
            <a:r>
              <a:rPr lang="it-IT" dirty="0" smtClean="0"/>
              <a:t> </a:t>
            </a:r>
            <a:r>
              <a:rPr lang="it-IT" dirty="0" err="1" smtClean="0"/>
              <a:t>merges</a:t>
            </a:r>
            <a:r>
              <a:rPr lang="it-IT" dirty="0" smtClean="0"/>
              <a:t> </a:t>
            </a:r>
            <a:r>
              <a:rPr lang="it-IT" dirty="0" err="1" smtClean="0"/>
              <a:t>itself</a:t>
            </a:r>
            <a:r>
              <a:rPr lang="it-IT" dirty="0" smtClean="0"/>
              <a:t> with the </a:t>
            </a:r>
            <a:r>
              <a:rPr lang="it-IT" dirty="0" err="1" smtClean="0"/>
              <a:t>existing</a:t>
            </a:r>
            <a:r>
              <a:rPr lang="it-IT" dirty="0" smtClean="0"/>
              <a:t> code</a:t>
            </a:r>
          </a:p>
          <a:p>
            <a:pPr lvl="1"/>
            <a:r>
              <a:rPr lang="it-IT" dirty="0" err="1" smtClean="0"/>
              <a:t>If</a:t>
            </a:r>
            <a:r>
              <a:rPr lang="it-IT" dirty="0" smtClean="0"/>
              <a:t> the virus </a:t>
            </a:r>
            <a:r>
              <a:rPr lang="it-IT" dirty="0" err="1" smtClean="0"/>
              <a:t>does</a:t>
            </a:r>
            <a:r>
              <a:rPr lang="it-IT" dirty="0" smtClean="0"/>
              <a:t> </a:t>
            </a:r>
            <a:r>
              <a:rPr lang="it-IT" dirty="0" err="1" smtClean="0"/>
              <a:t>run</a:t>
            </a:r>
            <a:r>
              <a:rPr lang="it-IT" dirty="0" smtClean="0"/>
              <a:t>, </a:t>
            </a:r>
            <a:r>
              <a:rPr lang="it-IT" dirty="0" err="1" smtClean="0"/>
              <a:t>it</a:t>
            </a:r>
            <a:r>
              <a:rPr lang="it-IT" dirty="0" smtClean="0"/>
              <a:t> </a:t>
            </a:r>
            <a:r>
              <a:rPr lang="it-IT" dirty="0" err="1" smtClean="0"/>
              <a:t>will</a:t>
            </a:r>
            <a:r>
              <a:rPr lang="it-IT" dirty="0" smtClean="0"/>
              <a:t> </a:t>
            </a:r>
            <a:r>
              <a:rPr lang="it-IT" dirty="0" err="1" smtClean="0"/>
              <a:t>immediately</a:t>
            </a:r>
            <a:r>
              <a:rPr lang="it-IT" dirty="0" smtClean="0"/>
              <a:t> </a:t>
            </a:r>
            <a:r>
              <a:rPr lang="it-IT" dirty="0" err="1" smtClean="0"/>
              <a:t>launch</a:t>
            </a:r>
            <a:r>
              <a:rPr lang="it-IT" dirty="0" smtClean="0"/>
              <a:t> the </a:t>
            </a:r>
            <a:r>
              <a:rPr lang="it-IT" dirty="0" err="1" smtClean="0"/>
              <a:t>host</a:t>
            </a:r>
            <a:r>
              <a:rPr lang="it-IT" dirty="0" smtClean="0"/>
              <a:t> </a:t>
            </a:r>
            <a:r>
              <a:rPr lang="it-IT" dirty="0" err="1" smtClean="0"/>
              <a:t>as</a:t>
            </a:r>
            <a:r>
              <a:rPr lang="it-IT" dirty="0" smtClean="0"/>
              <a:t> a separate </a:t>
            </a:r>
            <a:r>
              <a:rPr lang="it-IT" dirty="0" err="1" smtClean="0"/>
              <a:t>process</a:t>
            </a:r>
            <a:r>
              <a:rPr lang="it-IT" dirty="0" smtClean="0"/>
              <a:t>, and </a:t>
            </a:r>
            <a:r>
              <a:rPr lang="it-IT" dirty="0" err="1" smtClean="0">
                <a:solidFill>
                  <a:srgbClr val="FF0000"/>
                </a:solidFill>
              </a:rPr>
              <a:t>hide</a:t>
            </a:r>
            <a:r>
              <a:rPr lang="it-IT" dirty="0" smtClean="0">
                <a:solidFill>
                  <a:srgbClr val="FF0000"/>
                </a:solidFill>
              </a:rPr>
              <a:t> the </a:t>
            </a:r>
            <a:r>
              <a:rPr lang="it-IT" dirty="0" err="1" smtClean="0">
                <a:solidFill>
                  <a:srgbClr val="FF0000"/>
                </a:solidFill>
              </a:rPr>
              <a:t>original</a:t>
            </a:r>
            <a:r>
              <a:rPr lang="it-IT" dirty="0" smtClean="0">
                <a:solidFill>
                  <a:srgbClr val="FF0000"/>
                </a:solidFill>
              </a:rPr>
              <a:t> </a:t>
            </a:r>
            <a:r>
              <a:rPr lang="it-IT" dirty="0" err="1" smtClean="0">
                <a:solidFill>
                  <a:srgbClr val="FF0000"/>
                </a:solidFill>
              </a:rPr>
              <a:t>process</a:t>
            </a:r>
            <a:r>
              <a:rPr lang="it-IT" dirty="0" smtClean="0"/>
              <a:t> </a:t>
            </a:r>
            <a:r>
              <a:rPr lang="it-IT" u="sng" dirty="0" err="1" smtClean="0"/>
              <a:t>until</a:t>
            </a:r>
            <a:r>
              <a:rPr lang="it-IT" u="sng" dirty="0" smtClean="0"/>
              <a:t> the </a:t>
            </a:r>
            <a:r>
              <a:rPr lang="it-IT" u="sng" dirty="0" err="1" smtClean="0"/>
              <a:t>infection</a:t>
            </a:r>
            <a:r>
              <a:rPr lang="it-IT" u="sng" dirty="0" smtClean="0"/>
              <a:t> routine </a:t>
            </a:r>
            <a:r>
              <a:rPr lang="it-IT" u="sng" dirty="0" err="1" smtClean="0"/>
              <a:t>completes</a:t>
            </a:r>
            <a:r>
              <a:rPr lang="it-IT" dirty="0" smtClean="0"/>
              <a:t>.</a:t>
            </a:r>
          </a:p>
          <a:p>
            <a:pPr lvl="1"/>
            <a:endParaRPr lang="it-IT" dirty="0" smtClean="0"/>
          </a:p>
        </p:txBody>
      </p:sp>
      <p:sp>
        <p:nvSpPr>
          <p:cNvPr id="4" name="Segnaposto numero diapositiva 3"/>
          <p:cNvSpPr>
            <a:spLocks noGrp="1"/>
          </p:cNvSpPr>
          <p:nvPr>
            <p:ph type="sldNum" sz="quarter" idx="12"/>
          </p:nvPr>
        </p:nvSpPr>
        <p:spPr/>
        <p:txBody>
          <a:bodyPr/>
          <a:lstStyle/>
          <a:p>
            <a:fld id="{305F9027-4BE5-41CB-B532-EB2C5F43B18C}" type="slidenum">
              <a:rPr lang="en-US" smtClean="0"/>
              <a:t>33</a:t>
            </a:fld>
            <a:endParaRPr lang="en-US"/>
          </a:p>
        </p:txBody>
      </p:sp>
    </p:spTree>
    <p:extLst>
      <p:ext uri="{BB962C8B-B14F-4D97-AF65-F5344CB8AC3E}">
        <p14:creationId xmlns:p14="http://schemas.microsoft.com/office/powerpoint/2010/main" val="14756975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Direct Action </a:t>
            </a:r>
            <a:r>
              <a:rPr lang="it-IT" dirty="0" err="1" smtClean="0"/>
              <a:t>Infection</a:t>
            </a:r>
            <a:endParaRPr lang="en-US" dirty="0"/>
          </a:p>
        </p:txBody>
      </p:sp>
      <p:sp>
        <p:nvSpPr>
          <p:cNvPr id="3" name="Segnaposto contenuto 2"/>
          <p:cNvSpPr>
            <a:spLocks noGrp="1"/>
          </p:cNvSpPr>
          <p:nvPr>
            <p:ph idx="1"/>
          </p:nvPr>
        </p:nvSpPr>
        <p:spPr/>
        <p:txBody>
          <a:bodyPr>
            <a:normAutofit fontScale="85000" lnSpcReduction="10000"/>
          </a:bodyPr>
          <a:lstStyle/>
          <a:p>
            <a:r>
              <a:rPr lang="en-US" dirty="0"/>
              <a:t>After launching the host process, </a:t>
            </a:r>
            <a:r>
              <a:rPr lang="en-US" dirty="0" err="1"/>
              <a:t>Zmist</a:t>
            </a:r>
            <a:r>
              <a:rPr lang="en-US" dirty="0"/>
              <a:t> will check if </a:t>
            </a:r>
            <a:r>
              <a:rPr lang="en-US" dirty="0" smtClean="0"/>
              <a:t>there are </a:t>
            </a:r>
            <a:r>
              <a:rPr lang="en-US" dirty="0"/>
              <a:t>at least </a:t>
            </a:r>
            <a:r>
              <a:rPr lang="en-US" b="1" dirty="0">
                <a:solidFill>
                  <a:srgbClr val="FF0000"/>
                </a:solidFill>
              </a:rPr>
              <a:t>16 MB of physical memory installed </a:t>
            </a:r>
            <a:r>
              <a:rPr lang="en-US" dirty="0"/>
              <a:t>and that </a:t>
            </a:r>
            <a:r>
              <a:rPr lang="en-US" dirty="0" smtClean="0"/>
              <a:t>it is </a:t>
            </a:r>
            <a:r>
              <a:rPr lang="en-US" dirty="0"/>
              <a:t>not running in console </a:t>
            </a:r>
            <a:r>
              <a:rPr lang="en-US" dirty="0" smtClean="0"/>
              <a:t>mode</a:t>
            </a:r>
          </a:p>
          <a:p>
            <a:r>
              <a:rPr lang="en-US" dirty="0"/>
              <a:t>If these checks pass, then </a:t>
            </a:r>
            <a:r>
              <a:rPr lang="en-US" dirty="0" smtClean="0"/>
              <a:t>it will </a:t>
            </a:r>
          </a:p>
          <a:p>
            <a:pPr lvl="1"/>
            <a:r>
              <a:rPr lang="en-US" dirty="0" smtClean="0"/>
              <a:t>allocate </a:t>
            </a:r>
            <a:r>
              <a:rPr lang="en-US" dirty="0"/>
              <a:t>several memory blocks, including a 32 </a:t>
            </a:r>
            <a:r>
              <a:rPr lang="en-US" dirty="0" smtClean="0"/>
              <a:t>MB area </a:t>
            </a:r>
            <a:r>
              <a:rPr lang="en-US" dirty="0"/>
              <a:t>for the </a:t>
            </a:r>
            <a:r>
              <a:rPr lang="en-US" dirty="0" err="1"/>
              <a:t>Mistfall</a:t>
            </a:r>
            <a:r>
              <a:rPr lang="en-US" dirty="0"/>
              <a:t> workspace, </a:t>
            </a:r>
            <a:endParaRPr lang="en-US" dirty="0" smtClean="0"/>
          </a:p>
          <a:p>
            <a:pPr lvl="1"/>
            <a:r>
              <a:rPr lang="en-US" dirty="0" err="1" smtClean="0"/>
              <a:t>permutate</a:t>
            </a:r>
            <a:r>
              <a:rPr lang="en-US" dirty="0" smtClean="0"/>
              <a:t> </a:t>
            </a:r>
            <a:r>
              <a:rPr lang="en-US" dirty="0"/>
              <a:t>the virus body</a:t>
            </a:r>
            <a:r>
              <a:rPr lang="en-US" dirty="0" smtClean="0"/>
              <a:t>, and </a:t>
            </a:r>
          </a:p>
          <a:p>
            <a:pPr lvl="1"/>
            <a:r>
              <a:rPr lang="en-US" dirty="0" smtClean="0"/>
              <a:t>begin </a:t>
            </a:r>
            <a:r>
              <a:rPr lang="en-US" dirty="0"/>
              <a:t>a recursive search for Portable Executable .</a:t>
            </a:r>
            <a:r>
              <a:rPr lang="en-US" dirty="0" smtClean="0"/>
              <a:t>EXE files.</a:t>
            </a:r>
          </a:p>
          <a:p>
            <a:pPr lvl="2"/>
            <a:r>
              <a:rPr lang="en-US" dirty="0" smtClean="0"/>
              <a:t>in </a:t>
            </a:r>
            <a:r>
              <a:rPr lang="en-US" dirty="0"/>
              <a:t>the </a:t>
            </a:r>
            <a:r>
              <a:rPr lang="en-US" i="1" dirty="0"/>
              <a:t>Windows </a:t>
            </a:r>
            <a:r>
              <a:rPr lang="en-US" dirty="0" smtClean="0"/>
              <a:t>directory and </a:t>
            </a:r>
            <a:r>
              <a:rPr lang="en-US" dirty="0"/>
              <a:t>all subdirectories, </a:t>
            </a:r>
            <a:endParaRPr lang="en-US" dirty="0" smtClean="0"/>
          </a:p>
          <a:p>
            <a:pPr lvl="2"/>
            <a:r>
              <a:rPr lang="en-US" dirty="0" smtClean="0"/>
              <a:t>the </a:t>
            </a:r>
            <a:r>
              <a:rPr lang="en-US" dirty="0"/>
              <a:t>directories referred to by </a:t>
            </a:r>
            <a:r>
              <a:rPr lang="en-US" dirty="0" smtClean="0"/>
              <a:t>the PATH </a:t>
            </a:r>
            <a:r>
              <a:rPr lang="en-US" dirty="0"/>
              <a:t>environment variable, </a:t>
            </a:r>
            <a:r>
              <a:rPr lang="en-US" dirty="0" smtClean="0"/>
              <a:t>then</a:t>
            </a:r>
          </a:p>
          <a:p>
            <a:pPr lvl="2"/>
            <a:r>
              <a:rPr lang="en-US" dirty="0" smtClean="0"/>
              <a:t> </a:t>
            </a:r>
            <a:r>
              <a:rPr lang="en-US" dirty="0"/>
              <a:t>all fixed or remote </a:t>
            </a:r>
            <a:r>
              <a:rPr lang="en-US" dirty="0" smtClean="0"/>
              <a:t>drives from </a:t>
            </a:r>
            <a:r>
              <a:rPr lang="en-US" dirty="0"/>
              <a:t>A to Z.</a:t>
            </a:r>
          </a:p>
        </p:txBody>
      </p:sp>
      <p:sp>
        <p:nvSpPr>
          <p:cNvPr id="4" name="Segnaposto numero diapositiva 3"/>
          <p:cNvSpPr>
            <a:spLocks noGrp="1"/>
          </p:cNvSpPr>
          <p:nvPr>
            <p:ph type="sldNum" sz="quarter" idx="12"/>
          </p:nvPr>
        </p:nvSpPr>
        <p:spPr/>
        <p:txBody>
          <a:bodyPr/>
          <a:lstStyle/>
          <a:p>
            <a:fld id="{305F9027-4BE5-41CB-B532-EB2C5F43B18C}" type="slidenum">
              <a:rPr lang="en-US" smtClean="0"/>
              <a:t>34</a:t>
            </a:fld>
            <a:endParaRPr lang="en-US"/>
          </a:p>
        </p:txBody>
      </p:sp>
    </p:spTree>
    <p:extLst>
      <p:ext uri="{BB962C8B-B14F-4D97-AF65-F5344CB8AC3E}">
        <p14:creationId xmlns:p14="http://schemas.microsoft.com/office/powerpoint/2010/main" val="40302257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Permutation</a:t>
            </a:r>
            <a:endParaRPr lang="en-US" dirty="0"/>
          </a:p>
        </p:txBody>
      </p:sp>
      <p:sp>
        <p:nvSpPr>
          <p:cNvPr id="3" name="Segnaposto contenuto 2"/>
          <p:cNvSpPr>
            <a:spLocks noGrp="1"/>
          </p:cNvSpPr>
          <p:nvPr>
            <p:ph idx="1"/>
          </p:nvPr>
        </p:nvSpPr>
        <p:spPr/>
        <p:txBody>
          <a:bodyPr>
            <a:normAutofit fontScale="92500" lnSpcReduction="10000"/>
          </a:bodyPr>
          <a:lstStyle/>
          <a:p>
            <a:r>
              <a:rPr lang="en-US" dirty="0"/>
              <a:t>The permutation is fairly slow because </a:t>
            </a:r>
            <a:r>
              <a:rPr lang="en-US" dirty="0">
                <a:solidFill>
                  <a:srgbClr val="FF0000"/>
                </a:solidFill>
              </a:rPr>
              <a:t>it is done only </a:t>
            </a:r>
            <a:r>
              <a:rPr lang="en-US" dirty="0" smtClean="0">
                <a:solidFill>
                  <a:srgbClr val="FF0000"/>
                </a:solidFill>
              </a:rPr>
              <a:t>once</a:t>
            </a:r>
            <a:r>
              <a:rPr lang="en-US" dirty="0" smtClean="0"/>
              <a:t> per </a:t>
            </a:r>
            <a:r>
              <a:rPr lang="en-US" dirty="0"/>
              <a:t>infection of a machine. </a:t>
            </a:r>
            <a:endParaRPr lang="en-US" dirty="0" smtClean="0"/>
          </a:p>
          <a:p>
            <a:pPr lvl="1"/>
            <a:r>
              <a:rPr lang="en-US" b="1" dirty="0" smtClean="0"/>
              <a:t>instruction replacement</a:t>
            </a:r>
            <a:r>
              <a:rPr lang="en-US" dirty="0"/>
              <a:t>, </a:t>
            </a:r>
            <a:endParaRPr lang="en-US" dirty="0" smtClean="0"/>
          </a:p>
          <a:p>
            <a:pPr lvl="2"/>
            <a:r>
              <a:rPr lang="en-US" dirty="0" smtClean="0"/>
              <a:t>reversing </a:t>
            </a:r>
            <a:r>
              <a:rPr lang="en-US" dirty="0"/>
              <a:t>of branch </a:t>
            </a:r>
            <a:r>
              <a:rPr lang="en-US" dirty="0" smtClean="0"/>
              <a:t>conditions, </a:t>
            </a:r>
          </a:p>
          <a:p>
            <a:pPr lvl="2"/>
            <a:r>
              <a:rPr lang="en-US" dirty="0" smtClean="0"/>
              <a:t>register </a:t>
            </a:r>
            <a:r>
              <a:rPr lang="en-US" dirty="0"/>
              <a:t>moves replaced by push/pop </a:t>
            </a:r>
            <a:r>
              <a:rPr lang="en-US" dirty="0" smtClean="0"/>
              <a:t>sequences,</a:t>
            </a:r>
          </a:p>
          <a:p>
            <a:pPr lvl="2"/>
            <a:r>
              <a:rPr lang="en-US" dirty="0" smtClean="0"/>
              <a:t>alternative </a:t>
            </a:r>
            <a:r>
              <a:rPr lang="en-US" dirty="0" err="1" smtClean="0"/>
              <a:t>opcode</a:t>
            </a:r>
            <a:r>
              <a:rPr lang="en-US" dirty="0" smtClean="0"/>
              <a:t> </a:t>
            </a:r>
            <a:r>
              <a:rPr lang="en-US" dirty="0"/>
              <a:t>encoding, </a:t>
            </a:r>
            <a:endParaRPr lang="en-US" dirty="0" smtClean="0"/>
          </a:p>
          <a:p>
            <a:pPr lvl="2"/>
            <a:r>
              <a:rPr lang="en-US" dirty="0" err="1" smtClean="0"/>
              <a:t>xor</a:t>
            </a:r>
            <a:r>
              <a:rPr lang="en-US" dirty="0" smtClean="0"/>
              <a:t>/sub </a:t>
            </a:r>
            <a:r>
              <a:rPr lang="en-US" dirty="0"/>
              <a:t>and or/test interchanging, </a:t>
            </a:r>
            <a:r>
              <a:rPr lang="en-US" dirty="0" smtClean="0"/>
              <a:t>and </a:t>
            </a:r>
          </a:p>
          <a:p>
            <a:pPr lvl="2"/>
            <a:r>
              <a:rPr lang="en-US" dirty="0" smtClean="0"/>
              <a:t>garbage </a:t>
            </a:r>
            <a:r>
              <a:rPr lang="en-US" dirty="0"/>
              <a:t>instruction generation. </a:t>
            </a:r>
            <a:endParaRPr lang="en-US" dirty="0" smtClean="0"/>
          </a:p>
          <a:p>
            <a:r>
              <a:rPr lang="en-US" dirty="0" smtClean="0"/>
              <a:t>The </a:t>
            </a:r>
            <a:r>
              <a:rPr lang="en-US" dirty="0"/>
              <a:t>same engine, </a:t>
            </a:r>
            <a:r>
              <a:rPr lang="en-US" dirty="0" smtClean="0"/>
              <a:t>Real </a:t>
            </a:r>
            <a:r>
              <a:rPr lang="en-US" dirty="0" err="1" smtClean="0"/>
              <a:t>Permutating</a:t>
            </a:r>
            <a:r>
              <a:rPr lang="en-US" dirty="0" smtClean="0"/>
              <a:t> </a:t>
            </a:r>
            <a:r>
              <a:rPr lang="en-US" dirty="0"/>
              <a:t>Engine (RPME), is used in several </a:t>
            </a:r>
            <a:r>
              <a:rPr lang="en-US" dirty="0" smtClean="0"/>
              <a:t>viruses including </a:t>
            </a:r>
            <a:r>
              <a:rPr lang="en-US" dirty="0"/>
              <a:t>W95/</a:t>
            </a:r>
            <a:r>
              <a:rPr lang="en-US" dirty="0" err="1"/>
              <a:t>Zperm</a:t>
            </a:r>
            <a:r>
              <a:rPr lang="en-US" dirty="0"/>
              <a:t>, also written by Zombie.</a:t>
            </a:r>
          </a:p>
        </p:txBody>
      </p:sp>
      <p:sp>
        <p:nvSpPr>
          <p:cNvPr id="4" name="Segnaposto numero diapositiva 3"/>
          <p:cNvSpPr>
            <a:spLocks noGrp="1"/>
          </p:cNvSpPr>
          <p:nvPr>
            <p:ph type="sldNum" sz="quarter" idx="12"/>
          </p:nvPr>
        </p:nvSpPr>
        <p:spPr/>
        <p:txBody>
          <a:bodyPr/>
          <a:lstStyle/>
          <a:p>
            <a:fld id="{305F9027-4BE5-41CB-B532-EB2C5F43B18C}" type="slidenum">
              <a:rPr lang="en-US" smtClean="0"/>
              <a:t>35</a:t>
            </a:fld>
            <a:endParaRPr lang="en-US"/>
          </a:p>
        </p:txBody>
      </p:sp>
    </p:spTree>
    <p:extLst>
      <p:ext uri="{BB962C8B-B14F-4D97-AF65-F5344CB8AC3E}">
        <p14:creationId xmlns:p14="http://schemas.microsoft.com/office/powerpoint/2010/main" val="3539772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smtClean="0"/>
              <a:t>Infection</a:t>
            </a:r>
            <a:r>
              <a:rPr lang="it-IT" dirty="0" smtClean="0"/>
              <a:t> of </a:t>
            </a:r>
            <a:r>
              <a:rPr lang="it-IT" dirty="0" err="1" smtClean="0"/>
              <a:t>portable</a:t>
            </a:r>
            <a:r>
              <a:rPr lang="it-IT" dirty="0" smtClean="0"/>
              <a:t> </a:t>
            </a:r>
            <a:r>
              <a:rPr lang="it-IT" dirty="0" err="1" smtClean="0"/>
              <a:t>Executable</a:t>
            </a:r>
            <a:r>
              <a:rPr lang="it-IT" dirty="0" smtClean="0"/>
              <a:t> </a:t>
            </a:r>
            <a:r>
              <a:rPr lang="it-IT" dirty="0" err="1" smtClean="0"/>
              <a:t>Files</a:t>
            </a:r>
            <a:endParaRPr lang="en-US" dirty="0"/>
          </a:p>
        </p:txBody>
      </p:sp>
      <p:sp>
        <p:nvSpPr>
          <p:cNvPr id="3" name="Segnaposto contenuto 2"/>
          <p:cNvSpPr>
            <a:spLocks noGrp="1"/>
          </p:cNvSpPr>
          <p:nvPr>
            <p:ph idx="1"/>
          </p:nvPr>
        </p:nvSpPr>
        <p:spPr/>
        <p:txBody>
          <a:bodyPr>
            <a:normAutofit/>
          </a:bodyPr>
          <a:lstStyle/>
          <a:p>
            <a:r>
              <a:rPr lang="en-US" dirty="0"/>
              <a:t>A file is considered </a:t>
            </a:r>
            <a:r>
              <a:rPr lang="en-US" dirty="0" err="1">
                <a:solidFill>
                  <a:srgbClr val="FF0000"/>
                </a:solidFill>
              </a:rPr>
              <a:t>infectable</a:t>
            </a:r>
            <a:r>
              <a:rPr lang="en-US" dirty="0">
                <a:solidFill>
                  <a:srgbClr val="FF0000"/>
                </a:solidFill>
              </a:rPr>
              <a:t> </a:t>
            </a:r>
            <a:r>
              <a:rPr lang="en-US" dirty="0"/>
              <a:t>if </a:t>
            </a:r>
            <a:endParaRPr lang="en-US" dirty="0" smtClean="0"/>
          </a:p>
          <a:p>
            <a:pPr lvl="1"/>
            <a:r>
              <a:rPr lang="en-US" dirty="0" smtClean="0"/>
              <a:t>it </a:t>
            </a:r>
            <a:r>
              <a:rPr lang="en-US" dirty="0"/>
              <a:t>is smaller than 448 KB</a:t>
            </a:r>
            <a:r>
              <a:rPr lang="en-US" dirty="0" smtClean="0"/>
              <a:t>, </a:t>
            </a:r>
            <a:endParaRPr lang="en-US" dirty="0"/>
          </a:p>
          <a:p>
            <a:pPr lvl="1"/>
            <a:r>
              <a:rPr lang="en-US" dirty="0" smtClean="0"/>
              <a:t>it </a:t>
            </a:r>
            <a:r>
              <a:rPr lang="en-US" dirty="0"/>
              <a:t>begins with ‘MZ</a:t>
            </a:r>
            <a:r>
              <a:rPr lang="en-US" dirty="0" smtClean="0"/>
              <a:t>’, </a:t>
            </a:r>
            <a:endParaRPr lang="en-US" dirty="0"/>
          </a:p>
          <a:p>
            <a:pPr lvl="1"/>
            <a:r>
              <a:rPr lang="en-US" dirty="0" smtClean="0"/>
              <a:t>it </a:t>
            </a:r>
            <a:r>
              <a:rPr lang="en-US" dirty="0"/>
              <a:t>is not infected already (the infection marker </a:t>
            </a:r>
            <a:r>
              <a:rPr lang="en-US" dirty="0" smtClean="0"/>
              <a:t>is ‘</a:t>
            </a:r>
            <a:r>
              <a:rPr lang="en-US" dirty="0"/>
              <a:t>Z’ at offset 0x1C in the MZ header – this field is </a:t>
            </a:r>
            <a:r>
              <a:rPr lang="en-US" dirty="0" err="1" smtClean="0"/>
              <a:t>notgenerally</a:t>
            </a:r>
            <a:r>
              <a:rPr lang="en-US" dirty="0" smtClean="0"/>
              <a:t> </a:t>
            </a:r>
            <a:r>
              <a:rPr lang="en-US" dirty="0"/>
              <a:t>used by </a:t>
            </a:r>
            <a:r>
              <a:rPr lang="en-US" i="1" dirty="0"/>
              <a:t>Windows </a:t>
            </a:r>
            <a:r>
              <a:rPr lang="en-US" dirty="0"/>
              <a:t>applications), and </a:t>
            </a:r>
            <a:endParaRPr lang="en-US" dirty="0" smtClean="0"/>
          </a:p>
          <a:p>
            <a:pPr lvl="1"/>
            <a:r>
              <a:rPr lang="en-US" dirty="0" smtClean="0"/>
              <a:t>it </a:t>
            </a:r>
            <a:r>
              <a:rPr lang="en-US" dirty="0"/>
              <a:t>is </a:t>
            </a:r>
            <a:r>
              <a:rPr lang="en-US" dirty="0" smtClean="0"/>
              <a:t>a Portable </a:t>
            </a:r>
            <a:r>
              <a:rPr lang="en-US" dirty="0"/>
              <a:t>Executable file</a:t>
            </a:r>
            <a:r>
              <a:rPr lang="en-US" dirty="0" smtClean="0"/>
              <a:t>.</a:t>
            </a:r>
          </a:p>
        </p:txBody>
      </p:sp>
      <p:sp>
        <p:nvSpPr>
          <p:cNvPr id="4" name="Segnaposto numero diapositiva 3"/>
          <p:cNvSpPr>
            <a:spLocks noGrp="1"/>
          </p:cNvSpPr>
          <p:nvPr>
            <p:ph type="sldNum" sz="quarter" idx="12"/>
          </p:nvPr>
        </p:nvSpPr>
        <p:spPr/>
        <p:txBody>
          <a:bodyPr/>
          <a:lstStyle/>
          <a:p>
            <a:fld id="{305F9027-4BE5-41CB-B532-EB2C5F43B18C}" type="slidenum">
              <a:rPr lang="en-US" smtClean="0"/>
              <a:t>36</a:t>
            </a:fld>
            <a:endParaRPr lang="en-US"/>
          </a:p>
        </p:txBody>
      </p:sp>
    </p:spTree>
    <p:extLst>
      <p:ext uri="{BB962C8B-B14F-4D97-AF65-F5344CB8AC3E}">
        <p14:creationId xmlns:p14="http://schemas.microsoft.com/office/powerpoint/2010/main" val="26917936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a:t>
            </a:r>
            <a:r>
              <a:rPr lang="it-IT" dirty="0" err="1" smtClean="0"/>
              <a:t>Infection</a:t>
            </a:r>
            <a:r>
              <a:rPr lang="it-IT" dirty="0" smtClean="0"/>
              <a:t> of </a:t>
            </a:r>
            <a:r>
              <a:rPr lang="it-IT" dirty="0" err="1" smtClean="0"/>
              <a:t>portable</a:t>
            </a:r>
            <a:r>
              <a:rPr lang="it-IT" dirty="0" smtClean="0"/>
              <a:t> </a:t>
            </a:r>
            <a:r>
              <a:rPr lang="it-IT" dirty="0" err="1" smtClean="0"/>
              <a:t>Executable</a:t>
            </a:r>
            <a:r>
              <a:rPr lang="it-IT" dirty="0" smtClean="0"/>
              <a:t> </a:t>
            </a:r>
            <a:r>
              <a:rPr lang="it-IT" dirty="0" err="1" smtClean="0"/>
              <a:t>Files</a:t>
            </a:r>
            <a:r>
              <a:rPr lang="it-IT" dirty="0" smtClean="0"/>
              <a:t>…</a:t>
            </a:r>
            <a:endParaRPr lang="en-US" dirty="0"/>
          </a:p>
        </p:txBody>
      </p:sp>
      <p:sp>
        <p:nvSpPr>
          <p:cNvPr id="3" name="Segnaposto contenuto 2"/>
          <p:cNvSpPr>
            <a:spLocks noGrp="1"/>
          </p:cNvSpPr>
          <p:nvPr>
            <p:ph idx="1"/>
          </p:nvPr>
        </p:nvSpPr>
        <p:spPr/>
        <p:txBody>
          <a:bodyPr>
            <a:normAutofit/>
          </a:bodyPr>
          <a:lstStyle/>
          <a:p>
            <a:r>
              <a:rPr lang="en-US" dirty="0" smtClean="0"/>
              <a:t>1/10 -&gt; only jumps instructions and the </a:t>
            </a:r>
            <a:r>
              <a:rPr lang="en-US" dirty="0"/>
              <a:t>file </a:t>
            </a:r>
            <a:r>
              <a:rPr lang="en-US" b="1" dirty="0">
                <a:solidFill>
                  <a:srgbClr val="FF0000"/>
                </a:solidFill>
              </a:rPr>
              <a:t>will not </a:t>
            </a:r>
            <a:r>
              <a:rPr lang="en-US" b="1" dirty="0" smtClean="0">
                <a:solidFill>
                  <a:srgbClr val="FF0000"/>
                </a:solidFill>
              </a:rPr>
              <a:t>be infected</a:t>
            </a:r>
            <a:r>
              <a:rPr lang="en-US" dirty="0"/>
              <a:t>. </a:t>
            </a:r>
            <a:endParaRPr lang="en-US" dirty="0" smtClean="0"/>
          </a:p>
          <a:p>
            <a:r>
              <a:rPr lang="en-US" dirty="0" smtClean="0"/>
              <a:t>1/10 -&gt; the </a:t>
            </a:r>
            <a:r>
              <a:rPr lang="en-US" dirty="0"/>
              <a:t>file will </a:t>
            </a:r>
            <a:r>
              <a:rPr lang="en-US" dirty="0" smtClean="0"/>
              <a:t>be infected </a:t>
            </a:r>
            <a:r>
              <a:rPr lang="en-US" dirty="0"/>
              <a:t>by an </a:t>
            </a:r>
            <a:r>
              <a:rPr lang="en-US" b="1" dirty="0">
                <a:solidFill>
                  <a:srgbClr val="FF0000"/>
                </a:solidFill>
              </a:rPr>
              <a:t>unencrypted copy </a:t>
            </a:r>
            <a:r>
              <a:rPr lang="en-US" dirty="0"/>
              <a:t>of the virus; </a:t>
            </a:r>
            <a:endParaRPr lang="en-US" dirty="0" smtClean="0"/>
          </a:p>
          <a:p>
            <a:r>
              <a:rPr lang="en-US" dirty="0" smtClean="0"/>
              <a:t>otherwise</a:t>
            </a:r>
            <a:r>
              <a:rPr lang="en-US" dirty="0"/>
              <a:t>, </a:t>
            </a:r>
            <a:r>
              <a:rPr lang="en-US" dirty="0" smtClean="0"/>
              <a:t>the file </a:t>
            </a:r>
            <a:r>
              <a:rPr lang="en-US" dirty="0"/>
              <a:t>will be infected by a </a:t>
            </a:r>
            <a:r>
              <a:rPr lang="en-US" b="1" dirty="0" err="1">
                <a:solidFill>
                  <a:srgbClr val="FF0000"/>
                </a:solidFill>
              </a:rPr>
              <a:t>polymorphically</a:t>
            </a:r>
            <a:r>
              <a:rPr lang="en-US" b="1" dirty="0">
                <a:solidFill>
                  <a:srgbClr val="FF0000"/>
                </a:solidFill>
              </a:rPr>
              <a:t> encrypted copy</a:t>
            </a:r>
            <a:r>
              <a:rPr lang="en-US" dirty="0"/>
              <a:t>.</a:t>
            </a:r>
          </a:p>
        </p:txBody>
      </p:sp>
      <p:sp>
        <p:nvSpPr>
          <p:cNvPr id="4" name="Segnaposto numero diapositiva 3"/>
          <p:cNvSpPr>
            <a:spLocks noGrp="1"/>
          </p:cNvSpPr>
          <p:nvPr>
            <p:ph type="sldNum" sz="quarter" idx="12"/>
          </p:nvPr>
        </p:nvSpPr>
        <p:spPr/>
        <p:txBody>
          <a:bodyPr/>
          <a:lstStyle/>
          <a:p>
            <a:fld id="{305F9027-4BE5-41CB-B532-EB2C5F43B18C}" type="slidenum">
              <a:rPr lang="en-US" smtClean="0"/>
              <a:t>37</a:t>
            </a:fld>
            <a:endParaRPr lang="en-US"/>
          </a:p>
        </p:txBody>
      </p:sp>
    </p:spTree>
    <p:extLst>
      <p:ext uri="{BB962C8B-B14F-4D97-AF65-F5344CB8AC3E}">
        <p14:creationId xmlns:p14="http://schemas.microsoft.com/office/powerpoint/2010/main" val="36155695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isultati immagini per tesch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1916832"/>
            <a:ext cx="4695056" cy="4695056"/>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p:cNvSpPr>
            <a:spLocks noGrp="1"/>
          </p:cNvSpPr>
          <p:nvPr>
            <p:ph type="title"/>
          </p:nvPr>
        </p:nvSpPr>
        <p:spPr/>
        <p:txBody>
          <a:bodyPr>
            <a:normAutofit fontScale="90000"/>
          </a:bodyPr>
          <a:lstStyle/>
          <a:p>
            <a:r>
              <a:rPr lang="it-IT" dirty="0" smtClean="0"/>
              <a:t>…</a:t>
            </a:r>
            <a:r>
              <a:rPr lang="it-IT" dirty="0" err="1" smtClean="0"/>
              <a:t>Infection</a:t>
            </a:r>
            <a:r>
              <a:rPr lang="it-IT" dirty="0" smtClean="0"/>
              <a:t> of </a:t>
            </a:r>
            <a:r>
              <a:rPr lang="it-IT" dirty="0" err="1" smtClean="0"/>
              <a:t>portable</a:t>
            </a:r>
            <a:r>
              <a:rPr lang="it-IT" dirty="0" smtClean="0"/>
              <a:t> </a:t>
            </a:r>
            <a:r>
              <a:rPr lang="it-IT" dirty="0" err="1" smtClean="0"/>
              <a:t>Executable</a:t>
            </a:r>
            <a:r>
              <a:rPr lang="it-IT" dirty="0" smtClean="0"/>
              <a:t> </a:t>
            </a:r>
            <a:r>
              <a:rPr lang="it-IT" dirty="0" err="1" smtClean="0"/>
              <a:t>Files</a:t>
            </a:r>
            <a:r>
              <a:rPr lang="it-IT" dirty="0" smtClean="0"/>
              <a:t>…</a:t>
            </a:r>
            <a:endParaRPr lang="en-US" dirty="0"/>
          </a:p>
        </p:txBody>
      </p:sp>
      <p:sp>
        <p:nvSpPr>
          <p:cNvPr id="3" name="Segnaposto contenuto 2"/>
          <p:cNvSpPr>
            <a:spLocks noGrp="1"/>
          </p:cNvSpPr>
          <p:nvPr>
            <p:ph idx="1"/>
          </p:nvPr>
        </p:nvSpPr>
        <p:spPr>
          <a:xfrm>
            <a:off x="457200" y="1600200"/>
            <a:ext cx="4618856" cy="4525963"/>
          </a:xfrm>
        </p:spPr>
        <p:txBody>
          <a:bodyPr>
            <a:normAutofit/>
          </a:bodyPr>
          <a:lstStyle/>
          <a:p>
            <a:r>
              <a:rPr lang="en-US" sz="2400" dirty="0"/>
              <a:t>The infection process is protected by </a:t>
            </a:r>
            <a:r>
              <a:rPr lang="en-US" sz="2400" dirty="0">
                <a:solidFill>
                  <a:srgbClr val="FF0000"/>
                </a:solidFill>
              </a:rPr>
              <a:t>Structured </a:t>
            </a:r>
            <a:r>
              <a:rPr lang="en-US" sz="2400" dirty="0" smtClean="0">
                <a:solidFill>
                  <a:srgbClr val="FF0000"/>
                </a:solidFill>
              </a:rPr>
              <a:t>Exception </a:t>
            </a:r>
            <a:r>
              <a:rPr lang="en-US" sz="2400" dirty="0" smtClean="0">
                <a:solidFill>
                  <a:srgbClr val="FF0000"/>
                </a:solidFill>
              </a:rPr>
              <a:t>Handling</a:t>
            </a:r>
            <a:r>
              <a:rPr lang="en-US" sz="2400" dirty="0" smtClean="0"/>
              <a:t>.</a:t>
            </a:r>
            <a:endParaRPr lang="en-US" sz="2400" dirty="0"/>
          </a:p>
          <a:p>
            <a:pPr marL="514350" indent="-514350">
              <a:buFont typeface="+mj-lt"/>
              <a:buAutoNum type="arabicPeriod"/>
            </a:pPr>
            <a:r>
              <a:rPr lang="it-IT" sz="2400" dirty="0" err="1" smtClean="0"/>
              <a:t>Rebuild</a:t>
            </a:r>
            <a:r>
              <a:rPr lang="it-IT" sz="2400" dirty="0" smtClean="0"/>
              <a:t> </a:t>
            </a:r>
            <a:r>
              <a:rPr lang="it-IT" sz="2400" dirty="0" err="1" smtClean="0"/>
              <a:t>exec</a:t>
            </a:r>
            <a:endParaRPr lang="it-IT" sz="2400" dirty="0" smtClean="0"/>
          </a:p>
          <a:p>
            <a:pPr marL="514350" indent="-514350">
              <a:buFont typeface="+mj-lt"/>
              <a:buAutoNum type="arabicPeriod"/>
            </a:pPr>
            <a:r>
              <a:rPr lang="it-IT" sz="2400" dirty="0" err="1" smtClean="0"/>
              <a:t>Original</a:t>
            </a:r>
            <a:r>
              <a:rPr lang="it-IT" sz="2400" dirty="0" smtClean="0"/>
              <a:t> file </a:t>
            </a:r>
            <a:r>
              <a:rPr lang="it-IT" sz="2400" dirty="0" err="1" smtClean="0"/>
              <a:t>deleted</a:t>
            </a:r>
            <a:endParaRPr lang="it-IT" sz="2400" dirty="0" smtClean="0"/>
          </a:p>
          <a:p>
            <a:pPr marL="514350" indent="-514350">
              <a:buFont typeface="+mj-lt"/>
              <a:buAutoNum type="arabicPeriod"/>
            </a:pPr>
            <a:r>
              <a:rPr lang="it-IT" sz="2400" dirty="0" err="1" smtClean="0"/>
              <a:t>Infected</a:t>
            </a:r>
            <a:r>
              <a:rPr lang="it-IT" sz="2400" dirty="0" smtClean="0"/>
              <a:t> file </a:t>
            </a:r>
            <a:r>
              <a:rPr lang="it-IT" sz="2400" dirty="0" err="1" smtClean="0"/>
              <a:t>replace</a:t>
            </a:r>
            <a:r>
              <a:rPr lang="it-IT" sz="2400" dirty="0" smtClean="0"/>
              <a:t> </a:t>
            </a:r>
            <a:r>
              <a:rPr lang="it-IT" sz="2400" dirty="0" err="1" smtClean="0"/>
              <a:t>original</a:t>
            </a:r>
            <a:r>
              <a:rPr lang="it-IT" sz="2400" dirty="0" smtClean="0"/>
              <a:t> file</a:t>
            </a:r>
            <a:endParaRPr lang="en-US" sz="2400" dirty="0"/>
          </a:p>
          <a:p>
            <a:pPr marL="514350" indent="-514350">
              <a:buFont typeface="+mj-lt"/>
              <a:buAutoNum type="arabicPeriod"/>
            </a:pPr>
            <a:r>
              <a:rPr lang="en-US" sz="2400" dirty="0" smtClean="0"/>
              <a:t>if </a:t>
            </a:r>
            <a:r>
              <a:rPr lang="en-US" sz="2400" dirty="0"/>
              <a:t>an error occurs </a:t>
            </a:r>
            <a:r>
              <a:rPr lang="en-US" sz="2400" dirty="0" smtClean="0"/>
              <a:t>the </a:t>
            </a:r>
            <a:r>
              <a:rPr lang="en-US" sz="2400" dirty="0"/>
              <a:t>original file is </a:t>
            </a:r>
            <a:r>
              <a:rPr lang="en-US" sz="2400" dirty="0" smtClean="0"/>
              <a:t>lost.</a:t>
            </a:r>
            <a:endParaRPr lang="en-US" sz="2400" dirty="0"/>
          </a:p>
        </p:txBody>
      </p:sp>
      <p:sp>
        <p:nvSpPr>
          <p:cNvPr id="4" name="Segnaposto numero diapositiva 3"/>
          <p:cNvSpPr>
            <a:spLocks noGrp="1"/>
          </p:cNvSpPr>
          <p:nvPr>
            <p:ph type="sldNum" sz="quarter" idx="12"/>
          </p:nvPr>
        </p:nvSpPr>
        <p:spPr/>
        <p:txBody>
          <a:bodyPr/>
          <a:lstStyle/>
          <a:p>
            <a:fld id="{305F9027-4BE5-41CB-B532-EB2C5F43B18C}" type="slidenum">
              <a:rPr lang="en-US" smtClean="0"/>
              <a:t>38</a:t>
            </a:fld>
            <a:endParaRPr lang="en-US"/>
          </a:p>
        </p:txBody>
      </p:sp>
    </p:spTree>
    <p:extLst>
      <p:ext uri="{BB962C8B-B14F-4D97-AF65-F5344CB8AC3E}">
        <p14:creationId xmlns:p14="http://schemas.microsoft.com/office/powerpoint/2010/main" val="29075834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a:t>
            </a:r>
            <a:r>
              <a:rPr lang="it-IT" dirty="0" err="1" smtClean="0"/>
              <a:t>Infection</a:t>
            </a:r>
            <a:r>
              <a:rPr lang="it-IT" dirty="0" smtClean="0"/>
              <a:t> of </a:t>
            </a:r>
            <a:r>
              <a:rPr lang="it-IT" dirty="0" err="1" smtClean="0"/>
              <a:t>portable</a:t>
            </a:r>
            <a:r>
              <a:rPr lang="it-IT" dirty="0" smtClean="0"/>
              <a:t> </a:t>
            </a:r>
            <a:r>
              <a:rPr lang="it-IT" dirty="0" err="1" smtClean="0"/>
              <a:t>Executable</a:t>
            </a:r>
            <a:r>
              <a:rPr lang="it-IT" dirty="0" smtClean="0"/>
              <a:t> </a:t>
            </a:r>
            <a:r>
              <a:rPr lang="it-IT" dirty="0" err="1" smtClean="0"/>
              <a:t>Files</a:t>
            </a:r>
            <a:r>
              <a:rPr lang="it-IT" dirty="0" smtClean="0"/>
              <a:t>…</a:t>
            </a:r>
            <a:endParaRPr lang="en-US" dirty="0"/>
          </a:p>
        </p:txBody>
      </p:sp>
      <p:sp>
        <p:nvSpPr>
          <p:cNvPr id="3" name="Segnaposto contenuto 2"/>
          <p:cNvSpPr>
            <a:spLocks noGrp="1"/>
          </p:cNvSpPr>
          <p:nvPr>
            <p:ph idx="1"/>
          </p:nvPr>
        </p:nvSpPr>
        <p:spPr>
          <a:xfrm>
            <a:off x="457200" y="1600200"/>
            <a:ext cx="8229600" cy="4565103"/>
          </a:xfrm>
        </p:spPr>
        <p:txBody>
          <a:bodyPr>
            <a:normAutofit/>
          </a:bodyPr>
          <a:lstStyle/>
          <a:p>
            <a:r>
              <a:rPr lang="en-US" sz="2400" dirty="0"/>
              <a:t>The </a:t>
            </a:r>
            <a:r>
              <a:rPr lang="en-US" sz="2400" b="1" dirty="0">
                <a:solidFill>
                  <a:srgbClr val="FF0000"/>
                </a:solidFill>
              </a:rPr>
              <a:t>polymorphic </a:t>
            </a:r>
            <a:r>
              <a:rPr lang="en-US" sz="2400" b="1" dirty="0" err="1">
                <a:solidFill>
                  <a:srgbClr val="FF0000"/>
                </a:solidFill>
              </a:rPr>
              <a:t>decryptor</a:t>
            </a:r>
            <a:r>
              <a:rPr lang="en-US" sz="2400" b="1" dirty="0">
                <a:solidFill>
                  <a:srgbClr val="FF0000"/>
                </a:solidFill>
              </a:rPr>
              <a:t> </a:t>
            </a:r>
            <a:r>
              <a:rPr lang="en-US" sz="2400" dirty="0"/>
              <a:t>consists of ‘</a:t>
            </a:r>
            <a:r>
              <a:rPr lang="en-US" sz="2400" dirty="0">
                <a:solidFill>
                  <a:srgbClr val="FF0000"/>
                </a:solidFill>
              </a:rPr>
              <a:t>islands</a:t>
            </a:r>
            <a:r>
              <a:rPr lang="en-US" sz="2400" dirty="0"/>
              <a:t>’ of </a:t>
            </a:r>
            <a:r>
              <a:rPr lang="en-US" sz="2400" dirty="0" smtClean="0"/>
              <a:t>code that </a:t>
            </a:r>
            <a:r>
              <a:rPr lang="en-US" sz="2400" dirty="0"/>
              <a:t>are integrated into </a:t>
            </a:r>
            <a:r>
              <a:rPr lang="en-US" sz="2400" b="1" dirty="0"/>
              <a:t>random locations </a:t>
            </a:r>
            <a:r>
              <a:rPr lang="en-US" sz="2400" dirty="0"/>
              <a:t>throughout </a:t>
            </a:r>
            <a:r>
              <a:rPr lang="en-US" sz="2400" dirty="0" smtClean="0"/>
              <a:t>the host </a:t>
            </a:r>
            <a:r>
              <a:rPr lang="en-US" sz="2400" dirty="0"/>
              <a:t>code section and </a:t>
            </a:r>
            <a:r>
              <a:rPr lang="en-US" sz="2400" b="1" dirty="0"/>
              <a:t>linked together by </a:t>
            </a:r>
            <a:r>
              <a:rPr lang="en-US" sz="2400" b="1" dirty="0" smtClean="0"/>
              <a:t>jumps</a:t>
            </a:r>
          </a:p>
          <a:p>
            <a:endParaRPr lang="it-IT" sz="2400" b="1" dirty="0"/>
          </a:p>
          <a:p>
            <a:endParaRPr lang="it-IT" sz="2400" b="1" dirty="0" smtClean="0"/>
          </a:p>
          <a:p>
            <a:endParaRPr lang="it-IT" sz="2400" b="1" dirty="0"/>
          </a:p>
          <a:p>
            <a:endParaRPr lang="it-IT" sz="2400" b="1" dirty="0" smtClean="0"/>
          </a:p>
          <a:p>
            <a:r>
              <a:rPr lang="en-US" sz="2400" dirty="0"/>
              <a:t>The polymorphic </a:t>
            </a:r>
            <a:r>
              <a:rPr lang="en-US" sz="2400" dirty="0" err="1"/>
              <a:t>decryptor</a:t>
            </a:r>
            <a:r>
              <a:rPr lang="en-US" sz="2400" dirty="0"/>
              <a:t> uses </a:t>
            </a:r>
            <a:r>
              <a:rPr lang="en-US" sz="2400" b="1" dirty="0">
                <a:solidFill>
                  <a:srgbClr val="FF0000"/>
                </a:solidFill>
              </a:rPr>
              <a:t>absolute references to the data section</a:t>
            </a:r>
            <a:r>
              <a:rPr lang="en-US" sz="2400" dirty="0"/>
              <a:t>, but the </a:t>
            </a:r>
            <a:r>
              <a:rPr lang="en-US" sz="2400" dirty="0" err="1"/>
              <a:t>Mistfall</a:t>
            </a:r>
            <a:r>
              <a:rPr lang="en-US" sz="2400" dirty="0"/>
              <a:t> engine will update the relocation information for these references too.</a:t>
            </a:r>
          </a:p>
          <a:p>
            <a:endParaRPr lang="en-US" sz="2400" b="1" dirty="0" smtClean="0"/>
          </a:p>
        </p:txBody>
      </p:sp>
      <p:sp>
        <p:nvSpPr>
          <p:cNvPr id="4" name="Segnaposto numero diapositiva 3"/>
          <p:cNvSpPr>
            <a:spLocks noGrp="1"/>
          </p:cNvSpPr>
          <p:nvPr>
            <p:ph type="sldNum" sz="quarter" idx="12"/>
          </p:nvPr>
        </p:nvSpPr>
        <p:spPr/>
        <p:txBody>
          <a:bodyPr/>
          <a:lstStyle/>
          <a:p>
            <a:fld id="{305F9027-4BE5-41CB-B532-EB2C5F43B18C}" type="slidenum">
              <a:rPr lang="en-US" smtClean="0"/>
              <a:t>39</a:t>
            </a:fld>
            <a:endParaRPr lang="en-US"/>
          </a:p>
        </p:txBody>
      </p:sp>
      <p:sp>
        <p:nvSpPr>
          <p:cNvPr id="5" name="Rettangolo 4"/>
          <p:cNvSpPr/>
          <p:nvPr/>
        </p:nvSpPr>
        <p:spPr>
          <a:xfrm>
            <a:off x="899592" y="2996952"/>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ttangolo 5"/>
          <p:cNvSpPr/>
          <p:nvPr/>
        </p:nvSpPr>
        <p:spPr>
          <a:xfrm>
            <a:off x="2195736" y="2996952"/>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ttangolo 6"/>
          <p:cNvSpPr/>
          <p:nvPr/>
        </p:nvSpPr>
        <p:spPr>
          <a:xfrm>
            <a:off x="3491880" y="2996952"/>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ttangolo 7"/>
          <p:cNvSpPr/>
          <p:nvPr/>
        </p:nvSpPr>
        <p:spPr>
          <a:xfrm>
            <a:off x="4788024" y="300465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ttangolo 8"/>
          <p:cNvSpPr/>
          <p:nvPr/>
        </p:nvSpPr>
        <p:spPr>
          <a:xfrm>
            <a:off x="1691680" y="2996952"/>
            <a:ext cx="492982" cy="4320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ttangolo 9"/>
          <p:cNvSpPr/>
          <p:nvPr/>
        </p:nvSpPr>
        <p:spPr>
          <a:xfrm>
            <a:off x="2987824" y="2996952"/>
            <a:ext cx="492982" cy="4320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ttangolo 10"/>
          <p:cNvSpPr/>
          <p:nvPr/>
        </p:nvSpPr>
        <p:spPr>
          <a:xfrm>
            <a:off x="4295042" y="2996952"/>
            <a:ext cx="492982" cy="4320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Connettore 7 12"/>
          <p:cNvCxnSpPr>
            <a:stCxn id="1028" idx="2"/>
            <a:endCxn id="22" idx="2"/>
          </p:cNvCxnSpPr>
          <p:nvPr/>
        </p:nvCxnSpPr>
        <p:spPr>
          <a:xfrm rot="5400000" flipH="1" flipV="1">
            <a:off x="2610189" y="2847171"/>
            <a:ext cx="102096" cy="1433432"/>
          </a:xfrm>
          <a:prstGeom prst="curvedConnector3">
            <a:avLst>
              <a:gd name="adj1" fmla="val -22390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Connettore 2 16"/>
          <p:cNvCxnSpPr/>
          <p:nvPr/>
        </p:nvCxnSpPr>
        <p:spPr>
          <a:xfrm>
            <a:off x="893242" y="3422649"/>
            <a:ext cx="6350" cy="57606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Rettangolo 17"/>
          <p:cNvSpPr/>
          <p:nvPr/>
        </p:nvSpPr>
        <p:spPr>
          <a:xfrm>
            <a:off x="5580112" y="2996952"/>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tangolo 18"/>
          <p:cNvSpPr/>
          <p:nvPr/>
        </p:nvSpPr>
        <p:spPr>
          <a:xfrm>
            <a:off x="6372200" y="2990600"/>
            <a:ext cx="792088" cy="446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ttangolo 19"/>
          <p:cNvSpPr/>
          <p:nvPr/>
        </p:nvSpPr>
        <p:spPr>
          <a:xfrm>
            <a:off x="7164288" y="2996952"/>
            <a:ext cx="792088" cy="446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ttangolo 20"/>
          <p:cNvSpPr/>
          <p:nvPr/>
        </p:nvSpPr>
        <p:spPr>
          <a:xfrm>
            <a:off x="7956376" y="2996952"/>
            <a:ext cx="792088" cy="446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Risultati immagini per teschi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2561" y="2811016"/>
            <a:ext cx="803919" cy="80391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isultati immagini per teschi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5993" y="2708920"/>
            <a:ext cx="803919" cy="80391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isultati immagini per teschi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3968" y="2769097"/>
            <a:ext cx="803919" cy="803919"/>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Connettore 7 29"/>
          <p:cNvCxnSpPr>
            <a:endCxn id="23" idx="2"/>
          </p:cNvCxnSpPr>
          <p:nvPr/>
        </p:nvCxnSpPr>
        <p:spPr>
          <a:xfrm>
            <a:off x="3377953" y="3512839"/>
            <a:ext cx="1307975" cy="60177"/>
          </a:xfrm>
          <a:prstGeom prst="curvedConnector4">
            <a:avLst>
              <a:gd name="adj1" fmla="val 34634"/>
              <a:gd name="adj2" fmla="val 47987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3857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The 1260 Virus (1989)</a:t>
            </a:r>
            <a:endParaRPr lang="en-US" dirty="0"/>
          </a:p>
        </p:txBody>
      </p:sp>
      <p:sp>
        <p:nvSpPr>
          <p:cNvPr id="3" name="Segnaposto contenuto 2"/>
          <p:cNvSpPr>
            <a:spLocks noGrp="1"/>
          </p:cNvSpPr>
          <p:nvPr>
            <p:ph idx="1"/>
          </p:nvPr>
        </p:nvSpPr>
        <p:spPr/>
        <p:txBody>
          <a:bodyPr>
            <a:normAutofit lnSpcReduction="10000"/>
          </a:bodyPr>
          <a:lstStyle/>
          <a:p>
            <a:r>
              <a:rPr lang="en-US" dirty="0"/>
              <a:t>A researcher, </a:t>
            </a:r>
            <a:r>
              <a:rPr lang="en-US" b="1" dirty="0"/>
              <a:t>Mark Washburn</a:t>
            </a:r>
            <a:r>
              <a:rPr lang="en-US" dirty="0"/>
              <a:t>, </a:t>
            </a:r>
            <a:r>
              <a:rPr lang="en-US" dirty="0" smtClean="0"/>
              <a:t>wanted to </a:t>
            </a:r>
            <a:r>
              <a:rPr lang="en-US" dirty="0"/>
              <a:t>demonstrate to the </a:t>
            </a:r>
            <a:r>
              <a:rPr lang="en-US" dirty="0" smtClean="0"/>
              <a:t>anti-virus community </a:t>
            </a:r>
            <a:r>
              <a:rPr lang="en-US" dirty="0"/>
              <a:t>that </a:t>
            </a:r>
            <a:r>
              <a:rPr lang="en-US" u="sng" dirty="0"/>
              <a:t>string-based </a:t>
            </a:r>
            <a:r>
              <a:rPr lang="en-US" u="sng" dirty="0" smtClean="0"/>
              <a:t>scanners </a:t>
            </a:r>
            <a:r>
              <a:rPr lang="en-US" dirty="0" smtClean="0"/>
              <a:t>were </a:t>
            </a:r>
            <a:r>
              <a:rPr lang="en-US" dirty="0"/>
              <a:t>not sufficient to identify viruses</a:t>
            </a:r>
          </a:p>
          <a:p>
            <a:r>
              <a:rPr lang="en-US" dirty="0" smtClean="0"/>
              <a:t>Washburn </a:t>
            </a:r>
            <a:r>
              <a:rPr lang="en-US" dirty="0"/>
              <a:t>wanted to keep the </a:t>
            </a:r>
            <a:r>
              <a:rPr lang="en-US" dirty="0" smtClean="0"/>
              <a:t>virus compact</a:t>
            </a:r>
            <a:r>
              <a:rPr lang="en-US" dirty="0"/>
              <a:t>, so he:</a:t>
            </a:r>
          </a:p>
          <a:p>
            <a:pPr lvl="1"/>
            <a:r>
              <a:rPr lang="en-US" dirty="0" smtClean="0"/>
              <a:t>Modified </a:t>
            </a:r>
            <a:r>
              <a:rPr lang="en-US" dirty="0"/>
              <a:t>the existing Vienna virus</a:t>
            </a:r>
          </a:p>
          <a:p>
            <a:pPr lvl="1"/>
            <a:r>
              <a:rPr lang="en-US" dirty="0" smtClean="0"/>
              <a:t>Limited </a:t>
            </a:r>
            <a:r>
              <a:rPr lang="en-US" dirty="0"/>
              <a:t>junk instructions to 39 bytes</a:t>
            </a:r>
          </a:p>
          <a:p>
            <a:pPr lvl="1"/>
            <a:r>
              <a:rPr lang="en-US" dirty="0" smtClean="0"/>
              <a:t>Made </a:t>
            </a:r>
            <a:r>
              <a:rPr lang="en-US" dirty="0"/>
              <a:t>the </a:t>
            </a:r>
            <a:r>
              <a:rPr lang="en-US" dirty="0" err="1"/>
              <a:t>decryptor</a:t>
            </a:r>
            <a:r>
              <a:rPr lang="en-US" dirty="0"/>
              <a:t> code easy to reorder</a:t>
            </a:r>
          </a:p>
        </p:txBody>
      </p:sp>
      <p:sp>
        <p:nvSpPr>
          <p:cNvPr id="4" name="Segnaposto numero diapositiva 3"/>
          <p:cNvSpPr>
            <a:spLocks noGrp="1"/>
          </p:cNvSpPr>
          <p:nvPr>
            <p:ph type="sldNum" sz="quarter" idx="12"/>
          </p:nvPr>
        </p:nvSpPr>
        <p:spPr/>
        <p:txBody>
          <a:bodyPr/>
          <a:lstStyle/>
          <a:p>
            <a:fld id="{305F9027-4BE5-41CB-B532-EB2C5F43B18C}" type="slidenum">
              <a:rPr lang="en-US" smtClean="0"/>
              <a:t>4</a:t>
            </a:fld>
            <a:endParaRPr lang="en-US"/>
          </a:p>
        </p:txBody>
      </p:sp>
    </p:spTree>
    <p:extLst>
      <p:ext uri="{BB962C8B-B14F-4D97-AF65-F5344CB8AC3E}">
        <p14:creationId xmlns:p14="http://schemas.microsoft.com/office/powerpoint/2010/main" val="24657937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a:t>
            </a:r>
            <a:r>
              <a:rPr lang="it-IT" dirty="0" err="1" smtClean="0"/>
              <a:t>Infection</a:t>
            </a:r>
            <a:r>
              <a:rPr lang="it-IT" dirty="0" smtClean="0"/>
              <a:t> of </a:t>
            </a:r>
            <a:r>
              <a:rPr lang="it-IT" dirty="0" err="1" smtClean="0"/>
              <a:t>portable</a:t>
            </a:r>
            <a:r>
              <a:rPr lang="it-IT" dirty="0" smtClean="0"/>
              <a:t> </a:t>
            </a:r>
            <a:r>
              <a:rPr lang="it-IT" dirty="0" err="1" smtClean="0"/>
              <a:t>Executable</a:t>
            </a:r>
            <a:r>
              <a:rPr lang="it-IT" dirty="0" smtClean="0"/>
              <a:t> </a:t>
            </a:r>
            <a:r>
              <a:rPr lang="it-IT" dirty="0" err="1" smtClean="0"/>
              <a:t>Files</a:t>
            </a:r>
            <a:r>
              <a:rPr lang="it-IT" dirty="0" smtClean="0"/>
              <a:t>…</a:t>
            </a:r>
            <a:endParaRPr lang="en-US" dirty="0"/>
          </a:p>
        </p:txBody>
      </p:sp>
      <p:sp>
        <p:nvSpPr>
          <p:cNvPr id="3" name="Segnaposto contenuto 2"/>
          <p:cNvSpPr>
            <a:spLocks noGrp="1"/>
          </p:cNvSpPr>
          <p:nvPr>
            <p:ph idx="1"/>
          </p:nvPr>
        </p:nvSpPr>
        <p:spPr/>
        <p:txBody>
          <a:bodyPr>
            <a:normAutofit fontScale="85000" lnSpcReduction="20000"/>
          </a:bodyPr>
          <a:lstStyle/>
          <a:p>
            <a:r>
              <a:rPr lang="en-US" dirty="0"/>
              <a:t>An </a:t>
            </a:r>
            <a:r>
              <a:rPr lang="en-US" dirty="0">
                <a:solidFill>
                  <a:srgbClr val="FF0000"/>
                </a:solidFill>
              </a:rPr>
              <a:t>anti-heuristic trick </a:t>
            </a:r>
            <a:r>
              <a:rPr lang="en-US" dirty="0" smtClean="0"/>
              <a:t>for </a:t>
            </a:r>
            <a:r>
              <a:rPr lang="en-US" dirty="0"/>
              <a:t>decrypting the virus code</a:t>
            </a:r>
            <a:r>
              <a:rPr lang="en-US" dirty="0" smtClean="0"/>
              <a:t>: </a:t>
            </a:r>
          </a:p>
          <a:p>
            <a:pPr lvl="1"/>
            <a:r>
              <a:rPr lang="en-US" u="sng" dirty="0" smtClean="0"/>
              <a:t>no </a:t>
            </a:r>
            <a:r>
              <a:rPr lang="en-US" u="sng" dirty="0"/>
              <a:t>making the section writable </a:t>
            </a:r>
            <a:r>
              <a:rPr lang="en-US" dirty="0"/>
              <a:t>in order to alter </a:t>
            </a:r>
            <a:r>
              <a:rPr lang="en-US" dirty="0" smtClean="0"/>
              <a:t>its code </a:t>
            </a:r>
            <a:r>
              <a:rPr lang="en-US" dirty="0"/>
              <a:t>directly, </a:t>
            </a:r>
            <a:endParaRPr lang="en-US" dirty="0" smtClean="0"/>
          </a:p>
          <a:p>
            <a:pPr lvl="1"/>
            <a:r>
              <a:rPr lang="en-US" u="sng" dirty="0" smtClean="0"/>
              <a:t>host requirement</a:t>
            </a:r>
            <a:r>
              <a:rPr lang="en-US" dirty="0" smtClean="0"/>
              <a:t>: </a:t>
            </a:r>
            <a:r>
              <a:rPr lang="en-US" dirty="0"/>
              <a:t>as one of the </a:t>
            </a:r>
            <a:r>
              <a:rPr lang="en-US" dirty="0" smtClean="0"/>
              <a:t>first three </a:t>
            </a:r>
            <a:r>
              <a:rPr lang="en-US" dirty="0"/>
              <a:t>sections, a section containing </a:t>
            </a:r>
            <a:r>
              <a:rPr lang="en-US" b="1" dirty="0"/>
              <a:t>writable, </a:t>
            </a:r>
            <a:r>
              <a:rPr lang="en-US" b="1" dirty="0" err="1" smtClean="0"/>
              <a:t>initialised</a:t>
            </a:r>
            <a:r>
              <a:rPr lang="en-US" b="1" dirty="0" smtClean="0"/>
              <a:t> data</a:t>
            </a:r>
            <a:r>
              <a:rPr lang="en-US" dirty="0"/>
              <a:t>. </a:t>
            </a:r>
            <a:endParaRPr lang="en-US" dirty="0" smtClean="0"/>
          </a:p>
          <a:p>
            <a:r>
              <a:rPr lang="en-US" dirty="0" smtClean="0"/>
              <a:t>The </a:t>
            </a:r>
            <a:r>
              <a:rPr lang="en-US" dirty="0">
                <a:solidFill>
                  <a:srgbClr val="FF0000"/>
                </a:solidFill>
              </a:rPr>
              <a:t>virtual size</a:t>
            </a:r>
            <a:r>
              <a:rPr lang="en-US" dirty="0"/>
              <a:t> of this section is increased by </a:t>
            </a:r>
            <a:r>
              <a:rPr lang="en-US" b="1" dirty="0"/>
              <a:t>32 KB</a:t>
            </a:r>
            <a:r>
              <a:rPr lang="en-US" dirty="0" smtClean="0"/>
              <a:t>, large </a:t>
            </a:r>
            <a:r>
              <a:rPr lang="en-US" dirty="0"/>
              <a:t>enough for the decrypted body </a:t>
            </a:r>
            <a:r>
              <a:rPr lang="en-US" dirty="0" smtClean="0"/>
              <a:t>+ variables used </a:t>
            </a:r>
            <a:r>
              <a:rPr lang="en-US" dirty="0"/>
              <a:t>during decryption. </a:t>
            </a:r>
            <a:endParaRPr lang="en-US" dirty="0" smtClean="0"/>
          </a:p>
          <a:p>
            <a:r>
              <a:rPr lang="en-US" dirty="0"/>
              <a:t>T</a:t>
            </a:r>
            <a:r>
              <a:rPr lang="en-US" dirty="0" smtClean="0"/>
              <a:t>he </a:t>
            </a:r>
            <a:r>
              <a:rPr lang="en-US" dirty="0"/>
              <a:t>virus </a:t>
            </a:r>
            <a:r>
              <a:rPr lang="en-US" dirty="0" smtClean="0"/>
              <a:t>decrypts code </a:t>
            </a:r>
            <a:r>
              <a:rPr lang="en-US" dirty="0"/>
              <a:t>directly into the data section, and transfer control </a:t>
            </a:r>
            <a:r>
              <a:rPr lang="en-US" dirty="0" smtClean="0"/>
              <a:t>to there</a:t>
            </a:r>
            <a:r>
              <a:rPr lang="en-US" dirty="0"/>
              <a:t>. </a:t>
            </a:r>
            <a:endParaRPr lang="en-US" dirty="0" smtClean="0"/>
          </a:p>
          <a:p>
            <a:r>
              <a:rPr lang="en-US" dirty="0" smtClean="0"/>
              <a:t>If </a:t>
            </a:r>
            <a:r>
              <a:rPr lang="en-US" u="sng" dirty="0"/>
              <a:t>such a section cannot be found</a:t>
            </a:r>
            <a:r>
              <a:rPr lang="en-US" dirty="0"/>
              <a:t>, then </a:t>
            </a:r>
            <a:r>
              <a:rPr lang="en-US" b="1" dirty="0"/>
              <a:t>the virus </a:t>
            </a:r>
            <a:r>
              <a:rPr lang="en-US" b="1" dirty="0" smtClean="0"/>
              <a:t>will infect </a:t>
            </a:r>
            <a:r>
              <a:rPr lang="en-US" b="1" dirty="0"/>
              <a:t>the file without using encryption</a:t>
            </a:r>
            <a:r>
              <a:rPr lang="en-US" dirty="0"/>
              <a:t>.</a:t>
            </a:r>
          </a:p>
        </p:txBody>
      </p:sp>
      <p:sp>
        <p:nvSpPr>
          <p:cNvPr id="4" name="Segnaposto numero diapositiva 3"/>
          <p:cNvSpPr>
            <a:spLocks noGrp="1"/>
          </p:cNvSpPr>
          <p:nvPr>
            <p:ph type="sldNum" sz="quarter" idx="12"/>
          </p:nvPr>
        </p:nvSpPr>
        <p:spPr/>
        <p:txBody>
          <a:bodyPr/>
          <a:lstStyle/>
          <a:p>
            <a:fld id="{305F9027-4BE5-41CB-B532-EB2C5F43B18C}" type="slidenum">
              <a:rPr lang="en-US" smtClean="0"/>
              <a:t>40</a:t>
            </a:fld>
            <a:endParaRPr lang="en-US"/>
          </a:p>
        </p:txBody>
      </p:sp>
    </p:spTree>
    <p:extLst>
      <p:ext uri="{BB962C8B-B14F-4D97-AF65-F5344CB8AC3E}">
        <p14:creationId xmlns:p14="http://schemas.microsoft.com/office/powerpoint/2010/main" val="30536059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a:t>
            </a:r>
            <a:r>
              <a:rPr lang="it-IT" dirty="0" err="1" smtClean="0"/>
              <a:t>Infection</a:t>
            </a:r>
            <a:r>
              <a:rPr lang="it-IT" dirty="0" smtClean="0"/>
              <a:t> of </a:t>
            </a:r>
            <a:r>
              <a:rPr lang="it-IT" dirty="0" err="1" smtClean="0"/>
              <a:t>portable</a:t>
            </a:r>
            <a:r>
              <a:rPr lang="it-IT" dirty="0" smtClean="0"/>
              <a:t> </a:t>
            </a:r>
            <a:r>
              <a:rPr lang="it-IT" dirty="0" err="1" smtClean="0"/>
              <a:t>Executable</a:t>
            </a:r>
            <a:r>
              <a:rPr lang="it-IT" dirty="0" smtClean="0"/>
              <a:t> </a:t>
            </a:r>
            <a:r>
              <a:rPr lang="it-IT" dirty="0" err="1" smtClean="0"/>
              <a:t>Files</a:t>
            </a:r>
            <a:r>
              <a:rPr lang="it-IT" dirty="0" smtClean="0"/>
              <a:t>…</a:t>
            </a:r>
            <a:endParaRPr lang="en-US" dirty="0"/>
          </a:p>
        </p:txBody>
      </p:sp>
      <p:sp>
        <p:nvSpPr>
          <p:cNvPr id="3" name="Segnaposto contenuto 2"/>
          <p:cNvSpPr>
            <a:spLocks noGrp="1"/>
          </p:cNvSpPr>
          <p:nvPr>
            <p:ph idx="1"/>
          </p:nvPr>
        </p:nvSpPr>
        <p:spPr/>
        <p:txBody>
          <a:bodyPr>
            <a:normAutofit fontScale="92500" lnSpcReduction="20000"/>
          </a:bodyPr>
          <a:lstStyle/>
          <a:p>
            <a:r>
              <a:rPr lang="en-US" dirty="0"/>
              <a:t>The </a:t>
            </a:r>
            <a:r>
              <a:rPr lang="en-US" dirty="0" err="1"/>
              <a:t>decryptor</a:t>
            </a:r>
            <a:r>
              <a:rPr lang="en-US" dirty="0"/>
              <a:t> will receive control in one of four ways: </a:t>
            </a:r>
            <a:endParaRPr lang="en-US" dirty="0" smtClean="0"/>
          </a:p>
          <a:p>
            <a:pPr lvl="1"/>
            <a:r>
              <a:rPr lang="en-US" dirty="0" smtClean="0"/>
              <a:t>via an </a:t>
            </a:r>
            <a:r>
              <a:rPr lang="en-US" dirty="0"/>
              <a:t>absolute </a:t>
            </a:r>
            <a:r>
              <a:rPr lang="en-US" dirty="0">
                <a:solidFill>
                  <a:srgbClr val="FF0000"/>
                </a:solidFill>
              </a:rPr>
              <a:t>indirect call </a:t>
            </a:r>
            <a:r>
              <a:rPr lang="en-US" dirty="0"/>
              <a:t>(0xFF 0x15), </a:t>
            </a:r>
            <a:endParaRPr lang="en-US" dirty="0" smtClean="0"/>
          </a:p>
          <a:p>
            <a:pPr lvl="1"/>
            <a:r>
              <a:rPr lang="en-US" dirty="0" smtClean="0"/>
              <a:t>a </a:t>
            </a:r>
            <a:r>
              <a:rPr lang="en-US" dirty="0">
                <a:solidFill>
                  <a:srgbClr val="FF0000"/>
                </a:solidFill>
              </a:rPr>
              <a:t>relative call </a:t>
            </a:r>
            <a:r>
              <a:rPr lang="en-US" dirty="0"/>
              <a:t>(0xE8</a:t>
            </a:r>
            <a:r>
              <a:rPr lang="en-US" dirty="0" smtClean="0"/>
              <a:t>), </a:t>
            </a:r>
          </a:p>
          <a:p>
            <a:pPr lvl="1"/>
            <a:r>
              <a:rPr lang="en-US" dirty="0" smtClean="0"/>
              <a:t>a </a:t>
            </a:r>
            <a:r>
              <a:rPr lang="en-US" dirty="0">
                <a:solidFill>
                  <a:srgbClr val="FF0000"/>
                </a:solidFill>
              </a:rPr>
              <a:t>relative jump</a:t>
            </a:r>
            <a:r>
              <a:rPr lang="en-US" dirty="0"/>
              <a:t> (0xE9), </a:t>
            </a:r>
            <a:endParaRPr lang="en-US" dirty="0" smtClean="0"/>
          </a:p>
          <a:p>
            <a:pPr lvl="1"/>
            <a:r>
              <a:rPr lang="en-US" dirty="0" smtClean="0"/>
              <a:t>or </a:t>
            </a:r>
            <a:r>
              <a:rPr lang="en-US" dirty="0"/>
              <a:t>as </a:t>
            </a:r>
            <a:r>
              <a:rPr lang="en-US" dirty="0">
                <a:solidFill>
                  <a:srgbClr val="FF0000"/>
                </a:solidFill>
              </a:rPr>
              <a:t>part of the instruction </a:t>
            </a:r>
            <a:r>
              <a:rPr lang="en-US" dirty="0" smtClean="0">
                <a:solidFill>
                  <a:srgbClr val="FF0000"/>
                </a:solidFill>
              </a:rPr>
              <a:t>flow itself</a:t>
            </a:r>
            <a:r>
              <a:rPr lang="en-US" dirty="0"/>
              <a:t>. </a:t>
            </a:r>
            <a:endParaRPr lang="en-US" dirty="0" smtClean="0"/>
          </a:p>
          <a:p>
            <a:pPr lvl="2"/>
            <a:r>
              <a:rPr lang="en-US" dirty="0" smtClean="0"/>
              <a:t>an island of the </a:t>
            </a:r>
            <a:r>
              <a:rPr lang="en-US" dirty="0" err="1" smtClean="0"/>
              <a:t>decryptor</a:t>
            </a:r>
            <a:r>
              <a:rPr lang="en-US" dirty="0" smtClean="0"/>
              <a:t> is simply inserted into the middle of a subroutine, somewhere in the code (including before the entry point).</a:t>
            </a:r>
          </a:p>
          <a:p>
            <a:pPr lvl="1"/>
            <a:r>
              <a:rPr lang="en-US" dirty="0" smtClean="0"/>
              <a:t>If </a:t>
            </a:r>
            <a:r>
              <a:rPr lang="en-US" dirty="0"/>
              <a:t>one of the first three methods is used, the </a:t>
            </a:r>
            <a:r>
              <a:rPr lang="en-US" dirty="0" smtClean="0"/>
              <a:t>transfer of </a:t>
            </a:r>
            <a:r>
              <a:rPr lang="en-US" dirty="0"/>
              <a:t>control will usually appear soon after the entry point. </a:t>
            </a:r>
            <a:endParaRPr lang="en-US" dirty="0" smtClean="0"/>
          </a:p>
        </p:txBody>
      </p:sp>
      <p:sp>
        <p:nvSpPr>
          <p:cNvPr id="4" name="Segnaposto numero diapositiva 3"/>
          <p:cNvSpPr>
            <a:spLocks noGrp="1"/>
          </p:cNvSpPr>
          <p:nvPr>
            <p:ph type="sldNum" sz="quarter" idx="12"/>
          </p:nvPr>
        </p:nvSpPr>
        <p:spPr/>
        <p:txBody>
          <a:bodyPr/>
          <a:lstStyle/>
          <a:p>
            <a:fld id="{305F9027-4BE5-41CB-B532-EB2C5F43B18C}" type="slidenum">
              <a:rPr lang="en-US" smtClean="0"/>
              <a:t>41</a:t>
            </a:fld>
            <a:endParaRPr lang="en-US"/>
          </a:p>
        </p:txBody>
      </p:sp>
    </p:spTree>
    <p:extLst>
      <p:ext uri="{BB962C8B-B14F-4D97-AF65-F5344CB8AC3E}">
        <p14:creationId xmlns:p14="http://schemas.microsoft.com/office/powerpoint/2010/main" val="38235685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a:t>
            </a:r>
            <a:r>
              <a:rPr lang="it-IT" dirty="0" err="1" smtClean="0"/>
              <a:t>Infection</a:t>
            </a:r>
            <a:r>
              <a:rPr lang="it-IT" dirty="0" smtClean="0"/>
              <a:t> of </a:t>
            </a:r>
            <a:r>
              <a:rPr lang="it-IT" dirty="0" err="1" smtClean="0"/>
              <a:t>portable</a:t>
            </a:r>
            <a:r>
              <a:rPr lang="it-IT" dirty="0" smtClean="0"/>
              <a:t> </a:t>
            </a:r>
            <a:r>
              <a:rPr lang="it-IT" dirty="0" err="1" smtClean="0"/>
              <a:t>Executable</a:t>
            </a:r>
            <a:r>
              <a:rPr lang="it-IT" dirty="0" smtClean="0"/>
              <a:t> File…</a:t>
            </a:r>
            <a:endParaRPr lang="en-US" dirty="0"/>
          </a:p>
        </p:txBody>
      </p:sp>
      <p:sp>
        <p:nvSpPr>
          <p:cNvPr id="3" name="Segnaposto contenuto 2"/>
          <p:cNvSpPr>
            <a:spLocks noGrp="1"/>
          </p:cNvSpPr>
          <p:nvPr>
            <p:ph idx="1"/>
          </p:nvPr>
        </p:nvSpPr>
        <p:spPr/>
        <p:txBody>
          <a:bodyPr>
            <a:normAutofit/>
          </a:bodyPr>
          <a:lstStyle/>
          <a:p>
            <a:r>
              <a:rPr lang="en-US" dirty="0"/>
              <a:t>All </a:t>
            </a:r>
            <a:r>
              <a:rPr lang="en-US" b="1" u="sng" dirty="0"/>
              <a:t>used registers </a:t>
            </a:r>
            <a:r>
              <a:rPr lang="en-US" dirty="0"/>
              <a:t>are </a:t>
            </a:r>
            <a:r>
              <a:rPr lang="en-US" b="1" dirty="0">
                <a:solidFill>
                  <a:srgbClr val="FF0000"/>
                </a:solidFill>
              </a:rPr>
              <a:t>preserved</a:t>
            </a:r>
            <a:r>
              <a:rPr lang="en-US" dirty="0"/>
              <a:t> before decryption </a:t>
            </a:r>
            <a:r>
              <a:rPr lang="en-US" dirty="0" smtClean="0"/>
              <a:t>and </a:t>
            </a:r>
            <a:r>
              <a:rPr lang="en-US" b="1" u="sng" dirty="0" smtClean="0">
                <a:solidFill>
                  <a:srgbClr val="FF0000"/>
                </a:solidFill>
              </a:rPr>
              <a:t>restored </a:t>
            </a:r>
            <a:r>
              <a:rPr lang="en-US" b="1" u="sng" dirty="0">
                <a:solidFill>
                  <a:srgbClr val="FF0000"/>
                </a:solidFill>
              </a:rPr>
              <a:t>afterwards</a:t>
            </a:r>
            <a:r>
              <a:rPr lang="en-US" dirty="0"/>
              <a:t>, so the original code will behave </a:t>
            </a:r>
            <a:r>
              <a:rPr lang="en-US" dirty="0" smtClean="0"/>
              <a:t>as before</a:t>
            </a:r>
            <a:r>
              <a:rPr lang="en-US" dirty="0"/>
              <a:t>. </a:t>
            </a:r>
            <a:endParaRPr lang="en-US" dirty="0" smtClean="0"/>
          </a:p>
          <a:p>
            <a:r>
              <a:rPr lang="en-US" dirty="0" smtClean="0"/>
              <a:t>Zombie </a:t>
            </a:r>
            <a:r>
              <a:rPr lang="en-US" dirty="0"/>
              <a:t>calls this last method ‘</a:t>
            </a:r>
            <a:r>
              <a:rPr lang="en-US" dirty="0">
                <a:solidFill>
                  <a:srgbClr val="FF0000"/>
                </a:solidFill>
              </a:rPr>
              <a:t>UEP</a:t>
            </a:r>
            <a:r>
              <a:rPr lang="en-US" dirty="0"/>
              <a:t>’, perhaps </a:t>
            </a:r>
            <a:r>
              <a:rPr lang="en-US" dirty="0" smtClean="0"/>
              <a:t>an acronym </a:t>
            </a:r>
            <a:r>
              <a:rPr lang="en-US" dirty="0"/>
              <a:t>for </a:t>
            </a:r>
            <a:r>
              <a:rPr lang="en-US" b="1" dirty="0"/>
              <a:t>Unknown Entry Point</a:t>
            </a:r>
            <a:r>
              <a:rPr lang="en-US" dirty="0"/>
              <a:t>, because </a:t>
            </a:r>
            <a:r>
              <a:rPr lang="en-US" b="1" u="sng" dirty="0">
                <a:solidFill>
                  <a:srgbClr val="FF0000"/>
                </a:solidFill>
              </a:rPr>
              <a:t>there is </a:t>
            </a:r>
            <a:r>
              <a:rPr lang="en-US" b="1" u="sng" dirty="0" smtClean="0">
                <a:solidFill>
                  <a:srgbClr val="FF0000"/>
                </a:solidFill>
              </a:rPr>
              <a:t>no direct </a:t>
            </a:r>
            <a:r>
              <a:rPr lang="en-US" b="1" u="sng" dirty="0">
                <a:solidFill>
                  <a:srgbClr val="FF0000"/>
                </a:solidFill>
              </a:rPr>
              <a:t>pointer </a:t>
            </a:r>
            <a:r>
              <a:rPr lang="en-US" dirty="0"/>
              <a:t>anywhere in the file to the </a:t>
            </a:r>
            <a:r>
              <a:rPr lang="en-US" dirty="0" err="1"/>
              <a:t>decryptor</a:t>
            </a:r>
            <a:r>
              <a:rPr lang="en-US" dirty="0" smtClean="0"/>
              <a:t>.</a:t>
            </a:r>
          </a:p>
          <a:p>
            <a:endParaRPr lang="en-US" dirty="0"/>
          </a:p>
        </p:txBody>
      </p:sp>
      <p:sp>
        <p:nvSpPr>
          <p:cNvPr id="4" name="Segnaposto numero diapositiva 3"/>
          <p:cNvSpPr>
            <a:spLocks noGrp="1"/>
          </p:cNvSpPr>
          <p:nvPr>
            <p:ph type="sldNum" sz="quarter" idx="12"/>
          </p:nvPr>
        </p:nvSpPr>
        <p:spPr/>
        <p:txBody>
          <a:bodyPr/>
          <a:lstStyle/>
          <a:p>
            <a:fld id="{305F9027-4BE5-41CB-B532-EB2C5F43B18C}" type="slidenum">
              <a:rPr lang="en-US" smtClean="0"/>
              <a:t>42</a:t>
            </a:fld>
            <a:endParaRPr lang="en-US"/>
          </a:p>
        </p:txBody>
      </p:sp>
    </p:spTree>
    <p:extLst>
      <p:ext uri="{BB962C8B-B14F-4D97-AF65-F5344CB8AC3E}">
        <p14:creationId xmlns:p14="http://schemas.microsoft.com/office/powerpoint/2010/main" val="26386135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60648"/>
            <a:ext cx="8229600" cy="1143000"/>
          </a:xfrm>
        </p:spPr>
        <p:txBody>
          <a:bodyPr>
            <a:normAutofit/>
          </a:bodyPr>
          <a:lstStyle/>
          <a:p>
            <a:r>
              <a:rPr lang="it-IT" dirty="0" smtClean="0"/>
              <a:t>Double </a:t>
            </a:r>
            <a:r>
              <a:rPr lang="it-IT" dirty="0" err="1" smtClean="0"/>
              <a:t>keys</a:t>
            </a:r>
            <a:endParaRPr lang="en-US" dirty="0"/>
          </a:p>
        </p:txBody>
      </p:sp>
      <p:sp>
        <p:nvSpPr>
          <p:cNvPr id="3" name="Segnaposto contenuto 2"/>
          <p:cNvSpPr>
            <a:spLocks noGrp="1"/>
          </p:cNvSpPr>
          <p:nvPr>
            <p:ph idx="1"/>
          </p:nvPr>
        </p:nvSpPr>
        <p:spPr>
          <a:xfrm>
            <a:off x="493204" y="4437112"/>
            <a:ext cx="8229600" cy="1905075"/>
          </a:xfrm>
        </p:spPr>
        <p:txBody>
          <a:bodyPr>
            <a:noAutofit/>
          </a:bodyPr>
          <a:lstStyle/>
          <a:p>
            <a:pPr marL="0" indent="0">
              <a:buNone/>
            </a:pPr>
            <a:endParaRPr lang="en-US" sz="2000" dirty="0" smtClean="0"/>
          </a:p>
          <a:p>
            <a:r>
              <a:rPr lang="en-US" sz="2000" dirty="0" smtClean="0"/>
              <a:t>In </a:t>
            </a:r>
            <a:r>
              <a:rPr lang="en-US" sz="2000" dirty="0"/>
              <a:t>between the decryption instructions are </a:t>
            </a:r>
            <a:r>
              <a:rPr lang="en-US" sz="2000" dirty="0" smtClean="0"/>
              <a:t>various </a:t>
            </a:r>
            <a:r>
              <a:rPr lang="en-US" sz="2000" u="sng" dirty="0" smtClean="0"/>
              <a:t>garbage </a:t>
            </a:r>
            <a:r>
              <a:rPr lang="en-US" sz="2000" u="sng" dirty="0"/>
              <a:t>instructions</a:t>
            </a:r>
            <a:r>
              <a:rPr lang="en-US" sz="2000" dirty="0"/>
              <a:t>, using </a:t>
            </a:r>
            <a:endParaRPr lang="en-US" sz="2000" dirty="0" smtClean="0"/>
          </a:p>
          <a:p>
            <a:pPr lvl="1"/>
            <a:r>
              <a:rPr lang="en-US" sz="1600" dirty="0" smtClean="0"/>
              <a:t>a </a:t>
            </a:r>
            <a:r>
              <a:rPr lang="en-US" sz="1600" b="1" u="sng" dirty="0"/>
              <a:t>random number of registers</a:t>
            </a:r>
            <a:r>
              <a:rPr lang="en-US" sz="1600" dirty="0" smtClean="0"/>
              <a:t>, and </a:t>
            </a:r>
          </a:p>
          <a:p>
            <a:pPr lvl="1"/>
            <a:r>
              <a:rPr lang="en-US" sz="1600" dirty="0" smtClean="0"/>
              <a:t>a </a:t>
            </a:r>
            <a:r>
              <a:rPr lang="en-US" sz="1600" b="1" u="sng" dirty="0"/>
              <a:t>random choice of loop instructio</a:t>
            </a:r>
            <a:r>
              <a:rPr lang="en-US" sz="1600" dirty="0"/>
              <a:t>n, </a:t>
            </a:r>
            <a:endParaRPr lang="en-US" sz="1600" dirty="0" smtClean="0"/>
          </a:p>
          <a:p>
            <a:pPr lvl="1"/>
            <a:r>
              <a:rPr lang="en-US" sz="1600" dirty="0" smtClean="0"/>
              <a:t>all </a:t>
            </a:r>
            <a:r>
              <a:rPr lang="en-US" sz="1600" dirty="0"/>
              <a:t>produced </a:t>
            </a:r>
            <a:r>
              <a:rPr lang="en-US" sz="1600" dirty="0" smtClean="0"/>
              <a:t>by the </a:t>
            </a:r>
            <a:r>
              <a:rPr lang="en-US" sz="1600" b="1" dirty="0">
                <a:solidFill>
                  <a:srgbClr val="FF0000"/>
                </a:solidFill>
              </a:rPr>
              <a:t>Executable Trash Generator engine</a:t>
            </a:r>
            <a:r>
              <a:rPr lang="en-US" sz="1600" dirty="0"/>
              <a:t> (ETG), also </a:t>
            </a:r>
            <a:r>
              <a:rPr lang="en-US" sz="1600" dirty="0" smtClean="0"/>
              <a:t>written by </a:t>
            </a:r>
            <a:r>
              <a:rPr lang="en-US" sz="1600" dirty="0"/>
              <a:t>Zombie. </a:t>
            </a:r>
            <a:endParaRPr lang="en-US" sz="1600" dirty="0" smtClean="0"/>
          </a:p>
          <a:p>
            <a:pPr marL="0" indent="0">
              <a:buNone/>
            </a:pPr>
            <a:endParaRPr lang="en-US" sz="2000" dirty="0"/>
          </a:p>
        </p:txBody>
      </p:sp>
      <p:sp>
        <p:nvSpPr>
          <p:cNvPr id="4" name="Segnaposto numero diapositiva 3"/>
          <p:cNvSpPr>
            <a:spLocks noGrp="1"/>
          </p:cNvSpPr>
          <p:nvPr>
            <p:ph type="sldNum" sz="quarter" idx="12"/>
          </p:nvPr>
        </p:nvSpPr>
        <p:spPr/>
        <p:txBody>
          <a:bodyPr/>
          <a:lstStyle/>
          <a:p>
            <a:fld id="{305F9027-4BE5-41CB-B532-EB2C5F43B18C}" type="slidenum">
              <a:rPr lang="en-US" smtClean="0"/>
              <a:t>43</a:t>
            </a:fld>
            <a:endParaRPr lang="en-US"/>
          </a:p>
        </p:txBody>
      </p:sp>
      <p:sp>
        <p:nvSpPr>
          <p:cNvPr id="5" name="Rettangolo 4"/>
          <p:cNvSpPr/>
          <p:nvPr/>
        </p:nvSpPr>
        <p:spPr>
          <a:xfrm>
            <a:off x="539552" y="2053137"/>
            <a:ext cx="115212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ADD/SUB/XOR</a:t>
            </a:r>
            <a:endParaRPr lang="en-US" dirty="0"/>
          </a:p>
        </p:txBody>
      </p:sp>
      <p:cxnSp>
        <p:nvCxnSpPr>
          <p:cNvPr id="7" name="Connettore 2 6"/>
          <p:cNvCxnSpPr>
            <a:stCxn id="5" idx="3"/>
          </p:cNvCxnSpPr>
          <p:nvPr/>
        </p:nvCxnSpPr>
        <p:spPr>
          <a:xfrm>
            <a:off x="1691680" y="2485185"/>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994440" y="1189041"/>
            <a:ext cx="913264" cy="738664"/>
          </a:xfrm>
          <a:prstGeom prst="rect">
            <a:avLst/>
          </a:prstGeom>
          <a:noFill/>
        </p:spPr>
        <p:txBody>
          <a:bodyPr wrap="square" rtlCol="0">
            <a:spAutoFit/>
          </a:bodyPr>
          <a:lstStyle/>
          <a:p>
            <a:r>
              <a:rPr lang="it-IT" sz="1400" dirty="0" smtClean="0"/>
              <a:t>1st RANDOM KEY</a:t>
            </a:r>
            <a:endParaRPr lang="en-US" sz="1400" dirty="0"/>
          </a:p>
        </p:txBody>
      </p:sp>
      <p:cxnSp>
        <p:nvCxnSpPr>
          <p:cNvPr id="11" name="Connettore 2 10"/>
          <p:cNvCxnSpPr/>
          <p:nvPr/>
        </p:nvCxnSpPr>
        <p:spPr>
          <a:xfrm>
            <a:off x="899592" y="1261049"/>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CasellaDiTesto 12"/>
          <p:cNvSpPr txBox="1"/>
          <p:nvPr/>
        </p:nvSpPr>
        <p:spPr>
          <a:xfrm>
            <a:off x="994440" y="2989241"/>
            <a:ext cx="913264" cy="738664"/>
          </a:xfrm>
          <a:prstGeom prst="rect">
            <a:avLst/>
          </a:prstGeom>
          <a:noFill/>
        </p:spPr>
        <p:txBody>
          <a:bodyPr wrap="square" rtlCol="0">
            <a:spAutoFit/>
          </a:bodyPr>
          <a:lstStyle/>
          <a:p>
            <a:r>
              <a:rPr lang="it-IT" sz="1400" dirty="0" smtClean="0"/>
              <a:t>2nd RANDOM KEY</a:t>
            </a:r>
            <a:endParaRPr lang="en-US" sz="1400" dirty="0"/>
          </a:p>
        </p:txBody>
      </p:sp>
      <p:cxnSp>
        <p:nvCxnSpPr>
          <p:cNvPr id="15" name="Connettore 2 14"/>
          <p:cNvCxnSpPr/>
          <p:nvPr/>
        </p:nvCxnSpPr>
        <p:spPr>
          <a:xfrm flipV="1">
            <a:off x="899592" y="2917233"/>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CasellaDiTesto 15"/>
          <p:cNvSpPr txBox="1"/>
          <p:nvPr/>
        </p:nvSpPr>
        <p:spPr>
          <a:xfrm>
            <a:off x="1907704" y="1650609"/>
            <a:ext cx="913264" cy="738664"/>
          </a:xfrm>
          <a:prstGeom prst="rect">
            <a:avLst/>
          </a:prstGeom>
          <a:noFill/>
        </p:spPr>
        <p:txBody>
          <a:bodyPr wrap="square" rtlCol="0">
            <a:spAutoFit/>
          </a:bodyPr>
          <a:lstStyle/>
          <a:p>
            <a:r>
              <a:rPr lang="it-IT" sz="1400" dirty="0" err="1" smtClean="0"/>
              <a:t>final</a:t>
            </a:r>
            <a:r>
              <a:rPr lang="it-IT" sz="1400" dirty="0" smtClean="0"/>
              <a:t> RANDOM KEY</a:t>
            </a:r>
            <a:endParaRPr lang="en-US" sz="1400" dirty="0"/>
          </a:p>
        </p:txBody>
      </p:sp>
      <p:sp>
        <p:nvSpPr>
          <p:cNvPr id="18" name="Rettangolo 17"/>
          <p:cNvSpPr/>
          <p:nvPr/>
        </p:nvSpPr>
        <p:spPr>
          <a:xfrm>
            <a:off x="2987824" y="2053137"/>
            <a:ext cx="115212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ADD/SUB/XOR</a:t>
            </a:r>
            <a:endParaRPr lang="en-US" dirty="0"/>
          </a:p>
        </p:txBody>
      </p:sp>
      <p:cxnSp>
        <p:nvCxnSpPr>
          <p:cNvPr id="20" name="Connettore 2 19"/>
          <p:cNvCxnSpPr/>
          <p:nvPr/>
        </p:nvCxnSpPr>
        <p:spPr>
          <a:xfrm flipV="1">
            <a:off x="3203848" y="2917233"/>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3298696" y="2989241"/>
            <a:ext cx="913264" cy="523220"/>
          </a:xfrm>
          <a:prstGeom prst="rect">
            <a:avLst/>
          </a:prstGeom>
          <a:noFill/>
        </p:spPr>
        <p:txBody>
          <a:bodyPr wrap="square" rtlCol="0">
            <a:spAutoFit/>
          </a:bodyPr>
          <a:lstStyle/>
          <a:p>
            <a:r>
              <a:rPr lang="it-IT" sz="1400" dirty="0" smtClean="0"/>
              <a:t>Virus Body</a:t>
            </a:r>
            <a:endParaRPr lang="en-US" sz="1400" dirty="0"/>
          </a:p>
        </p:txBody>
      </p:sp>
      <p:cxnSp>
        <p:nvCxnSpPr>
          <p:cNvPr id="23" name="Connettore 2 22"/>
          <p:cNvCxnSpPr>
            <a:stCxn id="18" idx="3"/>
          </p:cNvCxnSpPr>
          <p:nvPr/>
        </p:nvCxnSpPr>
        <p:spPr>
          <a:xfrm>
            <a:off x="4139952" y="2485185"/>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CasellaDiTesto 23"/>
          <p:cNvSpPr txBox="1"/>
          <p:nvPr/>
        </p:nvSpPr>
        <p:spPr>
          <a:xfrm>
            <a:off x="4139952" y="2485185"/>
            <a:ext cx="1080120" cy="523220"/>
          </a:xfrm>
          <a:prstGeom prst="rect">
            <a:avLst/>
          </a:prstGeom>
          <a:noFill/>
        </p:spPr>
        <p:txBody>
          <a:bodyPr wrap="square" rtlCol="0">
            <a:spAutoFit/>
          </a:bodyPr>
          <a:lstStyle/>
          <a:p>
            <a:r>
              <a:rPr lang="it-IT" sz="1400" dirty="0" err="1" smtClean="0"/>
              <a:t>Encrypted</a:t>
            </a:r>
            <a:r>
              <a:rPr lang="it-IT" sz="1400" dirty="0" smtClean="0"/>
              <a:t> virus</a:t>
            </a:r>
            <a:endParaRPr lang="en-US" sz="1400" dirty="0"/>
          </a:p>
        </p:txBody>
      </p:sp>
      <p:pic>
        <p:nvPicPr>
          <p:cNvPr id="1026" name="Picture 2" descr="Risultati immagini per key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451072" y="994241"/>
            <a:ext cx="493615" cy="56413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Risultati immagini per key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660896" y="2917233"/>
            <a:ext cx="493615" cy="56413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Risultati immagini per key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2416637" y="1477491"/>
            <a:ext cx="493615" cy="5641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isultati immagini per encrypted cod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6760" y="1852808"/>
            <a:ext cx="1289193" cy="13464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isultati immagini per cod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65647" y="3520751"/>
            <a:ext cx="1276401" cy="1276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1225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Code Integration…</a:t>
            </a:r>
            <a:endParaRPr lang="en-US" dirty="0"/>
          </a:p>
        </p:txBody>
      </p:sp>
      <p:sp>
        <p:nvSpPr>
          <p:cNvPr id="3" name="Segnaposto contenuto 2"/>
          <p:cNvSpPr>
            <a:spLocks noGrp="1"/>
          </p:cNvSpPr>
          <p:nvPr>
            <p:ph idx="1"/>
          </p:nvPr>
        </p:nvSpPr>
        <p:spPr/>
        <p:txBody>
          <a:bodyPr>
            <a:normAutofit fontScale="92500"/>
          </a:bodyPr>
          <a:lstStyle/>
          <a:p>
            <a:r>
              <a:rPr lang="en-US" dirty="0"/>
              <a:t>The integration algorithm requires that </a:t>
            </a:r>
            <a:r>
              <a:rPr lang="en-US" u="sng" dirty="0"/>
              <a:t>the host has </a:t>
            </a:r>
            <a:r>
              <a:rPr lang="en-US" u="sng" dirty="0" err="1">
                <a:solidFill>
                  <a:srgbClr val="FF0000"/>
                </a:solidFill>
              </a:rPr>
              <a:t>fixups</a:t>
            </a:r>
            <a:r>
              <a:rPr lang="en-US" dirty="0" smtClean="0"/>
              <a:t>, in </a:t>
            </a:r>
            <a:r>
              <a:rPr lang="en-US" dirty="0"/>
              <a:t>order to </a:t>
            </a:r>
            <a:r>
              <a:rPr lang="en-US" b="1" u="sng" dirty="0"/>
              <a:t>distinguish between offsets and constants</a:t>
            </a:r>
            <a:r>
              <a:rPr lang="en-US" dirty="0"/>
              <a:t>.</a:t>
            </a:r>
          </a:p>
          <a:p>
            <a:r>
              <a:rPr lang="en-US" dirty="0"/>
              <a:t>However, </a:t>
            </a:r>
            <a:r>
              <a:rPr lang="en-US" b="1" dirty="0"/>
              <a:t>after infection</a:t>
            </a:r>
            <a:r>
              <a:rPr lang="en-US" dirty="0"/>
              <a:t>, </a:t>
            </a:r>
            <a:r>
              <a:rPr lang="en-US" u="sng" dirty="0"/>
              <a:t>the </a:t>
            </a:r>
            <a:r>
              <a:rPr lang="en-US" u="sng" dirty="0" err="1"/>
              <a:t>fixup</a:t>
            </a:r>
            <a:r>
              <a:rPr lang="en-US" u="sng" dirty="0"/>
              <a:t> data are not required </a:t>
            </a:r>
            <a:r>
              <a:rPr lang="en-US" u="sng" dirty="0" smtClean="0"/>
              <a:t>by the </a:t>
            </a:r>
            <a:r>
              <a:rPr lang="en-US" u="sng" dirty="0"/>
              <a:t>virus</a:t>
            </a:r>
            <a:r>
              <a:rPr lang="en-US" dirty="0"/>
              <a:t>. Therefore, though it is tempting to look for </a:t>
            </a:r>
            <a:r>
              <a:rPr lang="en-US" dirty="0" smtClean="0"/>
              <a:t>an approximately </a:t>
            </a:r>
            <a:r>
              <a:rPr lang="en-US" dirty="0"/>
              <a:t>20 KB long gap in the </a:t>
            </a:r>
            <a:r>
              <a:rPr lang="en-US" dirty="0" err="1"/>
              <a:t>fixup</a:t>
            </a:r>
            <a:r>
              <a:rPr lang="en-US" dirty="0"/>
              <a:t> area, </a:t>
            </a:r>
            <a:r>
              <a:rPr lang="en-US" dirty="0" smtClean="0"/>
              <a:t>which would </a:t>
            </a:r>
            <a:r>
              <a:rPr lang="en-US" dirty="0"/>
              <a:t>suggest that the virus body is located there, it </a:t>
            </a:r>
            <a:r>
              <a:rPr lang="en-US" dirty="0" smtClean="0"/>
              <a:t>would be </a:t>
            </a:r>
            <a:r>
              <a:rPr lang="en-US" dirty="0"/>
              <a:t>dangerous to rely on this during scanning.</a:t>
            </a:r>
          </a:p>
        </p:txBody>
      </p:sp>
      <p:sp>
        <p:nvSpPr>
          <p:cNvPr id="4" name="Segnaposto numero diapositiva 3"/>
          <p:cNvSpPr>
            <a:spLocks noGrp="1"/>
          </p:cNvSpPr>
          <p:nvPr>
            <p:ph type="sldNum" sz="quarter" idx="12"/>
          </p:nvPr>
        </p:nvSpPr>
        <p:spPr/>
        <p:txBody>
          <a:bodyPr/>
          <a:lstStyle/>
          <a:p>
            <a:fld id="{305F9027-4BE5-41CB-B532-EB2C5F43B18C}" type="slidenum">
              <a:rPr lang="en-US" smtClean="0"/>
              <a:t>44</a:t>
            </a:fld>
            <a:endParaRPr lang="en-US"/>
          </a:p>
        </p:txBody>
      </p:sp>
    </p:spTree>
    <p:extLst>
      <p:ext uri="{BB962C8B-B14F-4D97-AF65-F5344CB8AC3E}">
        <p14:creationId xmlns:p14="http://schemas.microsoft.com/office/powerpoint/2010/main" val="14559259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 Code Integration…</a:t>
            </a:r>
            <a:endParaRPr lang="en-US" dirty="0"/>
          </a:p>
        </p:txBody>
      </p:sp>
      <p:sp>
        <p:nvSpPr>
          <p:cNvPr id="3" name="Segnaposto contenuto 2"/>
          <p:cNvSpPr>
            <a:spLocks noGrp="1"/>
          </p:cNvSpPr>
          <p:nvPr>
            <p:ph idx="1"/>
          </p:nvPr>
        </p:nvSpPr>
        <p:spPr/>
        <p:txBody>
          <a:bodyPr>
            <a:normAutofit lnSpcReduction="10000"/>
          </a:bodyPr>
          <a:lstStyle/>
          <a:p>
            <a:r>
              <a:rPr lang="en-US" dirty="0"/>
              <a:t>If another application (such as one of an increasing </a:t>
            </a:r>
            <a:r>
              <a:rPr lang="en-US" dirty="0" smtClean="0"/>
              <a:t>number of </a:t>
            </a:r>
            <a:r>
              <a:rPr lang="en-US" dirty="0"/>
              <a:t>viruses) were to remove the </a:t>
            </a:r>
            <a:r>
              <a:rPr lang="en-US" dirty="0" err="1"/>
              <a:t>fixup</a:t>
            </a:r>
            <a:r>
              <a:rPr lang="en-US" dirty="0"/>
              <a:t> data, then the </a:t>
            </a:r>
            <a:r>
              <a:rPr lang="en-US" dirty="0" smtClean="0"/>
              <a:t>infection will </a:t>
            </a:r>
            <a:r>
              <a:rPr lang="en-US" dirty="0"/>
              <a:t>be hidden. </a:t>
            </a:r>
            <a:endParaRPr lang="en-US" dirty="0" smtClean="0"/>
          </a:p>
          <a:p>
            <a:r>
              <a:rPr lang="en-US" dirty="0" smtClean="0"/>
              <a:t>The </a:t>
            </a:r>
            <a:r>
              <a:rPr lang="en-US" dirty="0"/>
              <a:t>algorithm also requires that the name </a:t>
            </a:r>
            <a:r>
              <a:rPr lang="en-US" dirty="0" smtClean="0"/>
              <a:t>of each </a:t>
            </a:r>
            <a:r>
              <a:rPr lang="en-US" dirty="0"/>
              <a:t>section in the host is one of the following: </a:t>
            </a:r>
            <a:r>
              <a:rPr lang="en-US" dirty="0" smtClean="0"/>
              <a:t>CODE, DATA</a:t>
            </a:r>
            <a:r>
              <a:rPr lang="en-US" dirty="0"/>
              <a:t>, AUTO, BSS, TLS, .</a:t>
            </a:r>
            <a:r>
              <a:rPr lang="en-US" dirty="0" err="1"/>
              <a:t>bss</a:t>
            </a:r>
            <a:r>
              <a:rPr lang="en-US" dirty="0"/>
              <a:t>, .</a:t>
            </a:r>
            <a:r>
              <a:rPr lang="en-US" dirty="0" err="1"/>
              <a:t>tls</a:t>
            </a:r>
            <a:r>
              <a:rPr lang="en-US" dirty="0"/>
              <a:t>, .CRT, .INIT, .text</a:t>
            </a:r>
            <a:r>
              <a:rPr lang="en-US" dirty="0" smtClean="0"/>
              <a:t>, .</a:t>
            </a:r>
            <a:r>
              <a:rPr lang="en-US" dirty="0"/>
              <a:t>data, .</a:t>
            </a:r>
            <a:r>
              <a:rPr lang="en-US" dirty="0" err="1"/>
              <a:t>rsrc</a:t>
            </a:r>
            <a:r>
              <a:rPr lang="en-US" dirty="0"/>
              <a:t>, .</a:t>
            </a:r>
            <a:r>
              <a:rPr lang="en-US" dirty="0" err="1"/>
              <a:t>reloc</a:t>
            </a:r>
            <a:r>
              <a:rPr lang="en-US" dirty="0"/>
              <a:t>, .</a:t>
            </a:r>
            <a:r>
              <a:rPr lang="en-US" dirty="0" err="1"/>
              <a:t>idata</a:t>
            </a:r>
            <a:r>
              <a:rPr lang="en-US" dirty="0"/>
              <a:t>, .</a:t>
            </a:r>
            <a:r>
              <a:rPr lang="en-US" dirty="0" err="1"/>
              <a:t>rdata</a:t>
            </a:r>
            <a:r>
              <a:rPr lang="en-US" dirty="0"/>
              <a:t>, .</a:t>
            </a:r>
            <a:r>
              <a:rPr lang="en-US" dirty="0" err="1"/>
              <a:t>edata</a:t>
            </a:r>
            <a:r>
              <a:rPr lang="en-US" dirty="0"/>
              <a:t>, .debug, DGROUP.</a:t>
            </a:r>
          </a:p>
        </p:txBody>
      </p:sp>
      <p:sp>
        <p:nvSpPr>
          <p:cNvPr id="4" name="Segnaposto numero diapositiva 3"/>
          <p:cNvSpPr>
            <a:spLocks noGrp="1"/>
          </p:cNvSpPr>
          <p:nvPr>
            <p:ph type="sldNum" sz="quarter" idx="12"/>
          </p:nvPr>
        </p:nvSpPr>
        <p:spPr/>
        <p:txBody>
          <a:bodyPr/>
          <a:lstStyle/>
          <a:p>
            <a:fld id="{305F9027-4BE5-41CB-B532-EB2C5F43B18C}" type="slidenum">
              <a:rPr lang="en-US" smtClean="0"/>
              <a:t>45</a:t>
            </a:fld>
            <a:endParaRPr lang="en-US"/>
          </a:p>
        </p:txBody>
      </p:sp>
    </p:spTree>
    <p:extLst>
      <p:ext uri="{BB962C8B-B14F-4D97-AF65-F5344CB8AC3E}">
        <p14:creationId xmlns:p14="http://schemas.microsoft.com/office/powerpoint/2010/main" val="34713629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…Code Integration…</a:t>
            </a:r>
            <a:endParaRPr lang="en-US" dirty="0"/>
          </a:p>
        </p:txBody>
      </p:sp>
      <p:sp>
        <p:nvSpPr>
          <p:cNvPr id="3" name="Segnaposto contenuto 2"/>
          <p:cNvSpPr>
            <a:spLocks noGrp="1"/>
          </p:cNvSpPr>
          <p:nvPr>
            <p:ph idx="1"/>
          </p:nvPr>
        </p:nvSpPr>
        <p:spPr/>
        <p:txBody>
          <a:bodyPr>
            <a:normAutofit fontScale="92500"/>
          </a:bodyPr>
          <a:lstStyle/>
          <a:p>
            <a:r>
              <a:rPr lang="en-US" dirty="0"/>
              <a:t>A </a:t>
            </a:r>
            <a:r>
              <a:rPr lang="en-US" b="1" dirty="0">
                <a:solidFill>
                  <a:srgbClr val="FF0000"/>
                </a:solidFill>
              </a:rPr>
              <a:t>block of memory </a:t>
            </a:r>
            <a:r>
              <a:rPr lang="en-US" dirty="0"/>
              <a:t>is allocated which is equivalent to </a:t>
            </a:r>
            <a:r>
              <a:rPr lang="en-US" dirty="0" smtClean="0"/>
              <a:t>the </a:t>
            </a:r>
            <a:r>
              <a:rPr lang="en-US" b="1" u="sng" dirty="0" smtClean="0">
                <a:solidFill>
                  <a:srgbClr val="FF0000"/>
                </a:solidFill>
              </a:rPr>
              <a:t>size </a:t>
            </a:r>
            <a:r>
              <a:rPr lang="en-US" b="1" u="sng" dirty="0">
                <a:solidFill>
                  <a:srgbClr val="FF0000"/>
                </a:solidFill>
              </a:rPr>
              <a:t>of the host memory image</a:t>
            </a:r>
            <a:r>
              <a:rPr lang="en-US" dirty="0"/>
              <a:t>, and each section is </a:t>
            </a:r>
            <a:r>
              <a:rPr lang="en-US" u="sng" dirty="0" smtClean="0"/>
              <a:t>loaded</a:t>
            </a:r>
            <a:r>
              <a:rPr lang="en-US" dirty="0" smtClean="0"/>
              <a:t> into </a:t>
            </a:r>
            <a:r>
              <a:rPr lang="en-US" dirty="0"/>
              <a:t>this array at the section’s relative virtual address</a:t>
            </a:r>
            <a:r>
              <a:rPr lang="en-US" dirty="0" smtClean="0"/>
              <a:t>.</a:t>
            </a:r>
          </a:p>
          <a:p>
            <a:r>
              <a:rPr lang="en-US" dirty="0" smtClean="0"/>
              <a:t> The location </a:t>
            </a:r>
            <a:r>
              <a:rPr lang="en-US" dirty="0"/>
              <a:t>is noted of every interesting </a:t>
            </a:r>
            <a:r>
              <a:rPr lang="en-US" b="1" dirty="0">
                <a:solidFill>
                  <a:srgbClr val="FF0000"/>
                </a:solidFill>
              </a:rPr>
              <a:t>virtual address </a:t>
            </a:r>
            <a:r>
              <a:rPr lang="en-US" dirty="0"/>
              <a:t>(</a:t>
            </a:r>
            <a:r>
              <a:rPr lang="en-US" dirty="0" smtClean="0"/>
              <a:t>import and </a:t>
            </a:r>
            <a:r>
              <a:rPr lang="en-US" dirty="0"/>
              <a:t>export functions, resources, </a:t>
            </a:r>
            <a:r>
              <a:rPr lang="en-US" dirty="0" err="1"/>
              <a:t>fixup</a:t>
            </a:r>
            <a:r>
              <a:rPr lang="en-US" dirty="0"/>
              <a:t> destinations, and </a:t>
            </a:r>
            <a:r>
              <a:rPr lang="en-US" dirty="0" smtClean="0"/>
              <a:t>the entry </a:t>
            </a:r>
            <a:r>
              <a:rPr lang="en-US" dirty="0"/>
              <a:t>point), and then the instruction parsing begins. </a:t>
            </a:r>
            <a:endParaRPr lang="en-US" dirty="0" smtClean="0"/>
          </a:p>
          <a:p>
            <a:r>
              <a:rPr lang="en-US" dirty="0" smtClean="0"/>
              <a:t>This is used </a:t>
            </a:r>
            <a:r>
              <a:rPr lang="en-US" dirty="0"/>
              <a:t>in order to rebuild the executable.</a:t>
            </a:r>
          </a:p>
        </p:txBody>
      </p:sp>
      <p:sp>
        <p:nvSpPr>
          <p:cNvPr id="4" name="Segnaposto numero diapositiva 3"/>
          <p:cNvSpPr>
            <a:spLocks noGrp="1"/>
          </p:cNvSpPr>
          <p:nvPr>
            <p:ph type="sldNum" sz="quarter" idx="12"/>
          </p:nvPr>
        </p:nvSpPr>
        <p:spPr/>
        <p:txBody>
          <a:bodyPr/>
          <a:lstStyle/>
          <a:p>
            <a:fld id="{305F9027-4BE5-41CB-B532-EB2C5F43B18C}" type="slidenum">
              <a:rPr lang="en-US" smtClean="0"/>
              <a:t>46</a:t>
            </a:fld>
            <a:endParaRPr lang="en-US"/>
          </a:p>
        </p:txBody>
      </p:sp>
    </p:spTree>
    <p:extLst>
      <p:ext uri="{BB962C8B-B14F-4D97-AF65-F5344CB8AC3E}">
        <p14:creationId xmlns:p14="http://schemas.microsoft.com/office/powerpoint/2010/main" val="8074675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 Code Integration…</a:t>
            </a:r>
            <a:endParaRPr lang="en-US" dirty="0"/>
          </a:p>
        </p:txBody>
      </p:sp>
      <p:sp>
        <p:nvSpPr>
          <p:cNvPr id="3" name="Segnaposto contenuto 2"/>
          <p:cNvSpPr>
            <a:spLocks noGrp="1"/>
          </p:cNvSpPr>
          <p:nvPr>
            <p:ph idx="1"/>
          </p:nvPr>
        </p:nvSpPr>
        <p:spPr/>
        <p:txBody>
          <a:bodyPr>
            <a:normAutofit fontScale="92500"/>
          </a:bodyPr>
          <a:lstStyle/>
          <a:p>
            <a:r>
              <a:rPr lang="en-US" dirty="0"/>
              <a:t>When an instruction is inserted into the code, </a:t>
            </a:r>
            <a:r>
              <a:rPr lang="en-US" b="1" u="sng" dirty="0">
                <a:solidFill>
                  <a:srgbClr val="FF0000"/>
                </a:solidFill>
              </a:rPr>
              <a:t>all </a:t>
            </a:r>
            <a:r>
              <a:rPr lang="en-US" b="1" u="sng" dirty="0" smtClean="0">
                <a:solidFill>
                  <a:srgbClr val="FF0000"/>
                </a:solidFill>
              </a:rPr>
              <a:t>following code </a:t>
            </a:r>
            <a:r>
              <a:rPr lang="en-US" b="1" u="sng" dirty="0">
                <a:solidFill>
                  <a:srgbClr val="FF0000"/>
                </a:solidFill>
              </a:rPr>
              <a:t>and data references must be updated</a:t>
            </a:r>
            <a:r>
              <a:rPr lang="en-US" dirty="0"/>
              <a:t>. </a:t>
            </a:r>
            <a:endParaRPr lang="en-US" dirty="0" smtClean="0"/>
          </a:p>
          <a:p>
            <a:pPr lvl="1"/>
            <a:r>
              <a:rPr lang="en-US" dirty="0" smtClean="0"/>
              <a:t>Some </a:t>
            </a:r>
            <a:r>
              <a:rPr lang="en-US" dirty="0"/>
              <a:t>of </a:t>
            </a:r>
            <a:r>
              <a:rPr lang="en-US" dirty="0" smtClean="0"/>
              <a:t>these references </a:t>
            </a:r>
            <a:r>
              <a:rPr lang="en-US" dirty="0"/>
              <a:t>might be branch destinations, and in some </a:t>
            </a:r>
            <a:r>
              <a:rPr lang="en-US" dirty="0" smtClean="0"/>
              <a:t>cases the </a:t>
            </a:r>
            <a:r>
              <a:rPr lang="en-US" dirty="0"/>
              <a:t>size of these branches will increase as a result of </a:t>
            </a:r>
            <a:r>
              <a:rPr lang="en-US" dirty="0" smtClean="0"/>
              <a:t>the modification</a:t>
            </a:r>
            <a:r>
              <a:rPr lang="en-US" dirty="0"/>
              <a:t>. </a:t>
            </a:r>
            <a:endParaRPr lang="en-US" dirty="0" smtClean="0"/>
          </a:p>
          <a:p>
            <a:r>
              <a:rPr lang="en-US" dirty="0" smtClean="0"/>
              <a:t>When </a:t>
            </a:r>
            <a:r>
              <a:rPr lang="en-US" dirty="0"/>
              <a:t>this occurs, more code and </a:t>
            </a:r>
            <a:r>
              <a:rPr lang="en-US" dirty="0" smtClean="0"/>
              <a:t>data references </a:t>
            </a:r>
            <a:r>
              <a:rPr lang="en-US" dirty="0"/>
              <a:t>must be updated, some of which might be </a:t>
            </a:r>
            <a:r>
              <a:rPr lang="en-US" dirty="0" smtClean="0"/>
              <a:t>branch destinations</a:t>
            </a:r>
            <a:r>
              <a:rPr lang="en-US" dirty="0"/>
              <a:t>, and the cycle repeats.</a:t>
            </a:r>
          </a:p>
        </p:txBody>
      </p:sp>
      <p:sp>
        <p:nvSpPr>
          <p:cNvPr id="4" name="Segnaposto numero diapositiva 3"/>
          <p:cNvSpPr>
            <a:spLocks noGrp="1"/>
          </p:cNvSpPr>
          <p:nvPr>
            <p:ph type="sldNum" sz="quarter" idx="12"/>
          </p:nvPr>
        </p:nvSpPr>
        <p:spPr/>
        <p:txBody>
          <a:bodyPr/>
          <a:lstStyle/>
          <a:p>
            <a:fld id="{305F9027-4BE5-41CB-B532-EB2C5F43B18C}" type="slidenum">
              <a:rPr lang="en-US" smtClean="0"/>
              <a:t>47</a:t>
            </a:fld>
            <a:endParaRPr lang="en-US"/>
          </a:p>
        </p:txBody>
      </p:sp>
    </p:spTree>
    <p:extLst>
      <p:ext uri="{BB962C8B-B14F-4D97-AF65-F5344CB8AC3E}">
        <p14:creationId xmlns:p14="http://schemas.microsoft.com/office/powerpoint/2010/main" val="38404561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…Code Integration…</a:t>
            </a:r>
            <a:endParaRPr lang="en-US" dirty="0"/>
          </a:p>
        </p:txBody>
      </p:sp>
      <p:sp>
        <p:nvSpPr>
          <p:cNvPr id="3" name="Segnaposto contenuto 2"/>
          <p:cNvSpPr>
            <a:spLocks noGrp="1"/>
          </p:cNvSpPr>
          <p:nvPr>
            <p:ph idx="1"/>
          </p:nvPr>
        </p:nvSpPr>
        <p:spPr/>
        <p:txBody>
          <a:bodyPr>
            <a:normAutofit fontScale="92500"/>
          </a:bodyPr>
          <a:lstStyle/>
          <a:p>
            <a:r>
              <a:rPr lang="en-US" dirty="0" smtClean="0"/>
              <a:t>The </a:t>
            </a:r>
            <a:r>
              <a:rPr lang="en-US" dirty="0" smtClean="0">
                <a:solidFill>
                  <a:srgbClr val="FF0000"/>
                </a:solidFill>
              </a:rPr>
              <a:t>instruction </a:t>
            </a:r>
            <a:r>
              <a:rPr lang="en-US" dirty="0">
                <a:solidFill>
                  <a:srgbClr val="FF0000"/>
                </a:solidFill>
              </a:rPr>
              <a:t>parsing </a:t>
            </a:r>
            <a:r>
              <a:rPr lang="en-US" dirty="0"/>
              <a:t>consists of identifying the </a:t>
            </a:r>
            <a:r>
              <a:rPr lang="en-US" b="1" dirty="0"/>
              <a:t>type </a:t>
            </a:r>
            <a:r>
              <a:rPr lang="en-US" b="1" dirty="0" smtClean="0"/>
              <a:t>and length </a:t>
            </a:r>
            <a:r>
              <a:rPr lang="en-US" b="1" dirty="0"/>
              <a:t>of each instruction</a:t>
            </a:r>
            <a:r>
              <a:rPr lang="en-US" dirty="0"/>
              <a:t>. Flags are used to describe </a:t>
            </a:r>
            <a:r>
              <a:rPr lang="en-US" dirty="0" smtClean="0"/>
              <a:t>the types</a:t>
            </a:r>
            <a:r>
              <a:rPr lang="en-US" dirty="0"/>
              <a:t>, such as instruction is an absolute offset requiring </a:t>
            </a:r>
            <a:r>
              <a:rPr lang="en-US" dirty="0" smtClean="0"/>
              <a:t>a </a:t>
            </a:r>
            <a:r>
              <a:rPr lang="en-US" dirty="0" err="1" smtClean="0"/>
              <a:t>fixup</a:t>
            </a:r>
            <a:r>
              <a:rPr lang="en-US" dirty="0" smtClean="0"/>
              <a:t> </a:t>
            </a:r>
            <a:r>
              <a:rPr lang="en-US" dirty="0"/>
              <a:t>entry, or instruction is a code reference, etc. </a:t>
            </a:r>
            <a:endParaRPr lang="en-US" dirty="0" smtClean="0"/>
          </a:p>
          <a:p>
            <a:r>
              <a:rPr lang="en-US" dirty="0" smtClean="0"/>
              <a:t>There are cases </a:t>
            </a:r>
            <a:r>
              <a:rPr lang="en-US" dirty="0"/>
              <a:t>where an instruction cannot be resolved in an </a:t>
            </a:r>
            <a:r>
              <a:rPr lang="en-US" dirty="0" smtClean="0"/>
              <a:t>unambiguous manner </a:t>
            </a:r>
            <a:r>
              <a:rPr lang="en-US" dirty="0"/>
              <a:t>to either code or data. In that case, </a:t>
            </a:r>
            <a:r>
              <a:rPr lang="en-US" b="1" dirty="0" err="1" smtClean="0"/>
              <a:t>Zmist</a:t>
            </a:r>
            <a:r>
              <a:rPr lang="en-US" b="1" dirty="0" smtClean="0"/>
              <a:t> will </a:t>
            </a:r>
            <a:r>
              <a:rPr lang="en-US" b="1" dirty="0"/>
              <a:t>not infect the file</a:t>
            </a:r>
            <a:r>
              <a:rPr lang="en-US" dirty="0"/>
              <a:t>.</a:t>
            </a:r>
          </a:p>
        </p:txBody>
      </p:sp>
      <p:sp>
        <p:nvSpPr>
          <p:cNvPr id="4" name="Segnaposto numero diapositiva 3"/>
          <p:cNvSpPr>
            <a:spLocks noGrp="1"/>
          </p:cNvSpPr>
          <p:nvPr>
            <p:ph type="sldNum" sz="quarter" idx="12"/>
          </p:nvPr>
        </p:nvSpPr>
        <p:spPr/>
        <p:txBody>
          <a:bodyPr/>
          <a:lstStyle/>
          <a:p>
            <a:fld id="{305F9027-4BE5-41CB-B532-EB2C5F43B18C}" type="slidenum">
              <a:rPr lang="en-US" smtClean="0"/>
              <a:t>48</a:t>
            </a:fld>
            <a:endParaRPr lang="en-US"/>
          </a:p>
        </p:txBody>
      </p:sp>
    </p:spTree>
    <p:extLst>
      <p:ext uri="{BB962C8B-B14F-4D97-AF65-F5344CB8AC3E}">
        <p14:creationId xmlns:p14="http://schemas.microsoft.com/office/powerpoint/2010/main" val="3199558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 Code Integration</a:t>
            </a:r>
            <a:endParaRPr lang="en-US" dirty="0"/>
          </a:p>
        </p:txBody>
      </p:sp>
      <p:sp>
        <p:nvSpPr>
          <p:cNvPr id="3" name="Segnaposto contenuto 2"/>
          <p:cNvSpPr>
            <a:spLocks noGrp="1"/>
          </p:cNvSpPr>
          <p:nvPr>
            <p:ph idx="1"/>
          </p:nvPr>
        </p:nvSpPr>
        <p:spPr/>
        <p:txBody>
          <a:bodyPr>
            <a:normAutofit fontScale="92500"/>
          </a:bodyPr>
          <a:lstStyle/>
          <a:p>
            <a:r>
              <a:rPr lang="en-US" dirty="0"/>
              <a:t>After the parsing stage is completed, the </a:t>
            </a:r>
            <a:r>
              <a:rPr lang="en-US" b="1" dirty="0"/>
              <a:t>mutation engine </a:t>
            </a:r>
            <a:r>
              <a:rPr lang="en-US" b="1" dirty="0" smtClean="0"/>
              <a:t>is called</a:t>
            </a:r>
            <a:r>
              <a:rPr lang="en-US" dirty="0"/>
              <a:t>, which inserts the jump instructions after </a:t>
            </a:r>
            <a:r>
              <a:rPr lang="en-US" dirty="0" smtClean="0"/>
              <a:t>every instruction</a:t>
            </a:r>
            <a:r>
              <a:rPr lang="en-US" dirty="0"/>
              <a:t>, or generates a </a:t>
            </a:r>
            <a:r>
              <a:rPr lang="en-US" dirty="0" err="1"/>
              <a:t>decryptor</a:t>
            </a:r>
            <a:r>
              <a:rPr lang="en-US" dirty="0"/>
              <a:t> and inserts the </a:t>
            </a:r>
            <a:r>
              <a:rPr lang="en-US" dirty="0" smtClean="0"/>
              <a:t>islands into </a:t>
            </a:r>
            <a:r>
              <a:rPr lang="en-US" dirty="0"/>
              <a:t>the file</a:t>
            </a:r>
            <a:r>
              <a:rPr lang="en-US" dirty="0" smtClean="0"/>
              <a:t>.</a:t>
            </a:r>
          </a:p>
          <a:p>
            <a:r>
              <a:rPr lang="en-US" dirty="0" smtClean="0"/>
              <a:t> </a:t>
            </a:r>
            <a:r>
              <a:rPr lang="en-US" b="1" i="1" dirty="0"/>
              <a:t>Then the file is rebuilt</a:t>
            </a:r>
            <a:r>
              <a:rPr lang="en-US" dirty="0"/>
              <a:t>, the relocation </a:t>
            </a:r>
            <a:r>
              <a:rPr lang="en-US" dirty="0" smtClean="0"/>
              <a:t>information is </a:t>
            </a:r>
            <a:r>
              <a:rPr lang="en-US" dirty="0"/>
              <a:t>updated, the offsets are recalculated, and the </a:t>
            </a:r>
            <a:r>
              <a:rPr lang="en-US" dirty="0" smtClean="0"/>
              <a:t>file checksum </a:t>
            </a:r>
            <a:r>
              <a:rPr lang="en-US" dirty="0"/>
              <a:t>is restored. </a:t>
            </a:r>
            <a:endParaRPr lang="en-US" dirty="0" smtClean="0"/>
          </a:p>
          <a:p>
            <a:r>
              <a:rPr lang="en-US" dirty="0" smtClean="0"/>
              <a:t>If </a:t>
            </a:r>
            <a:r>
              <a:rPr lang="en-US" dirty="0"/>
              <a:t>there are overlay data appended </a:t>
            </a:r>
            <a:r>
              <a:rPr lang="en-US" dirty="0" smtClean="0"/>
              <a:t>to the </a:t>
            </a:r>
            <a:r>
              <a:rPr lang="en-US" dirty="0"/>
              <a:t>original file, then they are copied to the new file too.</a:t>
            </a:r>
          </a:p>
        </p:txBody>
      </p:sp>
      <p:sp>
        <p:nvSpPr>
          <p:cNvPr id="4" name="Segnaposto numero diapositiva 3"/>
          <p:cNvSpPr>
            <a:spLocks noGrp="1"/>
          </p:cNvSpPr>
          <p:nvPr>
            <p:ph type="sldNum" sz="quarter" idx="12"/>
          </p:nvPr>
        </p:nvSpPr>
        <p:spPr/>
        <p:txBody>
          <a:bodyPr/>
          <a:lstStyle/>
          <a:p>
            <a:fld id="{305F9027-4BE5-41CB-B532-EB2C5F43B18C}" type="slidenum">
              <a:rPr lang="en-US" smtClean="0"/>
              <a:t>49</a:t>
            </a:fld>
            <a:endParaRPr lang="en-US"/>
          </a:p>
        </p:txBody>
      </p:sp>
    </p:spTree>
    <p:extLst>
      <p:ext uri="{BB962C8B-B14F-4D97-AF65-F5344CB8AC3E}">
        <p14:creationId xmlns:p14="http://schemas.microsoft.com/office/powerpoint/2010/main" val="606217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Vienna Virus</a:t>
            </a:r>
            <a:endParaRPr lang="en-US" dirty="0"/>
          </a:p>
        </p:txBody>
      </p:sp>
      <p:sp>
        <p:nvSpPr>
          <p:cNvPr id="3" name="Segnaposto contenuto 2"/>
          <p:cNvSpPr>
            <a:spLocks noGrp="1"/>
          </p:cNvSpPr>
          <p:nvPr>
            <p:ph idx="1"/>
          </p:nvPr>
        </p:nvSpPr>
        <p:spPr>
          <a:xfrm>
            <a:off x="457200" y="1600200"/>
            <a:ext cx="4186808" cy="4525963"/>
          </a:xfrm>
        </p:spPr>
        <p:txBody>
          <a:bodyPr>
            <a:normAutofit fontScale="55000" lnSpcReduction="20000"/>
          </a:bodyPr>
          <a:lstStyle/>
          <a:p>
            <a:r>
              <a:rPr lang="en-US" dirty="0"/>
              <a:t>Vienna is a </a:t>
            </a:r>
            <a:r>
              <a:rPr lang="en-US" dirty="0">
                <a:hlinkClick r:id="rId3" tooltip="DOS"/>
              </a:rPr>
              <a:t>DOS</a:t>
            </a:r>
            <a:r>
              <a:rPr lang="en-US" dirty="0"/>
              <a:t> .com-infecting </a:t>
            </a:r>
            <a:r>
              <a:rPr lang="en-US" dirty="0">
                <a:hlinkClick r:id="rId4" tooltip="Virus"/>
              </a:rPr>
              <a:t>virus</a:t>
            </a:r>
            <a:r>
              <a:rPr lang="en-US" dirty="0"/>
              <a:t> from the late 1980's. </a:t>
            </a:r>
            <a:endParaRPr lang="en-US" dirty="0" smtClean="0"/>
          </a:p>
          <a:p>
            <a:r>
              <a:rPr lang="en-US" dirty="0" smtClean="0"/>
              <a:t>Its </a:t>
            </a:r>
            <a:r>
              <a:rPr lang="en-US" dirty="0"/>
              <a:t>source code was published many times, accounting for its hundreds of </a:t>
            </a:r>
            <a:r>
              <a:rPr lang="en-US" dirty="0">
                <a:hlinkClick r:id="rId5" tooltip="Variant"/>
              </a:rPr>
              <a:t>variants</a:t>
            </a:r>
            <a:r>
              <a:rPr lang="en-US" dirty="0" smtClean="0"/>
              <a:t>.</a:t>
            </a:r>
          </a:p>
          <a:p>
            <a:pPr marL="514350" indent="-514350">
              <a:buFont typeface="+mj-lt"/>
              <a:buAutoNum type="arabicPeriod"/>
            </a:pPr>
            <a:r>
              <a:rPr lang="en-US" dirty="0" smtClean="0"/>
              <a:t>it </a:t>
            </a:r>
            <a:r>
              <a:rPr lang="en-US" dirty="0"/>
              <a:t>searches for </a:t>
            </a:r>
            <a:r>
              <a:rPr lang="en-US" dirty="0">
                <a:solidFill>
                  <a:srgbClr val="FF0000"/>
                </a:solidFill>
              </a:rPr>
              <a:t>.com files </a:t>
            </a:r>
            <a:r>
              <a:rPr lang="en-US" dirty="0"/>
              <a:t>on the system and infects one of them. </a:t>
            </a:r>
            <a:endParaRPr lang="en-US" dirty="0" smtClean="0"/>
          </a:p>
          <a:p>
            <a:pPr marL="514350" indent="-514350">
              <a:buFont typeface="+mj-lt"/>
              <a:buAutoNum type="arabicPeriod"/>
            </a:pPr>
            <a:r>
              <a:rPr lang="en-US" dirty="0" smtClean="0"/>
              <a:t>The </a:t>
            </a:r>
            <a:r>
              <a:rPr lang="en-US" dirty="0"/>
              <a:t>seconds on the infected file's timestamp will read "</a:t>
            </a:r>
            <a:r>
              <a:rPr lang="en-US" dirty="0" smtClean="0"/>
              <a:t>62“</a:t>
            </a:r>
          </a:p>
          <a:p>
            <a:pPr marL="514350" indent="-514350">
              <a:buFont typeface="+mj-lt"/>
              <a:buAutoNum type="arabicPeriod"/>
            </a:pPr>
            <a:r>
              <a:rPr lang="en-US" dirty="0" smtClean="0"/>
              <a:t>One </a:t>
            </a:r>
            <a:r>
              <a:rPr lang="en-US" dirty="0"/>
              <a:t>of six to eight of the files will be destroyed when Vienna tries to infect them by overwriting the first five bytes with the hex character string "EAF0FF00F0", instructions that will cause a </a:t>
            </a:r>
            <a:r>
              <a:rPr lang="en-US" dirty="0">
                <a:solidFill>
                  <a:srgbClr val="FF0000"/>
                </a:solidFill>
              </a:rPr>
              <a:t>warm reboot </a:t>
            </a:r>
            <a:r>
              <a:rPr lang="en-US" dirty="0"/>
              <a:t>when the program is run. </a:t>
            </a:r>
            <a:endParaRPr lang="en-US" dirty="0" smtClean="0"/>
          </a:p>
          <a:p>
            <a:pPr marL="914400" lvl="1" indent="-514350"/>
            <a:r>
              <a:rPr lang="en-US" dirty="0" smtClean="0"/>
              <a:t>These </a:t>
            </a:r>
            <a:r>
              <a:rPr lang="en-US" dirty="0"/>
              <a:t>files will not actually contain the Vienna virus, they are just corrupted by it.</a:t>
            </a:r>
          </a:p>
        </p:txBody>
      </p:sp>
      <p:sp>
        <p:nvSpPr>
          <p:cNvPr id="4" name="Segnaposto numero diapositiva 3"/>
          <p:cNvSpPr>
            <a:spLocks noGrp="1"/>
          </p:cNvSpPr>
          <p:nvPr>
            <p:ph type="sldNum" sz="quarter" idx="12"/>
          </p:nvPr>
        </p:nvSpPr>
        <p:spPr/>
        <p:txBody>
          <a:bodyPr/>
          <a:lstStyle/>
          <a:p>
            <a:fld id="{305F9027-4BE5-41CB-B532-EB2C5F43B18C}" type="slidenum">
              <a:rPr lang="en-US" smtClean="0"/>
              <a:t>5</a:t>
            </a:fld>
            <a:endParaRPr lang="en-US"/>
          </a:p>
        </p:txBody>
      </p:sp>
      <p:pic>
        <p:nvPicPr>
          <p:cNvPr id="2050" name="Picture 2" descr="Risultati immagini per cafe sacher vienn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9647" y="1700808"/>
            <a:ext cx="4395788"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0041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Conclusion</a:t>
            </a:r>
            <a:endParaRPr lang="en-US" dirty="0"/>
          </a:p>
        </p:txBody>
      </p:sp>
      <p:sp>
        <p:nvSpPr>
          <p:cNvPr id="3" name="Segnaposto contenuto 2"/>
          <p:cNvSpPr>
            <a:spLocks noGrp="1"/>
          </p:cNvSpPr>
          <p:nvPr>
            <p:ph idx="1"/>
          </p:nvPr>
        </p:nvSpPr>
        <p:spPr/>
        <p:txBody>
          <a:bodyPr>
            <a:normAutofit/>
          </a:bodyPr>
          <a:lstStyle/>
          <a:p>
            <a:r>
              <a:rPr lang="en-US" dirty="0"/>
              <a:t>A few years ago several anti-virus researchers claimed </a:t>
            </a:r>
            <a:r>
              <a:rPr lang="en-US" dirty="0" smtClean="0"/>
              <a:t>that algorithmic </a:t>
            </a:r>
            <a:r>
              <a:rPr lang="en-US" dirty="0"/>
              <a:t>detection had no future. </a:t>
            </a:r>
            <a:endParaRPr lang="en-US" dirty="0" smtClean="0"/>
          </a:p>
          <a:p>
            <a:r>
              <a:rPr lang="en-US" dirty="0" smtClean="0"/>
              <a:t>We </a:t>
            </a:r>
            <a:r>
              <a:rPr lang="en-US" dirty="0"/>
              <a:t>would like to </a:t>
            </a:r>
            <a:r>
              <a:rPr lang="en-US" dirty="0" smtClean="0"/>
              <a:t>take this </a:t>
            </a:r>
            <a:r>
              <a:rPr lang="en-US" dirty="0"/>
              <a:t>opportunity to turn that around, by claiming that </a:t>
            </a:r>
            <a:r>
              <a:rPr lang="en-US" dirty="0" smtClean="0"/>
              <a:t>virus scanners </a:t>
            </a:r>
            <a:r>
              <a:rPr lang="en-US" dirty="0"/>
              <a:t>will have no future if they do not support </a:t>
            </a:r>
            <a:r>
              <a:rPr lang="en-US" dirty="0" smtClean="0"/>
              <a:t>algorithmic detection </a:t>
            </a:r>
            <a:r>
              <a:rPr lang="en-US" dirty="0"/>
              <a:t>at the database level.</a:t>
            </a:r>
          </a:p>
        </p:txBody>
      </p:sp>
      <p:sp>
        <p:nvSpPr>
          <p:cNvPr id="4" name="Segnaposto numero diapositiva 3"/>
          <p:cNvSpPr>
            <a:spLocks noGrp="1"/>
          </p:cNvSpPr>
          <p:nvPr>
            <p:ph type="sldNum" sz="quarter" idx="12"/>
          </p:nvPr>
        </p:nvSpPr>
        <p:spPr/>
        <p:txBody>
          <a:bodyPr/>
          <a:lstStyle/>
          <a:p>
            <a:fld id="{305F9027-4BE5-41CB-B532-EB2C5F43B18C}" type="slidenum">
              <a:rPr lang="en-US" smtClean="0"/>
              <a:t>50</a:t>
            </a:fld>
            <a:endParaRPr lang="en-US"/>
          </a:p>
        </p:txBody>
      </p:sp>
    </p:spTree>
    <p:extLst>
      <p:ext uri="{BB962C8B-B14F-4D97-AF65-F5344CB8AC3E}">
        <p14:creationId xmlns:p14="http://schemas.microsoft.com/office/powerpoint/2010/main" val="1819497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The 1260 Virus </a:t>
            </a:r>
            <a:r>
              <a:rPr lang="it-IT" dirty="0" err="1" smtClean="0"/>
              <a:t>Decryptor</a:t>
            </a:r>
            <a:endParaRPr lang="en-US" dirty="0"/>
          </a:p>
        </p:txBody>
      </p:sp>
      <p:sp>
        <p:nvSpPr>
          <p:cNvPr id="3" name="Segnaposto contenuto 2"/>
          <p:cNvSpPr>
            <a:spLocks noGrp="1"/>
          </p:cNvSpPr>
          <p:nvPr>
            <p:ph idx="1"/>
          </p:nvPr>
        </p:nvSpPr>
        <p:spPr>
          <a:xfrm>
            <a:off x="457200" y="1196752"/>
            <a:ext cx="8229600" cy="4525963"/>
          </a:xfrm>
        </p:spPr>
        <p:txBody>
          <a:bodyPr>
            <a:noAutofit/>
          </a:bodyPr>
          <a:lstStyle/>
          <a:p>
            <a:pPr marL="0" indent="0">
              <a:buNone/>
            </a:pPr>
            <a:r>
              <a:rPr lang="en-US" sz="1600" dirty="0" smtClean="0">
                <a:latin typeface="Courier New" panose="02070309020205020404" pitchFamily="49" charset="0"/>
                <a:cs typeface="Courier New" panose="02070309020205020404" pitchFamily="49" charset="0"/>
              </a:rPr>
              <a:t>; </a:t>
            </a:r>
            <a:r>
              <a:rPr lang="en-US" sz="1600" b="1" dirty="0">
                <a:solidFill>
                  <a:srgbClr val="FF0000"/>
                </a:solidFill>
                <a:latin typeface="Courier New" panose="02070309020205020404" pitchFamily="49" charset="0"/>
                <a:cs typeface="Courier New" panose="02070309020205020404" pitchFamily="49" charset="0"/>
              </a:rPr>
              <a:t>Group 1</a:t>
            </a:r>
            <a:r>
              <a:rPr lang="en-US" sz="1600" dirty="0">
                <a:latin typeface="Courier New" panose="02070309020205020404" pitchFamily="49" charset="0"/>
                <a:cs typeface="Courier New" panose="02070309020205020404" pitchFamily="49" charset="0"/>
              </a:rPr>
              <a:t>: Prolog instructions</a:t>
            </a:r>
          </a:p>
          <a:p>
            <a:pPr marL="0" indent="0">
              <a:buNone/>
            </a:pPr>
            <a:r>
              <a:rPr lang="en-US" sz="1600" dirty="0" err="1">
                <a:latin typeface="Courier New" panose="02070309020205020404" pitchFamily="49" charset="0"/>
                <a:cs typeface="Courier New" panose="02070309020205020404" pitchFamily="49" charset="0"/>
              </a:rPr>
              <a:t>mov</a:t>
            </a:r>
            <a:r>
              <a:rPr lang="en-US" sz="1600" dirty="0">
                <a:latin typeface="Courier New" panose="02070309020205020404" pitchFamily="49" charset="0"/>
                <a:cs typeface="Courier New" panose="02070309020205020404" pitchFamily="49" charset="0"/>
              </a:rPr>
              <a:t> ax,0E9Bh ; set key 1</a:t>
            </a:r>
          </a:p>
          <a:p>
            <a:pPr marL="0" indent="0">
              <a:buNone/>
            </a:pPr>
            <a:r>
              <a:rPr lang="en-US" sz="1600" dirty="0" err="1">
                <a:latin typeface="Courier New" panose="02070309020205020404" pitchFamily="49" charset="0"/>
                <a:cs typeface="Courier New" panose="02070309020205020404" pitchFamily="49" charset="0"/>
              </a:rPr>
              <a:t>mov</a:t>
            </a:r>
            <a:r>
              <a:rPr lang="en-US" sz="1600" dirty="0">
                <a:latin typeface="Courier New" panose="02070309020205020404" pitchFamily="49" charset="0"/>
                <a:cs typeface="Courier New" panose="02070309020205020404" pitchFamily="49" charset="0"/>
              </a:rPr>
              <a:t> di,012Ah ; offset of virus Start</a:t>
            </a:r>
          </a:p>
          <a:p>
            <a:pPr marL="0" indent="0">
              <a:buNone/>
            </a:pPr>
            <a:r>
              <a:rPr lang="en-US" sz="1600" dirty="0" err="1">
                <a:latin typeface="Courier New" panose="02070309020205020404" pitchFamily="49" charset="0"/>
                <a:cs typeface="Courier New" panose="02070309020205020404" pitchFamily="49" charset="0"/>
              </a:rPr>
              <a:t>mov</a:t>
            </a:r>
            <a:r>
              <a:rPr lang="en-US" sz="1600" dirty="0">
                <a:latin typeface="Courier New" panose="02070309020205020404" pitchFamily="49" charset="0"/>
                <a:cs typeface="Courier New" panose="02070309020205020404" pitchFamily="49" charset="0"/>
              </a:rPr>
              <a:t> cx,0571h ; byte count, used as key 2</a:t>
            </a:r>
          </a:p>
          <a:p>
            <a:pPr marL="0" indent="0">
              <a:buNone/>
            </a:pPr>
            <a:r>
              <a:rPr lang="en-US" sz="1600" dirty="0">
                <a:latin typeface="Courier New" panose="02070309020205020404" pitchFamily="49" charset="0"/>
                <a:cs typeface="Courier New" panose="02070309020205020404" pitchFamily="49" charset="0"/>
              </a:rPr>
              <a:t>; </a:t>
            </a:r>
            <a:r>
              <a:rPr lang="en-US" sz="1800" b="1" dirty="0">
                <a:solidFill>
                  <a:srgbClr val="FF0000"/>
                </a:solidFill>
                <a:latin typeface="Courier New" panose="02070309020205020404" pitchFamily="49" charset="0"/>
                <a:cs typeface="Courier New" panose="02070309020205020404" pitchFamily="49" charset="0"/>
              </a:rPr>
              <a:t>Group 2</a:t>
            </a:r>
            <a:r>
              <a:rPr lang="en-US" sz="1600" dirty="0">
                <a:latin typeface="Courier New" panose="02070309020205020404" pitchFamily="49" charset="0"/>
                <a:cs typeface="Courier New" panose="02070309020205020404" pitchFamily="49" charset="0"/>
              </a:rPr>
              <a:t>: Decryption instructions</a:t>
            </a:r>
          </a:p>
          <a:p>
            <a:pPr marL="0" indent="0">
              <a:buNone/>
            </a:pPr>
            <a:r>
              <a:rPr lang="en-US" sz="1600" b="1" dirty="0">
                <a:latin typeface="Courier New" panose="02070309020205020404" pitchFamily="49" charset="0"/>
                <a:cs typeface="Courier New" panose="02070309020205020404" pitchFamily="49" charset="0"/>
              </a:rPr>
              <a:t>Decrypt</a:t>
            </a: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xor</a:t>
            </a:r>
            <a:r>
              <a:rPr lang="en-US" sz="1600" dirty="0">
                <a:latin typeface="Courier New" panose="02070309020205020404" pitchFamily="49" charset="0"/>
                <a:cs typeface="Courier New" panose="02070309020205020404" pitchFamily="49" charset="0"/>
              </a:rPr>
              <a:t> [di],cx ; decrypt first 16-bit word with key 2</a:t>
            </a:r>
          </a:p>
          <a:p>
            <a:pPr marL="0" indent="0">
              <a:buNone/>
            </a:pPr>
            <a:r>
              <a:rPr lang="en-US" sz="1600" dirty="0" err="1">
                <a:latin typeface="Courier New" panose="02070309020205020404" pitchFamily="49" charset="0"/>
                <a:cs typeface="Courier New" panose="02070309020205020404" pitchFamily="49" charset="0"/>
              </a:rPr>
              <a:t>xor</a:t>
            </a:r>
            <a:r>
              <a:rPr lang="en-US" sz="1600" dirty="0">
                <a:latin typeface="Courier New" panose="02070309020205020404" pitchFamily="49" charset="0"/>
                <a:cs typeface="Courier New" panose="02070309020205020404" pitchFamily="49" charset="0"/>
              </a:rPr>
              <a:t> [di],ax ; decrypt first 16-bit word with key 1</a:t>
            </a:r>
          </a:p>
          <a:p>
            <a:pPr marL="0" indent="0">
              <a:buNone/>
            </a:pPr>
            <a:r>
              <a:rPr lang="en-US" sz="1600" dirty="0">
                <a:latin typeface="Courier New" panose="02070309020205020404" pitchFamily="49" charset="0"/>
                <a:cs typeface="Courier New" panose="02070309020205020404" pitchFamily="49" charset="0"/>
              </a:rPr>
              <a:t>; </a:t>
            </a:r>
            <a:r>
              <a:rPr lang="en-US" sz="1800" b="1" dirty="0">
                <a:solidFill>
                  <a:srgbClr val="FF0000"/>
                </a:solidFill>
                <a:latin typeface="Courier New" panose="02070309020205020404" pitchFamily="49" charset="0"/>
                <a:cs typeface="Courier New" panose="02070309020205020404" pitchFamily="49" charset="0"/>
              </a:rPr>
              <a:t>Group 3</a:t>
            </a:r>
            <a:r>
              <a:rPr lang="en-US" sz="1600" dirty="0">
                <a:latin typeface="Courier New" panose="02070309020205020404" pitchFamily="49" charset="0"/>
                <a:cs typeface="Courier New" panose="02070309020205020404" pitchFamily="49" charset="0"/>
              </a:rPr>
              <a:t>: Decryption instructions</a:t>
            </a:r>
          </a:p>
          <a:p>
            <a:pPr marL="0" indent="0">
              <a:buNone/>
            </a:pPr>
            <a:r>
              <a:rPr lang="en-US" sz="1600" dirty="0" err="1">
                <a:latin typeface="Courier New" panose="02070309020205020404" pitchFamily="49" charset="0"/>
                <a:cs typeface="Courier New" panose="02070309020205020404" pitchFamily="49" charset="0"/>
              </a:rPr>
              <a:t>inc</a:t>
            </a:r>
            <a:r>
              <a:rPr lang="en-US" sz="1600" dirty="0">
                <a:latin typeface="Courier New" panose="02070309020205020404" pitchFamily="49" charset="0"/>
                <a:cs typeface="Courier New" panose="02070309020205020404" pitchFamily="49" charset="0"/>
              </a:rPr>
              <a:t> di ; move on to next byte</a:t>
            </a:r>
          </a:p>
          <a:p>
            <a:pPr marL="0" indent="0">
              <a:buNone/>
            </a:pPr>
            <a:r>
              <a:rPr lang="en-US" sz="1600" dirty="0" err="1">
                <a:latin typeface="Courier New" panose="02070309020205020404" pitchFamily="49" charset="0"/>
                <a:cs typeface="Courier New" panose="02070309020205020404" pitchFamily="49" charset="0"/>
              </a:rPr>
              <a:t>inc</a:t>
            </a:r>
            <a:r>
              <a:rPr lang="en-US" sz="1600" dirty="0">
                <a:latin typeface="Courier New" panose="02070309020205020404" pitchFamily="49" charset="0"/>
                <a:cs typeface="Courier New" panose="02070309020205020404" pitchFamily="49" charset="0"/>
              </a:rPr>
              <a:t> ax ; slide key 1</a:t>
            </a:r>
          </a:p>
          <a:p>
            <a:pPr marL="0" indent="0">
              <a:buNone/>
            </a:pPr>
            <a:r>
              <a:rPr lang="en-US" sz="1600" dirty="0">
                <a:latin typeface="Courier New" panose="02070309020205020404" pitchFamily="49" charset="0"/>
                <a:cs typeface="Courier New" panose="02070309020205020404" pitchFamily="49" charset="0"/>
              </a:rPr>
              <a:t>; </a:t>
            </a:r>
            <a:r>
              <a:rPr lang="en-US" sz="1800" b="1" dirty="0">
                <a:solidFill>
                  <a:srgbClr val="FF0000"/>
                </a:solidFill>
                <a:latin typeface="Courier New" panose="02070309020205020404" pitchFamily="49" charset="0"/>
                <a:cs typeface="Courier New" panose="02070309020205020404" pitchFamily="49" charset="0"/>
              </a:rPr>
              <a:t>loop instruction </a:t>
            </a:r>
            <a:r>
              <a:rPr lang="en-US" sz="1600" dirty="0">
                <a:latin typeface="Courier New" panose="02070309020205020404" pitchFamily="49" charset="0"/>
                <a:cs typeface="Courier New" panose="02070309020205020404" pitchFamily="49" charset="0"/>
              </a:rPr>
              <a:t>(not part of Group 3)</a:t>
            </a:r>
          </a:p>
          <a:p>
            <a:pPr marL="0" indent="0">
              <a:buNone/>
            </a:pPr>
            <a:r>
              <a:rPr lang="en-US" sz="1800" b="1" dirty="0">
                <a:latin typeface="Courier New" panose="02070309020205020404" pitchFamily="49" charset="0"/>
                <a:cs typeface="Courier New" panose="02070309020205020404" pitchFamily="49" charset="0"/>
              </a:rPr>
              <a:t>loop Decrypt </a:t>
            </a:r>
            <a:endParaRPr lang="en-US" sz="1800" b="1"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slide key 2 and loop back if not zero</a:t>
            </a:r>
          </a:p>
          <a:p>
            <a:pPr marL="0" indent="0">
              <a:buNone/>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Random padding up to 39 bytes</a:t>
            </a:r>
          </a:p>
          <a:p>
            <a:pPr marL="0" indent="0">
              <a:buNone/>
            </a:pPr>
            <a:r>
              <a:rPr lang="en-US" sz="1600" b="1" dirty="0">
                <a:solidFill>
                  <a:srgbClr val="FF0000"/>
                </a:solidFill>
                <a:latin typeface="Courier New" panose="02070309020205020404" pitchFamily="49" charset="0"/>
                <a:cs typeface="Courier New" panose="02070309020205020404" pitchFamily="49" charset="0"/>
              </a:rPr>
              <a:t>Start</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encrypted virus body starts here</a:t>
            </a:r>
          </a:p>
        </p:txBody>
      </p:sp>
      <p:sp>
        <p:nvSpPr>
          <p:cNvPr id="4" name="Segnaposto numero diapositiva 3"/>
          <p:cNvSpPr>
            <a:spLocks noGrp="1"/>
          </p:cNvSpPr>
          <p:nvPr>
            <p:ph type="sldNum" sz="quarter" idx="12"/>
          </p:nvPr>
        </p:nvSpPr>
        <p:spPr/>
        <p:txBody>
          <a:bodyPr/>
          <a:lstStyle/>
          <a:p>
            <a:fld id="{305F9027-4BE5-41CB-B532-EB2C5F43B18C}" type="slidenum">
              <a:rPr lang="en-US" smtClean="0"/>
              <a:t>6</a:t>
            </a:fld>
            <a:endParaRPr lang="en-US"/>
          </a:p>
        </p:txBody>
      </p:sp>
    </p:spTree>
    <p:extLst>
      <p:ext uri="{BB962C8B-B14F-4D97-AF65-F5344CB8AC3E}">
        <p14:creationId xmlns:p14="http://schemas.microsoft.com/office/powerpoint/2010/main" val="4118529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The 1260 </a:t>
            </a:r>
            <a:r>
              <a:rPr lang="it-IT" dirty="0" err="1" smtClean="0"/>
              <a:t>Polymorphism</a:t>
            </a:r>
            <a:endParaRPr lang="en-US" dirty="0"/>
          </a:p>
        </p:txBody>
      </p:sp>
      <p:sp>
        <p:nvSpPr>
          <p:cNvPr id="3" name="Segnaposto contenuto 2"/>
          <p:cNvSpPr>
            <a:spLocks noGrp="1"/>
          </p:cNvSpPr>
          <p:nvPr>
            <p:ph idx="1"/>
          </p:nvPr>
        </p:nvSpPr>
        <p:spPr/>
        <p:txBody>
          <a:bodyPr>
            <a:normAutofit fontScale="92500" lnSpcReduction="10000"/>
          </a:bodyPr>
          <a:lstStyle/>
          <a:p>
            <a:r>
              <a:rPr lang="en-US" dirty="0"/>
              <a:t>Sources of </a:t>
            </a:r>
            <a:r>
              <a:rPr lang="en-US" dirty="0" err="1"/>
              <a:t>decryptor</a:t>
            </a:r>
            <a:r>
              <a:rPr lang="en-US" dirty="0"/>
              <a:t> diversity:</a:t>
            </a:r>
          </a:p>
          <a:p>
            <a:pPr marL="514350" indent="-514350">
              <a:buFont typeface="+mj-lt"/>
              <a:buAutoNum type="arabicPeriod"/>
            </a:pPr>
            <a:r>
              <a:rPr lang="en-US" dirty="0" smtClean="0"/>
              <a:t>Reordering </a:t>
            </a:r>
            <a:r>
              <a:rPr lang="en-US" dirty="0"/>
              <a:t>instructions within </a:t>
            </a:r>
            <a:r>
              <a:rPr lang="en-US" dirty="0" smtClean="0"/>
              <a:t>groups</a:t>
            </a:r>
          </a:p>
          <a:p>
            <a:pPr marL="514350" indent="-514350">
              <a:buFont typeface="+mj-lt"/>
              <a:buAutoNum type="arabicPeriod"/>
            </a:pPr>
            <a:r>
              <a:rPr lang="en-US" dirty="0" smtClean="0"/>
              <a:t>Choosing </a:t>
            </a:r>
            <a:r>
              <a:rPr lang="en-US" dirty="0"/>
              <a:t>junk instruction </a:t>
            </a:r>
            <a:r>
              <a:rPr lang="en-US" dirty="0" smtClean="0"/>
              <a:t>locations</a:t>
            </a:r>
          </a:p>
          <a:p>
            <a:pPr marL="514350" indent="-514350">
              <a:buFont typeface="+mj-lt"/>
              <a:buAutoNum type="arabicPeriod"/>
            </a:pPr>
            <a:r>
              <a:rPr lang="en-US" dirty="0" smtClean="0"/>
              <a:t>Changing </a:t>
            </a:r>
            <a:r>
              <a:rPr lang="en-US" dirty="0"/>
              <a:t>which junk instructions are used</a:t>
            </a:r>
          </a:p>
          <a:p>
            <a:r>
              <a:rPr lang="en-US" dirty="0" smtClean="0"/>
              <a:t>We </a:t>
            </a:r>
            <a:r>
              <a:rPr lang="en-US" dirty="0"/>
              <a:t>will see that these variations are </a:t>
            </a:r>
            <a:r>
              <a:rPr lang="en-US" dirty="0" smtClean="0"/>
              <a:t>simple for </a:t>
            </a:r>
            <a:r>
              <a:rPr lang="en-US" dirty="0"/>
              <a:t>the replication code to produce</a:t>
            </a:r>
          </a:p>
          <a:p>
            <a:r>
              <a:rPr lang="en-US" dirty="0" smtClean="0"/>
              <a:t>Can </a:t>
            </a:r>
            <a:r>
              <a:rPr lang="en-US" dirty="0"/>
              <a:t>we really produce millions of </a:t>
            </a:r>
            <a:r>
              <a:rPr lang="en-US" dirty="0" smtClean="0"/>
              <a:t>variants in </a:t>
            </a:r>
            <a:r>
              <a:rPr lang="en-US" dirty="0"/>
              <a:t>a short </a:t>
            </a:r>
            <a:r>
              <a:rPr lang="en-US" dirty="0" err="1"/>
              <a:t>decryptor</a:t>
            </a:r>
            <a:r>
              <a:rPr lang="en-US" dirty="0"/>
              <a:t>, just using </a:t>
            </a:r>
            <a:r>
              <a:rPr lang="en-US" dirty="0" smtClean="0"/>
              <a:t>these simple </a:t>
            </a:r>
            <a:r>
              <a:rPr lang="en-US" dirty="0"/>
              <a:t>forms of diversity?</a:t>
            </a:r>
          </a:p>
        </p:txBody>
      </p:sp>
      <p:sp>
        <p:nvSpPr>
          <p:cNvPr id="4" name="Segnaposto numero diapositiva 3"/>
          <p:cNvSpPr>
            <a:spLocks noGrp="1"/>
          </p:cNvSpPr>
          <p:nvPr>
            <p:ph type="sldNum" sz="quarter" idx="12"/>
          </p:nvPr>
        </p:nvSpPr>
        <p:spPr/>
        <p:txBody>
          <a:bodyPr/>
          <a:lstStyle/>
          <a:p>
            <a:fld id="{305F9027-4BE5-41CB-B532-EB2C5F43B18C}" type="slidenum">
              <a:rPr lang="en-US" smtClean="0"/>
              <a:t>7</a:t>
            </a:fld>
            <a:endParaRPr lang="en-US"/>
          </a:p>
        </p:txBody>
      </p:sp>
    </p:spTree>
    <p:extLst>
      <p:ext uri="{BB962C8B-B14F-4D97-AF65-F5344CB8AC3E}">
        <p14:creationId xmlns:p14="http://schemas.microsoft.com/office/powerpoint/2010/main" val="1880004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Polymorphsim</a:t>
            </a:r>
            <a:r>
              <a:rPr lang="it-IT" dirty="0" smtClean="0"/>
              <a:t>: </a:t>
            </a:r>
            <a:r>
              <a:rPr lang="it-IT" dirty="0" err="1" smtClean="0"/>
              <a:t>reordering</a:t>
            </a:r>
            <a:endParaRPr lang="en-US" dirty="0"/>
          </a:p>
        </p:txBody>
      </p:sp>
      <p:sp>
        <p:nvSpPr>
          <p:cNvPr id="3" name="Segnaposto contenuto 2"/>
          <p:cNvSpPr>
            <a:spLocks noGrp="1"/>
          </p:cNvSpPr>
          <p:nvPr>
            <p:ph idx="1"/>
          </p:nvPr>
        </p:nvSpPr>
        <p:spPr/>
        <p:txBody>
          <a:bodyPr>
            <a:normAutofit fontScale="85000" lnSpcReduction="10000"/>
          </a:bodyPr>
          <a:lstStyle/>
          <a:p>
            <a:r>
              <a:rPr lang="en-US" dirty="0"/>
              <a:t>The 1260 </a:t>
            </a:r>
            <a:r>
              <a:rPr lang="en-US" dirty="0" err="1"/>
              <a:t>decryptor</a:t>
            </a:r>
            <a:r>
              <a:rPr lang="en-US" dirty="0"/>
              <a:t> has three </a:t>
            </a:r>
            <a:r>
              <a:rPr lang="en-US" dirty="0" smtClean="0"/>
              <a:t>instruction groups</a:t>
            </a:r>
            <a:r>
              <a:rPr lang="en-US" dirty="0"/>
              <a:t>, with 3, 2, and 2 instructions</a:t>
            </a:r>
            <a:r>
              <a:rPr lang="en-US" dirty="0" smtClean="0"/>
              <a:t>, respectively</a:t>
            </a:r>
            <a:endParaRPr lang="en-US" dirty="0"/>
          </a:p>
          <a:p>
            <a:r>
              <a:rPr lang="en-US" dirty="0" smtClean="0"/>
              <a:t>The </a:t>
            </a:r>
            <a:r>
              <a:rPr lang="en-US" dirty="0"/>
              <a:t>groups were defined to be </a:t>
            </a:r>
            <a:r>
              <a:rPr lang="en-US" dirty="0" smtClean="0"/>
              <a:t>the instruction </a:t>
            </a:r>
            <a:r>
              <a:rPr lang="en-US" dirty="0"/>
              <a:t>sequences that could </a:t>
            </a:r>
            <a:r>
              <a:rPr lang="en-US" dirty="0" smtClean="0"/>
              <a:t>be permuted </a:t>
            </a:r>
            <a:r>
              <a:rPr lang="en-US" dirty="0"/>
              <a:t>without changing the result </a:t>
            </a:r>
            <a:r>
              <a:rPr lang="en-US" dirty="0" smtClean="0"/>
              <a:t>of the </a:t>
            </a:r>
            <a:r>
              <a:rPr lang="en-US" dirty="0"/>
              <a:t>decryption</a:t>
            </a:r>
          </a:p>
          <a:p>
            <a:pPr lvl="1"/>
            <a:r>
              <a:rPr lang="en-US" dirty="0" smtClean="0"/>
              <a:t>i.e</a:t>
            </a:r>
            <a:r>
              <a:rPr lang="en-US" dirty="0"/>
              <a:t>. there is no inter-instruction dependence among </a:t>
            </a:r>
            <a:r>
              <a:rPr lang="en-US" dirty="0" smtClean="0"/>
              <a:t>the instructions </a:t>
            </a:r>
            <a:r>
              <a:rPr lang="en-US" dirty="0"/>
              <a:t>inside a group</a:t>
            </a:r>
          </a:p>
          <a:p>
            <a:r>
              <a:rPr lang="en-US" dirty="0" smtClean="0"/>
              <a:t>So</a:t>
            </a:r>
            <a:r>
              <a:rPr lang="en-US" dirty="0"/>
              <a:t>, the </a:t>
            </a:r>
            <a:r>
              <a:rPr lang="en-US" dirty="0" err="1"/>
              <a:t>reorderings</a:t>
            </a:r>
            <a:r>
              <a:rPr lang="en-US" dirty="0"/>
              <a:t> within the </a:t>
            </a:r>
            <a:r>
              <a:rPr lang="en-US" dirty="0" smtClean="0"/>
              <a:t>groups produce </a:t>
            </a:r>
            <a:r>
              <a:rPr lang="en-US" dirty="0"/>
              <a:t>3! * 2! * 2! = 24 variants</a:t>
            </a:r>
          </a:p>
          <a:p>
            <a:r>
              <a:rPr lang="en-US" dirty="0" smtClean="0"/>
              <a:t>This </a:t>
            </a:r>
            <a:r>
              <a:rPr lang="en-US" dirty="0"/>
              <a:t>gives a multiplicative factor of 24 </a:t>
            </a:r>
            <a:r>
              <a:rPr lang="en-US" dirty="0" smtClean="0"/>
              <a:t>to apply </a:t>
            </a:r>
            <a:r>
              <a:rPr lang="en-US" dirty="0"/>
              <a:t>to all variants that can be </a:t>
            </a:r>
            <a:r>
              <a:rPr lang="en-US" dirty="0" smtClean="0"/>
              <a:t>produced using </a:t>
            </a:r>
            <a:r>
              <a:rPr lang="en-US" dirty="0"/>
              <a:t>junk instructions</a:t>
            </a:r>
          </a:p>
        </p:txBody>
      </p:sp>
      <p:sp>
        <p:nvSpPr>
          <p:cNvPr id="4" name="Segnaposto numero diapositiva 3"/>
          <p:cNvSpPr>
            <a:spLocks noGrp="1"/>
          </p:cNvSpPr>
          <p:nvPr>
            <p:ph type="sldNum" sz="quarter" idx="12"/>
          </p:nvPr>
        </p:nvSpPr>
        <p:spPr/>
        <p:txBody>
          <a:bodyPr/>
          <a:lstStyle/>
          <a:p>
            <a:fld id="{305F9027-4BE5-41CB-B532-EB2C5F43B18C}" type="slidenum">
              <a:rPr lang="en-US" smtClean="0"/>
              <a:t>8</a:t>
            </a:fld>
            <a:endParaRPr lang="en-US"/>
          </a:p>
        </p:txBody>
      </p:sp>
    </p:spTree>
    <p:extLst>
      <p:ext uri="{BB962C8B-B14F-4D97-AF65-F5344CB8AC3E}">
        <p14:creationId xmlns:p14="http://schemas.microsoft.com/office/powerpoint/2010/main" val="41677106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Polymorphism</a:t>
            </a:r>
            <a:r>
              <a:rPr lang="it-IT" dirty="0" smtClean="0"/>
              <a:t>: junk </a:t>
            </a:r>
            <a:r>
              <a:rPr lang="it-IT" dirty="0" err="1" smtClean="0"/>
              <a:t>locations</a:t>
            </a:r>
            <a:endParaRPr lang="en-US" dirty="0"/>
          </a:p>
        </p:txBody>
      </p:sp>
      <p:sp>
        <p:nvSpPr>
          <p:cNvPr id="3" name="Segnaposto contenuto 2"/>
          <p:cNvSpPr>
            <a:spLocks noGrp="1"/>
          </p:cNvSpPr>
          <p:nvPr>
            <p:ph idx="1"/>
          </p:nvPr>
        </p:nvSpPr>
        <p:spPr/>
        <p:txBody>
          <a:bodyPr>
            <a:normAutofit fontScale="55000" lnSpcReduction="20000"/>
          </a:bodyPr>
          <a:lstStyle/>
          <a:p>
            <a:r>
              <a:rPr lang="en-US" dirty="0"/>
              <a:t>In a 2-instruction group, there are three locations for junk</a:t>
            </a:r>
            <a:r>
              <a:rPr lang="en-US" dirty="0" smtClean="0"/>
              <a:t>: before</a:t>
            </a:r>
            <a:r>
              <a:rPr lang="en-US" dirty="0"/>
              <a:t>, after, and in between the two instructions</a:t>
            </a:r>
          </a:p>
          <a:p>
            <a:r>
              <a:rPr lang="en-US" dirty="0" smtClean="0"/>
              <a:t>However</a:t>
            </a:r>
            <a:r>
              <a:rPr lang="en-US" dirty="0"/>
              <a:t>, there are far more possibilities than these </a:t>
            </a:r>
            <a:r>
              <a:rPr lang="en-US" dirty="0" smtClean="0"/>
              <a:t>three locations</a:t>
            </a:r>
            <a:r>
              <a:rPr lang="en-US" dirty="0"/>
              <a:t>, as each location can hold from zero to </a:t>
            </a:r>
            <a:r>
              <a:rPr lang="en-US" dirty="0" smtClean="0"/>
              <a:t>39 instructions</a:t>
            </a:r>
            <a:endParaRPr lang="en-US" dirty="0"/>
          </a:p>
          <a:p>
            <a:pPr lvl="1"/>
            <a:r>
              <a:rPr lang="en-US" dirty="0" smtClean="0"/>
              <a:t>39-byte </a:t>
            </a:r>
            <a:r>
              <a:rPr lang="en-US" dirty="0"/>
              <a:t>junk instruction limit (imposed by virus designer)</a:t>
            </a:r>
          </a:p>
          <a:p>
            <a:pPr lvl="1"/>
            <a:r>
              <a:rPr lang="en-US" dirty="0" smtClean="0"/>
              <a:t>Shortest </a:t>
            </a:r>
            <a:r>
              <a:rPr lang="en-US" dirty="0"/>
              <a:t>x86 instructions take one byte; most take 2-3 bytes</a:t>
            </a:r>
          </a:p>
          <a:p>
            <a:pPr lvl="1"/>
            <a:r>
              <a:rPr lang="en-US" dirty="0" smtClean="0"/>
              <a:t>Conservatively</a:t>
            </a:r>
            <a:r>
              <a:rPr lang="en-US" dirty="0"/>
              <a:t>, we could say that the replicator will choose about </a:t>
            </a:r>
            <a:r>
              <a:rPr lang="en-US" dirty="0" smtClean="0"/>
              <a:t>15 junk </a:t>
            </a:r>
            <a:r>
              <a:rPr lang="en-US" dirty="0"/>
              <a:t>instructions that will add up to 39 bytes</a:t>
            </a:r>
          </a:p>
          <a:p>
            <a:pPr lvl="1"/>
            <a:r>
              <a:rPr lang="en-US" dirty="0" smtClean="0"/>
              <a:t>11 </a:t>
            </a:r>
            <a:r>
              <a:rPr lang="en-US" dirty="0"/>
              <a:t>locations are possible throughout the </a:t>
            </a:r>
            <a:r>
              <a:rPr lang="en-US" dirty="0" err="1"/>
              <a:t>decryptor</a:t>
            </a:r>
            <a:endParaRPr lang="en-US" dirty="0"/>
          </a:p>
          <a:p>
            <a:r>
              <a:rPr lang="en-US" dirty="0" smtClean="0"/>
              <a:t>The </a:t>
            </a:r>
            <a:r>
              <a:rPr lang="en-US" dirty="0"/>
              <a:t>choosing of 11 numbers from 0-15, that add up </a:t>
            </a:r>
            <a:r>
              <a:rPr lang="en-US" dirty="0" smtClean="0"/>
              <a:t>to exactly </a:t>
            </a:r>
            <a:r>
              <a:rPr lang="en-US" dirty="0"/>
              <a:t>15, can be done in how many ways?</a:t>
            </a:r>
          </a:p>
          <a:p>
            <a:pPr lvl="1"/>
            <a:r>
              <a:rPr lang="en-US" dirty="0" smtClean="0"/>
              <a:t> </a:t>
            </a:r>
            <a:r>
              <a:rPr lang="en-US" dirty="0"/>
              <a:t>1+10+(10+C(10,2))+(10+P(10,2)+C(10,3</a:t>
            </a:r>
            <a:r>
              <a:rPr lang="en-US" dirty="0" smtClean="0"/>
              <a:t>)) +(</a:t>
            </a:r>
            <a:r>
              <a:rPr lang="en-US" dirty="0"/>
              <a:t>10+P(10,2)+C(10,2)+10+C(9,2)+C(10,4))+…… = 1+10+55+220+401+……</a:t>
            </a:r>
          </a:p>
          <a:p>
            <a:r>
              <a:rPr lang="en-US" dirty="0" smtClean="0"/>
              <a:t>This </a:t>
            </a:r>
            <a:r>
              <a:rPr lang="en-US" dirty="0"/>
              <a:t>gives a multiplicative factor of several thousand </a:t>
            </a:r>
            <a:r>
              <a:rPr lang="en-US" dirty="0" smtClean="0"/>
              <a:t>to apply </a:t>
            </a:r>
            <a:r>
              <a:rPr lang="en-US" dirty="0"/>
              <a:t>to all variants that can be produced using </a:t>
            </a:r>
            <a:r>
              <a:rPr lang="en-US" dirty="0" smtClean="0"/>
              <a:t>junk instruction </a:t>
            </a:r>
            <a:r>
              <a:rPr lang="en-US" dirty="0"/>
              <a:t>selection and </a:t>
            </a:r>
            <a:r>
              <a:rPr lang="en-US" dirty="0" err="1"/>
              <a:t>decryptor</a:t>
            </a:r>
            <a:r>
              <a:rPr lang="en-US" dirty="0"/>
              <a:t> instruction reordering</a:t>
            </a:r>
          </a:p>
          <a:p>
            <a:r>
              <a:rPr lang="en-US" dirty="0"/>
              <a:t>– So far, 24 * (several thousand) variants</a:t>
            </a:r>
          </a:p>
        </p:txBody>
      </p:sp>
      <p:sp>
        <p:nvSpPr>
          <p:cNvPr id="4" name="Segnaposto numero diapositiva 3"/>
          <p:cNvSpPr>
            <a:spLocks noGrp="1"/>
          </p:cNvSpPr>
          <p:nvPr>
            <p:ph type="sldNum" sz="quarter" idx="12"/>
          </p:nvPr>
        </p:nvSpPr>
        <p:spPr/>
        <p:txBody>
          <a:bodyPr/>
          <a:lstStyle/>
          <a:p>
            <a:fld id="{305F9027-4BE5-41CB-B532-EB2C5F43B18C}" type="slidenum">
              <a:rPr lang="en-US" smtClean="0"/>
              <a:t>9</a:t>
            </a:fld>
            <a:endParaRPr lang="en-US"/>
          </a:p>
        </p:txBody>
      </p:sp>
    </p:spTree>
    <p:extLst>
      <p:ext uri="{BB962C8B-B14F-4D97-AF65-F5344CB8AC3E}">
        <p14:creationId xmlns:p14="http://schemas.microsoft.com/office/powerpoint/2010/main" val="6743359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1440</TotalTime>
  <Words>4065</Words>
  <Application>Microsoft Office PowerPoint</Application>
  <PresentationFormat>Presentazione su schermo (4:3)</PresentationFormat>
  <Paragraphs>459</Paragraphs>
  <Slides>50</Slides>
  <Notes>10</Notes>
  <HiddenSlides>0</HiddenSlides>
  <MMClips>0</MMClips>
  <ScaleCrop>false</ScaleCrop>
  <HeadingPairs>
    <vt:vector size="4" baseType="variant">
      <vt:variant>
        <vt:lpstr>Tema</vt:lpstr>
      </vt:variant>
      <vt:variant>
        <vt:i4>1</vt:i4>
      </vt:variant>
      <vt:variant>
        <vt:lpstr>Titoli diapositive</vt:lpstr>
      </vt:variant>
      <vt:variant>
        <vt:i4>50</vt:i4>
      </vt:variant>
    </vt:vector>
  </HeadingPairs>
  <TitlesOfParts>
    <vt:vector size="51" baseType="lpstr">
      <vt:lpstr>Tema di Office</vt:lpstr>
      <vt:lpstr>Presentazione standard di PowerPoint</vt:lpstr>
      <vt:lpstr>Presentazione standard di PowerPoint</vt:lpstr>
      <vt:lpstr>Polymorphic Viruses</vt:lpstr>
      <vt:lpstr>The 1260 Virus (1989)</vt:lpstr>
      <vt:lpstr>Vienna Virus</vt:lpstr>
      <vt:lpstr>The 1260 Virus Decryptor</vt:lpstr>
      <vt:lpstr>The 1260 Polymorphism</vt:lpstr>
      <vt:lpstr>Polymorphsim: reordering</vt:lpstr>
      <vt:lpstr>Polymorphism: junk locations</vt:lpstr>
      <vt:lpstr>Polymorphism: Junk Instruction Selection</vt:lpstr>
      <vt:lpstr>Polymorphism in V2PX/1260</vt:lpstr>
      <vt:lpstr>Register Replacement</vt:lpstr>
      <vt:lpstr>Mutation Engines</vt:lpstr>
      <vt:lpstr>MtE Muation Engine</vt:lpstr>
      <vt:lpstr>MtE Decryptor Obfuscation</vt:lpstr>
      <vt:lpstr>Detecting polymorphic Viruses</vt:lpstr>
      <vt:lpstr>Detecting Polymorphic Viruses</vt:lpstr>
      <vt:lpstr>Metamorphic Viruses</vt:lpstr>
      <vt:lpstr>Source code Metamorphism</vt:lpstr>
      <vt:lpstr>.Net/MSIL Metamorphism</vt:lpstr>
      <vt:lpstr>Early metamorphic Viruses</vt:lpstr>
      <vt:lpstr>Early metamorphics:Regswap</vt:lpstr>
      <vt:lpstr>Detecting Regswap</vt:lpstr>
      <vt:lpstr>Module Permutation</vt:lpstr>
      <vt:lpstr>Metamorphic Build-and-execute</vt:lpstr>
      <vt:lpstr>Metamorphic engines</vt:lpstr>
      <vt:lpstr>Metamorphic engine Example</vt:lpstr>
      <vt:lpstr>Evol Example cont.</vt:lpstr>
      <vt:lpstr>Metamorphic Instruction Permutation</vt:lpstr>
      <vt:lpstr>Instruction Permutation Detection</vt:lpstr>
      <vt:lpstr>zmist</vt:lpstr>
      <vt:lpstr>INTRO…</vt:lpstr>
      <vt:lpstr>…INTRO</vt:lpstr>
      <vt:lpstr>Direct Action Infection</vt:lpstr>
      <vt:lpstr>Permutation</vt:lpstr>
      <vt:lpstr>Infection of portable Executable Files</vt:lpstr>
      <vt:lpstr>…Infection of portable Executable Files…</vt:lpstr>
      <vt:lpstr>…Infection of portable Executable Files…</vt:lpstr>
      <vt:lpstr>…Infection of portable Executable Files…</vt:lpstr>
      <vt:lpstr>…Infection of portable Executable Files…</vt:lpstr>
      <vt:lpstr>…Infection of portable Executable Files…</vt:lpstr>
      <vt:lpstr>…Infection of portable Executable File…</vt:lpstr>
      <vt:lpstr>Double keys</vt:lpstr>
      <vt:lpstr>Code Integration…</vt:lpstr>
      <vt:lpstr>… Code Integration…</vt:lpstr>
      <vt:lpstr>…Code Integration…</vt:lpstr>
      <vt:lpstr>… Code Integration…</vt:lpstr>
      <vt:lpstr>…Code Integration…</vt:lpstr>
      <vt:lpstr>… Code Integration</vt:lpstr>
      <vt:lpstr>Conclusion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theBrain</dc:creator>
  <cp:lastModifiedBy>theBrain</cp:lastModifiedBy>
  <cp:revision>39</cp:revision>
  <dcterms:created xsi:type="dcterms:W3CDTF">2013-11-26T08:44:23Z</dcterms:created>
  <dcterms:modified xsi:type="dcterms:W3CDTF">2016-11-04T10:24:05Z</dcterms:modified>
</cp:coreProperties>
</file>