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6" r:id="rId6"/>
    <p:sldId id="272" r:id="rId7"/>
    <p:sldId id="302" r:id="rId8"/>
    <p:sldId id="301" r:id="rId9"/>
    <p:sldId id="303" r:id="rId10"/>
    <p:sldId id="304" r:id="rId11"/>
    <p:sldId id="305" r:id="rId12"/>
    <p:sldId id="273" r:id="rId13"/>
    <p:sldId id="306" r:id="rId14"/>
    <p:sldId id="298" r:id="rId15"/>
    <p:sldId id="3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549125-6F15-4256-AC9B-D9D3A5E093AA}">
          <p14:sldIdLst>
            <p14:sldId id="257"/>
            <p14:sldId id="266"/>
          </p14:sldIdLst>
        </p14:section>
        <p14:section name="Untitled Section" id="{A095150B-4D27-4210-A75E-5AE356DC11D0}">
          <p14:sldIdLst>
            <p14:sldId id="272"/>
            <p14:sldId id="302"/>
            <p14:sldId id="301"/>
            <p14:sldId id="303"/>
            <p14:sldId id="304"/>
            <p14:sldId id="305"/>
            <p14:sldId id="273"/>
            <p14:sldId id="306"/>
            <p14:sldId id="298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10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Battle of Neighborhoods – Dallas, Texas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By,</a:t>
            </a:r>
          </a:p>
          <a:p>
            <a:r>
              <a:rPr lang="en-US" dirty="0"/>
              <a:t>Janaranjani Kannan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905D57-E263-46C5-8D6D-2CB326D75B43}"/>
              </a:ext>
            </a:extLst>
          </p:cNvPr>
          <p:cNvSpPr/>
          <p:nvPr/>
        </p:nvSpPr>
        <p:spPr>
          <a:xfrm>
            <a:off x="3544420" y="249344"/>
            <a:ext cx="5103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Data visualization after clustering</a:t>
            </a:r>
            <a:endParaRPr lang="en-US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BC6DB-988E-4E09-98C3-714C57A52DEE}"/>
              </a:ext>
            </a:extLst>
          </p:cNvPr>
          <p:cNvSpPr/>
          <p:nvPr/>
        </p:nvSpPr>
        <p:spPr>
          <a:xfrm>
            <a:off x="635029" y="994058"/>
            <a:ext cx="112521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Map of Texas with Dallas neighborhoods superimposed on top.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75A693-D0E2-4C1E-B822-B59210C988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8187" y="1563691"/>
            <a:ext cx="9385852" cy="504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3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11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B5700A4-E559-4E6D-B8D9-85113ADE6B4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71475" y="1994197"/>
            <a:ext cx="2686613" cy="66678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Ethnic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BD9C973-CFB9-4C67-BBF3-96ACA11651F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305488" y="1994196"/>
            <a:ext cx="2686613" cy="66678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Urban Pioneer</a:t>
            </a:r>
          </a:p>
          <a:p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FE2985-1E55-4430-BC85-10493B759318}"/>
              </a:ext>
            </a:extLst>
          </p:cNvPr>
          <p:cNvSpPr/>
          <p:nvPr/>
        </p:nvSpPr>
        <p:spPr>
          <a:xfrm>
            <a:off x="371476" y="2660977"/>
            <a:ext cx="2686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Immigrants from a particular ethnicity, young couples, budget-conscious singles.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EFDDBB-A56C-4182-9A2F-9417D501BE59}"/>
              </a:ext>
            </a:extLst>
          </p:cNvPr>
          <p:cNvSpPr/>
          <p:nvPr/>
        </p:nvSpPr>
        <p:spPr>
          <a:xfrm>
            <a:off x="3305487" y="2660976"/>
            <a:ext cx="2686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Near downtown and inner-ring suburbs.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5F60D2-B637-4CA0-98AC-A108AFE3FCAB}"/>
              </a:ext>
            </a:extLst>
          </p:cNvPr>
          <p:cNvSpPr/>
          <p:nvPr/>
        </p:nvSpPr>
        <p:spPr>
          <a:xfrm>
            <a:off x="6345518" y="1892361"/>
            <a:ext cx="2626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Urban Core (Downtown)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7E9BD3-D1C4-4DD1-BBCF-684662F1760A}"/>
              </a:ext>
            </a:extLst>
          </p:cNvPr>
          <p:cNvSpPr/>
          <p:nvPr/>
        </p:nvSpPr>
        <p:spPr>
          <a:xfrm>
            <a:off x="6281531" y="2660976"/>
            <a:ext cx="2686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Downtown, the heart of major metros.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1F8C24-0EA0-410D-91A3-83AC364A599E}"/>
              </a:ext>
            </a:extLst>
          </p:cNvPr>
          <p:cNvSpPr/>
          <p:nvPr/>
        </p:nvSpPr>
        <p:spPr>
          <a:xfrm>
            <a:off x="9325138" y="1994196"/>
            <a:ext cx="2517344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Cul-de-sacs &amp; Kids</a:t>
            </a:r>
            <a:endParaRPr lang="en-US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739F41-3825-48B6-AE44-8767F30418BD}"/>
              </a:ext>
            </a:extLst>
          </p:cNvPr>
          <p:cNvSpPr/>
          <p:nvPr/>
        </p:nvSpPr>
        <p:spPr>
          <a:xfrm>
            <a:off x="9216278" y="2600247"/>
            <a:ext cx="26262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SSm"/>
              </a:rPr>
              <a:t>Middle-aged soccer moms and dads whose lives revolve around their children.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BE6AF6-926A-465E-ABB3-1B19CE79CEF0}"/>
              </a:ext>
            </a:extLst>
          </p:cNvPr>
          <p:cNvSpPr/>
          <p:nvPr/>
        </p:nvSpPr>
        <p:spPr>
          <a:xfrm>
            <a:off x="442913" y="1070057"/>
            <a:ext cx="1144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B4143"/>
                </a:solidFill>
                <a:latin typeface="Gotham SSm"/>
              </a:rPr>
              <a:t>Neighborhoods are segmented into 4 clusters, each one maps to a specific neighborhood.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0197E3-94C0-4867-B181-CFDDB8EF5A28}"/>
              </a:ext>
            </a:extLst>
          </p:cNvPr>
          <p:cNvSpPr/>
          <p:nvPr/>
        </p:nvSpPr>
        <p:spPr>
          <a:xfrm>
            <a:off x="371475" y="4592102"/>
            <a:ext cx="11449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B4143"/>
                </a:solidFill>
                <a:latin typeface="Gotham SSm"/>
              </a:rPr>
              <a:t>Per our business objective, we are looking for a </a:t>
            </a:r>
            <a:r>
              <a:rPr lang="en-US" b="1" dirty="0">
                <a:solidFill>
                  <a:srgbClr val="3B4143"/>
                </a:solidFill>
                <a:latin typeface="Gotham SSm"/>
              </a:rPr>
              <a:t>‘</a:t>
            </a:r>
            <a:r>
              <a:rPr lang="en-US" b="1" i="1" dirty="0"/>
              <a:t>Cul-de-sacs &amp; Kids’</a:t>
            </a:r>
            <a:r>
              <a:rPr lang="en-US" i="1" dirty="0"/>
              <a:t> </a:t>
            </a:r>
            <a:r>
              <a:rPr lang="en-US" dirty="0">
                <a:solidFill>
                  <a:srgbClr val="3B4143"/>
                </a:solidFill>
                <a:latin typeface="Gotham SSm"/>
              </a:rPr>
              <a:t>neighborhood type which is populated with middle-aged soccer moms and dads whose lives revolve around their children. </a:t>
            </a:r>
          </a:p>
        </p:txBody>
      </p:sp>
    </p:spTree>
    <p:extLst>
      <p:ext uri="{BB962C8B-B14F-4D97-AF65-F5344CB8AC3E}">
        <p14:creationId xmlns:p14="http://schemas.microsoft.com/office/powerpoint/2010/main" val="297104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616085"/>
            <a:ext cx="10439400" cy="117544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5D4033-93D8-4B91-9A24-F23027B2038E}"/>
              </a:ext>
            </a:extLst>
          </p:cNvPr>
          <p:cNvSpPr/>
          <p:nvPr/>
        </p:nvSpPr>
        <p:spPr>
          <a:xfrm>
            <a:off x="242956" y="3635311"/>
            <a:ext cx="53664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the data analysis (per the combination of the features such as </a:t>
            </a:r>
            <a:r>
              <a:rPr lang="en-US" i="1" dirty="0"/>
              <a:t>Population, Median Household Income, Male/Female average age and Venues list</a:t>
            </a:r>
            <a:r>
              <a:rPr lang="en-US" dirty="0"/>
              <a:t>) and </a:t>
            </a:r>
            <a:r>
              <a:rPr lang="en-US" dirty="0" err="1"/>
              <a:t>Kmeans</a:t>
            </a:r>
            <a:r>
              <a:rPr lang="en-US" dirty="0"/>
              <a:t> clusters(neighborhood types), we can conclude that </a:t>
            </a:r>
            <a:r>
              <a:rPr lang="en-US" b="1" u="sng" dirty="0"/>
              <a:t>Lake Highlands</a:t>
            </a:r>
            <a:r>
              <a:rPr lang="en-US" dirty="0"/>
              <a:t> (instead of ‘Pleasant Grove’ since the Income feature is not satisfactory) is the perfect neighborhood to start the first tutoring center in Dallas by the client.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343186-04A7-41B3-9F3B-43AFB133AB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09430" y="3190461"/>
            <a:ext cx="6430169" cy="315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7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entrepreneur wants to open a tutoring center in Dallas, Texas.</a:t>
            </a:r>
          </a:p>
          <a:p>
            <a:r>
              <a:rPr lang="en-US" dirty="0"/>
              <a:t>He wants to use Data Science to help him locate the best neighborhood to establish a tutoring center which will have high success 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Placeholder 28" descr="Young student drawing on a whiteboard">
            <a:extLst>
              <a:ext uri="{FF2B5EF4-FFF2-40B4-BE49-F238E27FC236}">
                <a16:creationId xmlns:a16="http://schemas.microsoft.com/office/drawing/2014/main" id="{11ACBC1D-F622-4901-8817-1F01886F8B3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7547" y="807194"/>
            <a:ext cx="5854766" cy="52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616085"/>
            <a:ext cx="10439400" cy="117544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Business 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50FFC-AE58-40C6-A5E4-F38674CF434B}"/>
              </a:ext>
            </a:extLst>
          </p:cNvPr>
          <p:cNvSpPr/>
          <p:nvPr/>
        </p:nvSpPr>
        <p:spPr>
          <a:xfrm>
            <a:off x="6582572" y="3635311"/>
            <a:ext cx="5122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Populated neighborhood.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other tutoring/learning center within a radius of 2000 meters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5D4033-93D8-4B91-9A24-F23027B2038E}"/>
              </a:ext>
            </a:extLst>
          </p:cNvPr>
          <p:cNvSpPr/>
          <p:nvPr/>
        </p:nvSpPr>
        <p:spPr>
          <a:xfrm>
            <a:off x="242956" y="3635311"/>
            <a:ext cx="5366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Middle Aged families whose lives revolve around their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to High Income Families who can afford to send their children to tutoring centers.</a:t>
            </a:r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932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905D57-E263-46C5-8D6D-2CB326D75B43}"/>
              </a:ext>
            </a:extLst>
          </p:cNvPr>
          <p:cNvSpPr/>
          <p:nvPr/>
        </p:nvSpPr>
        <p:spPr>
          <a:xfrm>
            <a:off x="555518" y="421622"/>
            <a:ext cx="5103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Data source and feature selection</a:t>
            </a:r>
            <a:endParaRPr lang="en-US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8E275A-976D-4797-99AC-43C45464C5C7}"/>
              </a:ext>
            </a:extLst>
          </p:cNvPr>
          <p:cNvSpPr/>
          <p:nvPr/>
        </p:nvSpPr>
        <p:spPr>
          <a:xfrm>
            <a:off x="7090177" y="421622"/>
            <a:ext cx="3830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Data </a:t>
            </a:r>
            <a:r>
              <a:rPr lang="en-US" sz="2800" b="1" u="sng" dirty="0" err="1">
                <a:solidFill>
                  <a:schemeClr val="bg1"/>
                </a:solidFill>
              </a:rPr>
              <a:t>wrange</a:t>
            </a:r>
            <a:r>
              <a:rPr lang="en-US" sz="2800" b="1" u="sng" dirty="0">
                <a:solidFill>
                  <a:schemeClr val="bg1"/>
                </a:solidFill>
              </a:rPr>
              <a:t> and cleaning</a:t>
            </a:r>
            <a:endParaRPr lang="en-US" sz="2800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BC6DB-988E-4E09-98C3-714C57A52DEE}"/>
              </a:ext>
            </a:extLst>
          </p:cNvPr>
          <p:cNvSpPr/>
          <p:nvPr/>
        </p:nvSpPr>
        <p:spPr>
          <a:xfrm>
            <a:off x="555518" y="1709675"/>
            <a:ext cx="554048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need the following features from ‘www.city-data.com’ portal.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Neighborhood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Population per neighborhood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Median Household Income per neighborhood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Male average age per neighborhood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Female average age per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can use the module “</a:t>
            </a:r>
            <a:r>
              <a:rPr lang="en-US" sz="2000" dirty="0" err="1">
                <a:solidFill>
                  <a:schemeClr val="bg1"/>
                </a:solidFill>
              </a:rPr>
              <a:t>Geopy</a:t>
            </a:r>
            <a:r>
              <a:rPr lang="en-US" sz="2000" dirty="0">
                <a:solidFill>
                  <a:schemeClr val="bg1"/>
                </a:solidFill>
              </a:rPr>
              <a:t>” to retrieve Latitude and Longitude based on neighborhood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can use Four Square API endpoint: “explore” to obtain top 100 venues that are within a radius of 2000 meters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085726-015C-48E8-85F1-B08B0997AEF3}"/>
              </a:ext>
            </a:extLst>
          </p:cNvPr>
          <p:cNvSpPr/>
          <p:nvPr/>
        </p:nvSpPr>
        <p:spPr>
          <a:xfrm>
            <a:off x="6545501" y="1690062"/>
            <a:ext cx="554048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Remove duplicate entries.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Drop rows if any of its cells have </a:t>
            </a:r>
            <a:r>
              <a:rPr lang="en-US" sz="2000" dirty="0" err="1">
                <a:solidFill>
                  <a:schemeClr val="bg1"/>
                </a:solidFill>
              </a:rPr>
              <a:t>NaN</a:t>
            </a:r>
            <a:r>
              <a:rPr lang="en-US" sz="2000" dirty="0">
                <a:solidFill>
                  <a:schemeClr val="bg1"/>
                </a:solidFill>
              </a:rPr>
              <a:t> instead of real data.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Remove cumulative population number entries such as North Dallas, East Dallas, Far North West Dallas </a:t>
            </a:r>
            <a:r>
              <a:rPr lang="en-US" sz="2000" dirty="0" err="1">
                <a:solidFill>
                  <a:schemeClr val="bg1"/>
                </a:solidFill>
              </a:rPr>
              <a:t>etc</a:t>
            </a:r>
            <a:r>
              <a:rPr lang="en-US" sz="2000" dirty="0">
                <a:solidFill>
                  <a:schemeClr val="bg1"/>
                </a:solidFill>
              </a:rPr>
              <a:t> since each of these locations are further divided into many neighborhoods which are already part of the dataset.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Consider neighborhoods </a:t>
            </a:r>
            <a:r>
              <a:rPr lang="en-US" sz="2000" dirty="0">
                <a:solidFill>
                  <a:schemeClr val="bg1"/>
                </a:solidFill>
              </a:rPr>
              <a:t>with population more than 5000.</a:t>
            </a:r>
          </a:p>
        </p:txBody>
      </p:sp>
    </p:spTree>
    <p:extLst>
      <p:ext uri="{BB962C8B-B14F-4D97-AF65-F5344CB8AC3E}">
        <p14:creationId xmlns:p14="http://schemas.microsoft.com/office/powerpoint/2010/main" val="194300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82D303-7CF0-42AD-B8E7-3F7C56B935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Placeholder 16">
            <a:extLst>
              <a:ext uri="{FF2B5EF4-FFF2-40B4-BE49-F238E27FC236}">
                <a16:creationId xmlns:a16="http://schemas.microsoft.com/office/drawing/2014/main" id="{4E6F0C52-45A5-495B-A15E-98D0FD311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036" y="197587"/>
            <a:ext cx="11697944" cy="37831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7373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905D57-E263-46C5-8D6D-2CB326D75B43}"/>
              </a:ext>
            </a:extLst>
          </p:cNvPr>
          <p:cNvSpPr/>
          <p:nvPr/>
        </p:nvSpPr>
        <p:spPr>
          <a:xfrm>
            <a:off x="3544420" y="249344"/>
            <a:ext cx="5103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Exploratory Data Analysis</a:t>
            </a:r>
            <a:endParaRPr lang="en-US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BC6DB-988E-4E09-98C3-714C57A52DEE}"/>
              </a:ext>
            </a:extLst>
          </p:cNvPr>
          <p:cNvSpPr/>
          <p:nvPr/>
        </p:nvSpPr>
        <p:spPr>
          <a:xfrm>
            <a:off x="635029" y="994058"/>
            <a:ext cx="11252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compare the features: Population vs Household Income and Male/Female average age in each neighborhood to understand the dataset.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48F4A4-2848-4E6E-926D-A35BC2956403}"/>
              </a:ext>
            </a:extLst>
          </p:cNvPr>
          <p:cNvSpPr/>
          <p:nvPr/>
        </p:nvSpPr>
        <p:spPr>
          <a:xfrm>
            <a:off x="350645" y="5848386"/>
            <a:ext cx="118209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Per picture on the right, most of the neighborhood consists of middle-aged male/female. Per picture on the left, most populous neighborhood doesn’t meet our income criteria. Hence, we need to find some balance between these 4 features in our final dataset to find the perfect neighborhood for our client.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68DE2-8840-4776-A068-6729D1D204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1" y="1901088"/>
            <a:ext cx="5778487" cy="3686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8C0D65-BBDD-4EF7-B18F-50D50F3D1F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61111" y="1901088"/>
            <a:ext cx="5778488" cy="368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1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905D57-E263-46C5-8D6D-2CB326D75B43}"/>
              </a:ext>
            </a:extLst>
          </p:cNvPr>
          <p:cNvSpPr/>
          <p:nvPr/>
        </p:nvSpPr>
        <p:spPr>
          <a:xfrm>
            <a:off x="3544420" y="249344"/>
            <a:ext cx="5103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Data visualization before clustering</a:t>
            </a:r>
            <a:endParaRPr lang="en-US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BC6DB-988E-4E09-98C3-714C57A52DEE}"/>
              </a:ext>
            </a:extLst>
          </p:cNvPr>
          <p:cNvSpPr/>
          <p:nvPr/>
        </p:nvSpPr>
        <p:spPr>
          <a:xfrm>
            <a:off x="635029" y="994058"/>
            <a:ext cx="112521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Initial map of Texas with Dallas neighborhoods superimposed on top.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84E072-FC75-4BCF-ACBA-BCA6A3A6E4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4025" y="1678610"/>
            <a:ext cx="9342514" cy="46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2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Predictive Modeling (Machine Learning algorithm selection)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 K-means machine learning algorithm is used for clustering if you need to quickly discover insights from unlabeled data.</a:t>
            </a:r>
          </a:p>
          <a:p>
            <a:r>
              <a:rPr lang="en-US" dirty="0"/>
              <a:t>We are going to use k-Means clustering algorithm for neighborhood segmentation since we use unlabeled data.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real-world applications of k-means:</a:t>
            </a:r>
          </a:p>
          <a:p>
            <a:pPr lvl="0"/>
            <a:r>
              <a:rPr lang="en-US" dirty="0"/>
              <a:t>Customer segmentation</a:t>
            </a:r>
          </a:p>
          <a:p>
            <a:pPr lvl="0"/>
            <a:r>
              <a:rPr lang="en-US" dirty="0"/>
              <a:t>Understand what the visitors of a website are trying to accomplish</a:t>
            </a:r>
          </a:p>
          <a:p>
            <a:pPr lvl="0"/>
            <a:r>
              <a:rPr lang="en-US" dirty="0"/>
              <a:t>Pattern recognition</a:t>
            </a:r>
          </a:p>
          <a:p>
            <a:pPr lvl="0"/>
            <a:r>
              <a:rPr lang="en-US" dirty="0"/>
              <a:t>Machine learning</a:t>
            </a:r>
          </a:p>
          <a:p>
            <a:pPr lvl="0"/>
            <a:r>
              <a:rPr lang="en-US" dirty="0"/>
              <a:t>Data compression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5B8881F-7C3D-4591-8128-22046E32EA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9AC43B-F7B4-4491-9AD8-823CA9DF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1172409"/>
            <a:ext cx="4324350" cy="52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4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1F562-76A4-4CE4-B3CA-758D572E9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6A5B5-1BEC-4EEA-9356-9BFD758ACB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60C99C-4D9A-4DAB-AA53-E488AEBCAE16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577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Gotham SSm</vt:lpstr>
      <vt:lpstr>Office Theme</vt:lpstr>
      <vt:lpstr>The Battle of Neighborhoods – Dallas, Texas</vt:lpstr>
      <vt:lpstr>Business Problem</vt:lpstr>
      <vt:lpstr>Business Objective</vt:lpstr>
      <vt:lpstr>Data acquisition and cleaning</vt:lpstr>
      <vt:lpstr>PowerPoint Presentation</vt:lpstr>
      <vt:lpstr>Methodology</vt:lpstr>
      <vt:lpstr>PowerPoint Presentation</vt:lpstr>
      <vt:lpstr>PowerPoint Presentation</vt:lpstr>
      <vt:lpstr>Predictive Modeling (Machine Learning algorithm selection)</vt:lpstr>
      <vt:lpstr>PowerPoint Presentation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2020-02-28T17:08:02Z</dcterms:created>
  <dcterms:modified xsi:type="dcterms:W3CDTF">2020-02-28T20:15:39Z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