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5400" b="1"/>
            </a:pPr>
            <a:r>
              <a:t>RetailSense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3200"/>
            </a:pPr>
            <a:r>
              <a:t>AI-Powered Inventory Management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/>
            </a:pPr>
            <a:r>
              <a:t>AI-Powered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Predictive Analytics</a:t>
            </a:r>
          </a:p>
          <a:p>
            <a:pPr lvl="1">
              <a:defRPr sz="2000"/>
            </a:pPr>
            <a:r>
              <a:t>  - 14-day forward prediction</a:t>
            </a:r>
          </a:p>
          <a:p>
            <a:pPr lvl="1">
              <a:defRPr sz="2000"/>
            </a:pPr>
            <a:r>
              <a:t>  - Confidence score calculation</a:t>
            </a:r>
          </a:p>
          <a:p>
            <a:pPr lvl="1">
              <a:defRPr sz="2000"/>
            </a:pPr>
            <a:r>
              <a:t>  - Automated model retraining</a:t>
            </a:r>
          </a:p>
          <a:p>
            <a:pPr>
              <a:defRPr sz="2400"/>
            </a:pPr>
            <a:r>
              <a:t>Pattern Recognition</a:t>
            </a:r>
          </a:p>
          <a:p>
            <a:pPr lvl="1">
              <a:defRPr sz="2000"/>
            </a:pPr>
            <a:r>
              <a:t>  - Weekly seasonality detection</a:t>
            </a:r>
          </a:p>
          <a:p>
            <a:pPr lvl="1">
              <a:defRPr sz="2000"/>
            </a:pPr>
            <a:r>
              <a:t>  - Monthly trend analysis</a:t>
            </a:r>
          </a:p>
          <a:p>
            <a:pPr lvl="1">
              <a:defRPr sz="2000"/>
            </a:pPr>
            <a:r>
              <a:t>  - Holiday period impact analysis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/>
            </a:pPr>
            <a:r>
              <a:t>Technical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/>
            </a:pPr>
            <a:r>
              <a:t>20% of Evaluation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/>
            </a:pPr>
            <a: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MongoDB Database</a:t>
            </a:r>
          </a:p>
          <a:p>
            <a:pPr lvl="1">
              <a:defRPr sz="2000"/>
            </a:pPr>
            <a:r>
              <a:t>  - Scalable document storage</a:t>
            </a:r>
          </a:p>
          <a:p>
            <a:pPr lvl="1">
              <a:defRPr sz="2000"/>
            </a:pPr>
            <a:r>
              <a:t>  - Time-series optimization</a:t>
            </a:r>
          </a:p>
          <a:p>
            <a:pPr lvl="1">
              <a:defRPr sz="2000"/>
            </a:pPr>
            <a:r>
              <a:t>  - Automated backups</a:t>
            </a:r>
          </a:p>
          <a:p>
            <a:pPr>
              <a:defRPr sz="2400"/>
            </a:pPr>
            <a:r>
              <a:t>FastAPI Backend</a:t>
            </a:r>
          </a:p>
          <a:p>
            <a:pPr lvl="1">
              <a:defRPr sz="2000"/>
            </a:pPr>
            <a:r>
              <a:t>  - Async request handling</a:t>
            </a:r>
          </a:p>
          <a:p>
            <a:pPr lvl="1">
              <a:defRPr sz="2000"/>
            </a:pPr>
            <a:r>
              <a:t>  - OpenAPI documentation</a:t>
            </a:r>
          </a:p>
          <a:p>
            <a:pPr lvl="1">
              <a:defRPr sz="2000"/>
            </a:pPr>
            <a:r>
              <a:t>  - Rate limiting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/>
            </a:pPr>
            <a:r>
              <a:t>Code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Modular Design</a:t>
            </a:r>
          </a:p>
          <a:p>
            <a:pPr lvl="1">
              <a:defRPr sz="2000"/>
            </a:pPr>
            <a:r>
              <a:t>  - Separation of concerns</a:t>
            </a:r>
          </a:p>
          <a:p>
            <a:pPr lvl="1">
              <a:defRPr sz="2000"/>
            </a:pPr>
            <a:r>
              <a:t>  - Reusable components</a:t>
            </a:r>
          </a:p>
          <a:p>
            <a:pPr lvl="1">
              <a:defRPr sz="2000"/>
            </a:pPr>
            <a:r>
              <a:t>  - Clean architecture</a:t>
            </a:r>
          </a:p>
          <a:p>
            <a:pPr>
              <a:defRPr sz="2400"/>
            </a:pPr>
            <a:r>
              <a:t>Error Handling</a:t>
            </a:r>
          </a:p>
          <a:p>
            <a:pPr lvl="1">
              <a:defRPr sz="2000"/>
            </a:pPr>
            <a:r>
              <a:t>  - Comprehensive try-except blocks</a:t>
            </a:r>
          </a:p>
          <a:p>
            <a:pPr lvl="1">
              <a:defRPr sz="2000"/>
            </a:pPr>
            <a:r>
              <a:t>  - Custom error classes</a:t>
            </a:r>
          </a:p>
          <a:p>
            <a:pPr lvl="1">
              <a:defRPr sz="2000"/>
            </a:pPr>
            <a:r>
              <a:t>  - Error logging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/>
            </a:pPr>
            <a:r>
              <a:t>Business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/>
            </a:pPr>
            <a:r>
              <a:t>15% of Evaluation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/>
            </a:pPr>
            <a:r>
              <a:t>Market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Inventory Challenges Solved</a:t>
            </a:r>
          </a:p>
          <a:p>
            <a:pPr lvl="1">
              <a:defRPr sz="2000"/>
            </a:pPr>
            <a:r>
              <a:t>  - Real-time stock monitoring</a:t>
            </a:r>
          </a:p>
          <a:p>
            <a:pPr lvl="1">
              <a:defRPr sz="2000"/>
            </a:pPr>
            <a:r>
              <a:t>  - Automated reorder points</a:t>
            </a:r>
          </a:p>
          <a:p>
            <a:pPr lvl="1">
              <a:defRPr sz="2000"/>
            </a:pPr>
            <a:r>
              <a:t>  - Demand forecasting</a:t>
            </a:r>
          </a:p>
          <a:p>
            <a:pPr>
              <a:defRPr sz="2400"/>
            </a:pPr>
            <a:r>
              <a:t>Operational Improvements</a:t>
            </a:r>
          </a:p>
          <a:p>
            <a:pPr lvl="1">
              <a:defRPr sz="2000"/>
            </a:pPr>
            <a:r>
              <a:t>  - Reduced manual work</a:t>
            </a:r>
          </a:p>
          <a:p>
            <a:pPr lvl="1">
              <a:defRPr sz="2000"/>
            </a:pPr>
            <a:r>
              <a:t>  - Faster decision making</a:t>
            </a:r>
          </a:p>
          <a:p>
            <a:pPr lvl="1">
              <a:defRPr sz="2000"/>
            </a:pPr>
            <a:r>
              <a:t>  - Better resource allocation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/>
            </a:pPr>
            <a:r>
              <a:t>ROI Potential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Cost Savings</a:t>
            </a:r>
          </a:p>
          <a:p>
            <a:pPr lvl="1">
              <a:defRPr sz="2000"/>
            </a:pPr>
            <a:r>
              <a:t>  - 20-30% reduction in holding costs</a:t>
            </a:r>
          </a:p>
          <a:p>
            <a:pPr lvl="1">
              <a:defRPr sz="2000"/>
            </a:pPr>
            <a:r>
              <a:t>  - 40-50% reduction in stockouts</a:t>
            </a:r>
          </a:p>
          <a:p>
            <a:pPr lvl="1">
              <a:defRPr sz="2000"/>
            </a:pPr>
            <a:r>
              <a:t>  - 15-25% improvement in turnover</a:t>
            </a:r>
          </a:p>
          <a:p>
            <a:pPr>
              <a:defRPr sz="2400"/>
            </a:pPr>
            <a:r>
              <a:t>Efficiency Gains</a:t>
            </a:r>
          </a:p>
          <a:p>
            <a:pPr lvl="1">
              <a:defRPr sz="2000"/>
            </a:pPr>
            <a:r>
              <a:t>  - 70% faster inventory analysis</a:t>
            </a:r>
          </a:p>
          <a:p>
            <a:pPr lvl="1">
              <a:defRPr sz="2000"/>
            </a:pPr>
            <a:r>
              <a:t>  - 60% reduction in manual work</a:t>
            </a:r>
          </a:p>
          <a:p>
            <a:pPr lvl="1">
              <a:defRPr sz="2000"/>
            </a:pPr>
            <a:r>
              <a:t>  - 90% more accurate predictions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/>
            </a:pPr>
            <a:r>
              <a:t>Live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/>
            </a:pPr>
            <a:r>
              <a:t>10% of Evaluation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/>
            </a:pPr>
            <a:r>
              <a:t>Dashboard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Real-time Monitoring</a:t>
            </a:r>
          </a:p>
          <a:p>
            <a:pPr lvl="1">
              <a:defRPr sz="2000"/>
            </a:pPr>
            <a:r>
              <a:t>  - Live stock levels</a:t>
            </a:r>
          </a:p>
          <a:p>
            <a:pPr lvl="1">
              <a:defRPr sz="2000"/>
            </a:pPr>
            <a:r>
              <a:t>  - Active transactions</a:t>
            </a:r>
          </a:p>
          <a:p>
            <a:pPr lvl="1">
              <a:defRPr sz="2000"/>
            </a:pPr>
            <a:r>
              <a:t>  - Current alerts</a:t>
            </a:r>
          </a:p>
          <a:p>
            <a:pPr>
              <a:defRPr sz="2400"/>
            </a:pPr>
            <a:r>
              <a:t>Health Analysis</a:t>
            </a:r>
          </a:p>
          <a:p>
            <a:pPr lvl="1">
              <a:defRPr sz="2000"/>
            </a:pPr>
            <a:r>
              <a:t>  - Category-wise health</a:t>
            </a:r>
          </a:p>
          <a:p>
            <a:pPr lvl="1">
              <a:defRPr sz="2000"/>
            </a:pPr>
            <a:r>
              <a:t>  - Product-wise status</a:t>
            </a:r>
          </a:p>
          <a:p>
            <a:pPr lvl="1">
              <a:defRPr sz="2000"/>
            </a:pPr>
            <a:r>
              <a:t>  - Risk assessment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/>
            </a:pPr>
            <a:r>
              <a:t>Key Metrics Showcase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Stock Distribution</a:t>
            </a:r>
          </a:p>
          <a:p>
            <a:pPr lvl="1">
              <a:defRPr sz="2000"/>
            </a:pPr>
            <a:r>
              <a:t>  - Health categories</a:t>
            </a:r>
          </a:p>
          <a:p>
            <a:pPr lvl="1">
              <a:defRPr sz="2000"/>
            </a:pPr>
            <a:r>
              <a:t>  - Value distribution</a:t>
            </a:r>
          </a:p>
          <a:p>
            <a:pPr lvl="1">
              <a:defRPr sz="2000"/>
            </a:pPr>
            <a:r>
              <a:t>  - Risk levels</a:t>
            </a:r>
          </a:p>
          <a:p>
            <a:pPr>
              <a:defRPr sz="2400"/>
            </a:pPr>
            <a:r>
              <a:t>Sales Analysis</a:t>
            </a:r>
          </a:p>
          <a:p>
            <a:pPr lvl="1">
              <a:defRPr sz="2000"/>
            </a:pPr>
            <a:r>
              <a:t>  - Trend visualization</a:t>
            </a:r>
          </a:p>
          <a:p>
            <a:pPr lvl="1">
              <a:defRPr sz="2000"/>
            </a:pPr>
            <a:r>
              <a:t>  - Pattern recognition</a:t>
            </a:r>
          </a:p>
          <a:p>
            <a:pPr lvl="1">
              <a:defRPr sz="2000"/>
            </a:pPr>
            <a:r>
              <a:t>  - Future projections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/>
            </a:pPr>
            <a:r>
              <a:t>Problem Statement &amp; Solution Overview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/>
            </a:pPr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/>
            </a:pPr>
            <a:r>
              <a:t>Why We Chose the Best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/>
            </a:pPr>
            <a:r>
              <a:t>AI &amp; ML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LSTM vs Traditional Methods</a:t>
            </a:r>
          </a:p>
          <a:p>
            <a:pPr lvl="1">
              <a:defRPr sz="2000"/>
            </a:pPr>
            <a:r>
              <a:t>  - Better for complex patterns, self-learning</a:t>
            </a:r>
          </a:p>
          <a:p>
            <a:pPr lvl="1">
              <a:defRPr sz="2000"/>
            </a:pPr>
            <a:r>
              <a:t>  - 2-3x better accuracy</a:t>
            </a:r>
          </a:p>
          <a:p>
            <a:pPr>
              <a:defRPr sz="2400"/>
            </a:pPr>
            <a:r>
              <a:t>Statsmodels vs Prophet</a:t>
            </a:r>
          </a:p>
          <a:p>
            <a:pPr lvl="1">
              <a:defRPr sz="2000"/>
            </a:pPr>
            <a:r>
              <a:t>  - Lightweight, faster, more control</a:t>
            </a:r>
          </a:p>
          <a:p>
            <a:pPr lvl="1">
              <a:defRPr sz="2000"/>
            </a:pPr>
            <a:r>
              <a:t>  - Better performance for retail data</a:t>
            </a:r>
          </a:p>
          <a:p>
            <a:pPr>
              <a:defRPr sz="2400"/>
            </a:pPr>
            <a:r>
              <a:t>Isolation Forest vs LOF</a:t>
            </a:r>
          </a:p>
          <a:p>
            <a:pPr lvl="1">
              <a:defRPr sz="2000"/>
            </a:pPr>
            <a:r>
              <a:t>  - Faster, better with high dimensions</a:t>
            </a:r>
          </a:p>
          <a:p>
            <a:pPr lvl="1">
              <a:defRPr sz="2000"/>
            </a:pPr>
            <a:r>
              <a:t>  - Optimal for anomaly detection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/>
            </a:pPr>
            <a:r>
              <a:t>Backend &amp; Frontend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FastAPI vs Flask/Django</a:t>
            </a:r>
          </a:p>
          <a:p>
            <a:pPr lvl="1">
              <a:defRPr sz="2000"/>
            </a:pPr>
            <a:r>
              <a:t>  - 2-3x faster, async support</a:t>
            </a:r>
          </a:p>
          <a:p>
            <a:pPr lvl="1">
              <a:defRPr sz="2000"/>
            </a:pPr>
            <a:r>
              <a:t>  - Built-in validation</a:t>
            </a:r>
          </a:p>
          <a:p>
            <a:pPr>
              <a:defRPr sz="2400"/>
            </a:pPr>
            <a:r>
              <a:t>MongoDB vs PostgreSQL</a:t>
            </a:r>
          </a:p>
          <a:p>
            <a:pPr lvl="1">
              <a:defRPr sz="2000"/>
            </a:pPr>
            <a:r>
              <a:t>  - Flexible schema, better for changing data</a:t>
            </a:r>
          </a:p>
          <a:p>
            <a:pPr lvl="1">
              <a:defRPr sz="2000"/>
            </a:pPr>
            <a:r>
              <a:t>  - Optimized for time-series</a:t>
            </a:r>
          </a:p>
          <a:p>
            <a:pPr>
              <a:defRPr sz="2400"/>
            </a:pPr>
            <a:r>
              <a:t>Streamlit vs Alternatives</a:t>
            </a:r>
          </a:p>
          <a:p>
            <a:pPr lvl="1">
              <a:defRPr sz="2000"/>
            </a:pPr>
            <a:r>
              <a:t>  - Rapid development</a:t>
            </a:r>
          </a:p>
          <a:p>
            <a:pPr lvl="1">
              <a:defRPr sz="2000"/>
            </a:pPr>
            <a:r>
              <a:t>  - Native Python integration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/>
            </a:pPr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Current market challenges</a:t>
            </a:r>
          </a:p>
          <a:p>
            <a:pPr lvl="1">
              <a:defRPr sz="2000"/>
            </a:pPr>
            <a:r>
              <a:t>  - Manual inventory management</a:t>
            </a:r>
          </a:p>
          <a:p>
            <a:pPr lvl="1">
              <a:defRPr sz="2000"/>
            </a:pPr>
            <a:r>
              <a:t>  - Inefficient stock predictions</a:t>
            </a:r>
          </a:p>
          <a:p>
            <a:pPr lvl="1">
              <a:defRPr sz="2000"/>
            </a:pPr>
            <a:r>
              <a:t>  - High holding costs</a:t>
            </a:r>
          </a:p>
          <a:p>
            <a:pPr>
              <a:defRPr sz="2400"/>
            </a:pPr>
            <a:r>
              <a:t>Pain points</a:t>
            </a:r>
          </a:p>
          <a:p>
            <a:pPr lvl="1">
              <a:defRPr sz="2000"/>
            </a:pPr>
            <a:r>
              <a:t>  - Stock-outs and overstock situations</a:t>
            </a:r>
          </a:p>
          <a:p>
            <a:pPr lvl="1">
              <a:defRPr sz="2000"/>
            </a:pPr>
            <a:r>
              <a:t>  - Delayed decision making</a:t>
            </a:r>
          </a:p>
          <a:p>
            <a:pPr lvl="1">
              <a:defRPr sz="2000"/>
            </a:pPr>
            <a:r>
              <a:t>  - Limited market insights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/>
            </a:pPr>
            <a: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RetailSense platform</a:t>
            </a:r>
          </a:p>
          <a:p>
            <a:pPr lvl="1">
              <a:defRPr sz="2000"/>
            </a:pPr>
            <a:r>
              <a:t>  - AI-powered inventory management</a:t>
            </a:r>
          </a:p>
          <a:p>
            <a:pPr lvl="1">
              <a:defRPr sz="2000"/>
            </a:pPr>
            <a:r>
              <a:t>  - Real-time analytics</a:t>
            </a:r>
          </a:p>
          <a:p>
            <a:pPr lvl="1">
              <a:defRPr sz="2000"/>
            </a:pPr>
            <a:r>
              <a:t>  - Automated insights</a:t>
            </a:r>
          </a:p>
          <a:p>
            <a:pPr>
              <a:defRPr sz="2400"/>
            </a:pPr>
            <a:r>
              <a:t>Key features</a:t>
            </a:r>
          </a:p>
          <a:p>
            <a:pPr lvl="1">
              <a:defRPr sz="2000"/>
            </a:pPr>
            <a:r>
              <a:t>  - Predictive analytics</a:t>
            </a:r>
          </a:p>
          <a:p>
            <a:pPr lvl="1">
              <a:defRPr sz="2000"/>
            </a:pPr>
            <a:r>
              <a:t>  - Multi-currency support</a:t>
            </a:r>
          </a:p>
          <a:p>
            <a:pPr lvl="1">
              <a:defRPr sz="2000"/>
            </a:pPr>
            <a:r>
              <a:t>  - Region-specific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/>
            </a:pPr>
            <a:r>
              <a:t>Innovation &amp; Creativity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/>
            </a:pPr>
            <a:r>
              <a:t>30% of Evaluation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/>
            </a:pPr>
            <a:r>
              <a:t>Unique Value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First AI-powered system for Indian retail</a:t>
            </a:r>
          </a:p>
          <a:p>
            <a:pPr lvl="1">
              <a:defRPr sz="2000"/>
            </a:pPr>
            <a:r>
              <a:t>  - Indian currency (₹) and business practices</a:t>
            </a:r>
          </a:p>
          <a:p>
            <a:pPr lvl="1">
              <a:defRPr sz="2000"/>
            </a:pPr>
            <a:r>
              <a:t>  - Multi-language support potential</a:t>
            </a:r>
          </a:p>
          <a:p>
            <a:pPr lvl="1">
              <a:defRPr sz="2000"/>
            </a:pPr>
            <a:r>
              <a:t>  - Region-specific demand patterns</a:t>
            </a:r>
          </a:p>
          <a:p>
            <a:pPr>
              <a:defRPr sz="2400"/>
            </a:pPr>
            <a:r>
              <a:t>Real-time demand pattern analysis</a:t>
            </a:r>
          </a:p>
          <a:p>
            <a:pPr lvl="1">
              <a:defRPr sz="2000"/>
            </a:pPr>
            <a:r>
              <a:t>  - Daily, weekly, monthly patterns</a:t>
            </a:r>
          </a:p>
          <a:p>
            <a:pPr lvl="1">
              <a:defRPr sz="2000"/>
            </a:pPr>
            <a:r>
              <a:t>  - Automated seasonality calculation</a:t>
            </a:r>
          </a:p>
          <a:p>
            <a:pPr lvl="1">
              <a:defRPr sz="2000"/>
            </a:pPr>
            <a:r>
              <a:t>  - Trend direction identification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/>
            </a:pPr>
            <a:r>
              <a:t>Creative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Interactive visualizations</a:t>
            </a:r>
          </a:p>
          <a:p>
            <a:pPr lvl="1">
              <a:defRPr sz="2000"/>
            </a:pPr>
            <a:r>
              <a:t>  - Plotly-powered interactive charts</a:t>
            </a:r>
          </a:p>
          <a:p>
            <a:pPr lvl="1">
              <a:defRPr sz="2000"/>
            </a:pPr>
            <a:r>
              <a:t>  - Real-time data updates</a:t>
            </a:r>
          </a:p>
          <a:p>
            <a:pPr lvl="1">
              <a:defRPr sz="2000"/>
            </a:pPr>
            <a:r>
              <a:t>  - Multiple visualization types</a:t>
            </a:r>
          </a:p>
          <a:p>
            <a:pPr>
              <a:defRPr sz="2400"/>
            </a:pPr>
            <a:r>
              <a:t>Weekly pattern detection</a:t>
            </a:r>
          </a:p>
          <a:p>
            <a:pPr lvl="1">
              <a:defRPr sz="2000"/>
            </a:pPr>
            <a:r>
              <a:t>  - Peak sales period identification</a:t>
            </a:r>
          </a:p>
          <a:p>
            <a:pPr lvl="1">
              <a:defRPr sz="2000"/>
            </a:pPr>
            <a:r>
              <a:t>  - Business hours optimization</a:t>
            </a:r>
          </a:p>
          <a:p>
            <a:pPr>
              <a:defRPr sz="2400"/>
            </a:pPr>
            <a:r>
              <a:t>Automated risk assessment</a:t>
            </a:r>
          </a:p>
          <a:p>
            <a:pPr lvl="1">
              <a:defRPr sz="2000"/>
            </a:pPr>
            <a:r>
              <a:t>  - Stock-out probability calculation</a:t>
            </a:r>
          </a:p>
          <a:p>
            <a:pPr lvl="1">
              <a:defRPr sz="2000"/>
            </a:pPr>
            <a:r>
              <a:t>  - Demand volatility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/>
            </a:pPr>
            <a:r>
              <a:t>AI Model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/>
            </a:pPr>
            <a:r>
              <a:t>25% of Evaluation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/>
            </a:pPr>
            <a:r>
              <a:t>Advanced AI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LSTM Neural Networks</a:t>
            </a:r>
          </a:p>
          <a:p>
            <a:pPr lvl="1">
              <a:defRPr sz="2000"/>
            </a:pPr>
            <a:r>
              <a:t>  - Architecture: Input(30 days) → LSTM(50 units) → Dense(1)</a:t>
            </a:r>
          </a:p>
          <a:p>
            <a:pPr lvl="1">
              <a:defRPr sz="2000"/>
            </a:pPr>
            <a:r>
              <a:t>  - Multiple feature support</a:t>
            </a:r>
          </a:p>
          <a:p>
            <a:pPr lvl="1">
              <a:defRPr sz="2000"/>
            </a:pPr>
            <a:r>
              <a:t>  - Dropout layers for overfitting prevention</a:t>
            </a:r>
          </a:p>
          <a:p>
            <a:pPr>
              <a:defRPr sz="2400"/>
            </a:pPr>
            <a:r>
              <a:t>Time Series Decomposition</a:t>
            </a:r>
          </a:p>
          <a:p>
            <a:pPr lvl="1">
              <a:defRPr sz="2000"/>
            </a:pPr>
            <a:r>
              <a:t>  - Seasonal decomposition using statsmodels</a:t>
            </a:r>
          </a:p>
          <a:p>
            <a:pPr lvl="1">
              <a:defRPr sz="2000"/>
            </a:pPr>
            <a:r>
              <a:t>  - Trend extraction with configurable periods</a:t>
            </a:r>
          </a:p>
          <a:p>
            <a:pPr lvl="1">
              <a:defRPr sz="2000"/>
            </a:pPr>
            <a:r>
              <a:t>  - Residual analysis for anomaly detection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