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11274552" cy="0"/>
          </a:xfrm>
        </p:spPr>
        <p:txBody>
          <a:bodyPr/>
          <a:lstStyle/>
          <a:p>
            <a:pPr algn="ctr">
              <a:defRPr sz="6400" b="1"/>
            </a:pPr>
            <a:r>
              <a:t>RetailSense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00400"/>
            <a:ext cx="11274552" cy="0"/>
          </a:xfrm>
        </p:spPr>
        <p:txBody>
          <a:bodyPr/>
          <a:lstStyle/>
          <a:p>
            <a:pPr algn="ctr">
              <a:defRPr sz="3600"/>
            </a:pPr>
            <a:r>
              <a:t>AI-Powered Inventory Management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0"/>
          </a:xfrm>
        </p:spPr>
        <p:txBody>
          <a:bodyPr/>
          <a:lstStyle/>
          <a:p>
            <a:pPr algn="l">
              <a:defRPr sz="4400" b="1"/>
            </a:pPr>
            <a:r>
              <a:t>Market Potential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11274552" cy="4572000"/>
          </a:xfrm>
        </p:spPr>
        <p:txBody>
          <a:bodyPr wrap="square"/>
          <a:lstStyle/>
          <a:p>
            <a:pPr algn="l">
              <a:spcBef>
                <a:spcPts val="1200"/>
              </a:spcBef>
              <a:spcAft>
                <a:spcPts val="600"/>
              </a:spcAft>
              <a:defRPr sz="2400"/>
            </a:pPr>
            <a:r>
              <a:t>Inventory Challenges Solved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Real-time stock monitoring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Automated reorder points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Demand forecasting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Cost optimization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400"/>
            </a:pPr>
            <a:r>
              <a:t>Operational Improvements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Reduced manual work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Faster decision making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Improved accuracy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Better resource allocation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400"/>
            </a:pPr>
            <a:r>
              <a:t>Cost Reduction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Lower holding costs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Reduced stockouts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Optimized ordering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Better cash flow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400"/>
            </a:pPr>
            <a:r>
              <a:t>Performance Metrics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Inventory turnover ratio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Stock availability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Order fulfillment rate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Customer satisfaction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0"/>
          </a:xfrm>
        </p:spPr>
        <p:txBody>
          <a:bodyPr/>
          <a:lstStyle/>
          <a:p>
            <a:pPr algn="l">
              <a:defRPr sz="5400" b="1"/>
            </a:pPr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11274552" cy="0"/>
          </a:xfrm>
        </p:spPr>
        <p:txBody>
          <a:bodyPr/>
          <a:lstStyle/>
          <a:p>
            <a:pPr algn="l">
              <a:defRPr sz="3200"/>
            </a:pPr>
            <a:r>
              <a:t>4 minutes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0"/>
          </a:xfrm>
        </p:spPr>
        <p:txBody>
          <a:bodyPr/>
          <a:lstStyle/>
          <a:p>
            <a:pPr algn="l">
              <a:defRPr sz="4400" b="1"/>
            </a:pPr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11274552" cy="4572000"/>
          </a:xfrm>
        </p:spPr>
        <p:txBody>
          <a:bodyPr wrap="square"/>
          <a:lstStyle/>
          <a:p>
            <a:pPr algn="l">
              <a:spcBef>
                <a:spcPts val="1200"/>
              </a:spcBef>
              <a:spcAft>
                <a:spcPts val="600"/>
              </a:spcAft>
              <a:defRPr sz="2400"/>
            </a:pPr>
            <a:r>
              <a:t>LSTM Neural Networks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Architecture: Input(30 days) → LSTM(50 units) → Dense(1)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Lookback period: 30 days for prediction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Multiple feature support: stock_level, price, seasonality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Dropout layers for overfitting prevention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400"/>
            </a:pPr>
            <a:r>
              <a:t>Time Series Decomposition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Seasonal decomposition using statsmodels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Trend extraction with configurable periods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Seasonal pattern identification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Residual analysis for anomaly detection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400"/>
            </a:pPr>
            <a:r>
              <a:t>Holt-Winters Exponential Smoothing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Triple exponential smoothing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Adaptive trend and seasonality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Configurable seasonal periods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Confidence interval calculation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400"/>
            </a:pPr>
            <a:r>
              <a:t>Isolation Forest for Anomaly Detection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Contamination factor: 0.1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Feature-based anomaly detection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Automated threshold adjustment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Real-time anomaly flagging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0"/>
          </a:xfrm>
        </p:spPr>
        <p:txBody>
          <a:bodyPr/>
          <a:lstStyle/>
          <a:p>
            <a:pPr algn="l">
              <a:defRPr sz="4400" b="1"/>
            </a:p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11274552" cy="4572000"/>
          </a:xfrm>
        </p:spPr>
        <p:txBody>
          <a:bodyPr wrap="square"/>
          <a:lstStyle/>
          <a:p>
            <a:pPr algn="l">
              <a:spcBef>
                <a:spcPts val="1200"/>
              </a:spcBef>
              <a:spcAft>
                <a:spcPts val="600"/>
              </a:spcAft>
              <a:defRPr sz="2400"/>
            </a:pPr>
            <a:r>
              <a:t>1. INNOVATION &amp; CREATIVITY (30%)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400"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0"/>
          </a:xfrm>
        </p:spPr>
        <p:txBody>
          <a:bodyPr/>
          <a:lstStyle/>
          <a:p>
            <a:pPr algn="l">
              <a:defRPr sz="5400" b="1"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11274552" cy="0"/>
          </a:xfrm>
        </p:spPr>
        <p:txBody>
          <a:bodyPr/>
          <a:lstStyle/>
          <a:p>
            <a:pPr algn="l">
              <a:defRPr sz="3200"/>
            </a:pPr>
            <a:r>
              <a:t>2 minutes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0"/>
          </a:xfrm>
        </p:spPr>
        <p:txBody>
          <a:bodyPr/>
          <a:lstStyle/>
          <a:p>
            <a:pPr algn="l">
              <a:defRPr sz="5400" b="1"/>
            </a:pPr>
            <a:r>
              <a:t>Innovation Showcase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11274552" cy="0"/>
          </a:xfrm>
        </p:spPr>
        <p:txBody>
          <a:bodyPr/>
          <a:lstStyle/>
          <a:p>
            <a:pPr algn="l">
              <a:defRPr sz="3200"/>
            </a:pPr>
            <a:r>
              <a:t>3 minutes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0"/>
          </a:xfrm>
        </p:spPr>
        <p:txBody>
          <a:bodyPr/>
          <a:lstStyle/>
          <a:p>
            <a:pPr algn="l">
              <a:defRPr sz="4400" b="1"/>
            </a:pPr>
            <a:r>
              <a:t>Unique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11274552" cy="4572000"/>
          </a:xfrm>
        </p:spPr>
        <p:txBody>
          <a:bodyPr wrap="square"/>
          <a:lstStyle/>
          <a:p>
            <a:pPr algn="l">
              <a:spcBef>
                <a:spcPts val="1200"/>
              </a:spcBef>
              <a:spcAft>
                <a:spcPts val="600"/>
              </a:spcAft>
              <a:defRPr sz="2400"/>
            </a:pPr>
            <a:r>
              <a:t>First AI-powered inventory system specifically designed for Indian retail market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Customized for Indian currency (₹) and business practices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Multi-language support potential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Region-specific demand pattern analysis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Local market seasonality consideration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400"/>
            </a:pPr>
            <a:r>
              <a:t>Real-time demand pattern analysis with seasonal decomposition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Daily, weekly, and monthly pattern detection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Automated seasonality strength calculation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Trend direction identification with confidence metrics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Residual analysis for anomaly detection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400"/>
            </a:pPr>
            <a:r>
              <a:t>Multi-currency support with automatic conversion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Support for INR, USD, EUR, and GBP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Real-time currency conversion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Currency-specific reporting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International market compatibility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400"/>
            </a:pPr>
            <a:r>
              <a:t>Intelligent stock health categorization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Critical (&lt; 10 units): Immediate action required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Low (10-50 units): Reorder point reached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Healthy (50-100 units): Optimal level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Excess (&gt;100 units): Potential overstock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0"/>
          </a:xfrm>
        </p:spPr>
        <p:txBody>
          <a:bodyPr/>
          <a:lstStyle/>
          <a:p>
            <a:pPr algn="l">
              <a:defRPr sz="5400" b="1"/>
            </a:pPr>
            <a:r>
              <a:t>Technical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11274552" cy="0"/>
          </a:xfrm>
        </p:spPr>
        <p:txBody>
          <a:bodyPr/>
          <a:lstStyle/>
          <a:p>
            <a:pPr algn="l">
              <a:defRPr sz="3200"/>
            </a:pPr>
            <a:r>
              <a:t>4 minutes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0"/>
          </a:xfrm>
        </p:spPr>
        <p:txBody>
          <a:bodyPr/>
          <a:lstStyle/>
          <a:p>
            <a:pPr algn="l">
              <a:defRPr sz="4400" b="1"/>
            </a:pPr>
            <a:r>
              <a:t>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11274552" cy="4572000"/>
          </a:xfrm>
        </p:spPr>
        <p:txBody>
          <a:bodyPr wrap="square"/>
          <a:lstStyle/>
          <a:p>
            <a:pPr algn="l">
              <a:spcBef>
                <a:spcPts val="1200"/>
              </a:spcBef>
              <a:spcAft>
                <a:spcPts val="600"/>
              </a:spcAft>
              <a:defRPr sz="2400"/>
            </a:pPr>
            <a:r>
              <a:t>Real-time Monitoring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Live stock levels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Active transactions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Current alerts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Performance metrics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400"/>
            </a:pPr>
            <a:r>
              <a:t>Health Analysis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Category-wise health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Product-wise status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Risk assessment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Action recommendations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400"/>
            </a:pPr>
            <a:r>
              <a:t>AI Predictions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Stock level forecasts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Demand patterns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Trend analysis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Confidence metrics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400"/>
            </a:pPr>
            <a:r>
              <a:t>Pattern Analysis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Seasonal decomposition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Trend visualization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Anomaly detection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Impact assessment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0"/>
          </a:xfrm>
        </p:spPr>
        <p:txBody>
          <a:bodyPr/>
          <a:lstStyle/>
          <a:p>
            <a:pPr algn="l">
              <a:defRPr sz="4400" b="1"/>
            </a:pPr>
            <a:r>
              <a:t>AI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11274552" cy="4572000"/>
          </a:xfrm>
        </p:spPr>
        <p:txBody>
          <a:bodyPr wrap="square"/>
          <a:lstStyle/>
          <a:p>
            <a:pPr algn="l">
              <a:spcBef>
                <a:spcPts val="1200"/>
              </a:spcBef>
              <a:spcAft>
                <a:spcPts val="600"/>
              </a:spcAft>
              <a:defRPr sz="2400"/>
            </a:pPr>
            <a:r>
              <a:t>1. INNOVATION &amp; CREATIVITY (30%)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400"/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0"/>
          </a:xfrm>
        </p:spPr>
        <p:txBody>
          <a:bodyPr/>
          <a:lstStyle/>
          <a:p>
            <a:pPr algn="l">
              <a:defRPr sz="5400" b="1"/>
            </a:pPr>
            <a:r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11274552" cy="0"/>
          </a:xfrm>
        </p:spPr>
        <p:txBody>
          <a:bodyPr/>
          <a:lstStyle/>
          <a:p>
            <a:pPr algn="l">
              <a:defRPr sz="3200"/>
            </a:pPr>
            <a:r>
              <a:t>2 minutes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11274552" cy="0"/>
          </a:xfrm>
        </p:spPr>
        <p:txBody>
          <a:bodyPr/>
          <a:lstStyle/>
          <a:p>
            <a:pPr algn="l">
              <a:defRPr sz="4400" b="1"/>
            </a:pPr>
            <a:r>
              <a:t>ROI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11274552" cy="4572000"/>
          </a:xfrm>
        </p:spPr>
        <p:txBody>
          <a:bodyPr wrap="square"/>
          <a:lstStyle/>
          <a:p>
            <a:pPr algn="l">
              <a:spcBef>
                <a:spcPts val="1200"/>
              </a:spcBef>
              <a:spcAft>
                <a:spcPts val="600"/>
              </a:spcAft>
              <a:defRPr sz="2400"/>
            </a:pPr>
            <a:r>
              <a:t>Cost Savings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20-30% reduction in holding costs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40-50% reduction in stockouts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15-25% improvement in turnover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10-15% better cash utilization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400"/>
            </a:pPr>
            <a:r>
              <a:t>Efficiency Gains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70% faster inventory analysis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60% reduction in manual work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90% more accurate predictions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50% better decision making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400"/>
            </a:pPr>
            <a:r>
              <a:t>Revenue Impact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15-20% sales increase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25-30% better margins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35-40% reduced losses</a:t>
            </a:r>
          </a:p>
          <a:p>
            <a:pPr lvl="1" algn="l">
              <a:spcBef>
                <a:spcPts val="600"/>
              </a:spcBef>
              <a:spcAft>
                <a:spcPts val="600"/>
              </a:spcAft>
              <a:defRPr sz="2000"/>
            </a:pPr>
            <a:r>
              <a:t>20-25% more customer satisfaction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400"/>
            </a:pPr>
            <a:r>
              <a:t>5. DEMO &amp; PRESENTATION (10%)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defRPr sz="2400"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