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Hotel booking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 MUDHALVAN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R.Janardhan</a:t>
            </a:r>
            <a:r>
              <a:rPr lang="en-US" sz="2000" b="1" dirty="0">
                <a:solidFill>
                  <a:schemeClr val="accent1">
                    <a:lumMod val="75000"/>
                  </a:schemeClr>
                </a:solidFill>
                <a:latin typeface="Arial"/>
                <a:cs typeface="Arial"/>
              </a:rPr>
              <a:t> – Surya Engineering College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hlinkClick r:id="rId2"/>
              </a:rPr>
              <a:t>https://www.kaggle.com/datasets</a:t>
            </a:r>
            <a:endParaRPr lang="en-IN" sz="2400" dirty="0"/>
          </a:p>
          <a:p>
            <a:pPr marL="305435" indent="-305435"/>
            <a:r>
              <a:rPr lang="en-IN" sz="2400" dirty="0">
                <a:hlinkClick r:id="rId3"/>
              </a:rPr>
              <a:t>https://pandas.pydata.org/pandas-docs/stable/user guide/index.html</a:t>
            </a:r>
            <a:endParaRPr lang="en-IN" sz="2400" dirty="0"/>
          </a:p>
          <a:p>
            <a:pPr marL="305435" indent="-305435"/>
            <a:r>
              <a:rPr lang="en-IN" sz="2400" dirty="0">
                <a:hlinkClick r:id="rId4"/>
              </a:rPr>
              <a:t>https://seaborn.pydata.org/</a:t>
            </a:r>
            <a:endParaRPr lang="en-IN" sz="2400" dirty="0"/>
          </a:p>
          <a:p>
            <a:pPr marL="305435" indent="-305435"/>
            <a:r>
              <a:rPr lang="en-IN" sz="2400" dirty="0"/>
              <a:t>https://matplotlib.org/stable/contents.html</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1800" dirty="0"/>
              <a:t>Develop a comprehensive predictive model to determine the optimal timing for hotel room bookings, identify the ideal length of stay for obtaining the best daily rates, and predict the likelihood of hotels receiving an elevated number of special requests based on historical data.</a:t>
            </a:r>
            <a:endParaRPr lang="en-IN" sz="1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800" dirty="0">
                <a:latin typeface="Calibri"/>
                <a:cs typeface="Calibri"/>
              </a:rPr>
              <a:t>Utilizing advanced machine learning algorithms, our solution will analyze extensive historical hotel booking data to establish patterns and correlations</a:t>
            </a:r>
          </a:p>
          <a:p>
            <a:pPr marL="305435" indent="-305435"/>
            <a:r>
              <a:rPr lang="en-US" sz="1800" dirty="0">
                <a:latin typeface="Calibri"/>
                <a:cs typeface="Calibri"/>
              </a:rPr>
              <a:t>For optimal timing, a predictive model will consider factors such as seasonality, demand fluctuations, and promotional periods, providing users with insights on when to secure the most cost-effective room rates.</a:t>
            </a:r>
          </a:p>
          <a:p>
            <a:pPr marL="305435" indent="-305435"/>
            <a:r>
              <a:rPr lang="en-US" sz="1800" dirty="0">
                <a:latin typeface="Calibri"/>
                <a:cs typeface="Calibri"/>
              </a:rPr>
              <a:t>The ideal length of stay will be determined through data-driven analysis, considering variables like day-of- week trends and duration-specific pricing strategies.</a:t>
            </a:r>
          </a:p>
          <a:p>
            <a:pPr marL="305435" indent="-305435"/>
            <a:r>
              <a:rPr lang="en-US" sz="1800" dirty="0">
                <a:latin typeface="Calibri"/>
                <a:cs typeface="Calibri"/>
              </a:rPr>
              <a:t>Additionally, a specialized model will predict the likelihood of hotels receiving elevated special requests by examining guest profiles, reservation details, and hotel amenities, enabling proactive management strategies for enhanced customer  satisfaction</a:t>
            </a:r>
            <a:endParaRPr lang="en-IN" sz="1800" dirty="0">
              <a:latin typeface="Calibri"/>
              <a:cs typeface="Calibri"/>
            </a:endParaRPr>
          </a:p>
          <a:p>
            <a:pPr marL="0" indent="0">
              <a:buNone/>
            </a:pPr>
            <a:endParaRPr lang="en-IN" sz="18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dirty="0">
                <a:solidFill>
                  <a:srgbClr val="0F0F0F"/>
                </a:solidFill>
                <a:latin typeface="Calibri" panose="020F0502020204030204" pitchFamily="34" charset="0"/>
                <a:cs typeface="Calibri" panose="020F0502020204030204" pitchFamily="34" charset="0"/>
              </a:rPr>
              <a:t>Building the proposed solution would involve a combination of data processing, feature engineering, and machine learning. Here are the key system and library requirements:</a:t>
            </a:r>
          </a:p>
          <a:p>
            <a:pPr marL="0" indent="0">
              <a:buNone/>
            </a:pPr>
            <a:r>
              <a:rPr lang="en-US" sz="1800" b="1" dirty="0">
                <a:solidFill>
                  <a:srgbClr val="0F0F0F"/>
                </a:solidFill>
                <a:latin typeface="Calibri" panose="020F0502020204030204" pitchFamily="34" charset="0"/>
                <a:cs typeface="Calibri" panose="020F0502020204030204" pitchFamily="34" charset="0"/>
              </a:rPr>
              <a:t>System Requirements</a:t>
            </a:r>
            <a:r>
              <a:rPr lang="en-US" sz="1800" dirty="0">
                <a:solidFill>
                  <a:srgbClr val="0F0F0F"/>
                </a:solidFill>
                <a:latin typeface="Calibri" panose="020F0502020204030204" pitchFamily="34" charset="0"/>
                <a:cs typeface="Calibri" panose="020F0502020204030204" pitchFamily="34" charset="0"/>
              </a:rPr>
              <a:t>:</a:t>
            </a:r>
          </a:p>
          <a:p>
            <a:pPr marL="0" indent="0">
              <a:buNone/>
            </a:pPr>
            <a:r>
              <a:rPr lang="en-US" sz="1800" dirty="0">
                <a:solidFill>
                  <a:srgbClr val="0F0F0F"/>
                </a:solidFill>
                <a:latin typeface="Calibri" panose="020F0502020204030204" pitchFamily="34" charset="0"/>
                <a:cs typeface="Calibri" panose="020F0502020204030204" pitchFamily="34" charset="0"/>
              </a:rPr>
              <a:t>           </a:t>
            </a:r>
            <a:r>
              <a:rPr lang="en-US" sz="1800" b="1" dirty="0">
                <a:solidFill>
                  <a:srgbClr val="0F0F0F"/>
                </a:solidFill>
                <a:latin typeface="Calibri" panose="020F0502020204030204" pitchFamily="34" charset="0"/>
                <a:cs typeface="Calibri" panose="020F0502020204030204" pitchFamily="34" charset="0"/>
              </a:rPr>
              <a:t>1. Hardware:</a:t>
            </a:r>
          </a:p>
          <a:p>
            <a:pPr marL="0" indent="0">
              <a:buNone/>
            </a:pPr>
            <a:r>
              <a:rPr lang="en-US" sz="1800" dirty="0">
                <a:solidFill>
                  <a:srgbClr val="0F0F0F"/>
                </a:solidFill>
                <a:latin typeface="Calibri" panose="020F0502020204030204" pitchFamily="34" charset="0"/>
                <a:cs typeface="Calibri" panose="020F0502020204030204" pitchFamily="34" charset="0"/>
              </a:rPr>
              <a:t>                     - À computer with sufficient processing power, preferably with multiple cores or a GPU for faster                  training of machine learning models </a:t>
            </a:r>
          </a:p>
          <a:p>
            <a:pPr marL="0" indent="0">
              <a:buNone/>
            </a:pPr>
            <a:r>
              <a:rPr lang="en-US" sz="1800" dirty="0">
                <a:solidFill>
                  <a:srgbClr val="0F0F0F"/>
                </a:solidFill>
                <a:latin typeface="Calibri" panose="020F0502020204030204" pitchFamily="34" charset="0"/>
                <a:cs typeface="Calibri" panose="020F0502020204030204" pitchFamily="34" charset="0"/>
              </a:rPr>
              <a:t>                     - Adequate RAM to handle the size of the dataset and computational requirements.</a:t>
            </a:r>
          </a:p>
          <a:p>
            <a:pPr marL="0" indent="0">
              <a:buNone/>
            </a:pPr>
            <a:r>
              <a:rPr lang="en-US" sz="1800" dirty="0">
                <a:solidFill>
                  <a:srgbClr val="0F0F0F"/>
                </a:solidFill>
                <a:latin typeface="Calibri" panose="020F0502020204030204" pitchFamily="34" charset="0"/>
                <a:cs typeface="Calibri" panose="020F0502020204030204" pitchFamily="34" charset="0"/>
              </a:rPr>
              <a:t>           </a:t>
            </a:r>
            <a:r>
              <a:rPr lang="en-US" sz="1800" b="1" dirty="0">
                <a:solidFill>
                  <a:srgbClr val="0F0F0F"/>
                </a:solidFill>
                <a:latin typeface="Calibri" panose="020F0502020204030204" pitchFamily="34" charset="0"/>
                <a:cs typeface="Calibri" panose="020F0502020204030204" pitchFamily="34" charset="0"/>
              </a:rPr>
              <a:t>2. Software</a:t>
            </a:r>
            <a:r>
              <a:rPr lang="en-US" sz="1800" dirty="0">
                <a:solidFill>
                  <a:srgbClr val="0F0F0F"/>
                </a:solidFill>
                <a:latin typeface="Calibri" panose="020F0502020204030204" pitchFamily="34" charset="0"/>
                <a:cs typeface="Calibri" panose="020F0502020204030204" pitchFamily="34" charset="0"/>
              </a:rPr>
              <a:t>:</a:t>
            </a:r>
          </a:p>
          <a:p>
            <a:pPr marL="0" indent="0">
              <a:buNone/>
            </a:pPr>
            <a:r>
              <a:rPr lang="en-US" sz="1800" dirty="0">
                <a:solidFill>
                  <a:srgbClr val="0F0F0F"/>
                </a:solidFill>
                <a:latin typeface="Calibri" panose="020F0502020204030204" pitchFamily="34" charset="0"/>
                <a:cs typeface="Calibri" panose="020F0502020204030204" pitchFamily="34" charset="0"/>
              </a:rPr>
              <a:t>                      - An operating system compatible with the required machine learning libraries (e.g., Windows, </a:t>
            </a:r>
            <a:r>
              <a:rPr lang="en-US" sz="1800" dirty="0" err="1">
                <a:solidFill>
                  <a:srgbClr val="0F0F0F"/>
                </a:solidFill>
                <a:latin typeface="Calibri" panose="020F0502020204030204" pitchFamily="34" charset="0"/>
                <a:cs typeface="Calibri" panose="020F0502020204030204" pitchFamily="34" charset="0"/>
              </a:rPr>
              <a:t>Linux,macOS</a:t>
            </a:r>
            <a:r>
              <a:rPr lang="en-US" sz="1800" dirty="0">
                <a:solidFill>
                  <a:srgbClr val="0F0F0F"/>
                </a:solidFill>
                <a:latin typeface="Calibri" panose="020F0502020204030204" pitchFamily="34" charset="0"/>
                <a:cs typeface="Calibri" panose="020F0502020204030204" pitchFamily="34" charset="0"/>
              </a:rPr>
              <a:t>).</a:t>
            </a:r>
            <a:endParaRPr lang="en-IN" sz="1800" dirty="0">
              <a:solidFill>
                <a:srgbClr val="0F0F0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474746"/>
            <a:ext cx="11029615" cy="5159734"/>
          </a:xfrm>
        </p:spPr>
        <p:txBody>
          <a:bodyPr>
            <a:noAutofit/>
          </a:bodyPr>
          <a:lstStyle/>
          <a:p>
            <a:pPr marL="0" indent="0" algn="ctr">
              <a:buNone/>
            </a:pPr>
            <a:r>
              <a:rPr lang="en-IN" sz="1800" dirty="0">
                <a:latin typeface="Calibri" panose="020F0502020204030204" pitchFamily="34" charset="0"/>
                <a:cs typeface="Calibri" panose="020F0502020204030204" pitchFamily="34" charset="0"/>
              </a:rPr>
              <a:t>Algorithm Selection</a:t>
            </a:r>
          </a:p>
          <a:p>
            <a:pPr marL="0" indent="0">
              <a:buNone/>
            </a:pPr>
            <a:r>
              <a:rPr lang="en-IN" sz="1800" b="1" dirty="0">
                <a:latin typeface="Calibri" panose="020F0502020204030204" pitchFamily="34" charset="0"/>
                <a:cs typeface="Calibri" panose="020F0502020204030204" pitchFamily="34" charset="0"/>
              </a:rPr>
              <a:t>Data Exploration</a:t>
            </a:r>
            <a:r>
              <a:rPr lang="en-IN" sz="1800" dirty="0">
                <a:latin typeface="Calibri" panose="020F0502020204030204" pitchFamily="34" charset="0"/>
                <a:cs typeface="Calibri" panose="020F0502020204030204" pitchFamily="34" charset="0"/>
              </a:rPr>
              <a:t>:</a:t>
            </a:r>
          </a:p>
          <a:p>
            <a:pPr marL="0" indent="0">
              <a:buNone/>
            </a:pPr>
            <a:r>
              <a:rPr lang="en-IN" sz="1800" dirty="0">
                <a:latin typeface="Calibri" panose="020F0502020204030204" pitchFamily="34" charset="0"/>
                <a:cs typeface="Calibri" panose="020F0502020204030204" pitchFamily="34" charset="0"/>
              </a:rPr>
              <a:t>                   -- Explore the hotel booking dataset's structure, features, and target variable(s).</a:t>
            </a:r>
          </a:p>
          <a:p>
            <a:pPr marL="0" indent="0">
              <a:buNone/>
            </a:pPr>
            <a:r>
              <a:rPr lang="en-IN" sz="1800" dirty="0">
                <a:latin typeface="Calibri" panose="020F0502020204030204" pitchFamily="34" charset="0"/>
                <a:cs typeface="Calibri" panose="020F0502020204030204" pitchFamily="34" charset="0"/>
              </a:rPr>
              <a:t>                   -- Identify potential patterns, correlations, and outliers</a:t>
            </a:r>
          </a:p>
          <a:p>
            <a:pPr marL="0" indent="0">
              <a:buNone/>
            </a:pPr>
            <a:r>
              <a:rPr lang="en-IN" sz="1800" dirty="0">
                <a:latin typeface="Calibri" panose="020F0502020204030204" pitchFamily="34" charset="0"/>
                <a:cs typeface="Calibri" panose="020F0502020204030204" pitchFamily="34" charset="0"/>
              </a:rPr>
              <a:t>.</a:t>
            </a:r>
            <a:r>
              <a:rPr lang="en-IN" sz="1800" b="1" dirty="0">
                <a:latin typeface="Calibri" panose="020F0502020204030204" pitchFamily="34" charset="0"/>
                <a:cs typeface="Calibri" panose="020F0502020204030204" pitchFamily="34" charset="0"/>
              </a:rPr>
              <a:t>Problem Formulation:</a:t>
            </a:r>
          </a:p>
          <a:p>
            <a:pPr marL="0" indent="0">
              <a:buNone/>
            </a:pPr>
            <a:r>
              <a:rPr lang="en-IN" sz="1800" dirty="0">
                <a:latin typeface="Calibri" panose="020F0502020204030204" pitchFamily="34" charset="0"/>
                <a:cs typeface="Calibri" panose="020F0502020204030204" pitchFamily="34" charset="0"/>
              </a:rPr>
              <a:t>                   -- Define the problem: Predict optimal booking times ideal length of stay, and likelihood of special </a:t>
            </a:r>
            <a:r>
              <a:rPr lang="en-IN" sz="1800" dirty="0" err="1">
                <a:latin typeface="Calibri" panose="020F0502020204030204" pitchFamily="34" charset="0"/>
                <a:cs typeface="Calibri" panose="020F0502020204030204" pitchFamily="34" charset="0"/>
              </a:rPr>
              <a:t>requeshistorical</a:t>
            </a:r>
            <a:r>
              <a:rPr lang="en-IN" sz="1800" dirty="0">
                <a:latin typeface="Calibri" panose="020F0502020204030204" pitchFamily="34" charset="0"/>
                <a:cs typeface="Calibri" panose="020F0502020204030204" pitchFamily="34" charset="0"/>
              </a:rPr>
              <a:t> d</a:t>
            </a:r>
          </a:p>
          <a:p>
            <a:pPr marL="0" indent="0">
              <a:buNone/>
            </a:pPr>
            <a:endParaRPr lang="en-IN" sz="1800" dirty="0">
              <a:latin typeface="Calibri" panose="020F0502020204030204" pitchFamily="34" charset="0"/>
              <a:cs typeface="Calibri" panose="020F0502020204030204" pitchFamily="34" charset="0"/>
            </a:endParaRPr>
          </a:p>
          <a:p>
            <a:pPr marL="0" indent="0">
              <a:buNone/>
            </a:pPr>
            <a:r>
              <a:rPr lang="en-IN" sz="1800" b="1" dirty="0">
                <a:latin typeface="Calibri" panose="020F0502020204030204" pitchFamily="34" charset="0"/>
                <a:cs typeface="Calibri" panose="020F0502020204030204" pitchFamily="34" charset="0"/>
              </a:rPr>
              <a:t>Algorithm Selection</a:t>
            </a:r>
            <a:r>
              <a:rPr lang="en-IN" sz="1800" dirty="0">
                <a:latin typeface="Calibri" panose="020F0502020204030204" pitchFamily="34" charset="0"/>
                <a:cs typeface="Calibri" panose="020F0502020204030204" pitchFamily="34" charset="0"/>
              </a:rPr>
              <a:t>:</a:t>
            </a:r>
          </a:p>
          <a:p>
            <a:pPr marL="0" indent="0">
              <a:buNone/>
            </a:pPr>
            <a:r>
              <a:rPr lang="en-IN" sz="1800" dirty="0">
                <a:latin typeface="Calibri" panose="020F0502020204030204" pitchFamily="34" charset="0"/>
                <a:cs typeface="Calibri" panose="020F0502020204030204" pitchFamily="34" charset="0"/>
              </a:rPr>
              <a:t>                     -- Regression tasks (e.g., predicting daily rates):</a:t>
            </a:r>
          </a:p>
          <a:p>
            <a:pPr marL="0" indent="0">
              <a:buNone/>
            </a:pPr>
            <a:r>
              <a:rPr lang="en-IN" sz="1800" dirty="0">
                <a:latin typeface="Calibri" panose="020F0502020204030204" pitchFamily="34" charset="0"/>
                <a:cs typeface="Calibri" panose="020F0502020204030204" pitchFamily="34" charset="0"/>
              </a:rPr>
              <a:t>                              * Consider linear regression, decision trees, or ensemble methods (</a:t>
            </a:r>
            <a:r>
              <a:rPr lang="en-IN" sz="1800" dirty="0" err="1">
                <a:latin typeface="Calibri" panose="020F0502020204030204" pitchFamily="34" charset="0"/>
                <a:cs typeface="Calibri" panose="020F0502020204030204" pitchFamily="34" charset="0"/>
              </a:rPr>
              <a:t>XGBoost</a:t>
            </a:r>
            <a:r>
              <a:rPr lang="en-IN" sz="1800" dirty="0">
                <a:latin typeface="Calibri" panose="020F0502020204030204" pitchFamily="34" charset="0"/>
                <a:cs typeface="Calibri" panose="020F0502020204030204" pitchFamily="34" charset="0"/>
              </a:rPr>
              <a:t>, </a:t>
            </a:r>
            <a:r>
              <a:rPr lang="en-IN" sz="1800" dirty="0" err="1">
                <a:latin typeface="Calibri" panose="020F0502020204030204" pitchFamily="34" charset="0"/>
                <a:cs typeface="Calibri" panose="020F0502020204030204" pitchFamily="34" charset="0"/>
              </a:rPr>
              <a:t>LightGBM</a:t>
            </a:r>
            <a:r>
              <a:rPr lang="en-IN" sz="1800" dirty="0">
                <a:latin typeface="Calibri" panose="020F0502020204030204" pitchFamily="34" charset="0"/>
                <a:cs typeface="Calibri" panose="020F0502020204030204" pitchFamily="34" charset="0"/>
              </a:rPr>
              <a:t>).</a:t>
            </a:r>
          </a:p>
          <a:p>
            <a:pPr marL="0" indent="0">
              <a:buNone/>
            </a:pPr>
            <a:r>
              <a:rPr lang="en-IN" sz="1800" dirty="0">
                <a:latin typeface="Calibri" panose="020F0502020204030204" pitchFamily="34" charset="0"/>
                <a:cs typeface="Calibri" panose="020F0502020204030204" pitchFamily="34" charset="0"/>
              </a:rPr>
              <a:t>                      -- Classification tasks (e.g., predicting special requests)</a:t>
            </a:r>
          </a:p>
          <a:p>
            <a:pPr marL="0" indent="0">
              <a:buNone/>
            </a:pPr>
            <a:r>
              <a:rPr lang="en-IN" sz="1800" dirty="0">
                <a:latin typeface="Calibri" panose="020F0502020204030204" pitchFamily="34" charset="0"/>
                <a:cs typeface="Calibri" panose="020F0502020204030204" pitchFamily="34" charset="0"/>
              </a:rPr>
              <a:t>                                *Consider </a:t>
            </a:r>
            <a:r>
              <a:rPr lang="en-IN" sz="1800" dirty="0" err="1">
                <a:latin typeface="Calibri" panose="020F0502020204030204" pitchFamily="34" charset="0"/>
                <a:cs typeface="Calibri" panose="020F0502020204030204" pitchFamily="34" charset="0"/>
              </a:rPr>
              <a:t>logisticdecisionor</a:t>
            </a:r>
            <a:r>
              <a:rPr lang="en-IN" sz="1800" dirty="0">
                <a:latin typeface="Calibri" panose="020F0502020204030204" pitchFamily="34" charset="0"/>
                <a:cs typeface="Calibri" panose="020F0502020204030204" pitchFamily="34" charset="0"/>
              </a:rPr>
              <a:t> random forests</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3DFAA90B-D7FD-DD5A-29A2-5B290596C7DB}"/>
              </a:ext>
            </a:extLst>
          </p:cNvPr>
          <p:cNvPicPr>
            <a:picLocks noGrp="1" noChangeAspect="1"/>
          </p:cNvPicPr>
          <p:nvPr>
            <p:ph idx="1"/>
          </p:nvPr>
        </p:nvPicPr>
        <p:blipFill>
          <a:blip r:embed="rId2"/>
          <a:stretch>
            <a:fillRect/>
          </a:stretch>
        </p:blipFill>
        <p:spPr>
          <a:xfrm>
            <a:off x="6774736" y="1080770"/>
            <a:ext cx="4836072" cy="2597150"/>
          </a:xfrm>
        </p:spPr>
      </p:pic>
      <p:pic>
        <p:nvPicPr>
          <p:cNvPr id="7" name="Picture 6">
            <a:extLst>
              <a:ext uri="{FF2B5EF4-FFF2-40B4-BE49-F238E27FC236}">
                <a16:creationId xmlns:a16="http://schemas.microsoft.com/office/drawing/2014/main" id="{EEFF1E57-1351-5D6A-E7AB-56FC7E2A1EED}"/>
              </a:ext>
            </a:extLst>
          </p:cNvPr>
          <p:cNvPicPr>
            <a:picLocks noChangeAspect="1"/>
          </p:cNvPicPr>
          <p:nvPr/>
        </p:nvPicPr>
        <p:blipFill>
          <a:blip r:embed="rId3"/>
          <a:stretch>
            <a:fillRect/>
          </a:stretch>
        </p:blipFill>
        <p:spPr>
          <a:xfrm>
            <a:off x="6774736" y="4008224"/>
            <a:ext cx="4836072" cy="2423374"/>
          </a:xfrm>
          <a:prstGeom prst="rect">
            <a:avLst/>
          </a:prstGeom>
        </p:spPr>
      </p:pic>
      <p:pic>
        <p:nvPicPr>
          <p:cNvPr id="9" name="Picture 8">
            <a:extLst>
              <a:ext uri="{FF2B5EF4-FFF2-40B4-BE49-F238E27FC236}">
                <a16:creationId xmlns:a16="http://schemas.microsoft.com/office/drawing/2014/main" id="{91A9B798-0F8F-AD63-8105-A116C3A1A75D}"/>
              </a:ext>
            </a:extLst>
          </p:cNvPr>
          <p:cNvPicPr>
            <a:picLocks noChangeAspect="1"/>
          </p:cNvPicPr>
          <p:nvPr/>
        </p:nvPicPr>
        <p:blipFill>
          <a:blip r:embed="rId4"/>
          <a:stretch>
            <a:fillRect/>
          </a:stretch>
        </p:blipFill>
        <p:spPr>
          <a:xfrm>
            <a:off x="1439227" y="1308216"/>
            <a:ext cx="4463733" cy="2891673"/>
          </a:xfrm>
          <a:prstGeom prst="rect">
            <a:avLst/>
          </a:prstGeom>
        </p:spPr>
      </p:pic>
      <p:pic>
        <p:nvPicPr>
          <p:cNvPr id="11" name="Picture 10">
            <a:extLst>
              <a:ext uri="{FF2B5EF4-FFF2-40B4-BE49-F238E27FC236}">
                <a16:creationId xmlns:a16="http://schemas.microsoft.com/office/drawing/2014/main" id="{465F44E6-C272-4563-9DE8-16D624158B9E}"/>
              </a:ext>
            </a:extLst>
          </p:cNvPr>
          <p:cNvPicPr>
            <a:picLocks noChangeAspect="1"/>
          </p:cNvPicPr>
          <p:nvPr/>
        </p:nvPicPr>
        <p:blipFill>
          <a:blip r:embed="rId5"/>
          <a:stretch>
            <a:fillRect/>
          </a:stretch>
        </p:blipFill>
        <p:spPr>
          <a:xfrm>
            <a:off x="857885" y="3802672"/>
            <a:ext cx="5238115" cy="283447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530296"/>
          </a:xfrm>
        </p:spPr>
        <p:txBody>
          <a:bodyPr>
            <a:noAutofit/>
          </a:bodyPr>
          <a:lstStyle/>
          <a:p>
            <a:r>
              <a:rPr lang="en-US" sz="4000" b="1" dirty="0">
                <a:solidFill>
                  <a:schemeClr val="accent1"/>
                </a:solidFill>
                <a:latin typeface="Arial"/>
                <a:ea typeface="+mj-lt"/>
                <a:cs typeface="Arial"/>
              </a:rPr>
              <a:t>Conclusion</a:t>
            </a:r>
            <a:endParaRPr lang="en-US" sz="4000"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1800" dirty="0">
                <a:latin typeface="Calibri" panose="020F0502020204030204" pitchFamily="34" charset="0"/>
                <a:cs typeface="Calibri" panose="020F0502020204030204" pitchFamily="34" charset="0"/>
              </a:rPr>
              <a:t>We have developed the grouped bar graph to </a:t>
            </a:r>
            <a:r>
              <a:rPr lang="en-US" sz="1800" dirty="0" err="1">
                <a:latin typeface="Calibri" panose="020F0502020204030204" pitchFamily="34" charset="0"/>
                <a:cs typeface="Calibri" panose="020F0502020204030204" pitchFamily="34" charset="0"/>
              </a:rPr>
              <a:t>analyse</a:t>
            </a:r>
            <a:r>
              <a:rPr lang="en-US" sz="1800" dirty="0">
                <a:latin typeface="Calibri" panose="020F0502020204030204" pitchFamily="34" charset="0"/>
                <a:cs typeface="Calibri" panose="020F0502020204030204" pitchFamily="34" charset="0"/>
              </a:rPr>
              <a:t> the months with the highest and lowest reservation levels according to reservation status. As can be seen, both the number of confirmed reservations and the number of cancelled reservations are largest in the month of August, whereas January is the month with the most cancelled reservations.</a:t>
            </a:r>
          </a:p>
          <a:p>
            <a:pPr marL="305435" indent="-305435"/>
            <a:r>
              <a:rPr lang="en-US" sz="1800" dirty="0">
                <a:latin typeface="Calibri" panose="020F0502020204030204" pitchFamily="34" charset="0"/>
                <a:cs typeface="Calibri" panose="020F0502020204030204" pitchFamily="34" charset="0"/>
              </a:rPr>
              <a:t>The bar graph demonstrates that cancellations are most common when prices are greatest and are least common when they are lowest. Therefore, the cost of the accommodation is solely responsible for the cancellation.</a:t>
            </a:r>
          </a:p>
          <a:p>
            <a:pPr marL="305435" indent="-305435"/>
            <a:r>
              <a:rPr lang="en-US" sz="1800" dirty="0">
                <a:latin typeface="Calibri" panose="020F0502020204030204" pitchFamily="34" charset="0"/>
                <a:cs typeface="Calibri" panose="020F0502020204030204" pitchFamily="34" charset="0"/>
              </a:rPr>
              <a:t>As seen in the graph, reservations are cancelled when the average daily rate is higher that when it is not cancelled. It clearly proves all the above analysis. that the higher price leads to higher cancellations</a:t>
            </a:r>
          </a:p>
          <a:p>
            <a:pPr marL="305435" indent="-305435"/>
            <a:r>
              <a:rPr lang="en-US" sz="1800" dirty="0">
                <a:latin typeface="Calibri" panose="020F0502020204030204" pitchFamily="34" charset="0"/>
                <a:cs typeface="Calibri" panose="020F0502020204030204" pitchFamily="34" charset="0"/>
              </a:rPr>
              <a:t>The pie chart shows which country has the highest reservations cancelled. The top country is Portugal with the highest number of cancellations.</a:t>
            </a: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r>
              <a:rPr lang="en-US" sz="1800" dirty="0">
                <a:latin typeface="Calibri" panose="020F0502020204030204" pitchFamily="34" charset="0"/>
                <a:cs typeface="Calibri" panose="020F0502020204030204" pitchFamily="34" charset="0"/>
              </a:rPr>
              <a:t>The proposed solution lays the foundation for ongoing advancements in the realm of hotel reservation optimization. Here are key areas for future exploration and enhancement</a:t>
            </a:r>
          </a:p>
          <a:p>
            <a:pPr marL="0" indent="0">
              <a:buNone/>
            </a:pPr>
            <a:r>
              <a:rPr lang="en-US" sz="1800" dirty="0">
                <a:latin typeface="Calibri" panose="020F0502020204030204" pitchFamily="34" charset="0"/>
                <a:cs typeface="Calibri" panose="020F0502020204030204" pitchFamily="34" charset="0"/>
              </a:rPr>
              <a:t>        </a:t>
            </a:r>
            <a:r>
              <a:rPr lang="en-US" sz="1800" b="1" dirty="0">
                <a:latin typeface="Calibri" panose="020F0502020204030204" pitchFamily="34" charset="0"/>
                <a:cs typeface="Calibri" panose="020F0502020204030204" pitchFamily="34" charset="0"/>
              </a:rPr>
              <a:t>Real-time Predictions: </a:t>
            </a:r>
          </a:p>
          <a:p>
            <a:pPr marL="0" indent="0">
              <a:buNone/>
            </a:pPr>
            <a:r>
              <a:rPr lang="en-US" sz="1800" dirty="0">
                <a:latin typeface="Calibri" panose="020F0502020204030204" pitchFamily="34" charset="0"/>
                <a:cs typeface="Calibri" panose="020F0502020204030204" pitchFamily="34" charset="0"/>
              </a:rPr>
              <a:t>                   * Move towards real-time predictive models that account for instant changes in demand, external events, and other dynamic factors to provide users with up-to-the-minute insights for booking    decisions</a:t>
            </a:r>
          </a:p>
          <a:p>
            <a:pPr marL="0" indent="0">
              <a:buNone/>
            </a:pPr>
            <a:r>
              <a:rPr lang="en-US" sz="1800" b="1" dirty="0">
                <a:latin typeface="Calibri" panose="020F0502020204030204" pitchFamily="34" charset="0"/>
                <a:cs typeface="Calibri" panose="020F0502020204030204" pitchFamily="34" charset="0"/>
              </a:rPr>
              <a:t>         Personalization and Customization</a:t>
            </a:r>
            <a:r>
              <a:rPr lang="en-US" sz="1800" dirty="0">
                <a:latin typeface="Calibri" panose="020F0502020204030204" pitchFamily="34" charset="0"/>
                <a:cs typeface="Calibri" panose="020F0502020204030204" pitchFamily="34" charset="0"/>
              </a:rPr>
              <a:t>:</a:t>
            </a:r>
          </a:p>
          <a:p>
            <a:pPr marL="0" indent="0">
              <a:buNone/>
            </a:pPr>
            <a:r>
              <a:rPr lang="en-US" sz="1800" dirty="0">
                <a:latin typeface="Calibri" panose="020F0502020204030204" pitchFamily="34" charset="0"/>
                <a:cs typeface="Calibri" panose="020F0502020204030204" pitchFamily="34" charset="0"/>
              </a:rPr>
              <a:t>                   * Enhance the predictive models to offer more personalized recommendations by considering individual guest preferences, loyalty history, and user-specific requirements, providing a tailored experience for each traveler.</a:t>
            </a:r>
          </a:p>
          <a:p>
            <a:pPr marL="305435" indent="-305435"/>
            <a:endParaRPr lang="en-US" sz="1800" dirty="0">
              <a:latin typeface="Calibri" panose="020F0502020204030204" pitchFamily="34" charset="0"/>
              <a:cs typeface="Calibri" panose="020F050202020403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66</TotalTime>
  <Words>725</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Hotel booking analysis</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GANESH RAJ</cp:lastModifiedBy>
  <cp:revision>26</cp:revision>
  <dcterms:created xsi:type="dcterms:W3CDTF">2021-05-26T16:50:10Z</dcterms:created>
  <dcterms:modified xsi:type="dcterms:W3CDTF">2024-04-05T18:26:21Z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