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0" r:id="rId1"/>
  </p:sldMasterIdLst>
  <p:sldIdLst>
    <p:sldId id="256" r:id="rId2"/>
    <p:sldId id="257" r:id="rId3"/>
    <p:sldId id="286" r:id="rId4"/>
    <p:sldId id="258" r:id="rId5"/>
    <p:sldId id="283" r:id="rId6"/>
    <p:sldId id="279" r:id="rId7"/>
    <p:sldId id="278" r:id="rId8"/>
    <p:sldId id="277" r:id="rId9"/>
    <p:sldId id="281" r:id="rId10"/>
    <p:sldId id="285" r:id="rId11"/>
    <p:sldId id="274" r:id="rId12"/>
    <p:sldId id="276" r:id="rId13"/>
    <p:sldId id="271" r:id="rId14"/>
    <p:sldId id="272" r:id="rId15"/>
    <p:sldId id="267" r:id="rId16"/>
    <p:sldId id="268" r:id="rId17"/>
    <p:sldId id="259" r:id="rId18"/>
    <p:sldId id="260" r:id="rId19"/>
    <p:sldId id="261" r:id="rId20"/>
    <p:sldId id="262" r:id="rId21"/>
    <p:sldId id="263" r:id="rId22"/>
    <p:sldId id="264" r:id="rId23"/>
    <p:sldId id="265" r:id="rId24"/>
    <p:sldId id="266" r:id="rId25"/>
    <p:sldId id="269" r:id="rId26"/>
    <p:sldId id="270" r:id="rId27"/>
    <p:sldId id="27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6" autoAdjust="0"/>
    <p:restoredTop sz="94195" autoAdjust="0"/>
  </p:normalViewPr>
  <p:slideViewPr>
    <p:cSldViewPr snapToGrid="0" showGuides="1">
      <p:cViewPr varScale="1">
        <p:scale>
          <a:sx n="67" d="100"/>
          <a:sy n="67" d="100"/>
        </p:scale>
        <p:origin x="690" y="72"/>
      </p:cViewPr>
      <p:guideLst>
        <p:guide orient="horz" pos="2160"/>
        <p:guide pos="3840"/>
      </p:guideLst>
    </p:cSldViewPr>
  </p:slideViewPr>
  <p:notesTextViewPr>
    <p:cViewPr>
      <p:scale>
        <a:sx n="1" d="1"/>
        <a:sy n="1" d="1"/>
      </p:scale>
      <p:origin x="0" y="0"/>
    </p:cViewPr>
  </p:notesTextViewPr>
  <p:sorterViewPr>
    <p:cViewPr>
      <p:scale>
        <a:sx n="100" d="100"/>
        <a:sy n="100" d="100"/>
      </p:scale>
      <p:origin x="0" y="-25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455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03331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96656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02111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09939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4/7/2022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05145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4/7/2022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27509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53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341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196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6251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096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34784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1334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375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1637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477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4/7/2022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26778597"/>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theconversation.com/smart-homes-consumers-favor-home-security-over-efficiency-36185"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062C-86FA-4934-9E71-173F4A94829D}"/>
              </a:ext>
            </a:extLst>
          </p:cNvPr>
          <p:cNvSpPr>
            <a:spLocks noGrp="1"/>
          </p:cNvSpPr>
          <p:nvPr>
            <p:ph type="ctrTitle"/>
          </p:nvPr>
        </p:nvSpPr>
        <p:spPr>
          <a:xfrm>
            <a:off x="1876424" y="1042988"/>
            <a:ext cx="8791575" cy="1774453"/>
          </a:xfrm>
        </p:spPr>
        <p:txBody>
          <a:bodyPr anchor="ctr"/>
          <a:lstStyle/>
          <a:p>
            <a:r>
              <a:rPr lang="en-IN" dirty="0">
                <a:solidFill>
                  <a:schemeClr val="bg2"/>
                </a:solidFill>
              </a:rPr>
              <a:t>    </a:t>
            </a:r>
            <a:r>
              <a:rPr lang="en-IN" dirty="0">
                <a:solidFill>
                  <a:schemeClr val="bg2">
                    <a:lumMod val="40000"/>
                    <a:lumOff val="60000"/>
                  </a:schemeClr>
                </a:solidFill>
              </a:rPr>
              <a:t>smart</a:t>
            </a:r>
            <a:r>
              <a:rPr lang="en-IN" dirty="0">
                <a:solidFill>
                  <a:schemeClr val="bg2"/>
                </a:solidFill>
              </a:rPr>
              <a:t> </a:t>
            </a:r>
            <a:r>
              <a:rPr lang="en-IN" dirty="0">
                <a:solidFill>
                  <a:srgbClr val="FF0000"/>
                </a:solidFill>
              </a:rPr>
              <a:t>space</a:t>
            </a:r>
            <a:r>
              <a:rPr lang="en-IN" dirty="0">
                <a:solidFill>
                  <a:schemeClr val="bg2"/>
                </a:solidFill>
              </a:rPr>
              <a:t> </a:t>
            </a:r>
            <a:r>
              <a:rPr lang="en-IN" dirty="0">
                <a:solidFill>
                  <a:schemeClr val="bg2">
                    <a:lumMod val="40000"/>
                    <a:lumOff val="60000"/>
                  </a:schemeClr>
                </a:solidFill>
              </a:rPr>
              <a:t>technology</a:t>
            </a:r>
            <a:endParaRPr lang="en-US" dirty="0">
              <a:solidFill>
                <a:schemeClr val="bg2">
                  <a:lumMod val="40000"/>
                  <a:lumOff val="60000"/>
                </a:schemeClr>
              </a:solidFill>
            </a:endParaRPr>
          </a:p>
        </p:txBody>
      </p:sp>
      <p:sp>
        <p:nvSpPr>
          <p:cNvPr id="3" name="Subtitle 2">
            <a:extLst>
              <a:ext uri="{FF2B5EF4-FFF2-40B4-BE49-F238E27FC236}">
                <a16:creationId xmlns:a16="http://schemas.microsoft.com/office/drawing/2014/main" id="{94965B37-09BB-4650-9AA1-1B970C9C9B74}"/>
              </a:ext>
            </a:extLst>
          </p:cNvPr>
          <p:cNvSpPr>
            <a:spLocks noGrp="1"/>
          </p:cNvSpPr>
          <p:nvPr>
            <p:ph type="subTitle" idx="1"/>
          </p:nvPr>
        </p:nvSpPr>
        <p:spPr>
          <a:xfrm>
            <a:off x="1876424" y="3602037"/>
            <a:ext cx="8791575" cy="3255963"/>
          </a:xfrm>
        </p:spPr>
        <p:txBody>
          <a:bodyPr>
            <a:normAutofit lnSpcReduction="10000"/>
          </a:bodyPr>
          <a:lstStyle/>
          <a:p>
            <a:r>
              <a:rPr lang="en-IN" dirty="0"/>
              <a:t>          BY,</a:t>
            </a:r>
          </a:p>
          <a:p>
            <a:r>
              <a:rPr lang="en-IN" dirty="0"/>
              <a:t>                                           K.JANARTHANAN,</a:t>
            </a:r>
          </a:p>
          <a:p>
            <a:r>
              <a:rPr lang="en-IN" dirty="0"/>
              <a:t>                                ECE 3</a:t>
            </a:r>
            <a:r>
              <a:rPr lang="en-IN" baseline="30000" dirty="0"/>
              <a:t>rd</a:t>
            </a:r>
            <a:r>
              <a:rPr lang="en-IN" dirty="0"/>
              <a:t> year,</a:t>
            </a:r>
          </a:p>
          <a:p>
            <a:r>
              <a:rPr lang="en-IN" dirty="0"/>
              <a:t>                           SCADCET.</a:t>
            </a:r>
          </a:p>
          <a:p>
            <a:r>
              <a:rPr lang="en-IN" dirty="0"/>
              <a:t>                                                                                      </a:t>
            </a:r>
          </a:p>
          <a:p>
            <a:r>
              <a:rPr lang="en-IN" dirty="0"/>
              <a:t>                                                                                       </a:t>
            </a:r>
            <a:endParaRPr lang="en-US" dirty="0"/>
          </a:p>
        </p:txBody>
      </p:sp>
      <p:pic>
        <p:nvPicPr>
          <p:cNvPr id="6" name="Picture 5">
            <a:extLst>
              <a:ext uri="{FF2B5EF4-FFF2-40B4-BE49-F238E27FC236}">
                <a16:creationId xmlns:a16="http://schemas.microsoft.com/office/drawing/2014/main" id="{7B519912-43AA-437E-A063-1FB18A76687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172753" y="3255963"/>
            <a:ext cx="3785010" cy="29718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312325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1F89-1EA1-4AA1-8445-91A9F29A1F5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A09FFFC-32D5-4FEA-9533-6B23AAD4D5D3}"/>
              </a:ext>
            </a:extLst>
          </p:cNvPr>
          <p:cNvPicPr>
            <a:picLocks noGrp="1" noChangeAspect="1"/>
          </p:cNvPicPr>
          <p:nvPr>
            <p:ph idx="1"/>
          </p:nvPr>
        </p:nvPicPr>
        <p:blipFill rotWithShape="1">
          <a:blip r:embed="rId2"/>
          <a:srcRect t="3451" b="54801"/>
          <a:stretch/>
        </p:blipFill>
        <p:spPr>
          <a:xfrm>
            <a:off x="1643063" y="1185863"/>
            <a:ext cx="9029699" cy="4700587"/>
          </a:xfrm>
          <a:prstGeom prst="rect">
            <a:avLst/>
          </a:prstGeom>
        </p:spPr>
      </p:pic>
    </p:spTree>
    <p:extLst>
      <p:ext uri="{BB962C8B-B14F-4D97-AF65-F5344CB8AC3E}">
        <p14:creationId xmlns:p14="http://schemas.microsoft.com/office/powerpoint/2010/main" val="2353542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8161E1-12A5-4349-9CEE-F41BC9A0E963}"/>
              </a:ext>
            </a:extLst>
          </p:cNvPr>
          <p:cNvSpPr>
            <a:spLocks noGrp="1"/>
          </p:cNvSpPr>
          <p:nvPr>
            <p:ph type="title"/>
          </p:nvPr>
        </p:nvSpPr>
        <p:spPr>
          <a:xfrm>
            <a:off x="1141413" y="618518"/>
            <a:ext cx="9905998" cy="914447"/>
          </a:xfrm>
        </p:spPr>
        <p:txBody>
          <a:bodyPr/>
          <a:lstStyle/>
          <a:p>
            <a:r>
              <a:rPr lang="en-IN" dirty="0">
                <a:solidFill>
                  <a:schemeClr val="accent1"/>
                </a:solidFill>
              </a:rPr>
              <a:t> segment of smart spaces</a:t>
            </a:r>
            <a:endParaRPr lang="en-US" dirty="0">
              <a:solidFill>
                <a:schemeClr val="accent1"/>
              </a:solidFill>
            </a:endParaRPr>
          </a:p>
        </p:txBody>
      </p:sp>
      <p:sp>
        <p:nvSpPr>
          <p:cNvPr id="5" name="Content Placeholder 4">
            <a:extLst>
              <a:ext uri="{FF2B5EF4-FFF2-40B4-BE49-F238E27FC236}">
                <a16:creationId xmlns:a16="http://schemas.microsoft.com/office/drawing/2014/main" id="{8F4748BD-1A14-4476-BF04-A487030C5AA2}"/>
              </a:ext>
            </a:extLst>
          </p:cNvPr>
          <p:cNvSpPr>
            <a:spLocks noGrp="1"/>
          </p:cNvSpPr>
          <p:nvPr>
            <p:ph idx="1"/>
          </p:nvPr>
        </p:nvSpPr>
        <p:spPr>
          <a:xfrm>
            <a:off x="1141414" y="1675793"/>
            <a:ext cx="10133757" cy="4899872"/>
          </a:xfrm>
        </p:spPr>
        <p:txBody>
          <a:bodyPr>
            <a:normAutofit/>
          </a:bodyPr>
          <a:lstStyle/>
          <a:p>
            <a:pPr marL="0" indent="0">
              <a:buNone/>
            </a:pPr>
            <a:r>
              <a:rPr lang="en-US" dirty="0"/>
              <a:t>1. </a:t>
            </a:r>
            <a:r>
              <a:rPr lang="en-US" dirty="0">
                <a:solidFill>
                  <a:schemeClr val="accent4">
                    <a:lumMod val="75000"/>
                  </a:schemeClr>
                </a:solidFill>
              </a:rPr>
              <a:t>Smart </a:t>
            </a:r>
            <a:r>
              <a:rPr lang="en-GB" dirty="0">
                <a:solidFill>
                  <a:schemeClr val="accent4">
                    <a:lumMod val="75000"/>
                  </a:schemeClr>
                </a:solidFill>
              </a:rPr>
              <a:t>Homes:</a:t>
            </a:r>
            <a:endParaRPr lang="en-US" dirty="0">
              <a:solidFill>
                <a:schemeClr val="accent4">
                  <a:lumMod val="75000"/>
                </a:schemeClr>
              </a:solidFill>
            </a:endParaRPr>
          </a:p>
          <a:p>
            <a:pPr>
              <a:buFont typeface="Wingdings" panose="05000000000000000000" pitchFamily="2" charset="2"/>
              <a:buChar char="Ø"/>
            </a:pPr>
            <a:r>
              <a:rPr lang="en-US" dirty="0"/>
              <a:t>Smart homes are built on the idea of incorporating intelligent technologies into residential spaces that aim to enhance the quality of life. </a:t>
            </a:r>
          </a:p>
          <a:p>
            <a:pPr>
              <a:buFont typeface="Wingdings" panose="05000000000000000000" pitchFamily="2" charset="2"/>
              <a:buChar char="Ø"/>
            </a:pPr>
            <a:r>
              <a:rPr lang="en-US" dirty="0"/>
              <a:t>this idea is a favorable solution for significant concerns towards  energy consumption and environmental impacts.</a:t>
            </a:r>
          </a:p>
          <a:p>
            <a:pPr>
              <a:buFont typeface="Wingdings" panose="05000000000000000000" pitchFamily="2" charset="2"/>
              <a:buChar char="Ø"/>
            </a:pPr>
            <a:r>
              <a:rPr lang="en-US" dirty="0"/>
              <a:t>It  provide consistent monitoring and controlling for the patients.</a:t>
            </a:r>
          </a:p>
          <a:p>
            <a:pPr>
              <a:buFont typeface="Wingdings" panose="05000000000000000000" pitchFamily="2" charset="2"/>
              <a:buChar char="Ø"/>
            </a:pPr>
            <a:r>
              <a:rPr lang="en-US" dirty="0"/>
              <a:t>it is capable of observing the behaviors of residents and activities with the help of sensors and actuators used throughout the unit. </a:t>
            </a:r>
          </a:p>
          <a:p>
            <a:pPr>
              <a:buFont typeface="Wingdings" panose="05000000000000000000" pitchFamily="2" charset="2"/>
              <a:buChar char="Ø"/>
            </a:pPr>
            <a:r>
              <a:rPr lang="en-US" dirty="0"/>
              <a:t>The significant potential of smart homes in automation and digitalization of living environments and the incorporated technological units is extensively accepted.</a:t>
            </a:r>
          </a:p>
          <a:p>
            <a:pPr marL="0" indent="0">
              <a:buNone/>
            </a:pPr>
            <a:endParaRPr lang="en-US" dirty="0"/>
          </a:p>
          <a:p>
            <a:endParaRPr lang="en-US" dirty="0"/>
          </a:p>
        </p:txBody>
      </p:sp>
    </p:spTree>
    <p:extLst>
      <p:ext uri="{BB962C8B-B14F-4D97-AF65-F5344CB8AC3E}">
        <p14:creationId xmlns:p14="http://schemas.microsoft.com/office/powerpoint/2010/main" val="1051694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9685E-DFD0-4EF8-9525-E07791B4869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52A2DCB-F2E8-4556-9F79-214CE37AACB5}"/>
              </a:ext>
            </a:extLst>
          </p:cNvPr>
          <p:cNvSpPr>
            <a:spLocks noGrp="1"/>
          </p:cNvSpPr>
          <p:nvPr>
            <p:ph idx="1"/>
          </p:nvPr>
        </p:nvSpPr>
        <p:spPr>
          <a:xfrm>
            <a:off x="1143000" y="1785938"/>
            <a:ext cx="9905999" cy="4599812"/>
          </a:xfrm>
        </p:spPr>
        <p:txBody>
          <a:bodyPr>
            <a:normAutofit/>
          </a:bodyPr>
          <a:lstStyle/>
          <a:p>
            <a:pPr marL="0" indent="0">
              <a:buNone/>
            </a:pPr>
            <a:r>
              <a:rPr lang="en-GB" sz="2800" dirty="0">
                <a:solidFill>
                  <a:schemeClr val="accent4">
                    <a:lumMod val="75000"/>
                  </a:schemeClr>
                </a:solidFill>
              </a:rPr>
              <a:t>2.</a:t>
            </a:r>
            <a:r>
              <a:rPr lang="en-US" sz="2800" dirty="0">
                <a:solidFill>
                  <a:schemeClr val="accent4">
                    <a:lumMod val="75000"/>
                  </a:schemeClr>
                </a:solidFill>
              </a:rPr>
              <a:t>Smart Buildings</a:t>
            </a:r>
            <a:r>
              <a:rPr lang="en-US" sz="2400" dirty="0">
                <a:solidFill>
                  <a:schemeClr val="accent4">
                    <a:lumMod val="75000"/>
                  </a:schemeClr>
                </a:solidFill>
              </a:rPr>
              <a:t>:</a:t>
            </a:r>
          </a:p>
          <a:p>
            <a:r>
              <a:rPr lang="en-US" dirty="0"/>
              <a:t>Advanced technologies like the Internet of Things (IoT), Big Data, and intelligent Building Management Systems (</a:t>
            </a:r>
            <a:r>
              <a:rPr lang="en-US" dirty="0" err="1"/>
              <a:t>iBMS</a:t>
            </a:r>
            <a:r>
              <a:rPr lang="en-US" dirty="0"/>
              <a:t>) are changing the manner in which new buildings are built and designed.</a:t>
            </a:r>
          </a:p>
          <a:p>
            <a:r>
              <a:rPr lang="en-US" dirty="0"/>
              <a:t>With the help of advanced use of data and analytics, smart buildings facilitate interactions, sharing of knowledge, and enhance the performance of a business.</a:t>
            </a:r>
            <a:endParaRPr lang="en-GB" dirty="0"/>
          </a:p>
          <a:p>
            <a:pPr marL="0" indent="0">
              <a:buNone/>
            </a:pPr>
            <a:endParaRPr lang="en-US" dirty="0"/>
          </a:p>
          <a:p>
            <a:r>
              <a:rPr lang="en-US" dirty="0"/>
              <a:t>Moreover, smart buildings enable superior, more effective utilization of space and environments. </a:t>
            </a:r>
          </a:p>
        </p:txBody>
      </p:sp>
    </p:spTree>
    <p:extLst>
      <p:ext uri="{BB962C8B-B14F-4D97-AF65-F5344CB8AC3E}">
        <p14:creationId xmlns:p14="http://schemas.microsoft.com/office/powerpoint/2010/main" val="3955181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10384-E43D-49A5-A16C-E96F14F77E0D}"/>
              </a:ext>
            </a:extLst>
          </p:cNvPr>
          <p:cNvSpPr>
            <a:spLocks noGrp="1"/>
          </p:cNvSpPr>
          <p:nvPr>
            <p:ph type="title"/>
          </p:nvPr>
        </p:nvSpPr>
        <p:spPr>
          <a:xfrm>
            <a:off x="1327150" y="618518"/>
            <a:ext cx="9905998" cy="941340"/>
          </a:xfrm>
        </p:spPr>
        <p:txBody>
          <a:bodyPr/>
          <a:lstStyle/>
          <a:p>
            <a:r>
              <a:rPr lang="en-IN" dirty="0">
                <a:solidFill>
                  <a:schemeClr val="accent5">
                    <a:lumMod val="50000"/>
                  </a:schemeClr>
                </a:solidFill>
              </a:rPr>
              <a:t>Merits using smart space tech:</a:t>
            </a:r>
            <a:endParaRPr lang="en-US" dirty="0">
              <a:solidFill>
                <a:schemeClr val="accent5">
                  <a:lumMod val="50000"/>
                </a:schemeClr>
              </a:solidFill>
            </a:endParaRPr>
          </a:p>
        </p:txBody>
      </p:sp>
      <p:sp>
        <p:nvSpPr>
          <p:cNvPr id="3" name="Content Placeholder 2">
            <a:extLst>
              <a:ext uri="{FF2B5EF4-FFF2-40B4-BE49-F238E27FC236}">
                <a16:creationId xmlns:a16="http://schemas.microsoft.com/office/drawing/2014/main" id="{31C39E1E-6EDF-4ADA-866A-CE44A6AB7A02}"/>
              </a:ext>
            </a:extLst>
          </p:cNvPr>
          <p:cNvSpPr>
            <a:spLocks noGrp="1"/>
          </p:cNvSpPr>
          <p:nvPr>
            <p:ph idx="1"/>
          </p:nvPr>
        </p:nvSpPr>
        <p:spPr>
          <a:xfrm>
            <a:off x="1141412" y="1559858"/>
            <a:ext cx="9905999" cy="4679623"/>
          </a:xfrm>
        </p:spPr>
        <p:txBody>
          <a:bodyPr>
            <a:normAutofit/>
          </a:bodyPr>
          <a:lstStyle/>
          <a:p>
            <a:r>
              <a:rPr lang="en-US" b="1" dirty="0"/>
              <a:t>Environmental benefits </a:t>
            </a:r>
          </a:p>
          <a:p>
            <a:r>
              <a:rPr lang="en-US" b="1" dirty="0"/>
              <a:t> cost savings</a:t>
            </a:r>
          </a:p>
          <a:p>
            <a:r>
              <a:rPr lang="en-US" b="1" dirty="0"/>
              <a:t>Risk mitigation</a:t>
            </a:r>
            <a:endParaRPr lang="en-US" dirty="0"/>
          </a:p>
          <a:p>
            <a:r>
              <a:rPr lang="en-US" b="1" dirty="0"/>
              <a:t>safer</a:t>
            </a:r>
          </a:p>
          <a:p>
            <a:r>
              <a:rPr lang="en-US" b="1" dirty="0"/>
              <a:t>smarter experience </a:t>
            </a:r>
            <a:r>
              <a:rPr lang="en-US" dirty="0"/>
              <a:t> </a:t>
            </a:r>
          </a:p>
          <a:p>
            <a:endParaRPr lang="en-US" dirty="0"/>
          </a:p>
        </p:txBody>
      </p:sp>
    </p:spTree>
    <p:extLst>
      <p:ext uri="{BB962C8B-B14F-4D97-AF65-F5344CB8AC3E}">
        <p14:creationId xmlns:p14="http://schemas.microsoft.com/office/powerpoint/2010/main" val="3938215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C4B55-7E11-4B1E-AC82-061AC8BA22B7}"/>
              </a:ext>
            </a:extLst>
          </p:cNvPr>
          <p:cNvSpPr>
            <a:spLocks noGrp="1"/>
          </p:cNvSpPr>
          <p:nvPr>
            <p:ph type="title"/>
          </p:nvPr>
        </p:nvSpPr>
        <p:spPr>
          <a:xfrm>
            <a:off x="995082" y="564730"/>
            <a:ext cx="10334717" cy="1478570"/>
          </a:xfrm>
        </p:spPr>
        <p:txBody>
          <a:bodyPr/>
          <a:lstStyle/>
          <a:p>
            <a:r>
              <a:rPr lang="en-IN" dirty="0">
                <a:solidFill>
                  <a:schemeClr val="accent5">
                    <a:lumMod val="50000"/>
                  </a:schemeClr>
                </a:solidFill>
              </a:rPr>
              <a:t>Demerits:</a:t>
            </a:r>
            <a:endParaRPr lang="en-US" dirty="0">
              <a:solidFill>
                <a:schemeClr val="accent5">
                  <a:lumMod val="50000"/>
                </a:schemeClr>
              </a:solidFill>
            </a:endParaRPr>
          </a:p>
        </p:txBody>
      </p:sp>
      <p:sp>
        <p:nvSpPr>
          <p:cNvPr id="3" name="Content Placeholder 2">
            <a:extLst>
              <a:ext uri="{FF2B5EF4-FFF2-40B4-BE49-F238E27FC236}">
                <a16:creationId xmlns:a16="http://schemas.microsoft.com/office/drawing/2014/main" id="{CFB51C46-0049-4E21-B590-F5A5B4621231}"/>
              </a:ext>
            </a:extLst>
          </p:cNvPr>
          <p:cNvSpPr>
            <a:spLocks noGrp="1"/>
          </p:cNvSpPr>
          <p:nvPr>
            <p:ph idx="1"/>
          </p:nvPr>
        </p:nvSpPr>
        <p:spPr/>
        <p:txBody>
          <a:bodyPr/>
          <a:lstStyle/>
          <a:p>
            <a:r>
              <a:rPr lang="en-US" dirty="0"/>
              <a:t>Hacking</a:t>
            </a:r>
          </a:p>
          <a:p>
            <a:r>
              <a:rPr lang="en-IN" dirty="0"/>
              <a:t>I</a:t>
            </a:r>
            <a:r>
              <a:rPr lang="en-US" dirty="0"/>
              <a:t>installation cost is high.</a:t>
            </a:r>
          </a:p>
        </p:txBody>
      </p:sp>
    </p:spTree>
    <p:extLst>
      <p:ext uri="{BB962C8B-B14F-4D97-AF65-F5344CB8AC3E}">
        <p14:creationId xmlns:p14="http://schemas.microsoft.com/office/powerpoint/2010/main" val="757237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2B794A-FC88-438A-8FDC-0FE66B5E1D5E}"/>
              </a:ext>
            </a:extLst>
          </p:cNvPr>
          <p:cNvSpPr>
            <a:spLocks noGrp="1"/>
          </p:cNvSpPr>
          <p:nvPr>
            <p:ph type="title"/>
          </p:nvPr>
        </p:nvSpPr>
        <p:spPr>
          <a:xfrm>
            <a:off x="1141412" y="497541"/>
            <a:ext cx="10282517" cy="1478524"/>
          </a:xfrm>
        </p:spPr>
        <p:txBody>
          <a:bodyPr>
            <a:normAutofit/>
          </a:bodyPr>
          <a:lstStyle/>
          <a:p>
            <a:r>
              <a:rPr lang="en-IN" dirty="0">
                <a:solidFill>
                  <a:srgbClr val="FFFF00"/>
                </a:solidFill>
              </a:rPr>
              <a:t>Automotive  HUMAN DETECHED  temperature controlled motor</a:t>
            </a:r>
            <a:endParaRPr lang="en-US" dirty="0">
              <a:solidFill>
                <a:srgbClr val="FFFF00"/>
              </a:solidFill>
            </a:endParaRPr>
          </a:p>
        </p:txBody>
      </p:sp>
      <p:sp>
        <p:nvSpPr>
          <p:cNvPr id="5" name="Content Placeholder 4">
            <a:extLst>
              <a:ext uri="{FF2B5EF4-FFF2-40B4-BE49-F238E27FC236}">
                <a16:creationId xmlns:a16="http://schemas.microsoft.com/office/drawing/2014/main" id="{36F8A582-322A-4B2F-BEA7-C7B02A4B5643}"/>
              </a:ext>
            </a:extLst>
          </p:cNvPr>
          <p:cNvSpPr>
            <a:spLocks noGrp="1"/>
          </p:cNvSpPr>
          <p:nvPr>
            <p:ph idx="1"/>
          </p:nvPr>
        </p:nvSpPr>
        <p:spPr/>
        <p:txBody>
          <a:bodyPr>
            <a:normAutofit/>
          </a:bodyPr>
          <a:lstStyle/>
          <a:p>
            <a:r>
              <a:rPr lang="en-IN" dirty="0"/>
              <a:t> automotive  human detected temperature controlled motor project is most reliable to smart space technology.</a:t>
            </a:r>
          </a:p>
          <a:p>
            <a:r>
              <a:rPr lang="en-IN" dirty="0"/>
              <a:t>It depends on surrounding physical quantity. There are motion and temperature.</a:t>
            </a:r>
          </a:p>
          <a:p>
            <a:r>
              <a:rPr lang="en-IN" dirty="0"/>
              <a:t>The sensor was used measure the these physical quantity.</a:t>
            </a:r>
          </a:p>
          <a:p>
            <a:r>
              <a:rPr lang="en-IN" dirty="0"/>
              <a:t>For motion detection we use passive infrared sensor(</a:t>
            </a:r>
            <a:r>
              <a:rPr lang="en-IN" dirty="0" err="1"/>
              <a:t>pir</a:t>
            </a:r>
            <a:r>
              <a:rPr lang="en-IN" dirty="0"/>
              <a:t>) and thermistor was used temperature detection.</a:t>
            </a:r>
          </a:p>
          <a:p>
            <a:endParaRPr lang="en-IN" dirty="0"/>
          </a:p>
          <a:p>
            <a:endParaRPr lang="en-IN" dirty="0"/>
          </a:p>
          <a:p>
            <a:endParaRPr lang="en-US" dirty="0"/>
          </a:p>
        </p:txBody>
      </p:sp>
    </p:spTree>
    <p:extLst>
      <p:ext uri="{BB962C8B-B14F-4D97-AF65-F5344CB8AC3E}">
        <p14:creationId xmlns:p14="http://schemas.microsoft.com/office/powerpoint/2010/main" val="4286649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F1FD76-C387-48B9-B032-138147F52445}"/>
              </a:ext>
            </a:extLst>
          </p:cNvPr>
          <p:cNvSpPr>
            <a:spLocks noGrp="1"/>
          </p:cNvSpPr>
          <p:nvPr>
            <p:ph type="title"/>
          </p:nvPr>
        </p:nvSpPr>
        <p:spPr>
          <a:xfrm flipV="1">
            <a:off x="12788153" y="2178424"/>
            <a:ext cx="342060" cy="364750"/>
          </a:xfrm>
        </p:spPr>
        <p:txBody>
          <a:bodyPr>
            <a:normAutofit fontScale="90000"/>
          </a:bodyPr>
          <a:lstStyle/>
          <a:p>
            <a:endParaRPr lang="en-US" dirty="0"/>
          </a:p>
        </p:txBody>
      </p:sp>
      <p:graphicFrame>
        <p:nvGraphicFramePr>
          <p:cNvPr id="4" name="Content Placeholder 3">
            <a:extLst>
              <a:ext uri="{FF2B5EF4-FFF2-40B4-BE49-F238E27FC236}">
                <a16:creationId xmlns:a16="http://schemas.microsoft.com/office/drawing/2014/main" id="{7B9FC4C9-6D8A-4404-A35C-7C89115E7D7F}"/>
              </a:ext>
            </a:extLst>
          </p:cNvPr>
          <p:cNvGraphicFramePr>
            <a:graphicFrameLocks noGrp="1"/>
          </p:cNvGraphicFramePr>
          <p:nvPr>
            <p:ph sz="half" idx="2"/>
            <p:extLst>
              <p:ext uri="{D42A27DB-BD31-4B8C-83A1-F6EECF244321}">
                <p14:modId xmlns:p14="http://schemas.microsoft.com/office/powerpoint/2010/main" val="55144553"/>
              </p:ext>
            </p:extLst>
          </p:nvPr>
        </p:nvGraphicFramePr>
        <p:xfrm>
          <a:off x="1141412" y="1014414"/>
          <a:ext cx="9045576" cy="4793069"/>
        </p:xfrm>
        <a:graphic>
          <a:graphicData uri="http://schemas.openxmlformats.org/drawingml/2006/table">
            <a:tbl>
              <a:tblPr firstRow="1" bandRow="1">
                <a:tableStyleId>{5C22544A-7EE6-4342-B048-85BDC9FD1C3A}</a:tableStyleId>
              </a:tblPr>
              <a:tblGrid>
                <a:gridCol w="4522788">
                  <a:extLst>
                    <a:ext uri="{9D8B030D-6E8A-4147-A177-3AD203B41FA5}">
                      <a16:colId xmlns:a16="http://schemas.microsoft.com/office/drawing/2014/main" val="1502404431"/>
                    </a:ext>
                  </a:extLst>
                </a:gridCol>
                <a:gridCol w="4522788">
                  <a:extLst>
                    <a:ext uri="{9D8B030D-6E8A-4147-A177-3AD203B41FA5}">
                      <a16:colId xmlns:a16="http://schemas.microsoft.com/office/drawing/2014/main" val="3702698476"/>
                    </a:ext>
                  </a:extLst>
                </a:gridCol>
              </a:tblGrid>
              <a:tr h="4036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Pir</a:t>
                      </a:r>
                      <a:r>
                        <a:rPr lang="en-IN" dirty="0"/>
                        <a:t>  sensor </a:t>
                      </a:r>
                      <a:endParaRPr lang="en-US" dirty="0"/>
                    </a:p>
                    <a:p>
                      <a:endParaRPr lang="en-US" dirty="0"/>
                    </a:p>
                  </a:txBody>
                  <a:tcPr/>
                </a:tc>
                <a:tc>
                  <a:txBody>
                    <a:bodyPr/>
                    <a:lstStyle/>
                    <a:p>
                      <a:r>
                        <a:rPr lang="en-IN" dirty="0"/>
                        <a:t>thermistor</a:t>
                      </a:r>
                      <a:endParaRPr lang="en-US" dirty="0"/>
                    </a:p>
                  </a:txBody>
                  <a:tcPr/>
                </a:tc>
                <a:extLst>
                  <a:ext uri="{0D108BD9-81ED-4DB2-BD59-A6C34878D82A}">
                    <a16:rowId xmlns:a16="http://schemas.microsoft.com/office/drawing/2014/main" val="506117384"/>
                  </a:ext>
                </a:extLst>
              </a:tr>
              <a:tr h="753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Input voltage -4.5 v to 20 v.</a:t>
                      </a:r>
                      <a:endParaRPr lang="en-US" dirty="0"/>
                    </a:p>
                    <a:p>
                      <a:endParaRPr lang="en-US" dirty="0"/>
                    </a:p>
                  </a:txBody>
                  <a:tcPr/>
                </a:tc>
                <a:tc>
                  <a:txBody>
                    <a:bodyPr/>
                    <a:lstStyle/>
                    <a:p>
                      <a:r>
                        <a:rPr lang="en-IN" dirty="0"/>
                        <a:t> thermistor is a electronic device .</a:t>
                      </a:r>
                    </a:p>
                    <a:p>
                      <a:pPr marL="0" indent="0">
                        <a:buNone/>
                      </a:pPr>
                      <a:r>
                        <a:rPr lang="en-IN" dirty="0"/>
                        <a:t>The resistance value is changed based on the temperature</a:t>
                      </a:r>
                      <a:endParaRPr lang="en-US" dirty="0"/>
                    </a:p>
                  </a:txBody>
                  <a:tcPr/>
                </a:tc>
                <a:extLst>
                  <a:ext uri="{0D108BD9-81ED-4DB2-BD59-A6C34878D82A}">
                    <a16:rowId xmlns:a16="http://schemas.microsoft.com/office/drawing/2014/main" val="369024855"/>
                  </a:ext>
                </a:extLst>
              </a:tr>
              <a:tr h="13183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Current -50 micro amps</a:t>
                      </a:r>
                      <a:endParaRPr lang="en-US" dirty="0"/>
                    </a:p>
                    <a:p>
                      <a:endParaRPr lang="en-US" dirty="0"/>
                    </a:p>
                  </a:txBody>
                  <a:tcPr/>
                </a:tc>
                <a:tc>
                  <a:txBody>
                    <a:bodyPr/>
                    <a:lstStyle/>
                    <a:p>
                      <a:pPr marL="0" indent="0">
                        <a:buNone/>
                      </a:pPr>
                      <a:r>
                        <a:rPr lang="en-IN" dirty="0"/>
                        <a:t>For 10K  thermistor, at normal temperature resistance is 10K ohm.</a:t>
                      </a:r>
                    </a:p>
                    <a:p>
                      <a:pPr marL="0" indent="0">
                        <a:buNone/>
                      </a:pPr>
                      <a:r>
                        <a:rPr lang="en-IN" dirty="0"/>
                        <a:t>In warming temperature, the resistance value is decreased 9.3 k ohm</a:t>
                      </a:r>
                      <a:endParaRPr lang="en-US" dirty="0"/>
                    </a:p>
                  </a:txBody>
                  <a:tcPr/>
                </a:tc>
                <a:extLst>
                  <a:ext uri="{0D108BD9-81ED-4DB2-BD59-A6C34878D82A}">
                    <a16:rowId xmlns:a16="http://schemas.microsoft.com/office/drawing/2014/main" val="3366988944"/>
                  </a:ext>
                </a:extLst>
              </a:tr>
              <a:tr h="470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Current -50 micro amps</a:t>
                      </a:r>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1080763129"/>
                  </a:ext>
                </a:extLst>
              </a:tr>
              <a:tr h="470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Sensing range – 7 meters</a:t>
                      </a:r>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2088353984"/>
                  </a:ext>
                </a:extLst>
              </a:tr>
              <a:tr h="612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Operating temperature- 15 to 70 c</a:t>
                      </a:r>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1750664285"/>
                  </a:ext>
                </a:extLst>
              </a:tr>
            </a:tbl>
          </a:graphicData>
        </a:graphic>
      </p:graphicFrame>
    </p:spTree>
    <p:extLst>
      <p:ext uri="{BB962C8B-B14F-4D97-AF65-F5344CB8AC3E}">
        <p14:creationId xmlns:p14="http://schemas.microsoft.com/office/powerpoint/2010/main" val="2163320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E33091-B487-44AB-A644-F02BCB9BD09D}"/>
              </a:ext>
            </a:extLst>
          </p:cNvPr>
          <p:cNvSpPr>
            <a:spLocks noGrp="1"/>
          </p:cNvSpPr>
          <p:nvPr>
            <p:ph type="title"/>
          </p:nvPr>
        </p:nvSpPr>
        <p:spPr/>
        <p:txBody>
          <a:bodyPr/>
          <a:lstStyle/>
          <a:p>
            <a:endParaRPr lang="en-US"/>
          </a:p>
        </p:txBody>
      </p:sp>
      <p:pic>
        <p:nvPicPr>
          <p:cNvPr id="7" name="Picture Placeholder 6">
            <a:extLst>
              <a:ext uri="{FF2B5EF4-FFF2-40B4-BE49-F238E27FC236}">
                <a16:creationId xmlns:a16="http://schemas.microsoft.com/office/drawing/2014/main" id="{64757EF6-72D3-4264-B105-C15DD4473FF8}"/>
              </a:ext>
            </a:extLst>
          </p:cNvPr>
          <p:cNvPicPr>
            <a:picLocks noGrp="1"/>
          </p:cNvPicPr>
          <p:nvPr>
            <p:ph type="pic" idx="1"/>
          </p:nvPr>
        </p:nvPicPr>
        <p:blipFill>
          <a:blip r:embed="rId2"/>
          <a:srcRect t="20404" b="20404"/>
          <a:stretch>
            <a:fillRect/>
          </a:stretch>
        </p:blipFill>
        <p:spPr>
          <a:xfrm>
            <a:off x="1138235" y="552246"/>
            <a:ext cx="9915530" cy="4934154"/>
          </a:xfrm>
          <a:prstGeom prst="rect">
            <a:avLst/>
          </a:prstGeom>
        </p:spPr>
      </p:pic>
      <p:sp>
        <p:nvSpPr>
          <p:cNvPr id="6" name="Text Placeholder 5">
            <a:extLst>
              <a:ext uri="{FF2B5EF4-FFF2-40B4-BE49-F238E27FC236}">
                <a16:creationId xmlns:a16="http://schemas.microsoft.com/office/drawing/2014/main" id="{447F966B-65A9-43A2-81F1-93F690CCD4F6}"/>
              </a:ext>
            </a:extLst>
          </p:cNvPr>
          <p:cNvSpPr>
            <a:spLocks noGrp="1"/>
          </p:cNvSpPr>
          <p:nvPr>
            <p:ph type="body" sz="half" idx="2"/>
          </p:nvPr>
        </p:nvSpPr>
        <p:spPr>
          <a:xfrm>
            <a:off x="1141364" y="5486399"/>
            <a:ext cx="9910859" cy="819355"/>
          </a:xfrm>
        </p:spPr>
        <p:txBody>
          <a:bodyPr>
            <a:normAutofit/>
          </a:bodyPr>
          <a:lstStyle/>
          <a:p>
            <a:r>
              <a:rPr lang="en-IN" dirty="0"/>
              <a:t>When the move able object not presented in mentionable distance(coverage area) , then the motor should be off.</a:t>
            </a:r>
            <a:endParaRPr lang="en-US" dirty="0"/>
          </a:p>
        </p:txBody>
      </p:sp>
    </p:spTree>
    <p:extLst>
      <p:ext uri="{BB962C8B-B14F-4D97-AF65-F5344CB8AC3E}">
        <p14:creationId xmlns:p14="http://schemas.microsoft.com/office/powerpoint/2010/main" val="197481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1CFB-1AB1-4CF3-9A0A-49FE605A4500}"/>
              </a:ext>
            </a:extLst>
          </p:cNvPr>
          <p:cNvSpPr>
            <a:spLocks noGrp="1"/>
          </p:cNvSpPr>
          <p:nvPr>
            <p:ph type="title"/>
          </p:nvPr>
        </p:nvSpPr>
        <p:spPr/>
        <p:txBody>
          <a:bodyPr>
            <a:normAutofit/>
          </a:bodyPr>
          <a:lstStyle/>
          <a:p>
            <a:r>
              <a:rPr lang="en-IN" dirty="0"/>
              <a:t>Condition 1:</a:t>
            </a:r>
            <a:endParaRPr lang="en-US" dirty="0"/>
          </a:p>
        </p:txBody>
      </p:sp>
      <p:sp>
        <p:nvSpPr>
          <p:cNvPr id="3" name="Picture Placeholder 2">
            <a:extLst>
              <a:ext uri="{FF2B5EF4-FFF2-40B4-BE49-F238E27FC236}">
                <a16:creationId xmlns:a16="http://schemas.microsoft.com/office/drawing/2014/main" id="{A248BEE1-9271-45A9-8646-ACE7C81B2D53}"/>
              </a:ext>
            </a:extLst>
          </p:cNvPr>
          <p:cNvSpPr>
            <a:spLocks noGrp="1"/>
          </p:cNvSpPr>
          <p:nvPr>
            <p:ph type="pic" idx="1"/>
          </p:nvPr>
        </p:nvSpPr>
        <p:spPr/>
      </p:sp>
      <p:sp>
        <p:nvSpPr>
          <p:cNvPr id="4" name="Text Placeholder 3">
            <a:extLst>
              <a:ext uri="{FF2B5EF4-FFF2-40B4-BE49-F238E27FC236}">
                <a16:creationId xmlns:a16="http://schemas.microsoft.com/office/drawing/2014/main" id="{2188FCC2-4885-45BF-9417-543AF171EA8A}"/>
              </a:ext>
            </a:extLst>
          </p:cNvPr>
          <p:cNvSpPr>
            <a:spLocks noGrp="1"/>
          </p:cNvSpPr>
          <p:nvPr>
            <p:ph type="body" sz="half" idx="2"/>
          </p:nvPr>
        </p:nvSpPr>
        <p:spPr>
          <a:xfrm>
            <a:off x="1141364" y="5124019"/>
            <a:ext cx="9910859" cy="1419655"/>
          </a:xfrm>
        </p:spPr>
        <p:txBody>
          <a:bodyPr>
            <a:normAutofit/>
          </a:bodyPr>
          <a:lstStyle/>
          <a:p>
            <a:r>
              <a:rPr lang="en-IN" dirty="0"/>
              <a:t>1.A moveable object presented in some mentionable distance. So ,the motor should be run.</a:t>
            </a:r>
          </a:p>
          <a:p>
            <a:r>
              <a:rPr lang="en-IN" dirty="0"/>
              <a:t>2. Then the surrounding temperature is decide the level of voltage. The temperature is below the cut-off(20) value the motor should be off .</a:t>
            </a:r>
          </a:p>
          <a:p>
            <a:endParaRPr lang="en-US" dirty="0"/>
          </a:p>
        </p:txBody>
      </p:sp>
      <p:pic>
        <p:nvPicPr>
          <p:cNvPr id="6" name="Picture 5">
            <a:extLst>
              <a:ext uri="{FF2B5EF4-FFF2-40B4-BE49-F238E27FC236}">
                <a16:creationId xmlns:a16="http://schemas.microsoft.com/office/drawing/2014/main" id="{9AE4E2E7-ABE4-4F29-B590-DD9B152B2E8F}"/>
              </a:ext>
            </a:extLst>
          </p:cNvPr>
          <p:cNvPicPr/>
          <p:nvPr/>
        </p:nvPicPr>
        <p:blipFill rotWithShape="1">
          <a:blip r:embed="rId2"/>
          <a:srcRect l="30503" t="14801" r="5632" b="-1319"/>
          <a:stretch/>
        </p:blipFill>
        <p:spPr>
          <a:xfrm>
            <a:off x="927847" y="416859"/>
            <a:ext cx="10122742" cy="4168588"/>
          </a:xfrm>
          <a:prstGeom prst="rect">
            <a:avLst/>
          </a:prstGeom>
        </p:spPr>
      </p:pic>
    </p:spTree>
    <p:extLst>
      <p:ext uri="{BB962C8B-B14F-4D97-AF65-F5344CB8AC3E}">
        <p14:creationId xmlns:p14="http://schemas.microsoft.com/office/powerpoint/2010/main" val="3155354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D263A-05D3-4844-9125-41D132FD0730}"/>
              </a:ext>
            </a:extLst>
          </p:cNvPr>
          <p:cNvSpPr>
            <a:spLocks noGrp="1"/>
          </p:cNvSpPr>
          <p:nvPr>
            <p:ph type="title"/>
          </p:nvPr>
        </p:nvSpPr>
        <p:spPr/>
        <p:txBody>
          <a:bodyPr/>
          <a:lstStyle/>
          <a:p>
            <a:r>
              <a:rPr lang="en-IN" dirty="0"/>
              <a:t>Condition 2:</a:t>
            </a:r>
            <a:endParaRPr lang="en-US" dirty="0"/>
          </a:p>
        </p:txBody>
      </p:sp>
      <p:sp>
        <p:nvSpPr>
          <p:cNvPr id="3" name="Picture Placeholder 2">
            <a:extLst>
              <a:ext uri="{FF2B5EF4-FFF2-40B4-BE49-F238E27FC236}">
                <a16:creationId xmlns:a16="http://schemas.microsoft.com/office/drawing/2014/main" id="{6FAF932F-3DA2-4DB5-8F55-35ED623ADE60}"/>
              </a:ext>
            </a:extLst>
          </p:cNvPr>
          <p:cNvSpPr>
            <a:spLocks noGrp="1"/>
          </p:cNvSpPr>
          <p:nvPr>
            <p:ph type="pic" idx="1"/>
          </p:nvPr>
        </p:nvSpPr>
        <p:spPr/>
      </p:sp>
      <p:sp>
        <p:nvSpPr>
          <p:cNvPr id="4" name="Text Placeholder 3">
            <a:extLst>
              <a:ext uri="{FF2B5EF4-FFF2-40B4-BE49-F238E27FC236}">
                <a16:creationId xmlns:a16="http://schemas.microsoft.com/office/drawing/2014/main" id="{3E622694-E17C-4AC7-B3AC-FE5B6BDE443F}"/>
              </a:ext>
            </a:extLst>
          </p:cNvPr>
          <p:cNvSpPr>
            <a:spLocks noGrp="1"/>
          </p:cNvSpPr>
          <p:nvPr>
            <p:ph type="body" sz="half" idx="2"/>
          </p:nvPr>
        </p:nvSpPr>
        <p:spPr>
          <a:xfrm>
            <a:off x="1141364" y="5124020"/>
            <a:ext cx="9910859" cy="1127554"/>
          </a:xfrm>
        </p:spPr>
        <p:txBody>
          <a:bodyPr>
            <a:normAutofit lnSpcReduction="10000"/>
          </a:bodyPr>
          <a:lstStyle/>
          <a:p>
            <a:r>
              <a:rPr lang="en-IN" dirty="0"/>
              <a:t>Now the temperature is above the cut off (20C)value so motor is running but  below the cutoff1 (23C) value</a:t>
            </a:r>
          </a:p>
          <a:p>
            <a:r>
              <a:rPr lang="en-IN" dirty="0"/>
              <a:t>voltage regulated 1:5. speed is 20 percent </a:t>
            </a:r>
          </a:p>
          <a:p>
            <a:endParaRPr lang="en-US" dirty="0"/>
          </a:p>
        </p:txBody>
      </p:sp>
      <p:pic>
        <p:nvPicPr>
          <p:cNvPr id="5" name="Picture 4">
            <a:extLst>
              <a:ext uri="{FF2B5EF4-FFF2-40B4-BE49-F238E27FC236}">
                <a16:creationId xmlns:a16="http://schemas.microsoft.com/office/drawing/2014/main" id="{A99504BF-AC36-4044-9B4E-B9F6991BEB9B}"/>
              </a:ext>
            </a:extLst>
          </p:cNvPr>
          <p:cNvPicPr/>
          <p:nvPr/>
        </p:nvPicPr>
        <p:blipFill rotWithShape="1">
          <a:blip r:embed="rId2"/>
          <a:srcRect l="25000" t="15757" r="12037" b="4030"/>
          <a:stretch/>
        </p:blipFill>
        <p:spPr bwMode="auto">
          <a:xfrm>
            <a:off x="2258377" y="0"/>
            <a:ext cx="7675245" cy="43046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85206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0098-802E-42DB-8A15-765E9A9AF43B}"/>
              </a:ext>
            </a:extLst>
          </p:cNvPr>
          <p:cNvSpPr>
            <a:spLocks noGrp="1"/>
          </p:cNvSpPr>
          <p:nvPr>
            <p:ph type="title"/>
          </p:nvPr>
        </p:nvSpPr>
        <p:spPr/>
        <p:txBody>
          <a:bodyPr/>
          <a:lstStyle/>
          <a:p>
            <a:r>
              <a:rPr lang="en-IN" dirty="0">
                <a:solidFill>
                  <a:schemeClr val="accent5">
                    <a:lumMod val="60000"/>
                    <a:lumOff val="40000"/>
                  </a:schemeClr>
                </a:solidFill>
              </a:rPr>
              <a:t>agenda</a:t>
            </a:r>
            <a:endParaRPr lang="en-US" dirty="0">
              <a:solidFill>
                <a:schemeClr val="accent5">
                  <a:lumMod val="60000"/>
                  <a:lumOff val="40000"/>
                </a:schemeClr>
              </a:solidFill>
            </a:endParaRPr>
          </a:p>
        </p:txBody>
      </p:sp>
      <p:sp>
        <p:nvSpPr>
          <p:cNvPr id="3" name="Content Placeholder 2">
            <a:extLst>
              <a:ext uri="{FF2B5EF4-FFF2-40B4-BE49-F238E27FC236}">
                <a16:creationId xmlns:a16="http://schemas.microsoft.com/office/drawing/2014/main" id="{2E2E9F75-7C15-4548-8285-81E9372D54FE}"/>
              </a:ext>
            </a:extLst>
          </p:cNvPr>
          <p:cNvSpPr>
            <a:spLocks noGrp="1"/>
          </p:cNvSpPr>
          <p:nvPr>
            <p:ph idx="1"/>
          </p:nvPr>
        </p:nvSpPr>
        <p:spPr/>
        <p:txBody>
          <a:bodyPr>
            <a:normAutofit/>
          </a:bodyPr>
          <a:lstStyle/>
          <a:p>
            <a:r>
              <a:rPr lang="en-IN" dirty="0"/>
              <a:t>What is smart space</a:t>
            </a:r>
          </a:p>
          <a:p>
            <a:r>
              <a:rPr lang="en-IN" dirty="0"/>
              <a:t>Technology used in smart space</a:t>
            </a:r>
          </a:p>
          <a:p>
            <a:r>
              <a:rPr lang="en-IN" dirty="0"/>
              <a:t>Segment of smart space</a:t>
            </a:r>
          </a:p>
          <a:p>
            <a:r>
              <a:rPr lang="en-IN" dirty="0"/>
              <a:t>Merits</a:t>
            </a:r>
          </a:p>
          <a:p>
            <a:r>
              <a:rPr lang="en-IN" dirty="0"/>
              <a:t>Demerits</a:t>
            </a:r>
          </a:p>
          <a:p>
            <a:r>
              <a:rPr lang="en-IN" dirty="0"/>
              <a:t>Application</a:t>
            </a:r>
          </a:p>
          <a:p>
            <a:r>
              <a:rPr lang="en-IN" dirty="0"/>
              <a:t>Project explanation.</a:t>
            </a:r>
          </a:p>
          <a:p>
            <a:endParaRPr lang="en-US" dirty="0"/>
          </a:p>
        </p:txBody>
      </p:sp>
    </p:spTree>
    <p:extLst>
      <p:ext uri="{BB962C8B-B14F-4D97-AF65-F5344CB8AC3E}">
        <p14:creationId xmlns:p14="http://schemas.microsoft.com/office/powerpoint/2010/main" val="1210344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03B62-DD04-47C0-8DB0-3DD40CDECAA5}"/>
              </a:ext>
            </a:extLst>
          </p:cNvPr>
          <p:cNvSpPr>
            <a:spLocks noGrp="1"/>
          </p:cNvSpPr>
          <p:nvPr>
            <p:ph type="title"/>
          </p:nvPr>
        </p:nvSpPr>
        <p:spPr/>
        <p:txBody>
          <a:bodyPr/>
          <a:lstStyle/>
          <a:p>
            <a:r>
              <a:rPr lang="en-IN" dirty="0"/>
              <a:t>Condition 3:</a:t>
            </a:r>
            <a:endParaRPr lang="en-US" dirty="0"/>
          </a:p>
        </p:txBody>
      </p:sp>
      <p:pic>
        <p:nvPicPr>
          <p:cNvPr id="5" name="Picture Placeholder 4">
            <a:extLst>
              <a:ext uri="{FF2B5EF4-FFF2-40B4-BE49-F238E27FC236}">
                <a16:creationId xmlns:a16="http://schemas.microsoft.com/office/drawing/2014/main" id="{7389C607-3C6B-4857-9607-F782D01A8DE6}"/>
              </a:ext>
            </a:extLst>
          </p:cNvPr>
          <p:cNvPicPr>
            <a:picLocks noGrp="1"/>
          </p:cNvPicPr>
          <p:nvPr>
            <p:ph type="pic" idx="1"/>
          </p:nvPr>
        </p:nvPicPr>
        <p:blipFill rotWithShape="1">
          <a:blip r:embed="rId2"/>
          <a:srcRect t="21019" b="21019"/>
          <a:stretch/>
        </p:blipFill>
        <p:spPr bwMode="auto">
          <a:prstGeom prst="rect">
            <a:avLst/>
          </a:prstGeom>
          <a:ln>
            <a:noFill/>
          </a:ln>
          <a:extLst>
            <a:ext uri="{53640926-AAD7-44D8-BBD7-CCE9431645EC}">
              <a14:shadowObscured xmlns:a14="http://schemas.microsoft.com/office/drawing/2010/main"/>
            </a:ext>
          </a:extLst>
        </p:spPr>
      </p:pic>
      <p:sp>
        <p:nvSpPr>
          <p:cNvPr id="4" name="Text Placeholder 3">
            <a:extLst>
              <a:ext uri="{FF2B5EF4-FFF2-40B4-BE49-F238E27FC236}">
                <a16:creationId xmlns:a16="http://schemas.microsoft.com/office/drawing/2014/main" id="{303C9D9A-589D-43AB-BAD3-BDEC1C9644C9}"/>
              </a:ext>
            </a:extLst>
          </p:cNvPr>
          <p:cNvSpPr>
            <a:spLocks noGrp="1"/>
          </p:cNvSpPr>
          <p:nvPr>
            <p:ph type="body" sz="half" idx="2"/>
          </p:nvPr>
        </p:nvSpPr>
        <p:spPr>
          <a:xfrm>
            <a:off x="1141364" y="5124020"/>
            <a:ext cx="9910859" cy="1127554"/>
          </a:xfrm>
        </p:spPr>
        <p:txBody>
          <a:bodyPr>
            <a:normAutofit/>
          </a:bodyPr>
          <a:lstStyle/>
          <a:p>
            <a:r>
              <a:rPr lang="en-IN" dirty="0"/>
              <a:t> the temperature value in between cut off 1(23C) and cut-off 2 (25C)</a:t>
            </a:r>
          </a:p>
          <a:p>
            <a:r>
              <a:rPr lang="en-IN" dirty="0"/>
              <a:t>the voltage was regulated 2:5.</a:t>
            </a:r>
            <a:endParaRPr lang="en-US" dirty="0"/>
          </a:p>
        </p:txBody>
      </p:sp>
    </p:spTree>
    <p:extLst>
      <p:ext uri="{BB962C8B-B14F-4D97-AF65-F5344CB8AC3E}">
        <p14:creationId xmlns:p14="http://schemas.microsoft.com/office/powerpoint/2010/main" val="75132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C4BEA-1298-45DF-A3F8-5EA763FEEA97}"/>
              </a:ext>
            </a:extLst>
          </p:cNvPr>
          <p:cNvSpPr>
            <a:spLocks noGrp="1"/>
          </p:cNvSpPr>
          <p:nvPr>
            <p:ph type="title"/>
          </p:nvPr>
        </p:nvSpPr>
        <p:spPr/>
        <p:txBody>
          <a:bodyPr/>
          <a:lstStyle/>
          <a:p>
            <a:r>
              <a:rPr lang="en-IN" dirty="0"/>
              <a:t>Condition 4:</a:t>
            </a:r>
            <a:endParaRPr lang="en-US" dirty="0"/>
          </a:p>
        </p:txBody>
      </p:sp>
      <p:pic>
        <p:nvPicPr>
          <p:cNvPr id="5" name="Picture Placeholder 4">
            <a:extLst>
              <a:ext uri="{FF2B5EF4-FFF2-40B4-BE49-F238E27FC236}">
                <a16:creationId xmlns:a16="http://schemas.microsoft.com/office/drawing/2014/main" id="{3EDA5F93-D715-4E38-B047-C833D154FEE1}"/>
              </a:ext>
            </a:extLst>
          </p:cNvPr>
          <p:cNvPicPr>
            <a:picLocks noGrp="1"/>
          </p:cNvPicPr>
          <p:nvPr>
            <p:ph type="pic" idx="1"/>
          </p:nvPr>
        </p:nvPicPr>
        <p:blipFill rotWithShape="1">
          <a:blip r:embed="rId2"/>
          <a:srcRect t="21019" b="21019"/>
          <a:stretch/>
        </p:blipFill>
        <p:spPr bwMode="auto">
          <a:prstGeom prst="rect">
            <a:avLst/>
          </a:prstGeom>
          <a:ln>
            <a:noFill/>
          </a:ln>
          <a:extLst>
            <a:ext uri="{53640926-AAD7-44D8-BBD7-CCE9431645EC}">
              <a14:shadowObscured xmlns:a14="http://schemas.microsoft.com/office/drawing/2010/main"/>
            </a:ext>
          </a:extLst>
        </p:spPr>
      </p:pic>
      <p:sp>
        <p:nvSpPr>
          <p:cNvPr id="4" name="Text Placeholder 3">
            <a:extLst>
              <a:ext uri="{FF2B5EF4-FFF2-40B4-BE49-F238E27FC236}">
                <a16:creationId xmlns:a16="http://schemas.microsoft.com/office/drawing/2014/main" id="{A9334B65-8FCA-4528-8133-40C58DD849CB}"/>
              </a:ext>
            </a:extLst>
          </p:cNvPr>
          <p:cNvSpPr>
            <a:spLocks noGrp="1"/>
          </p:cNvSpPr>
          <p:nvPr>
            <p:ph type="body" sz="half" idx="2"/>
          </p:nvPr>
        </p:nvSpPr>
        <p:spPr>
          <a:xfrm>
            <a:off x="1141364" y="5124020"/>
            <a:ext cx="9910859" cy="1276780"/>
          </a:xfrm>
        </p:spPr>
        <p:txBody>
          <a:bodyPr>
            <a:normAutofit/>
          </a:bodyPr>
          <a:lstStyle/>
          <a:p>
            <a:r>
              <a:rPr lang="en-IN" dirty="0"/>
              <a:t>the temperature value is between cut-off 2(25C) and cut-off 3(28C)</a:t>
            </a:r>
          </a:p>
          <a:p>
            <a:r>
              <a:rPr lang="en-IN" dirty="0"/>
              <a:t> the voltage was regulated 3:5. motor speed is 60 percent.</a:t>
            </a:r>
            <a:endParaRPr lang="en-US" dirty="0"/>
          </a:p>
        </p:txBody>
      </p:sp>
    </p:spTree>
    <p:extLst>
      <p:ext uri="{BB962C8B-B14F-4D97-AF65-F5344CB8AC3E}">
        <p14:creationId xmlns:p14="http://schemas.microsoft.com/office/powerpoint/2010/main" val="1156745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56C1-183F-42A9-B9A8-1DDE09D62C89}"/>
              </a:ext>
            </a:extLst>
          </p:cNvPr>
          <p:cNvSpPr>
            <a:spLocks noGrp="1"/>
          </p:cNvSpPr>
          <p:nvPr>
            <p:ph type="title"/>
          </p:nvPr>
        </p:nvSpPr>
        <p:spPr/>
        <p:txBody>
          <a:bodyPr/>
          <a:lstStyle/>
          <a:p>
            <a:r>
              <a:rPr lang="en-IN" dirty="0"/>
              <a:t>Condition 5:</a:t>
            </a:r>
            <a:endParaRPr lang="en-US" dirty="0"/>
          </a:p>
        </p:txBody>
      </p:sp>
      <p:pic>
        <p:nvPicPr>
          <p:cNvPr id="5" name="Picture Placeholder 4">
            <a:extLst>
              <a:ext uri="{FF2B5EF4-FFF2-40B4-BE49-F238E27FC236}">
                <a16:creationId xmlns:a16="http://schemas.microsoft.com/office/drawing/2014/main" id="{47B8DD73-20EC-43C7-8E31-2F2722F1B73A}"/>
              </a:ext>
            </a:extLst>
          </p:cNvPr>
          <p:cNvPicPr>
            <a:picLocks noGrp="1"/>
          </p:cNvPicPr>
          <p:nvPr>
            <p:ph type="pic" idx="1"/>
          </p:nvPr>
        </p:nvPicPr>
        <p:blipFill rotWithShape="1">
          <a:blip r:embed="rId2"/>
          <a:srcRect t="21019" b="21019"/>
          <a:stretch/>
        </p:blipFill>
        <p:spPr bwMode="auto">
          <a:prstGeom prst="rect">
            <a:avLst/>
          </a:prstGeom>
          <a:ln>
            <a:noFill/>
          </a:ln>
          <a:extLst>
            <a:ext uri="{53640926-AAD7-44D8-BBD7-CCE9431645EC}">
              <a14:shadowObscured xmlns:a14="http://schemas.microsoft.com/office/drawing/2010/main"/>
            </a:ext>
          </a:extLst>
        </p:spPr>
      </p:pic>
      <p:sp>
        <p:nvSpPr>
          <p:cNvPr id="4" name="Text Placeholder 3">
            <a:extLst>
              <a:ext uri="{FF2B5EF4-FFF2-40B4-BE49-F238E27FC236}">
                <a16:creationId xmlns:a16="http://schemas.microsoft.com/office/drawing/2014/main" id="{2680EF71-1CD3-4118-8663-20012F75153A}"/>
              </a:ext>
            </a:extLst>
          </p:cNvPr>
          <p:cNvSpPr>
            <a:spLocks noGrp="1"/>
          </p:cNvSpPr>
          <p:nvPr>
            <p:ph type="body" sz="half" idx="2"/>
          </p:nvPr>
        </p:nvSpPr>
        <p:spPr/>
        <p:txBody>
          <a:bodyPr>
            <a:normAutofit lnSpcReduction="10000"/>
          </a:bodyPr>
          <a:lstStyle/>
          <a:p>
            <a:r>
              <a:rPr lang="en-IN" dirty="0"/>
              <a:t>the temperature value is between </a:t>
            </a:r>
            <a:r>
              <a:rPr lang="en-IN" dirty="0" err="1"/>
              <a:t>cutoff</a:t>
            </a:r>
            <a:r>
              <a:rPr lang="en-IN" dirty="0"/>
              <a:t> 3 and </a:t>
            </a:r>
            <a:r>
              <a:rPr lang="en-IN" dirty="0" err="1"/>
              <a:t>cutoff</a:t>
            </a:r>
            <a:r>
              <a:rPr lang="en-IN" dirty="0"/>
              <a:t> 4 the voltage was regulated 4:5. the motor speed is 80 percentage</a:t>
            </a:r>
            <a:endParaRPr lang="en-US" dirty="0"/>
          </a:p>
        </p:txBody>
      </p:sp>
    </p:spTree>
    <p:extLst>
      <p:ext uri="{BB962C8B-B14F-4D97-AF65-F5344CB8AC3E}">
        <p14:creationId xmlns:p14="http://schemas.microsoft.com/office/powerpoint/2010/main" val="3342480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BEE08-8993-44F7-9529-7E65CB8C9A9E}"/>
              </a:ext>
            </a:extLst>
          </p:cNvPr>
          <p:cNvSpPr>
            <a:spLocks noGrp="1"/>
          </p:cNvSpPr>
          <p:nvPr>
            <p:ph type="title"/>
          </p:nvPr>
        </p:nvSpPr>
        <p:spPr/>
        <p:txBody>
          <a:bodyPr/>
          <a:lstStyle/>
          <a:p>
            <a:r>
              <a:rPr lang="en-IN" dirty="0"/>
              <a:t>Condition 6:</a:t>
            </a:r>
            <a:endParaRPr lang="en-US" dirty="0"/>
          </a:p>
        </p:txBody>
      </p:sp>
      <p:pic>
        <p:nvPicPr>
          <p:cNvPr id="5" name="Picture Placeholder 4">
            <a:extLst>
              <a:ext uri="{FF2B5EF4-FFF2-40B4-BE49-F238E27FC236}">
                <a16:creationId xmlns:a16="http://schemas.microsoft.com/office/drawing/2014/main" id="{1C725563-0E5F-4591-85F2-F225C57FC16B}"/>
              </a:ext>
            </a:extLst>
          </p:cNvPr>
          <p:cNvPicPr>
            <a:picLocks noGrp="1"/>
          </p:cNvPicPr>
          <p:nvPr>
            <p:ph type="pic" idx="1"/>
          </p:nvPr>
        </p:nvPicPr>
        <p:blipFill rotWithShape="1">
          <a:blip r:embed="rId2"/>
          <a:srcRect t="21019" b="21019"/>
          <a:stretch/>
        </p:blipFill>
        <p:spPr bwMode="auto">
          <a:prstGeom prst="rect">
            <a:avLst/>
          </a:prstGeom>
          <a:ln>
            <a:noFill/>
          </a:ln>
          <a:extLst>
            <a:ext uri="{53640926-AAD7-44D8-BBD7-CCE9431645EC}">
              <a14:shadowObscured xmlns:a14="http://schemas.microsoft.com/office/drawing/2010/main"/>
            </a:ext>
          </a:extLst>
        </p:spPr>
      </p:pic>
      <p:sp>
        <p:nvSpPr>
          <p:cNvPr id="4" name="Text Placeholder 3">
            <a:extLst>
              <a:ext uri="{FF2B5EF4-FFF2-40B4-BE49-F238E27FC236}">
                <a16:creationId xmlns:a16="http://schemas.microsoft.com/office/drawing/2014/main" id="{2CF7A05F-56B5-4300-9404-1EB3DD2D8C2A}"/>
              </a:ext>
            </a:extLst>
          </p:cNvPr>
          <p:cNvSpPr>
            <a:spLocks noGrp="1"/>
          </p:cNvSpPr>
          <p:nvPr>
            <p:ph type="body" sz="half" idx="2"/>
          </p:nvPr>
        </p:nvSpPr>
        <p:spPr/>
        <p:txBody>
          <a:bodyPr/>
          <a:lstStyle/>
          <a:p>
            <a:r>
              <a:rPr lang="en-IN" dirty="0"/>
              <a:t>the temperature value is between </a:t>
            </a:r>
            <a:r>
              <a:rPr lang="en-IN" dirty="0" err="1"/>
              <a:t>cutoff</a:t>
            </a:r>
            <a:r>
              <a:rPr lang="en-IN" dirty="0"/>
              <a:t> 4 and </a:t>
            </a:r>
            <a:r>
              <a:rPr lang="en-IN" dirty="0" err="1"/>
              <a:t>cutoff</a:t>
            </a:r>
            <a:r>
              <a:rPr lang="en-IN" dirty="0"/>
              <a:t> 5 the voltage was regulated 5:5. the motor speed 100%</a:t>
            </a:r>
            <a:endParaRPr lang="en-US" dirty="0"/>
          </a:p>
        </p:txBody>
      </p:sp>
    </p:spTree>
    <p:extLst>
      <p:ext uri="{BB962C8B-B14F-4D97-AF65-F5344CB8AC3E}">
        <p14:creationId xmlns:p14="http://schemas.microsoft.com/office/powerpoint/2010/main" val="1879373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E11D-1ADC-4BCD-B916-AEBAF1BC2589}"/>
              </a:ext>
            </a:extLst>
          </p:cNvPr>
          <p:cNvSpPr>
            <a:spLocks noGrp="1"/>
          </p:cNvSpPr>
          <p:nvPr>
            <p:ph type="title"/>
          </p:nvPr>
        </p:nvSpPr>
        <p:spPr>
          <a:xfrm>
            <a:off x="1141410" y="363071"/>
            <a:ext cx="9912355" cy="965668"/>
          </a:xfrm>
        </p:spPr>
        <p:txBody>
          <a:bodyPr/>
          <a:lstStyle/>
          <a:p>
            <a:r>
              <a:rPr lang="en-IN" dirty="0">
                <a:solidFill>
                  <a:schemeClr val="accent3">
                    <a:lumMod val="20000"/>
                    <a:lumOff val="80000"/>
                  </a:schemeClr>
                </a:solidFill>
              </a:rPr>
              <a:t>COUNTER BASED SWITCHING</a:t>
            </a:r>
            <a:endParaRPr lang="en-US" dirty="0">
              <a:solidFill>
                <a:schemeClr val="accent3">
                  <a:lumMod val="20000"/>
                  <a:lumOff val="80000"/>
                </a:schemeClr>
              </a:solidFill>
            </a:endParaRPr>
          </a:p>
        </p:txBody>
      </p:sp>
      <p:sp>
        <p:nvSpPr>
          <p:cNvPr id="4" name="Text Placeholder 3">
            <a:extLst>
              <a:ext uri="{FF2B5EF4-FFF2-40B4-BE49-F238E27FC236}">
                <a16:creationId xmlns:a16="http://schemas.microsoft.com/office/drawing/2014/main" id="{6168A9DB-DD53-4524-A9FA-B4AC4C2E3F9B}"/>
              </a:ext>
            </a:extLst>
          </p:cNvPr>
          <p:cNvSpPr>
            <a:spLocks noGrp="1"/>
          </p:cNvSpPr>
          <p:nvPr>
            <p:ph type="body" sz="half" idx="2"/>
          </p:nvPr>
        </p:nvSpPr>
        <p:spPr>
          <a:xfrm>
            <a:off x="1141364" y="5529262"/>
            <a:ext cx="9910859" cy="965667"/>
          </a:xfrm>
        </p:spPr>
        <p:txBody>
          <a:bodyPr>
            <a:normAutofit/>
          </a:bodyPr>
          <a:lstStyle/>
          <a:p>
            <a:r>
              <a:rPr lang="en-IN" dirty="0"/>
              <a:t>IN THIS PROJECT, IR SENSOR USED AS A COUNTER TO COUNT THE NUMBER OF HUMANS IN THE ROOM.</a:t>
            </a:r>
          </a:p>
          <a:p>
            <a:r>
              <a:rPr lang="en-IN" dirty="0"/>
              <a:t>BASED ON THE NUMBER OF HUMANS LIGHTS AND FANS ACTIVATED.  </a:t>
            </a:r>
          </a:p>
          <a:p>
            <a:endParaRPr lang="en-US" dirty="0"/>
          </a:p>
        </p:txBody>
      </p:sp>
      <p:pic>
        <p:nvPicPr>
          <p:cNvPr id="6" name="Picture 5">
            <a:extLst>
              <a:ext uri="{FF2B5EF4-FFF2-40B4-BE49-F238E27FC236}">
                <a16:creationId xmlns:a16="http://schemas.microsoft.com/office/drawing/2014/main" id="{5B72F617-EA95-4E1D-A7F8-4B6DF5E997F5}"/>
              </a:ext>
            </a:extLst>
          </p:cNvPr>
          <p:cNvPicPr>
            <a:picLocks noChangeAspect="1"/>
          </p:cNvPicPr>
          <p:nvPr/>
        </p:nvPicPr>
        <p:blipFill rotWithShape="1">
          <a:blip r:embed="rId2"/>
          <a:srcRect l="2427" t="15333" r="11324" b="5294"/>
          <a:stretch/>
        </p:blipFill>
        <p:spPr>
          <a:xfrm>
            <a:off x="995363" y="1587669"/>
            <a:ext cx="10515600" cy="3941593"/>
          </a:xfrm>
          <a:prstGeom prst="rect">
            <a:avLst/>
          </a:prstGeom>
        </p:spPr>
      </p:pic>
    </p:spTree>
    <p:extLst>
      <p:ext uri="{BB962C8B-B14F-4D97-AF65-F5344CB8AC3E}">
        <p14:creationId xmlns:p14="http://schemas.microsoft.com/office/powerpoint/2010/main" val="2500382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5DE66-8EC9-45D1-8C56-C99E5DF31507}"/>
              </a:ext>
            </a:extLst>
          </p:cNvPr>
          <p:cNvSpPr>
            <a:spLocks noGrp="1"/>
          </p:cNvSpPr>
          <p:nvPr>
            <p:ph type="title"/>
          </p:nvPr>
        </p:nvSpPr>
        <p:spPr/>
        <p:txBody>
          <a:bodyPr/>
          <a:lstStyle/>
          <a:p>
            <a:endParaRPr lang="en-US" dirty="0"/>
          </a:p>
        </p:txBody>
      </p:sp>
      <p:sp>
        <p:nvSpPr>
          <p:cNvPr id="3" name="Picture Placeholder 2">
            <a:extLst>
              <a:ext uri="{FF2B5EF4-FFF2-40B4-BE49-F238E27FC236}">
                <a16:creationId xmlns:a16="http://schemas.microsoft.com/office/drawing/2014/main" id="{B85E40E6-2310-46CC-AE6A-9BB31A7E8EB4}"/>
              </a:ext>
            </a:extLst>
          </p:cNvPr>
          <p:cNvSpPr>
            <a:spLocks noGrp="1"/>
          </p:cNvSpPr>
          <p:nvPr>
            <p:ph type="pic" idx="1"/>
          </p:nvPr>
        </p:nvSpPr>
        <p:spPr/>
      </p:sp>
      <p:sp>
        <p:nvSpPr>
          <p:cNvPr id="4" name="Text Placeholder 3">
            <a:extLst>
              <a:ext uri="{FF2B5EF4-FFF2-40B4-BE49-F238E27FC236}">
                <a16:creationId xmlns:a16="http://schemas.microsoft.com/office/drawing/2014/main" id="{36CB6BE5-D944-47C1-AFB7-F6879187BF00}"/>
              </a:ext>
            </a:extLst>
          </p:cNvPr>
          <p:cNvSpPr>
            <a:spLocks noGrp="1"/>
          </p:cNvSpPr>
          <p:nvPr>
            <p:ph type="body" sz="half" idx="2"/>
          </p:nvPr>
        </p:nvSpPr>
        <p:spPr>
          <a:xfrm>
            <a:off x="1141364" y="5124020"/>
            <a:ext cx="9910859" cy="1127554"/>
          </a:xfrm>
        </p:spPr>
        <p:txBody>
          <a:bodyPr/>
          <a:lstStyle/>
          <a:p>
            <a:r>
              <a:rPr lang="en-IN" dirty="0"/>
              <a:t>THE COUNTER  VALUE IS BELOW THE CUTOFF VALUE , THEN SOME LIGHTS AND FANS ACTIVATED. </a:t>
            </a:r>
            <a:endParaRPr lang="en-US" dirty="0"/>
          </a:p>
        </p:txBody>
      </p:sp>
      <p:pic>
        <p:nvPicPr>
          <p:cNvPr id="6" name="Picture 5">
            <a:extLst>
              <a:ext uri="{FF2B5EF4-FFF2-40B4-BE49-F238E27FC236}">
                <a16:creationId xmlns:a16="http://schemas.microsoft.com/office/drawing/2014/main" id="{D1DE6A5B-5671-46D3-9156-105680AE5EEE}"/>
              </a:ext>
            </a:extLst>
          </p:cNvPr>
          <p:cNvPicPr>
            <a:picLocks noChangeAspect="1"/>
          </p:cNvPicPr>
          <p:nvPr/>
        </p:nvPicPr>
        <p:blipFill rotWithShape="1">
          <a:blip r:embed="rId2"/>
          <a:srcRect l="24485" t="15332" r="10662" b="4706"/>
          <a:stretch/>
        </p:blipFill>
        <p:spPr>
          <a:xfrm>
            <a:off x="2142564" y="683009"/>
            <a:ext cx="8544486" cy="3621654"/>
          </a:xfrm>
          <a:prstGeom prst="rect">
            <a:avLst/>
          </a:prstGeom>
        </p:spPr>
      </p:pic>
    </p:spTree>
    <p:extLst>
      <p:ext uri="{BB962C8B-B14F-4D97-AF65-F5344CB8AC3E}">
        <p14:creationId xmlns:p14="http://schemas.microsoft.com/office/powerpoint/2010/main" val="502561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60505D-E853-4655-8ADE-0811DA9F005C}"/>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A49939F9-A930-49C9-AE12-D1F7F6FE2261}"/>
              </a:ext>
            </a:extLst>
          </p:cNvPr>
          <p:cNvSpPr>
            <a:spLocks noGrp="1"/>
          </p:cNvSpPr>
          <p:nvPr>
            <p:ph type="body" idx="1"/>
          </p:nvPr>
        </p:nvSpPr>
        <p:spPr>
          <a:xfrm>
            <a:off x="1229244" y="4357688"/>
            <a:ext cx="9733512" cy="1843086"/>
          </a:xfrm>
        </p:spPr>
        <p:txBody>
          <a:bodyPr>
            <a:normAutofit fontScale="92500" lnSpcReduction="10000"/>
          </a:bodyPr>
          <a:lstStyle/>
          <a:p>
            <a:endParaRPr lang="en-IN" dirty="0"/>
          </a:p>
          <a:p>
            <a:endParaRPr lang="en-IN" dirty="0"/>
          </a:p>
          <a:p>
            <a:r>
              <a:rPr lang="en-IN" dirty="0"/>
              <a:t>COUNTOR VALUE IS REACHED ABOVE CUTOFF VALUE, THEN ALL LIGHTS AND FANS ACTIVATED.</a:t>
            </a:r>
            <a:endParaRPr lang="en-US" dirty="0"/>
          </a:p>
        </p:txBody>
      </p:sp>
      <p:pic>
        <p:nvPicPr>
          <p:cNvPr id="5" name="Picture Placeholder 4">
            <a:extLst>
              <a:ext uri="{FF2B5EF4-FFF2-40B4-BE49-F238E27FC236}">
                <a16:creationId xmlns:a16="http://schemas.microsoft.com/office/drawing/2014/main" id="{D7BF2A33-44BF-4204-ADDA-5EACBD71DC53}"/>
              </a:ext>
            </a:extLst>
          </p:cNvPr>
          <p:cNvPicPr>
            <a:picLocks noGrp="1" noChangeAspect="1"/>
          </p:cNvPicPr>
          <p:nvPr>
            <p:ph type="pic" idx="4294967295"/>
          </p:nvPr>
        </p:nvPicPr>
        <p:blipFill>
          <a:blip r:embed="rId2"/>
          <a:srcRect t="20404" b="20404"/>
          <a:stretch>
            <a:fillRect/>
          </a:stretch>
        </p:blipFill>
        <p:spPr>
          <a:xfrm>
            <a:off x="3500438" y="657225"/>
            <a:ext cx="8691562" cy="3914775"/>
          </a:xfrm>
          <a:prstGeom prst="rect">
            <a:avLst/>
          </a:prstGeom>
        </p:spPr>
      </p:pic>
    </p:spTree>
    <p:extLst>
      <p:ext uri="{BB962C8B-B14F-4D97-AF65-F5344CB8AC3E}">
        <p14:creationId xmlns:p14="http://schemas.microsoft.com/office/powerpoint/2010/main" val="1082560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1E42-73A9-4265-BFB1-C40CA020E21B}"/>
              </a:ext>
            </a:extLst>
          </p:cNvPr>
          <p:cNvSpPr>
            <a:spLocks noGrp="1"/>
          </p:cNvSpPr>
          <p:nvPr>
            <p:ph type="title"/>
          </p:nvPr>
        </p:nvSpPr>
        <p:spPr/>
        <p:txBody>
          <a:bodyPr/>
          <a:lstStyle/>
          <a:p>
            <a:r>
              <a:rPr lang="en-IN" dirty="0">
                <a:solidFill>
                  <a:schemeClr val="accent5"/>
                </a:solidFill>
                <a:latin typeface="Segoe Script" panose="030B0504020000000003" pitchFamily="66" charset="0"/>
              </a:rPr>
              <a:t>      Thank you all…………</a:t>
            </a:r>
            <a:endParaRPr lang="en-US" dirty="0">
              <a:solidFill>
                <a:schemeClr val="accent5"/>
              </a:solidFill>
              <a:latin typeface="Segoe Script" panose="030B0504020000000003" pitchFamily="66" charset="0"/>
            </a:endParaRPr>
          </a:p>
        </p:txBody>
      </p:sp>
      <p:sp>
        <p:nvSpPr>
          <p:cNvPr id="3" name="Text Placeholder 2">
            <a:extLst>
              <a:ext uri="{FF2B5EF4-FFF2-40B4-BE49-F238E27FC236}">
                <a16:creationId xmlns:a16="http://schemas.microsoft.com/office/drawing/2014/main" id="{83DB98D5-97FD-4F92-885E-2597E3FFAB4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71932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F116-ADD5-4FC8-9785-6BB58AABAA08}"/>
              </a:ext>
            </a:extLst>
          </p:cNvPr>
          <p:cNvSpPr>
            <a:spLocks noGrp="1"/>
          </p:cNvSpPr>
          <p:nvPr>
            <p:ph type="title"/>
          </p:nvPr>
        </p:nvSpPr>
        <p:spPr/>
        <p:txBody>
          <a:bodyPr/>
          <a:lstStyle/>
          <a:p>
            <a:r>
              <a:rPr lang="en-IN" dirty="0"/>
              <a:t>question</a:t>
            </a:r>
            <a:endParaRPr lang="en-US" dirty="0"/>
          </a:p>
        </p:txBody>
      </p:sp>
      <p:sp>
        <p:nvSpPr>
          <p:cNvPr id="3" name="Content Placeholder 2">
            <a:extLst>
              <a:ext uri="{FF2B5EF4-FFF2-40B4-BE49-F238E27FC236}">
                <a16:creationId xmlns:a16="http://schemas.microsoft.com/office/drawing/2014/main" id="{1DB83780-1247-4A06-BEA8-8FA58FFAABC0}"/>
              </a:ext>
            </a:extLst>
          </p:cNvPr>
          <p:cNvSpPr>
            <a:spLocks noGrp="1"/>
          </p:cNvSpPr>
          <p:nvPr>
            <p:ph idx="1"/>
          </p:nvPr>
        </p:nvSpPr>
        <p:spPr/>
        <p:txBody>
          <a:bodyPr>
            <a:normAutofit/>
          </a:bodyPr>
          <a:lstStyle/>
          <a:p>
            <a:pPr marL="0" indent="0">
              <a:buNone/>
            </a:pPr>
            <a:r>
              <a:rPr lang="en-IN" sz="5400" dirty="0"/>
              <a:t>Are you like  ordinary person or smart person ?</a:t>
            </a:r>
            <a:endParaRPr lang="en-US" sz="5400" dirty="0"/>
          </a:p>
        </p:txBody>
      </p:sp>
    </p:spTree>
    <p:extLst>
      <p:ext uri="{BB962C8B-B14F-4D97-AF65-F5344CB8AC3E}">
        <p14:creationId xmlns:p14="http://schemas.microsoft.com/office/powerpoint/2010/main" val="1876778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6079E-0214-4C7F-833E-BD9C2A750A84}"/>
              </a:ext>
            </a:extLst>
          </p:cNvPr>
          <p:cNvSpPr>
            <a:spLocks noGrp="1"/>
          </p:cNvSpPr>
          <p:nvPr>
            <p:ph type="title"/>
          </p:nvPr>
        </p:nvSpPr>
        <p:spPr/>
        <p:txBody>
          <a:bodyPr>
            <a:normAutofit/>
          </a:bodyPr>
          <a:lstStyle/>
          <a:p>
            <a:r>
              <a:rPr lang="en-IN" sz="4000" dirty="0">
                <a:solidFill>
                  <a:schemeClr val="accent5">
                    <a:lumMod val="60000"/>
                    <a:lumOff val="40000"/>
                  </a:schemeClr>
                </a:solidFill>
              </a:rPr>
              <a:t>What is smart space</a:t>
            </a:r>
            <a:endParaRPr lang="en-US" sz="4000" dirty="0">
              <a:solidFill>
                <a:schemeClr val="accent5">
                  <a:lumMod val="60000"/>
                  <a:lumOff val="40000"/>
                </a:schemeClr>
              </a:solidFill>
            </a:endParaRPr>
          </a:p>
        </p:txBody>
      </p:sp>
      <p:sp>
        <p:nvSpPr>
          <p:cNvPr id="3" name="Content Placeholder 2">
            <a:extLst>
              <a:ext uri="{FF2B5EF4-FFF2-40B4-BE49-F238E27FC236}">
                <a16:creationId xmlns:a16="http://schemas.microsoft.com/office/drawing/2014/main" id="{34440349-570F-4A06-89BA-1132F67258E8}"/>
              </a:ext>
            </a:extLst>
          </p:cNvPr>
          <p:cNvSpPr>
            <a:spLocks noGrp="1"/>
          </p:cNvSpPr>
          <p:nvPr>
            <p:ph idx="1"/>
          </p:nvPr>
        </p:nvSpPr>
        <p:spPr/>
        <p:txBody>
          <a:bodyPr>
            <a:normAutofit/>
          </a:bodyPr>
          <a:lstStyle/>
          <a:p>
            <a:r>
              <a:rPr lang="en-IN" dirty="0"/>
              <a:t>smart space is known as  “physical location equipped with networked sensor to give  better information about the current condition of these locations to the owner or authority”.</a:t>
            </a:r>
          </a:p>
          <a:p>
            <a:r>
              <a:rPr lang="en-IN" dirty="0"/>
              <a:t>An owner or an authority may be a human or else machine.</a:t>
            </a:r>
          </a:p>
          <a:p>
            <a:pPr marL="0" indent="0">
              <a:buNone/>
            </a:pPr>
            <a:r>
              <a:rPr lang="en-IN" dirty="0"/>
              <a:t> EXMAPLE :</a:t>
            </a:r>
          </a:p>
          <a:p>
            <a:pPr marL="0" indent="0">
              <a:buNone/>
            </a:pPr>
            <a:r>
              <a:rPr lang="en-IN" dirty="0"/>
              <a:t>From a building with networked temperature and motion sensors to a vehicle that constantly reports its location, performance and maintenance needs.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900682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1F89-1EA1-4AA1-8445-91A9F29A1F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A795FC-A23F-46E9-A7D0-01BB5F8DAED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77E63A4-80C8-4EF6-89CA-EF8E64884D6C}"/>
              </a:ext>
            </a:extLst>
          </p:cNvPr>
          <p:cNvPicPr>
            <a:picLocks noChangeAspect="1"/>
          </p:cNvPicPr>
          <p:nvPr/>
        </p:nvPicPr>
        <p:blipFill rotWithShape="1">
          <a:blip r:embed="rId2"/>
          <a:srcRect l="1" t="2708" r="987" b="59583"/>
          <a:stretch/>
        </p:blipFill>
        <p:spPr>
          <a:xfrm>
            <a:off x="2071688" y="757238"/>
            <a:ext cx="8115300" cy="5033962"/>
          </a:xfrm>
          <a:prstGeom prst="rect">
            <a:avLst/>
          </a:prstGeom>
        </p:spPr>
      </p:pic>
    </p:spTree>
    <p:extLst>
      <p:ext uri="{BB962C8B-B14F-4D97-AF65-F5344CB8AC3E}">
        <p14:creationId xmlns:p14="http://schemas.microsoft.com/office/powerpoint/2010/main" val="337010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E9D8F-1CEA-4DE6-B86C-9B75E3557AE0}"/>
              </a:ext>
            </a:extLst>
          </p:cNvPr>
          <p:cNvSpPr>
            <a:spLocks noGrp="1"/>
          </p:cNvSpPr>
          <p:nvPr>
            <p:ph type="title"/>
          </p:nvPr>
        </p:nvSpPr>
        <p:spPr>
          <a:xfrm>
            <a:off x="913795" y="1"/>
            <a:ext cx="10353761" cy="1328738"/>
          </a:xfrm>
        </p:spPr>
        <p:txBody>
          <a:bodyPr/>
          <a:lstStyle/>
          <a:p>
            <a:r>
              <a:rPr lang="en-IN" dirty="0">
                <a:solidFill>
                  <a:schemeClr val="accent6">
                    <a:lumMod val="60000"/>
                    <a:lumOff val="40000"/>
                  </a:schemeClr>
                </a:solidFill>
              </a:rPr>
              <a:t>Technology's in smart space</a:t>
            </a:r>
            <a:endParaRPr lang="en-US" dirty="0">
              <a:solidFill>
                <a:schemeClr val="accent6">
                  <a:lumMod val="60000"/>
                  <a:lumOff val="40000"/>
                </a:schemeClr>
              </a:solidFill>
            </a:endParaRPr>
          </a:p>
        </p:txBody>
      </p:sp>
      <p:sp>
        <p:nvSpPr>
          <p:cNvPr id="3" name="Content Placeholder 2">
            <a:extLst>
              <a:ext uri="{FF2B5EF4-FFF2-40B4-BE49-F238E27FC236}">
                <a16:creationId xmlns:a16="http://schemas.microsoft.com/office/drawing/2014/main" id="{CEEE7C4D-1B9B-49C3-BEEC-05FCDDDAFEE7}"/>
              </a:ext>
            </a:extLst>
          </p:cNvPr>
          <p:cNvSpPr>
            <a:spLocks noGrp="1"/>
          </p:cNvSpPr>
          <p:nvPr>
            <p:ph idx="1"/>
          </p:nvPr>
        </p:nvSpPr>
        <p:spPr>
          <a:xfrm>
            <a:off x="1141412" y="957263"/>
            <a:ext cx="9905999" cy="5514975"/>
          </a:xfrm>
        </p:spPr>
        <p:txBody>
          <a:bodyPr>
            <a:normAutofit fontScale="92500" lnSpcReduction="20000"/>
          </a:bodyPr>
          <a:lstStyle/>
          <a:p>
            <a:pPr marL="0" indent="0">
              <a:buNone/>
            </a:pPr>
            <a:endParaRPr lang="en-US" dirty="0"/>
          </a:p>
          <a:p>
            <a:pPr>
              <a:buFont typeface="Wingdings" panose="05000000000000000000" pitchFamily="2" charset="2"/>
              <a:buChar char="Ø"/>
            </a:pPr>
            <a:r>
              <a:rPr lang="en-US" b="1" dirty="0">
                <a:solidFill>
                  <a:schemeClr val="accent5">
                    <a:lumMod val="60000"/>
                    <a:lumOff val="40000"/>
                  </a:schemeClr>
                </a:solidFill>
              </a:rPr>
              <a:t>Virtual Computing Environment:</a:t>
            </a:r>
          </a:p>
          <a:p>
            <a:pPr marL="0" indent="0">
              <a:buNone/>
            </a:pPr>
            <a:r>
              <a:rPr lang="en-US" dirty="0"/>
              <a:t>       The virtual computing environment layer allows smart device access to the internet, or private network services, that allow them to connect to other parts of the distributed systems that powers the smart space environment.</a:t>
            </a:r>
          </a:p>
          <a:p>
            <a:pPr>
              <a:buFont typeface="Wingdings" panose="05000000000000000000" pitchFamily="2" charset="2"/>
              <a:buChar char="Ø"/>
            </a:pPr>
            <a:r>
              <a:rPr lang="en-US" b="1" dirty="0">
                <a:solidFill>
                  <a:schemeClr val="accent5">
                    <a:lumMod val="60000"/>
                    <a:lumOff val="40000"/>
                  </a:schemeClr>
                </a:solidFill>
              </a:rPr>
              <a:t>Physical Environment:</a:t>
            </a:r>
          </a:p>
          <a:p>
            <a:pPr marL="0" indent="0">
              <a:buNone/>
            </a:pPr>
            <a:r>
              <a:rPr lang="en-US" dirty="0"/>
              <a:t>                        The physical environment layer is the most varied layer of smart spaces, and includes embedded sensors, microprocessors, tracking tags, and the other physical aspects of the smart space.</a:t>
            </a:r>
          </a:p>
          <a:p>
            <a:pPr>
              <a:buFont typeface="Wingdings" panose="05000000000000000000" pitchFamily="2" charset="2"/>
              <a:buChar char="Ø"/>
            </a:pPr>
            <a:r>
              <a:rPr lang="en-US" b="1" dirty="0">
                <a:solidFill>
                  <a:schemeClr val="accent5">
                    <a:lumMod val="60000"/>
                    <a:lumOff val="40000"/>
                  </a:schemeClr>
                </a:solidFill>
              </a:rPr>
              <a:t>Human-Environment:</a:t>
            </a:r>
          </a:p>
          <a:p>
            <a:pPr marL="0" indent="0">
              <a:buNone/>
            </a:pPr>
            <a:r>
              <a:rPr lang="en-US" dirty="0"/>
              <a:t>                                    Devices that accompany with people fill this layer. This means humans can make up smart space environments through smart devices. smartphones, wearable smart devices,  pacemakers</a:t>
            </a:r>
          </a:p>
          <a:p>
            <a:pPr marL="0" indent="0">
              <a:buNone/>
            </a:pPr>
            <a:r>
              <a:rPr lang="en-US" dirty="0"/>
              <a:t>Using this multi-layered approach to make smart space environments (virtual, physical, and human layers), we can categorize smart enabling technologies according to their function.</a:t>
            </a:r>
          </a:p>
          <a:p>
            <a:endParaRPr lang="en-US" dirty="0"/>
          </a:p>
        </p:txBody>
      </p:sp>
    </p:spTree>
    <p:extLst>
      <p:ext uri="{BB962C8B-B14F-4D97-AF65-F5344CB8AC3E}">
        <p14:creationId xmlns:p14="http://schemas.microsoft.com/office/powerpoint/2010/main" val="1321167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22BD8-8F14-4585-8585-D4F1CF4ACBBD}"/>
              </a:ext>
            </a:extLst>
          </p:cNvPr>
          <p:cNvSpPr>
            <a:spLocks noGrp="1"/>
          </p:cNvSpPr>
          <p:nvPr>
            <p:ph type="title"/>
          </p:nvPr>
        </p:nvSpPr>
        <p:spPr>
          <a:xfrm>
            <a:off x="885825" y="259080"/>
            <a:ext cx="10044113" cy="1066799"/>
          </a:xfrm>
        </p:spPr>
        <p:txBody>
          <a:bodyPr/>
          <a:lstStyle/>
          <a:p>
            <a:r>
              <a:rPr lang="en-IN" dirty="0">
                <a:solidFill>
                  <a:schemeClr val="accent1"/>
                </a:solidFill>
              </a:rPr>
              <a:t>Virtual environment</a:t>
            </a:r>
            <a:endParaRPr lang="en-US" dirty="0">
              <a:solidFill>
                <a:schemeClr val="accent1"/>
              </a:solidFill>
            </a:endParaRPr>
          </a:p>
        </p:txBody>
      </p:sp>
      <p:sp>
        <p:nvSpPr>
          <p:cNvPr id="3" name="Content Placeholder 2">
            <a:extLst>
              <a:ext uri="{FF2B5EF4-FFF2-40B4-BE49-F238E27FC236}">
                <a16:creationId xmlns:a16="http://schemas.microsoft.com/office/drawing/2014/main" id="{76DD22DF-DB38-4F9E-A3EB-7DC12F12E74A}"/>
              </a:ext>
            </a:extLst>
          </p:cNvPr>
          <p:cNvSpPr>
            <a:spLocks noGrp="1"/>
          </p:cNvSpPr>
          <p:nvPr>
            <p:ph idx="1"/>
          </p:nvPr>
        </p:nvSpPr>
        <p:spPr>
          <a:xfrm>
            <a:off x="1141412" y="1428750"/>
            <a:ext cx="9905999" cy="4957763"/>
          </a:xfrm>
        </p:spPr>
        <p:txBody>
          <a:bodyPr>
            <a:normAutofit fontScale="85000" lnSpcReduction="10000"/>
          </a:bodyPr>
          <a:lstStyle/>
          <a:p>
            <a:pPr marL="0" indent="0">
              <a:buNone/>
            </a:pPr>
            <a:endParaRPr lang="en-US" dirty="0"/>
          </a:p>
          <a:p>
            <a:pPr>
              <a:buFont typeface="Wingdings" panose="05000000000000000000" pitchFamily="2" charset="2"/>
              <a:buChar char="Ø"/>
            </a:pPr>
            <a:r>
              <a:rPr lang="en-US" dirty="0">
                <a:solidFill>
                  <a:schemeClr val="accent5">
                    <a:lumMod val="60000"/>
                    <a:lumOff val="40000"/>
                  </a:schemeClr>
                </a:solidFill>
              </a:rPr>
              <a:t>Connectivity and control </a:t>
            </a:r>
            <a:r>
              <a:rPr lang="en-US" dirty="0"/>
              <a:t>technologies enable the virtual aspect of smart space environments.   </a:t>
            </a:r>
          </a:p>
          <a:p>
            <a:pPr>
              <a:buFont typeface="Wingdings" panose="05000000000000000000" pitchFamily="2" charset="2"/>
              <a:buChar char="Ø"/>
            </a:pPr>
            <a:r>
              <a:rPr lang="en-US" dirty="0"/>
              <a:t>Connectivity- wireless, 4/5G cellular, Bluetooth, Wi-Fi, ZigBee, etc.</a:t>
            </a:r>
          </a:p>
          <a:p>
            <a:pPr>
              <a:buFont typeface="Wingdings" panose="05000000000000000000" pitchFamily="2" charset="2"/>
              <a:buChar char="Ø"/>
            </a:pPr>
            <a:r>
              <a:rPr lang="en-US" dirty="0"/>
              <a:t>Control- AI and automation software, operating locally or in the cloud, can work through the remaining physical and human layer devices, collecting and processing data to create the 'smart' effect.</a:t>
            </a:r>
          </a:p>
          <a:p>
            <a:pPr>
              <a:buFont typeface="Wingdings" panose="05000000000000000000" pitchFamily="2" charset="2"/>
              <a:buChar char="Ø"/>
            </a:pPr>
            <a:r>
              <a:rPr lang="en-US" dirty="0">
                <a:solidFill>
                  <a:schemeClr val="accent5">
                    <a:lumMod val="60000"/>
                    <a:lumOff val="40000"/>
                  </a:schemeClr>
                </a:solidFill>
              </a:rPr>
              <a:t>Common virtual layer technologies include:  </a:t>
            </a:r>
          </a:p>
          <a:p>
            <a:pPr marL="0" indent="0">
              <a:buNone/>
            </a:pPr>
            <a:r>
              <a:rPr lang="en-US" dirty="0"/>
              <a:t>           1.Artificial Intelligence </a:t>
            </a:r>
          </a:p>
          <a:p>
            <a:pPr marL="0" indent="0">
              <a:buNone/>
            </a:pPr>
            <a:r>
              <a:rPr lang="en-US" dirty="0"/>
              <a:t>           2. Machine Learning</a:t>
            </a:r>
          </a:p>
          <a:p>
            <a:pPr marL="0" indent="0">
              <a:buNone/>
            </a:pPr>
            <a:r>
              <a:rPr lang="en-US" dirty="0"/>
              <a:t>           3.Computer Vision</a:t>
            </a:r>
          </a:p>
          <a:p>
            <a:pPr marL="0" indent="0">
              <a:buNone/>
            </a:pPr>
            <a:r>
              <a:rPr lang="en-US" dirty="0"/>
              <a:t>           4.Speech Recognition</a:t>
            </a:r>
          </a:p>
          <a:p>
            <a:pPr marL="0" indent="0">
              <a:buNone/>
            </a:pPr>
            <a:r>
              <a:rPr lang="en-US" dirty="0"/>
              <a:t>           5.Cloud computing / Distributed systems</a:t>
            </a:r>
          </a:p>
          <a:p>
            <a:pPr marL="0" indent="0">
              <a:buNone/>
            </a:pPr>
            <a:r>
              <a:rPr lang="en-US" dirty="0"/>
              <a:t>           6.Wireless Connectivity</a:t>
            </a:r>
          </a:p>
          <a:p>
            <a:endParaRPr lang="en-US" dirty="0"/>
          </a:p>
        </p:txBody>
      </p:sp>
    </p:spTree>
    <p:extLst>
      <p:ext uri="{BB962C8B-B14F-4D97-AF65-F5344CB8AC3E}">
        <p14:creationId xmlns:p14="http://schemas.microsoft.com/office/powerpoint/2010/main" val="1025027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28E9-9ED1-4B34-9EDA-B2A86A915B46}"/>
              </a:ext>
            </a:extLst>
          </p:cNvPr>
          <p:cNvSpPr>
            <a:spLocks noGrp="1"/>
          </p:cNvSpPr>
          <p:nvPr>
            <p:ph type="title"/>
          </p:nvPr>
        </p:nvSpPr>
        <p:spPr>
          <a:xfrm>
            <a:off x="913795" y="609600"/>
            <a:ext cx="10353761" cy="976313"/>
          </a:xfrm>
        </p:spPr>
        <p:txBody>
          <a:bodyPr/>
          <a:lstStyle/>
          <a:p>
            <a:r>
              <a:rPr lang="en-IN" dirty="0">
                <a:solidFill>
                  <a:schemeClr val="accent5">
                    <a:lumMod val="75000"/>
                  </a:schemeClr>
                </a:solidFill>
              </a:rPr>
              <a:t>Physical environment</a:t>
            </a:r>
            <a:endParaRPr lang="en-US" dirty="0">
              <a:solidFill>
                <a:schemeClr val="accent5">
                  <a:lumMod val="75000"/>
                </a:schemeClr>
              </a:solidFill>
            </a:endParaRPr>
          </a:p>
        </p:txBody>
      </p:sp>
      <p:sp>
        <p:nvSpPr>
          <p:cNvPr id="3" name="Content Placeholder 2">
            <a:extLst>
              <a:ext uri="{FF2B5EF4-FFF2-40B4-BE49-F238E27FC236}">
                <a16:creationId xmlns:a16="http://schemas.microsoft.com/office/drawing/2014/main" id="{CDCA04F6-994F-4623-B055-656AC412090F}"/>
              </a:ext>
            </a:extLst>
          </p:cNvPr>
          <p:cNvSpPr>
            <a:spLocks noGrp="1"/>
          </p:cNvSpPr>
          <p:nvPr>
            <p:ph idx="1"/>
          </p:nvPr>
        </p:nvSpPr>
        <p:spPr>
          <a:xfrm>
            <a:off x="485775" y="1585913"/>
            <a:ext cx="10944225" cy="5590245"/>
          </a:xfrm>
        </p:spPr>
        <p:txBody>
          <a:bodyPr>
            <a:normAutofit/>
          </a:bodyPr>
          <a:lstStyle/>
          <a:p>
            <a:pPr>
              <a:buFont typeface="Wingdings" panose="05000000000000000000" pitchFamily="2" charset="2"/>
              <a:buChar char="Ø"/>
            </a:pPr>
            <a:r>
              <a:rPr lang="en-US" dirty="0">
                <a:solidFill>
                  <a:schemeClr val="accent6">
                    <a:lumMod val="75000"/>
                  </a:schemeClr>
                </a:solidFill>
              </a:rPr>
              <a:t>Data capture </a:t>
            </a:r>
            <a:r>
              <a:rPr lang="en-US" dirty="0"/>
              <a:t>is an integral aspect of smart spaces and is needed </a:t>
            </a:r>
            <a:r>
              <a:rPr lang="en-US" dirty="0">
                <a:solidFill>
                  <a:schemeClr val="accent6">
                    <a:lumMod val="75000"/>
                  </a:schemeClr>
                </a:solidFill>
              </a:rPr>
              <a:t>to feed information </a:t>
            </a:r>
            <a:r>
              <a:rPr lang="en-US" dirty="0"/>
              <a:t>to the smart algorithms to make intelligent decisions about changing conditions. </a:t>
            </a:r>
          </a:p>
          <a:p>
            <a:pPr>
              <a:buFont typeface="Wingdings" panose="05000000000000000000" pitchFamily="2" charset="2"/>
              <a:buChar char="Ø"/>
            </a:pPr>
            <a:r>
              <a:rPr lang="en-US" dirty="0"/>
              <a:t>Primarily, sensor devices provide the means to fill the data pipeline within the location. But, in the example of smart factories, global data may be factored into local decisions.</a:t>
            </a:r>
          </a:p>
          <a:p>
            <a:pPr>
              <a:buFont typeface="Wingdings" panose="05000000000000000000" pitchFamily="2" charset="2"/>
              <a:buChar char="Ø"/>
            </a:pPr>
            <a:r>
              <a:rPr lang="en-US" dirty="0">
                <a:solidFill>
                  <a:schemeClr val="accent6">
                    <a:lumMod val="75000"/>
                  </a:schemeClr>
                </a:solidFill>
              </a:rPr>
              <a:t>Technologies deployed in the physical layer include:</a:t>
            </a:r>
          </a:p>
          <a:p>
            <a:pPr marL="457200" indent="-457200">
              <a:buFont typeface="+mj-lt"/>
              <a:buAutoNum type="arabicPeriod"/>
            </a:pPr>
            <a:r>
              <a:rPr lang="en-US" dirty="0"/>
              <a:t>Sensors</a:t>
            </a:r>
            <a:endParaRPr lang="en-GB" dirty="0"/>
          </a:p>
          <a:p>
            <a:pPr marL="457200" indent="-457200">
              <a:buFont typeface="+mj-lt"/>
              <a:buAutoNum type="arabicPeriod"/>
            </a:pPr>
            <a:r>
              <a:rPr lang="en-US" dirty="0"/>
              <a:t>RFID tagging</a:t>
            </a:r>
            <a:endParaRPr lang="en-GB" dirty="0"/>
          </a:p>
          <a:p>
            <a:pPr marL="457200" indent="-457200">
              <a:buFont typeface="+mj-lt"/>
              <a:buAutoNum type="arabicPeriod"/>
            </a:pPr>
            <a:r>
              <a:rPr lang="en-US" dirty="0"/>
              <a:t>Microprocessors</a:t>
            </a:r>
          </a:p>
          <a:p>
            <a:endParaRPr lang="en-US" dirty="0"/>
          </a:p>
        </p:txBody>
      </p:sp>
    </p:spTree>
    <p:extLst>
      <p:ext uri="{BB962C8B-B14F-4D97-AF65-F5344CB8AC3E}">
        <p14:creationId xmlns:p14="http://schemas.microsoft.com/office/powerpoint/2010/main" val="2216266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5041-6833-4338-A012-0FDDD88B2628}"/>
              </a:ext>
            </a:extLst>
          </p:cNvPr>
          <p:cNvSpPr>
            <a:spLocks noGrp="1"/>
          </p:cNvSpPr>
          <p:nvPr>
            <p:ph type="title"/>
          </p:nvPr>
        </p:nvSpPr>
        <p:spPr/>
        <p:txBody>
          <a:bodyPr/>
          <a:lstStyle/>
          <a:p>
            <a:r>
              <a:rPr lang="en-US" dirty="0">
                <a:solidFill>
                  <a:schemeClr val="accent3"/>
                </a:solidFill>
              </a:rPr>
              <a:t>Human-Environment </a:t>
            </a:r>
            <a:endParaRPr lang="en-US" dirty="0"/>
          </a:p>
        </p:txBody>
      </p:sp>
      <p:sp>
        <p:nvSpPr>
          <p:cNvPr id="3" name="Content Placeholder 2">
            <a:extLst>
              <a:ext uri="{FF2B5EF4-FFF2-40B4-BE49-F238E27FC236}">
                <a16:creationId xmlns:a16="http://schemas.microsoft.com/office/drawing/2014/main" id="{C62A28BD-B252-4E3E-A92A-809BF64C4B92}"/>
              </a:ext>
            </a:extLst>
          </p:cNvPr>
          <p:cNvSpPr>
            <a:spLocks noGrp="1"/>
          </p:cNvSpPr>
          <p:nvPr>
            <p:ph idx="1"/>
          </p:nvPr>
        </p:nvSpPr>
        <p:spPr>
          <a:xfrm>
            <a:off x="913795" y="2096064"/>
            <a:ext cx="10353762" cy="4033274"/>
          </a:xfrm>
        </p:spPr>
        <p:txBody>
          <a:bodyPr>
            <a:normAutofit/>
          </a:bodyPr>
          <a:lstStyle/>
          <a:p>
            <a:pPr marL="0" indent="0">
              <a:buNone/>
            </a:pPr>
            <a:r>
              <a:rPr lang="en-US" dirty="0"/>
              <a:t>In human environment, smart devices are interfaces between humans and smart spaces.</a:t>
            </a:r>
          </a:p>
          <a:p>
            <a:r>
              <a:rPr lang="en-US" dirty="0"/>
              <a:t> new technology is opening opportunities for </a:t>
            </a:r>
            <a:r>
              <a:rPr lang="en-US" dirty="0">
                <a:solidFill>
                  <a:schemeClr val="accent1"/>
                </a:solidFill>
              </a:rPr>
              <a:t>developers to build</a:t>
            </a:r>
            <a:r>
              <a:rPr lang="en-US" dirty="0"/>
              <a:t> </a:t>
            </a:r>
            <a:r>
              <a:rPr lang="en-US" dirty="0">
                <a:solidFill>
                  <a:schemeClr val="accent1"/>
                </a:solidFill>
              </a:rPr>
              <a:t>for a different class of smart consumers</a:t>
            </a:r>
            <a:r>
              <a:rPr lang="en-US" dirty="0"/>
              <a:t>. The following lists common human smart devices, and possible future interfaces that could change how we think about smart spaces, especially in </a:t>
            </a:r>
            <a:r>
              <a:rPr lang="en-US" dirty="0">
                <a:solidFill>
                  <a:schemeClr val="accent1"/>
                </a:solidFill>
              </a:rPr>
              <a:t>the medical sector</a:t>
            </a:r>
            <a:r>
              <a:rPr lang="en-US" dirty="0"/>
              <a:t>.</a:t>
            </a:r>
          </a:p>
          <a:p>
            <a:r>
              <a:rPr lang="en-US" dirty="0"/>
              <a:t>Smartphones, watches</a:t>
            </a:r>
            <a:r>
              <a:rPr lang="en-GB" dirty="0"/>
              <a:t>,</a:t>
            </a:r>
            <a:r>
              <a:rPr lang="en-US" dirty="0"/>
              <a:t>Closed-loop insulin delivery systems</a:t>
            </a:r>
            <a:r>
              <a:rPr lang="en-GB" dirty="0"/>
              <a:t>,</a:t>
            </a:r>
            <a:r>
              <a:rPr lang="en-US" dirty="0"/>
              <a:t>Smart inhalers</a:t>
            </a:r>
            <a:r>
              <a:rPr lang="en-GB" dirty="0"/>
              <a:t>,</a:t>
            </a:r>
            <a:r>
              <a:rPr lang="en-US" dirty="0"/>
              <a:t>Smart pacemakers</a:t>
            </a:r>
          </a:p>
          <a:p>
            <a:endParaRPr lang="en-US" dirty="0"/>
          </a:p>
        </p:txBody>
      </p:sp>
    </p:spTree>
    <p:extLst>
      <p:ext uri="{BB962C8B-B14F-4D97-AF65-F5344CB8AC3E}">
        <p14:creationId xmlns:p14="http://schemas.microsoft.com/office/powerpoint/2010/main" val="15035840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1422</TotalTime>
  <Words>1063</Words>
  <Application>Microsoft Office PowerPoint</Application>
  <PresentationFormat>Widescreen</PresentationFormat>
  <Paragraphs>117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Bookman Old Style</vt:lpstr>
      <vt:lpstr>Rockwell</vt:lpstr>
      <vt:lpstr>Segoe Script</vt:lpstr>
      <vt:lpstr>Wingdings</vt:lpstr>
      <vt:lpstr>Damask</vt:lpstr>
      <vt:lpstr>    smart space technology</vt:lpstr>
      <vt:lpstr>agenda</vt:lpstr>
      <vt:lpstr>question</vt:lpstr>
      <vt:lpstr>What is smart space</vt:lpstr>
      <vt:lpstr>PowerPoint Presentation</vt:lpstr>
      <vt:lpstr>Technology's in smart space</vt:lpstr>
      <vt:lpstr>Virtual environment</vt:lpstr>
      <vt:lpstr>Physical environment</vt:lpstr>
      <vt:lpstr>Human-Environment </vt:lpstr>
      <vt:lpstr>PowerPoint Presentation</vt:lpstr>
      <vt:lpstr> segment of smart spaces</vt:lpstr>
      <vt:lpstr>PowerPoint Presentation</vt:lpstr>
      <vt:lpstr>Merits using smart space tech:</vt:lpstr>
      <vt:lpstr>Demerits:</vt:lpstr>
      <vt:lpstr>Automotive  HUMAN DETECHED  temperature controlled motor</vt:lpstr>
      <vt:lpstr>PowerPoint Presentation</vt:lpstr>
      <vt:lpstr>PowerPoint Presentation</vt:lpstr>
      <vt:lpstr>Condition 1:</vt:lpstr>
      <vt:lpstr>Condition 2:</vt:lpstr>
      <vt:lpstr>Condition 3:</vt:lpstr>
      <vt:lpstr>Condition 4:</vt:lpstr>
      <vt:lpstr>Condition 5:</vt:lpstr>
      <vt:lpstr>Condition 6:</vt:lpstr>
      <vt:lpstr>COUNTER BASED SWITCHING</vt:lpstr>
      <vt:lpstr>PowerPoint Presentation</vt:lpstr>
      <vt:lpstr>PowerPoint Presentation</vt:lpstr>
      <vt:lpstr>      Thank you 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space technology</dc:title>
  <dc:creator>janarthanan k</dc:creator>
  <cp:lastModifiedBy>janarthanan k</cp:lastModifiedBy>
  <cp:revision>49</cp:revision>
  <dcterms:created xsi:type="dcterms:W3CDTF">2022-03-28T13:21:13Z</dcterms:created>
  <dcterms:modified xsi:type="dcterms:W3CDTF">2022-04-08T06:21:12Z</dcterms:modified>
</cp:coreProperties>
</file>