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5" r:id="rId8"/>
    <p:sldId id="262" r:id="rId9"/>
    <p:sldId id="263" r:id="rId10"/>
    <p:sldId id="272" r:id="rId11"/>
    <p:sldId id="264" r:id="rId12"/>
    <p:sldId id="266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0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7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84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2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7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5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9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6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1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5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erfectslum.blogspot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erfectslum.blogspot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3A2C-C31C-44E2-B024-A37726ABC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003" y="1427206"/>
            <a:ext cx="8915399" cy="2262781"/>
          </a:xfrm>
        </p:spPr>
        <p:txBody>
          <a:bodyPr/>
          <a:lstStyle/>
          <a:p>
            <a:r>
              <a:rPr lang="en-IN" dirty="0"/>
              <a:t>Small scale industries</a:t>
            </a:r>
            <a:br>
              <a:rPr lang="en-IN" dirty="0"/>
            </a:br>
            <a:r>
              <a:rPr lang="en-IN" dirty="0"/>
              <a:t>financial growth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AA76A-C113-474D-94B6-3BE928EE4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976" cy="1447801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                 by,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           k. janarthanan,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                                                        Iv year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ece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98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4AC7-CD6B-4204-8AF8-846302AD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4224-EBD1-4BD2-A8F4-23A74B8EEE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3774" y="618517"/>
            <a:ext cx="5054873" cy="2810483"/>
          </a:xfrm>
        </p:spPr>
      </p:pic>
      <p:pic>
        <p:nvPicPr>
          <p:cNvPr id="1026" name="Picture 2" descr="Industries in Coimbatore, Industrial Sector in Coimbatore">
            <a:extLst>
              <a:ext uri="{FF2B5EF4-FFF2-40B4-BE49-F238E27FC236}">
                <a16:creationId xmlns:a16="http://schemas.microsoft.com/office/drawing/2014/main" id="{AE6E5312-0333-4E15-B8DC-FD26210A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47" y="3763312"/>
            <a:ext cx="5547850" cy="281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9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0514-B75E-420F-89CB-39037E83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SSI Improves Employment Rate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3389-C394-4D42-8336-8801E6AE55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important to note firstly that Small Scale Industries employs more people than all industries after agriculture.</a:t>
            </a:r>
          </a:p>
          <a:p>
            <a:r>
              <a:rPr lang="en-US" dirty="0"/>
              <a:t>Almost four persons can get full employment if Rs. 10 lakhs are invested in fixed assets of small-scale sectors.</a:t>
            </a:r>
          </a:p>
          <a:p>
            <a:r>
              <a:rPr lang="en-US" dirty="0"/>
              <a:t>Furthermore, SSIs employ people in urban as well as rural areas.</a:t>
            </a:r>
          </a:p>
          <a:p>
            <a:r>
              <a:rPr lang="en-US" dirty="0"/>
              <a:t>Consequently, this distributes employment patterns in all parts of the country and prevents unemployment crisis.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7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1CCD-F397-465A-B472-5873DE78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49645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advantages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20F7-C5B3-41AB-AB3D-9C8885475E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88292"/>
            <a:ext cx="10363826" cy="3702907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 of less capital.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Contribution to industrial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Contribution to exports.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Earning foreign exchange.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Equitable distribution.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domestic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Opportunities for entrepreneurship.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Adaptability to change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5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804D-1A63-49C6-AED6-EB4E1E6B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MAKE IN INDIA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E09636-8765-4DCA-B06C-62E6F062CB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65022210"/>
              </p:ext>
            </p:extLst>
          </p:nvPr>
        </p:nvGraphicFramePr>
        <p:xfrm>
          <a:off x="914400" y="2366963"/>
          <a:ext cx="10363826" cy="2451647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181913">
                  <a:extLst>
                    <a:ext uri="{9D8B030D-6E8A-4147-A177-3AD203B41FA5}">
                      <a16:colId xmlns:a16="http://schemas.microsoft.com/office/drawing/2014/main" val="687296104"/>
                    </a:ext>
                  </a:extLst>
                </a:gridCol>
                <a:gridCol w="5181913">
                  <a:extLst>
                    <a:ext uri="{9D8B030D-6E8A-4147-A177-3AD203B41FA5}">
                      <a16:colId xmlns:a16="http://schemas.microsoft.com/office/drawing/2014/main" val="4184344354"/>
                    </a:ext>
                  </a:extLst>
                </a:gridCol>
              </a:tblGrid>
              <a:tr h="337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Name of the scheme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Make in India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7332"/>
                  </a:ext>
                </a:extLst>
              </a:tr>
              <a:tr h="387857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LOGO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lion’s silhouette filled with cogs.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38946817"/>
                  </a:ext>
                </a:extLst>
              </a:tr>
              <a:tr h="38785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Date of launching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25th September 2014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73472801"/>
                  </a:ext>
                </a:extLst>
              </a:tr>
              <a:tr h="38785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Launched by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PM Narendra Modi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55051139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Government Ministry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Ministry of Commerce and Industry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7996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83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3DA1-3F1F-49F9-BB6A-1CC68EFE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Eligibility Criteria for SSI Registration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6B0A-BCD2-4C47-A78D-8438F0D506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Eligibility Criteria for SSI Registration</a:t>
            </a:r>
          </a:p>
          <a:p>
            <a:r>
              <a:rPr lang="en-US" dirty="0"/>
              <a:t>SSI registration can be obtained for enterprises that are considered as micro and small enterprises under the MSME Act, 2006.</a:t>
            </a:r>
          </a:p>
          <a:p>
            <a:r>
              <a:rPr lang="en-US" dirty="0"/>
              <a:t>A micro enterprise is an enterprise whose investment in plant, machinery and equipment does not exceed Rs.1 crore, and turnover does not exceed Rs.5 crore.</a:t>
            </a:r>
          </a:p>
          <a:p>
            <a:r>
              <a:rPr lang="en-US" dirty="0"/>
              <a:t>A small enterprise is an enterprise whose investment in plant, machinery and equipment does not exceed Rs.10 crore, and turnover does not exceed Rs.50 crore.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9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FB3B-5C7F-4D34-A676-A4966E0E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>
                <a:effectLst/>
              </a:rPr>
              <a:t>THANK YOU</a:t>
            </a:r>
            <a:endParaRPr lang="en-US" cap="none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396E-EC0A-4EC2-A2B1-8D39500F0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F75E-DF6B-4554-BD14-44B76A5E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8147-8D1C-4C01-886F-24FA634729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IN" cap="none" dirty="0"/>
              <a:t>Small Scale Industries (SSI)</a:t>
            </a:r>
          </a:p>
          <a:p>
            <a:r>
              <a:rPr lang="en-IN" cap="none" dirty="0"/>
              <a:t>Needs Of SSI</a:t>
            </a:r>
          </a:p>
          <a:p>
            <a:r>
              <a:rPr lang="en-IN" cap="none" dirty="0"/>
              <a:t>Characteristics</a:t>
            </a:r>
          </a:p>
          <a:p>
            <a:r>
              <a:rPr lang="en-IN" cap="none" dirty="0"/>
              <a:t>Financial Improvement Attributes</a:t>
            </a:r>
          </a:p>
          <a:p>
            <a:r>
              <a:rPr lang="en-IN" cap="none" dirty="0"/>
              <a:t>Advantages</a:t>
            </a:r>
          </a:p>
          <a:p>
            <a:pPr>
              <a:lnSpc>
                <a:spcPct val="150000"/>
              </a:lnSpc>
            </a:pPr>
            <a:r>
              <a:rPr lang="en-IN" cap="none" dirty="0"/>
              <a:t>Make In India.</a:t>
            </a:r>
          </a:p>
          <a:p>
            <a:endParaRPr lang="en-IN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E74-3B09-4E3C-AC46-ACC7DDFA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50791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scale industries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02B3-DB8C-42F4-BD76-112A403B7C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68162"/>
            <a:ext cx="10363826" cy="4123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Small scale industries (SSI) are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those industries in which manufacturing, providing services, productions are done on a small scale or micro scale</a:t>
            </a:r>
            <a:r>
              <a:rPr lang="en-US" dirty="0"/>
              <a:t>. </a:t>
            </a:r>
          </a:p>
          <a:p>
            <a:r>
              <a:rPr lang="en-US" dirty="0"/>
              <a:t> scale  levels depends on that less number of capital, labour.</a:t>
            </a:r>
          </a:p>
          <a:p>
            <a:r>
              <a:rPr lang="en-IN" dirty="0"/>
              <a:t>T</a:t>
            </a:r>
            <a:r>
              <a:rPr lang="en-US" dirty="0"/>
              <a:t>he Indian government  determine capital investment, requirements for small-scale industries. These requirements are listed under the Industries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Development and Regulation) Act, 1951.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                     1.Napkins        2. tissues         3.chocolates        4.toothpick</a:t>
            </a:r>
          </a:p>
          <a:p>
            <a:pPr marL="0" indent="0">
              <a:buNone/>
            </a:pPr>
            <a:r>
              <a:rPr lang="en-US" dirty="0"/>
              <a:t>                     5. water bottles          6. small toys             7. papers, pens.</a:t>
            </a:r>
          </a:p>
        </p:txBody>
      </p:sp>
    </p:spTree>
    <p:extLst>
      <p:ext uri="{BB962C8B-B14F-4D97-AF65-F5344CB8AC3E}">
        <p14:creationId xmlns:p14="http://schemas.microsoft.com/office/powerpoint/2010/main" val="85822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3DDF-995F-4356-A414-A1867354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13721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characteristics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CC9D-E1D5-4410-8583-73BB9794F0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18736"/>
            <a:ext cx="10363826" cy="4172464"/>
          </a:xfrm>
        </p:spPr>
        <p:txBody>
          <a:bodyPr>
            <a:normAutofit/>
          </a:bodyPr>
          <a:lstStyle/>
          <a:p>
            <a:r>
              <a:rPr lang="en-US" cap="none" dirty="0"/>
              <a:t>ownership                   :      sole proprietorship , a partnership.</a:t>
            </a:r>
          </a:p>
          <a:p>
            <a:r>
              <a:rPr lang="en-US" cap="none" dirty="0"/>
              <a:t>limited reach              :    a restricted area of operations. so they meet local and   </a:t>
            </a:r>
          </a:p>
          <a:p>
            <a:pPr marL="0" indent="0">
              <a:buNone/>
            </a:pPr>
            <a:r>
              <a:rPr lang="en-US" cap="none" dirty="0"/>
              <a:t>                                                  regional demand.</a:t>
            </a:r>
          </a:p>
          <a:p>
            <a:r>
              <a:rPr lang="en-US" cap="none" dirty="0"/>
              <a:t>labor intensive          :     these small scale industries tend to use labour and   </a:t>
            </a:r>
          </a:p>
          <a:p>
            <a:pPr marL="0" indent="0">
              <a:buNone/>
            </a:pPr>
            <a:r>
              <a:rPr lang="en-US" cap="none" dirty="0"/>
              <a:t>                                                   manpower for their production activities.</a:t>
            </a:r>
          </a:p>
          <a:p>
            <a:r>
              <a:rPr lang="en-US" cap="none" dirty="0"/>
              <a:t>resources                   :     they use local and readily available resources. this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cap="none" dirty="0"/>
              <a:t>                                                   helps the economy with better utilization of natural   </a:t>
            </a:r>
          </a:p>
          <a:p>
            <a:pPr marL="0" indent="0">
              <a:buNone/>
            </a:pPr>
            <a:r>
              <a:rPr lang="en-US" cap="none" dirty="0"/>
              <a:t>                                                    resources</a:t>
            </a:r>
            <a:r>
              <a:rPr lang="en-US" dirty="0"/>
              <a:t> </a:t>
            </a:r>
            <a:r>
              <a:rPr lang="en-US" cap="none" dirty="0"/>
              <a:t>and less wastage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7314-BB0C-45EB-B1BF-A6F80A4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Role of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ssi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639E-7093-4FBB-A228-7DB720F906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Increases production</a:t>
            </a:r>
          </a:p>
          <a:p>
            <a:r>
              <a:rPr lang="en-US" cap="none" dirty="0"/>
              <a:t>Increases total exports</a:t>
            </a:r>
          </a:p>
          <a:p>
            <a:r>
              <a:rPr lang="en-US" cap="none" dirty="0"/>
              <a:t>Improves the employment rate</a:t>
            </a:r>
          </a:p>
          <a:p>
            <a:r>
              <a:rPr lang="en-US" cap="none" dirty="0"/>
              <a:t>Opens new opportunities</a:t>
            </a:r>
          </a:p>
          <a:p>
            <a:r>
              <a:rPr lang="en-US" cap="none" dirty="0"/>
              <a:t>Advances welfare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897D-91D4-4093-86E3-B2FFD04D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SSI Increases Production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2A05-0292-49A7-A3DE-A980E640B5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89438"/>
            <a:ext cx="10363826" cy="3801761"/>
          </a:xfrm>
        </p:spPr>
        <p:txBody>
          <a:bodyPr>
            <a:normAutofit/>
          </a:bodyPr>
          <a:lstStyle/>
          <a:p>
            <a:r>
              <a:rPr lang="en-US" cap="none" dirty="0"/>
              <a:t>SSI contribute almost 40% of </a:t>
            </a:r>
            <a:r>
              <a:rPr lang="en-US" cap="none" dirty="0" err="1"/>
              <a:t>india’s</a:t>
            </a:r>
            <a:r>
              <a:rPr lang="en-US" cap="none" dirty="0"/>
              <a:t> gross industrial value.</a:t>
            </a:r>
          </a:p>
          <a:p>
            <a:r>
              <a:rPr lang="en-US" cap="none" dirty="0"/>
              <a:t>These industries produce goods and services worth over </a:t>
            </a:r>
            <a:r>
              <a:rPr lang="en-US" cap="none" dirty="0" err="1"/>
              <a:t>rs</a:t>
            </a:r>
            <a:r>
              <a:rPr lang="en-US" cap="none" dirty="0"/>
              <a:t>. 40 lakhs for every investment of </a:t>
            </a:r>
            <a:r>
              <a:rPr lang="en-US" cap="none" dirty="0" err="1"/>
              <a:t>rs</a:t>
            </a:r>
            <a:r>
              <a:rPr lang="en-US" cap="none" dirty="0"/>
              <a:t>. 10 lakhs. Furthermore, the value addition in this output increases by over 40%.</a:t>
            </a:r>
          </a:p>
          <a:p>
            <a:r>
              <a:rPr lang="en-US" cap="none" dirty="0"/>
              <a:t>Here is another interesting statistic about small scale industries. The number of small scale industries in </a:t>
            </a:r>
            <a:r>
              <a:rPr lang="en-US" cap="none" dirty="0" err="1"/>
              <a:t>india</a:t>
            </a:r>
            <a:r>
              <a:rPr lang="en-US" cap="none" dirty="0"/>
              <a:t> increased from around 8 lakhs in 1980 to over 30 lakhs in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5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313C-DAF5-4444-8E55-94525898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SSI Increases Export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1501-6AD9-4509-82A8-479C5B11A2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50%  of </a:t>
            </a:r>
            <a:r>
              <a:rPr lang="en-US" cap="none" dirty="0" err="1"/>
              <a:t>india’s</a:t>
            </a:r>
            <a:r>
              <a:rPr lang="en-US" cap="none" dirty="0"/>
              <a:t> total exports these days come from small-scale businesses.</a:t>
            </a:r>
          </a:p>
          <a:p>
            <a:r>
              <a:rPr lang="en-US" cap="none" dirty="0"/>
              <a:t>35% of the total exports account for direct exports by </a:t>
            </a:r>
            <a:r>
              <a:rPr lang="en-US" cap="none" dirty="0" err="1"/>
              <a:t>ssis</a:t>
            </a:r>
            <a:r>
              <a:rPr lang="en-US" cap="none" dirty="0"/>
              <a:t>, while indirect exports amount to 15%.</a:t>
            </a:r>
          </a:p>
          <a:p>
            <a:r>
              <a:rPr lang="en-US" cap="none" dirty="0"/>
              <a:t>Even trading houses and merchants help </a:t>
            </a:r>
            <a:r>
              <a:rPr lang="en-US" cap="none" dirty="0" err="1"/>
              <a:t>ssis</a:t>
            </a:r>
            <a:r>
              <a:rPr lang="en-US" cap="none" dirty="0"/>
              <a:t> export their goods and services to foreign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6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8A7-2676-4249-AA7B-196EE9FA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SSI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Advances Welfare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3E08-3786-4BB3-86C6-D2017AB2C6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4660"/>
            <a:ext cx="10363826" cy="40365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cap="none" dirty="0"/>
              <a:t>Small scale industries play a large role in advancing welfare measures in the </a:t>
            </a:r>
            <a:r>
              <a:rPr lang="en-US" cap="none" dirty="0" err="1"/>
              <a:t>indian</a:t>
            </a:r>
            <a:r>
              <a:rPr lang="en-US" cap="none" dirty="0"/>
              <a:t> economy as well.</a:t>
            </a:r>
          </a:p>
          <a:p>
            <a:r>
              <a:rPr lang="en-US" cap="none" dirty="0"/>
              <a:t>A large number of poor and marginalized sections of the population depend on them for their sustenance.</a:t>
            </a:r>
          </a:p>
          <a:p>
            <a:r>
              <a:rPr lang="en-US" cap="none" dirty="0"/>
              <a:t>These industries not only reduce poverty and income inequality but they also raise standards of living of poor people. Furthermore, they enable people to make a living with dignity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0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97FA-2B7F-4C18-A417-B5D5B051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SSI Open New Opportunities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C844-01C4-4743-A6E5-3312E9458A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small-scale industries offer several advantages and opportunities for investments.</a:t>
            </a:r>
          </a:p>
          <a:p>
            <a:r>
              <a:rPr lang="en-US" cap="none" dirty="0"/>
              <a:t>for example, they receive many tax benefits and rebates from the government. the opportunity to earn profits from </a:t>
            </a:r>
            <a:r>
              <a:rPr lang="en-US" cap="none" dirty="0" err="1"/>
              <a:t>ssis</a:t>
            </a:r>
            <a:r>
              <a:rPr lang="en-US" cap="none" dirty="0"/>
              <a:t> are big due to many reasons.</a:t>
            </a:r>
          </a:p>
          <a:p>
            <a:r>
              <a:rPr lang="en-US" cap="none" dirty="0"/>
              <a:t>firstly, </a:t>
            </a:r>
            <a:r>
              <a:rPr lang="en-US" cap="none" dirty="0" err="1"/>
              <a:t>ssis</a:t>
            </a:r>
            <a:r>
              <a:rPr lang="en-US" cap="none" dirty="0"/>
              <a:t> are less capital intensive. they even receive financial support and funding easily.</a:t>
            </a:r>
          </a:p>
          <a:p>
            <a:r>
              <a:rPr lang="en-US" cap="none" dirty="0"/>
              <a:t>secondly, procuring manpower and raw materials is also relatively easier for them. even the government’s export policies </a:t>
            </a:r>
            <a:r>
              <a:rPr lang="en-US" cap="none" dirty="0" err="1"/>
              <a:t>favour</a:t>
            </a:r>
            <a:r>
              <a:rPr lang="en-US" cap="none" dirty="0"/>
              <a:t> them heavily.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F7AD1-BB96-4DFA-89A8-D88CB932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1262" y="1419225"/>
            <a:ext cx="7229475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4EF7D-8342-4C1F-BFDD-48541B3991BD}"/>
              </a:ext>
            </a:extLst>
          </p:cNvPr>
          <p:cNvSpPr txBox="1"/>
          <p:nvPr/>
        </p:nvSpPr>
        <p:spPr>
          <a:xfrm>
            <a:off x="2481262" y="5438775"/>
            <a:ext cx="7229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heperfectslum.blogsp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9622553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105</TotalTime>
  <Words>586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Small scale industries financial growth</vt:lpstr>
      <vt:lpstr>contents</vt:lpstr>
      <vt:lpstr>Small scale industries</vt:lpstr>
      <vt:lpstr>characteristics</vt:lpstr>
      <vt:lpstr>Role of ssi </vt:lpstr>
      <vt:lpstr> SSI Increases Production </vt:lpstr>
      <vt:lpstr> SSI Increases Export </vt:lpstr>
      <vt:lpstr>SSI Advances Welfare </vt:lpstr>
      <vt:lpstr> SSI Open New Opportunities </vt:lpstr>
      <vt:lpstr>PowerPoint Presentation</vt:lpstr>
      <vt:lpstr> SSI Improves Employment Rate </vt:lpstr>
      <vt:lpstr>advantages</vt:lpstr>
      <vt:lpstr>MAKE IN INDIA</vt:lpstr>
      <vt:lpstr>Eligibility Criteria for SSI Registration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scale industries financial growth</dc:title>
  <dc:creator>janarthanan k</dc:creator>
  <cp:lastModifiedBy>janarthanan k</cp:lastModifiedBy>
  <cp:revision>11</cp:revision>
  <dcterms:created xsi:type="dcterms:W3CDTF">2022-08-29T15:28:45Z</dcterms:created>
  <dcterms:modified xsi:type="dcterms:W3CDTF">2022-08-29T17:14:00Z</dcterms:modified>
</cp:coreProperties>
</file>