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2" r:id="rId6"/>
    <p:sldId id="260" r:id="rId7"/>
    <p:sldId id="265" r:id="rId8"/>
    <p:sldId id="285" r:id="rId9"/>
    <p:sldId id="266" r:id="rId10"/>
    <p:sldId id="267" r:id="rId11"/>
    <p:sldId id="268" r:id="rId12"/>
    <p:sldId id="269" r:id="rId13"/>
    <p:sldId id="270" r:id="rId14"/>
    <p:sldId id="287" r:id="rId15"/>
    <p:sldId id="289" r:id="rId16"/>
    <p:sldId id="286" r:id="rId17"/>
    <p:sldId id="271" r:id="rId18"/>
    <p:sldId id="272" r:id="rId19"/>
    <p:sldId id="301" r:id="rId20"/>
    <p:sldId id="273" r:id="rId21"/>
    <p:sldId id="290" r:id="rId22"/>
    <p:sldId id="300" r:id="rId23"/>
    <p:sldId id="299" r:id="rId24"/>
    <p:sldId id="298" r:id="rId25"/>
    <p:sldId id="297" r:id="rId26"/>
    <p:sldId id="296" r:id="rId27"/>
    <p:sldId id="274" r:id="rId28"/>
    <p:sldId id="275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38" y="72"/>
      </p:cViewPr>
      <p:guideLst>
        <p:guide orient="horz" pos="1661"/>
        <p:guide pos="38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4B71-3A14-4927-A60E-BD599FD081E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83199-86F0-48EE-BB30-588721DB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3199-86F0-48EE-BB30-588721DB49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06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2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1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5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4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8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5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100997/what-is-the-point-of-a-small-mark-on-a-dip-ic-opposite-the-pin-1-indicato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electroniccircuits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716250/are-all-peripherals-directly-connected-to-system-bu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eb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200-0914-403E-A007-347F89C5F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4199"/>
            <a:ext cx="8791575" cy="122310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</a:t>
            </a:r>
            <a:r>
              <a:rPr lang="en-IN" dirty="0">
                <a:solidFill>
                  <a:srgbClr val="FF0000"/>
                </a:solidFill>
              </a:rPr>
              <a:t>INTEGRATED</a:t>
            </a:r>
            <a:r>
              <a:rPr lang="en-IN" dirty="0"/>
              <a:t>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CIRCUITS and </a:t>
            </a:r>
            <a:r>
              <a:rPr lang="en-IN" dirty="0">
                <a:solidFill>
                  <a:srgbClr val="FF0000"/>
                </a:solidFill>
              </a:rPr>
              <a:t>dimension integrated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circuits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0AB7-1D95-4A75-A9CB-CEA89BF4B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BY,</a:t>
            </a:r>
          </a:p>
          <a:p>
            <a:r>
              <a:rPr lang="en-IN" dirty="0"/>
              <a:t>                                                                             K.JANARTHANAN. and </a:t>
            </a:r>
            <a:r>
              <a:rPr lang="en-IN" dirty="0" err="1"/>
              <a:t>s.mariselvi</a:t>
            </a:r>
            <a:r>
              <a:rPr lang="en-IN" dirty="0"/>
              <a:t>. </a:t>
            </a:r>
          </a:p>
          <a:p>
            <a:r>
              <a:rPr lang="en-IN" dirty="0"/>
              <a:t>                                                                               3 </a:t>
            </a:r>
            <a:r>
              <a:rPr lang="en-IN" dirty="0" err="1"/>
              <a:t>rd</a:t>
            </a:r>
            <a:r>
              <a:rPr lang="en-IN" dirty="0"/>
              <a:t> year of </a:t>
            </a:r>
            <a:r>
              <a:rPr lang="en-IN" dirty="0" err="1"/>
              <a:t>ece</a:t>
            </a:r>
            <a:r>
              <a:rPr lang="en-IN" dirty="0"/>
              <a:t>,</a:t>
            </a:r>
          </a:p>
          <a:p>
            <a:r>
              <a:rPr lang="en-IN" dirty="0"/>
              <a:t>                                                                               </a:t>
            </a:r>
            <a:r>
              <a:rPr lang="en-IN" dirty="0" err="1"/>
              <a:t>scadcet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3FFD9-8242-4420-BC39-BDF03D505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3017" y="3594502"/>
            <a:ext cx="3326039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C92-7962-40BE-88F1-175887E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Multiple chip module 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9493-A53F-4A9B-8236-10C8794E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a multi chip module is a electronic assembly (inter connection) of </a:t>
            </a:r>
            <a:r>
              <a:rPr lang="en-IN" dirty="0">
                <a:highlight>
                  <a:srgbClr val="000080"/>
                </a:highlight>
              </a:rPr>
              <a:t>more die </a:t>
            </a:r>
            <a:r>
              <a:rPr lang="en-IN" dirty="0"/>
              <a:t>and </a:t>
            </a:r>
            <a:r>
              <a:rPr lang="en-IN" dirty="0">
                <a:highlight>
                  <a:srgbClr val="000080"/>
                </a:highlight>
              </a:rPr>
              <a:t>discrete components </a:t>
            </a:r>
            <a:r>
              <a:rPr lang="en-IN" dirty="0"/>
              <a:t>are integrated.</a:t>
            </a:r>
          </a:p>
          <a:p>
            <a:r>
              <a:rPr lang="en-IN" dirty="0"/>
              <a:t>It is also called “</a:t>
            </a:r>
            <a:r>
              <a:rPr lang="en-IN" dirty="0">
                <a:highlight>
                  <a:srgbClr val="000080"/>
                </a:highlight>
              </a:rPr>
              <a:t>hybrid integration</a:t>
            </a:r>
            <a:r>
              <a:rPr lang="en-IN" dirty="0"/>
              <a:t>” and “ </a:t>
            </a:r>
            <a:r>
              <a:rPr lang="en-IN" dirty="0">
                <a:highlight>
                  <a:srgbClr val="000080"/>
                </a:highlight>
              </a:rPr>
              <a:t>heterogeneous integration</a:t>
            </a:r>
            <a:r>
              <a:rPr lang="en-IN" dirty="0"/>
              <a:t>”.</a:t>
            </a:r>
          </a:p>
          <a:p>
            <a:r>
              <a:rPr lang="en-IN" dirty="0"/>
              <a:t> it allows a manufacturer to use multiple components for modularity</a:t>
            </a:r>
          </a:p>
          <a:p>
            <a:r>
              <a:rPr lang="en-IN" dirty="0"/>
              <a:t>Improve yields over  a conventional </a:t>
            </a:r>
            <a:r>
              <a:rPr lang="en-IN" dirty="0" err="1"/>
              <a:t>monolicitic</a:t>
            </a:r>
            <a:r>
              <a:rPr lang="en-IN" dirty="0"/>
              <a:t> </a:t>
            </a:r>
            <a:r>
              <a:rPr lang="en-IN" dirty="0" err="1"/>
              <a:t>ic</a:t>
            </a:r>
            <a:r>
              <a:rPr lang="en-IN" dirty="0"/>
              <a:t>.</a:t>
            </a:r>
          </a:p>
          <a:p>
            <a:r>
              <a:rPr lang="en-IN" dirty="0"/>
              <a:t>Disadvantages : high cost.</a:t>
            </a:r>
          </a:p>
          <a:p>
            <a:r>
              <a:rPr lang="en-IN" dirty="0"/>
              <a:t> ex: IBM bubbles memory MCMs, IBM 3081 mainframe thermal conduction module.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2A21-29F9-4983-A8BD-23E67C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n-IN" dirty="0"/>
              <a:t>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n-IN" dirty="0"/>
              <a:t>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chip: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31E0-84EC-43D8-9F50-2228A5EE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it integrates  most components  of </a:t>
            </a:r>
            <a:r>
              <a:rPr lang="en-IN" dirty="0">
                <a:highlight>
                  <a:srgbClr val="FF0000"/>
                </a:highlight>
              </a:rPr>
              <a:t>computer or other electronic </a:t>
            </a:r>
            <a:r>
              <a:rPr lang="en-IN" dirty="0"/>
              <a:t>system. </a:t>
            </a:r>
          </a:p>
          <a:p>
            <a:r>
              <a:rPr lang="en-IN" dirty="0"/>
              <a:t>This components almost includes </a:t>
            </a:r>
            <a:r>
              <a:rPr lang="en-IN" dirty="0" err="1"/>
              <a:t>cpu</a:t>
            </a:r>
            <a:r>
              <a:rPr lang="en-IN" dirty="0"/>
              <a:t>, memory, peripherals,  secondary storage.</a:t>
            </a:r>
          </a:p>
          <a:p>
            <a:r>
              <a:rPr lang="en-IN" dirty="0"/>
              <a:t>Advantages:  high </a:t>
            </a:r>
            <a:r>
              <a:rPr lang="en-IN" dirty="0" err="1"/>
              <a:t>performace</a:t>
            </a:r>
            <a:r>
              <a:rPr lang="en-IN" dirty="0"/>
              <a:t>, low power efficiency, minimized heat, minimized </a:t>
            </a:r>
            <a:r>
              <a:rPr lang="en-IN" dirty="0" err="1"/>
              <a:t>latancy</a:t>
            </a:r>
            <a:r>
              <a:rPr lang="en-IN" dirty="0"/>
              <a:t>.</a:t>
            </a:r>
          </a:p>
          <a:p>
            <a:r>
              <a:rPr lang="en-IN" dirty="0"/>
              <a:t>disadvantages: complicated, resource intensive, low yield, no upgrading.</a:t>
            </a:r>
          </a:p>
          <a:p>
            <a:r>
              <a:rPr lang="en-IN" dirty="0"/>
              <a:t>Ex :</a:t>
            </a:r>
            <a:r>
              <a:rPr lang="en-IN" dirty="0" err="1"/>
              <a:t>qualcomm</a:t>
            </a:r>
            <a:r>
              <a:rPr lang="en-IN" dirty="0"/>
              <a:t> snapdragon.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91-00A1-4460-953D-A2A883D6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n-IN" dirty="0"/>
              <a:t> in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9563-9C20-4463-ABEC-78A5E901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 sip in package, is a </a:t>
            </a:r>
            <a:r>
              <a:rPr lang="en-IN" dirty="0">
                <a:highlight>
                  <a:srgbClr val="000080"/>
                </a:highlight>
              </a:rPr>
              <a:t>way bunding two or more </a:t>
            </a:r>
            <a:r>
              <a:rPr lang="en-IN" dirty="0" err="1">
                <a:highlight>
                  <a:srgbClr val="000080"/>
                </a:highlight>
              </a:rPr>
              <a:t>ic</a:t>
            </a:r>
            <a:r>
              <a:rPr lang="en-IN" dirty="0">
                <a:highlight>
                  <a:srgbClr val="000080"/>
                </a:highlight>
              </a:rPr>
              <a:t> inside the single package</a:t>
            </a:r>
            <a:r>
              <a:rPr lang="en-IN" dirty="0"/>
              <a:t>.</a:t>
            </a:r>
          </a:p>
          <a:p>
            <a:r>
              <a:rPr lang="en-IN" dirty="0"/>
              <a:t> need for sip are miniaturization, DRAM, </a:t>
            </a:r>
            <a:r>
              <a:rPr lang="en-IN" dirty="0" err="1"/>
              <a:t>logic,digital</a:t>
            </a:r>
            <a:r>
              <a:rPr lang="en-IN" dirty="0"/>
              <a:t>, RF </a:t>
            </a:r>
            <a:r>
              <a:rPr lang="en-IN" dirty="0" err="1"/>
              <a:t>integrtation</a:t>
            </a:r>
            <a:r>
              <a:rPr lang="en-IN" dirty="0"/>
              <a:t>.</a:t>
            </a:r>
          </a:p>
          <a:p>
            <a:r>
              <a:rPr lang="en-IN" dirty="0"/>
              <a:t>It uses  2.5D, 3D packaging, interposer and </a:t>
            </a:r>
            <a:r>
              <a:rPr lang="en-IN" dirty="0" err="1"/>
              <a:t>tsv</a:t>
            </a:r>
            <a:r>
              <a:rPr lang="en-IN" dirty="0"/>
              <a:t> technology. It can contain passive components embedded in substrate.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E9E-054B-4E01-827C-9F18770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2.5 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287-1EFF-4235-AC00-17D176B1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6529"/>
            <a:ext cx="9905999" cy="4174672"/>
          </a:xfrm>
        </p:spPr>
        <p:txBody>
          <a:bodyPr>
            <a:normAutofit/>
          </a:bodyPr>
          <a:lstStyle/>
          <a:p>
            <a:r>
              <a:rPr lang="en-IN" dirty="0"/>
              <a:t>A 2.5 D IC combines multiple integrated circuits in a single package without stacking </a:t>
            </a:r>
          </a:p>
          <a:p>
            <a:r>
              <a:rPr lang="en-IN" dirty="0"/>
              <a:t>Silicon interposer between substrate and dies.</a:t>
            </a:r>
          </a:p>
          <a:p>
            <a:r>
              <a:rPr lang="en-IN" dirty="0"/>
              <a:t>TSV and RDL to connect the dies to one another.</a:t>
            </a:r>
          </a:p>
          <a:p>
            <a:r>
              <a:rPr lang="en-IN" dirty="0"/>
              <a:t>Horizontal integration on the interposer.</a:t>
            </a:r>
          </a:p>
          <a:p>
            <a:r>
              <a:rPr lang="en-IN" dirty="0"/>
              <a:t>It is stepping stone for 3D.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5F8AC-6CCC-4F38-A746-0066DBD1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445" y="2882333"/>
            <a:ext cx="3932223" cy="30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D459-B452-4AB8-9935-3E7B665A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Interposer: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1928-500C-4BF2-9279-3E9EAB10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Interposer             -  it is a electrical interface between substrate to dies. Made for electrical connection.</a:t>
            </a:r>
          </a:p>
          <a:p>
            <a:r>
              <a:rPr lang="en-IN" dirty="0"/>
              <a:t>Silicon interposer - silicon interface substrate and dies. It can be active or passive.</a:t>
            </a:r>
          </a:p>
          <a:p>
            <a:r>
              <a:rPr lang="en-IN" dirty="0"/>
              <a:t>Passive                    - communication among dies and input/output devices. Cannot perform function.</a:t>
            </a:r>
          </a:p>
          <a:p>
            <a:r>
              <a:rPr lang="en-IN" dirty="0"/>
              <a:t>Active                      - communication among dies and input/output devices. functional chips </a:t>
            </a:r>
            <a:r>
              <a:rPr lang="en-IN" dirty="0" err="1"/>
              <a:t>embbeded</a:t>
            </a:r>
            <a:r>
              <a:rPr lang="en-IN" dirty="0"/>
              <a:t> in the silicon substrate.</a:t>
            </a:r>
          </a:p>
          <a:p>
            <a:r>
              <a:rPr lang="en-IN" dirty="0"/>
              <a:t>Advantages- high wiring density, excellent electrical and thermal performance, low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B41C-BF60-45A5-9689-63324E31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2091B-3DAD-4D14-8FB2-4F70F031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457" y="1886857"/>
            <a:ext cx="5756954" cy="4165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9D497-7EB8-41F3-933F-C0C50EBA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4" y="1799771"/>
            <a:ext cx="402838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9DC4-75AA-4A00-8AE8-71D2F85A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Through silicon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vias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4FF753-A0EE-430F-88AF-66C1448A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one of the structure of interposer</a:t>
            </a:r>
          </a:p>
          <a:p>
            <a:r>
              <a:rPr lang="en-IN" dirty="0"/>
              <a:t> vertical pathway through silicon interposer.</a:t>
            </a:r>
          </a:p>
          <a:p>
            <a:r>
              <a:rPr lang="en-IN" dirty="0"/>
              <a:t> Aspect ratio- under 20 micro meter wide, up to 200 micro meter tall.</a:t>
            </a:r>
          </a:p>
          <a:p>
            <a:r>
              <a:rPr lang="en-IN" dirty="0"/>
              <a:t>PROCESS: etching, oxidation, deposition, filling, and CMP(chemical method polish).</a:t>
            </a:r>
          </a:p>
          <a:p>
            <a:r>
              <a:rPr lang="en-IN" dirty="0"/>
              <a:t>Redistribution layer-horizontal pathway along the inter poster.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1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4D7A-EE7A-4565-B23B-8FEA2250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ADVANTAGE OF 2.5: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C446-FB63-481D-B6B5-3D12764C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Smaller size than traditional packing(2 d </a:t>
            </a:r>
            <a:r>
              <a:rPr lang="en-IN" dirty="0" err="1"/>
              <a:t>ic</a:t>
            </a:r>
            <a:r>
              <a:rPr lang="en-IN" dirty="0"/>
              <a:t>).</a:t>
            </a:r>
          </a:p>
          <a:p>
            <a:r>
              <a:rPr lang="en-IN" dirty="0"/>
              <a:t> shorter interconnection.</a:t>
            </a:r>
          </a:p>
          <a:p>
            <a:r>
              <a:rPr lang="en-IN" dirty="0"/>
              <a:t>High  speed.</a:t>
            </a:r>
          </a:p>
          <a:p>
            <a:r>
              <a:rPr lang="en-IN" dirty="0"/>
              <a:t>Low power usage</a:t>
            </a:r>
          </a:p>
          <a:p>
            <a:r>
              <a:rPr lang="en-IN" dirty="0"/>
              <a:t>Better heat management</a:t>
            </a:r>
          </a:p>
          <a:p>
            <a:r>
              <a:rPr lang="en-IN" dirty="0"/>
              <a:t>Interposer matches die CIE</a:t>
            </a:r>
          </a:p>
          <a:p>
            <a:r>
              <a:rPr lang="en-IN" dirty="0"/>
              <a:t>Heterogeneous integration (simplified integration)</a:t>
            </a:r>
          </a:p>
        </p:txBody>
      </p:sp>
    </p:spTree>
    <p:extLst>
      <p:ext uri="{BB962C8B-B14F-4D97-AF65-F5344CB8AC3E}">
        <p14:creationId xmlns:p14="http://schemas.microsoft.com/office/powerpoint/2010/main" val="371900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F681-F8C8-4FCB-ADD5-1B9ED50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Disadvantage of 2.5ic:</a:t>
            </a:r>
            <a:br>
              <a:rPr lang="en-IN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03F2-9F20-45A3-B08C-02820EC36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2249487"/>
            <a:ext cx="4784272" cy="3541714"/>
          </a:xfrm>
        </p:spPr>
        <p:txBody>
          <a:bodyPr/>
          <a:lstStyle/>
          <a:p>
            <a:r>
              <a:rPr lang="en-IN" dirty="0"/>
              <a:t> it harder to integrate </a:t>
            </a:r>
          </a:p>
          <a:p>
            <a:r>
              <a:rPr lang="en-IN" dirty="0"/>
              <a:t>Need more advance technologies</a:t>
            </a:r>
          </a:p>
          <a:p>
            <a:r>
              <a:rPr lang="en-IN" dirty="0"/>
              <a:t> </a:t>
            </a:r>
            <a:r>
              <a:rPr lang="en-US" dirty="0"/>
              <a:t>unreliable manufacturing</a:t>
            </a:r>
          </a:p>
          <a:p>
            <a:r>
              <a:rPr lang="en-IN" dirty="0"/>
              <a:t>N</a:t>
            </a:r>
            <a:r>
              <a:rPr lang="en-US" dirty="0" err="1"/>
              <a:t>eed</a:t>
            </a:r>
            <a:r>
              <a:rPr lang="en-US" dirty="0"/>
              <a:t> heat management techniques</a:t>
            </a:r>
          </a:p>
          <a:p>
            <a:r>
              <a:rPr lang="en-IN" dirty="0"/>
              <a:t>H</a:t>
            </a:r>
            <a:r>
              <a:rPr lang="en-US" dirty="0" err="1"/>
              <a:t>igh</a:t>
            </a:r>
            <a:r>
              <a:rPr lang="en-US" dirty="0"/>
              <a:t> evaluate cost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55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766A-228A-4F98-8A10-60C41A6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Evaluvation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3 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C106D-8535-40D9-8934-F12C5216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48" y="2249487"/>
            <a:ext cx="8242529" cy="3875541"/>
          </a:xfrm>
        </p:spPr>
      </p:pic>
    </p:spTree>
    <p:extLst>
      <p:ext uri="{BB962C8B-B14F-4D97-AF65-F5344CB8AC3E}">
        <p14:creationId xmlns:p14="http://schemas.microsoft.com/office/powerpoint/2010/main" val="147143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61B2-1468-43A3-AC9E-85B386AA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59329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Agenda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4BC6-AF2D-4165-B6B5-D7BE912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8857"/>
            <a:ext cx="9905999" cy="4963886"/>
          </a:xfrm>
        </p:spPr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err="1"/>
              <a:t>ic</a:t>
            </a:r>
            <a:r>
              <a:rPr lang="en-IN" dirty="0"/>
              <a:t> Evaluation of </a:t>
            </a:r>
            <a:r>
              <a:rPr lang="en-IN" dirty="0" err="1"/>
              <a:t>ic</a:t>
            </a:r>
            <a:endParaRPr lang="en-IN" dirty="0"/>
          </a:p>
          <a:p>
            <a:r>
              <a:rPr lang="en-IN" dirty="0"/>
              <a:t>Necessity of </a:t>
            </a:r>
            <a:r>
              <a:rPr lang="en-IN" dirty="0" err="1"/>
              <a:t>ic</a:t>
            </a:r>
            <a:endParaRPr lang="en-IN" dirty="0"/>
          </a:p>
          <a:p>
            <a:r>
              <a:rPr lang="en-IN" dirty="0" err="1"/>
              <a:t>Ic</a:t>
            </a:r>
            <a:r>
              <a:rPr lang="en-IN" dirty="0"/>
              <a:t> packing technics</a:t>
            </a:r>
          </a:p>
          <a:p>
            <a:r>
              <a:rPr lang="en-IN" dirty="0"/>
              <a:t>2.5 D IC</a:t>
            </a:r>
          </a:p>
          <a:p>
            <a:r>
              <a:rPr lang="en-IN" dirty="0"/>
              <a:t>3 D IC</a:t>
            </a:r>
          </a:p>
          <a:p>
            <a:r>
              <a:rPr lang="en-IN" dirty="0"/>
              <a:t> technologies of 3D </a:t>
            </a:r>
            <a:r>
              <a:rPr lang="en-IN" dirty="0" err="1"/>
              <a:t>ic</a:t>
            </a:r>
            <a:r>
              <a:rPr lang="en-IN" dirty="0"/>
              <a:t> </a:t>
            </a:r>
          </a:p>
          <a:p>
            <a:r>
              <a:rPr lang="en-IN" dirty="0"/>
              <a:t>merits</a:t>
            </a:r>
          </a:p>
          <a:p>
            <a:r>
              <a:rPr lang="en-IN" dirty="0"/>
              <a:t>Demerits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5C3820-E605-4D21-AD47-EFD5ECCA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91843" y="2075543"/>
            <a:ext cx="5323214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B16E-41D6-4637-AD6A-96899D0F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272"/>
            <a:ext cx="9905998" cy="1012372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0F6-738C-46E9-A9D6-45C18D92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558"/>
            <a:ext cx="9905999" cy="3396342"/>
          </a:xfrm>
        </p:spPr>
        <p:txBody>
          <a:bodyPr/>
          <a:lstStyle/>
          <a:p>
            <a:r>
              <a:rPr lang="en-IN" dirty="0"/>
              <a:t> a 3 dimension integrated circuits  composed of two or more layer of active electronic component horizontal and vertical.</a:t>
            </a:r>
          </a:p>
          <a:p>
            <a:r>
              <a:rPr lang="en-IN" dirty="0"/>
              <a:t>Entire chip is divided into number of blocks and each blocks placed on separate layer of substrate. Stack on top of another.</a:t>
            </a:r>
          </a:p>
          <a:p>
            <a:r>
              <a:rPr lang="en-IN" dirty="0"/>
              <a:t>A generic 3D </a:t>
            </a:r>
            <a:r>
              <a:rPr lang="en-IN" dirty="0" err="1"/>
              <a:t>ic</a:t>
            </a:r>
            <a:r>
              <a:rPr lang="en-IN" dirty="0"/>
              <a:t> structure has dies stacked on top of each another and are interconnected vertically using “TSV technology” 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78069-B440-446D-86F6-72F6294A3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55" t="40212" r="16772" b="-2"/>
          <a:stretch/>
        </p:blipFill>
        <p:spPr>
          <a:xfrm>
            <a:off x="1796143" y="4495800"/>
            <a:ext cx="741317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745-31EE-4F7B-84D3-00A141BD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43" y="749146"/>
            <a:ext cx="10118497" cy="992568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Necessity of 3 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B848-6726-437C-9879-0A8EDC54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1714"/>
            <a:ext cx="9905999" cy="4049487"/>
          </a:xfrm>
        </p:spPr>
        <p:txBody>
          <a:bodyPr/>
          <a:lstStyle/>
          <a:p>
            <a:r>
              <a:rPr lang="en-IN" dirty="0"/>
              <a:t> can accommodate homogeneous as heterogeneous chips</a:t>
            </a:r>
          </a:p>
          <a:p>
            <a:r>
              <a:rPr lang="en-IN" dirty="0"/>
              <a:t>to reduce space wastage on the substrate.</a:t>
            </a:r>
          </a:p>
          <a:p>
            <a:r>
              <a:rPr lang="en-IN" dirty="0"/>
              <a:t>Improve interconnection among different wafers.</a:t>
            </a:r>
          </a:p>
          <a:p>
            <a:r>
              <a:rPr lang="en-IN" dirty="0"/>
              <a:t>To reduce length of interconnections which will also reduce heat dissipation</a:t>
            </a:r>
          </a:p>
          <a:p>
            <a:pPr marL="0" indent="0">
              <a:buNone/>
            </a:pPr>
            <a:r>
              <a:rPr lang="en-IN" dirty="0"/>
              <a:t>And RC delays.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9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0C2-B8F9-4A4C-A2FF-D77D276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Technology Used to Build 3D 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683F-7DB5-4860-8A19-FADFBD2D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133"/>
              </a:spcBef>
              <a:buAutoNum type="arabicPeriod"/>
            </a:pPr>
            <a:r>
              <a:rPr lang="de-DE" dirty="0"/>
              <a:t>Monolithic</a:t>
            </a:r>
          </a:p>
          <a:p>
            <a:pPr>
              <a:buAutoNum type="arabicPeriod"/>
            </a:pPr>
            <a:r>
              <a:rPr lang="de-DE" dirty="0"/>
              <a:t>Wafer on Wafer</a:t>
            </a:r>
          </a:p>
          <a:p>
            <a:pPr>
              <a:buAutoNum type="arabicPeriod"/>
            </a:pPr>
            <a:r>
              <a:rPr lang="de-DE" dirty="0"/>
              <a:t>Die on Wafer </a:t>
            </a:r>
          </a:p>
          <a:p>
            <a:pPr>
              <a:buAutoNum type="arabicPeriod"/>
            </a:pPr>
            <a:r>
              <a:rPr lang="de-DE" dirty="0"/>
              <a:t>Die on Die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7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14F6-A310-4974-9CDE-DB68488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Monolithic: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28AF-FDBD-44E8-BDB3-7496A57B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components and their connections(wiring) are built in layers on a single semiconductor wafer, which is then diced into 3D ICs. There is only one substrate, hence no need for aligning, thinning, bonding, or through-silicon </a:t>
            </a:r>
            <a:r>
              <a:rPr lang="en-US" dirty="0" err="1"/>
              <a:t>vias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pic>
        <p:nvPicPr>
          <p:cNvPr id="4" name="Google Shape;118;p21">
            <a:extLst>
              <a:ext uri="{FF2B5EF4-FFF2-40B4-BE49-F238E27FC236}">
                <a16:creationId xmlns:a16="http://schemas.microsoft.com/office/drawing/2014/main" id="{79326029-96D8-4E07-8420-5C06F8C84E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4857" y="4093029"/>
            <a:ext cx="7358743" cy="2154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1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CC83-508E-4FBC-83CA-7CEC3251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Wafer on wafer: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CD35-1CFE-4D1A-A605-7E19911E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-"/>
            </a:pPr>
            <a:r>
              <a:rPr lang="en-IN" dirty="0"/>
              <a:t> </a:t>
            </a:r>
            <a:r>
              <a:rPr lang="en-US" dirty="0"/>
              <a:t>The electronic components are built on two or more wafers. The wafers are then bounded together </a:t>
            </a:r>
          </a:p>
          <a:p>
            <a:pPr>
              <a:buChar char="-"/>
            </a:pPr>
            <a:r>
              <a:rPr lang="en-US" dirty="0"/>
              <a:t>The through-silicon </a:t>
            </a:r>
            <a:r>
              <a:rPr lang="en-US" dirty="0" err="1"/>
              <a:t>vias</a:t>
            </a:r>
            <a:r>
              <a:rPr lang="en-US" dirty="0"/>
              <a:t>(TSVs) pass through the silicon substrate between active layers or between an active layer and an external pad. </a:t>
            </a:r>
          </a:p>
          <a:p>
            <a:endParaRPr lang="en-US" dirty="0"/>
          </a:p>
        </p:txBody>
      </p:sp>
      <p:pic>
        <p:nvPicPr>
          <p:cNvPr id="4" name="Google Shape;125;p22">
            <a:extLst>
              <a:ext uri="{FF2B5EF4-FFF2-40B4-BE49-F238E27FC236}">
                <a16:creationId xmlns:a16="http://schemas.microsoft.com/office/drawing/2014/main" id="{FE49E05B-E827-45CC-A5B9-8FA818E294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5256" y="4267200"/>
            <a:ext cx="7866743" cy="228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99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BC0-1443-4C77-BF1C-90F60D9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Die on Wafer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68E7-52E0-478B-9D9E-87E76D86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657"/>
            <a:ext cx="9905999" cy="4107544"/>
          </a:xfrm>
        </p:spPr>
        <p:txBody>
          <a:bodyPr/>
          <a:lstStyle/>
          <a:p>
            <a:pPr>
              <a:buChar char="-"/>
            </a:pPr>
            <a:r>
              <a:rPr lang="en-US" dirty="0"/>
              <a:t>The electronic components are built on two different semiconductor  wafers. </a:t>
            </a:r>
          </a:p>
          <a:p>
            <a:pPr>
              <a:buChar char="-"/>
            </a:pPr>
            <a:r>
              <a:rPr lang="en-US" dirty="0"/>
              <a:t>One wafer is diced and then stacked on the other wafer </a:t>
            </a:r>
          </a:p>
          <a:p>
            <a:pPr indent="-448722">
              <a:buSzPts val="1700"/>
              <a:buChar char="-"/>
            </a:pPr>
            <a:r>
              <a:rPr lang="en-US" dirty="0"/>
              <a:t>Thinning and TSV creation are                                                                                                                     performed before or after bonding</a:t>
            </a:r>
          </a:p>
          <a:p>
            <a:pPr indent="0">
              <a:spcBef>
                <a:spcPts val="2133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oogle Shape;132;p23">
            <a:extLst>
              <a:ext uri="{FF2B5EF4-FFF2-40B4-BE49-F238E27FC236}">
                <a16:creationId xmlns:a16="http://schemas.microsoft.com/office/drawing/2014/main" id="{56E15521-05D4-4951-B34A-FD962B0DD2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22060" y="3853543"/>
            <a:ext cx="7474856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01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EEE6-5799-466E-8A37-395BCBFD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Die on Die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E5CC-DC27-4CE5-80A0-11DED8F6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electronic components are built on multiple dies, </a:t>
            </a:r>
          </a:p>
          <a:p>
            <a:r>
              <a:rPr lang="en-US" dirty="0"/>
              <a:t>these dies are aligned and bonded together</a:t>
            </a:r>
          </a:p>
          <a:p>
            <a:r>
              <a:rPr lang="en-US" dirty="0"/>
              <a:t>An advantage is that each component die can be tested first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63DAD-B98D-497A-BEFF-97431241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3962399"/>
            <a:ext cx="6720115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F51B-2CC4-4C0F-B370-E51D58BA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Advantages of 3D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4333-9B2B-499B-978E-B86DC96A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743"/>
            <a:ext cx="9905999" cy="402045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More smaller size.</a:t>
            </a:r>
          </a:p>
          <a:p>
            <a:r>
              <a:rPr lang="en-IN" dirty="0"/>
              <a:t>Increased more functionality density.</a:t>
            </a:r>
          </a:p>
          <a:p>
            <a:r>
              <a:rPr lang="en-IN" dirty="0"/>
              <a:t>Shorter wiring.</a:t>
            </a:r>
          </a:p>
          <a:p>
            <a:r>
              <a:rPr lang="en-IN" dirty="0"/>
              <a:t>Reduced inter connect delay.</a:t>
            </a:r>
          </a:p>
          <a:p>
            <a:r>
              <a:rPr lang="en-IN" dirty="0"/>
              <a:t>Low power consumption.</a:t>
            </a:r>
          </a:p>
          <a:p>
            <a:r>
              <a:rPr lang="en-IN" dirty="0"/>
              <a:t>Reduced capacitance.</a:t>
            </a:r>
          </a:p>
          <a:p>
            <a:r>
              <a:rPr lang="en-IN" dirty="0"/>
              <a:t>Allow for heterogeneous SOC design onto different dies.</a:t>
            </a:r>
          </a:p>
          <a:p>
            <a:r>
              <a:rPr lang="en-IN" dirty="0"/>
              <a:t>Wide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7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07B-77E0-4C78-90FA-2795719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44346"/>
            <a:ext cx="9828211" cy="147857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Disadvantges of 3d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D05-A647-4ED8-8206-20BC56D6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heat management.(reduce performance, heat flow, heat sinks, thermal </a:t>
            </a:r>
            <a:r>
              <a:rPr lang="en-IN" dirty="0" err="1"/>
              <a:t>vias</a:t>
            </a:r>
            <a:r>
              <a:rPr lang="en-IN" dirty="0"/>
              <a:t> and circuital wire routing).</a:t>
            </a:r>
          </a:p>
          <a:p>
            <a:r>
              <a:rPr lang="en-IN" dirty="0"/>
              <a:t>High cost</a:t>
            </a:r>
          </a:p>
          <a:p>
            <a:r>
              <a:rPr lang="en-IN" dirty="0"/>
              <a:t>TSV generate stress.</a:t>
            </a:r>
          </a:p>
          <a:p>
            <a:r>
              <a:rPr lang="en-IN" dirty="0"/>
              <a:t>Design complexity.</a:t>
            </a:r>
          </a:p>
          <a:p>
            <a:r>
              <a:rPr lang="en-IN" dirty="0"/>
              <a:t>Testing.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BFD-95DB-482B-9600-D6277642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7" y="1611086"/>
            <a:ext cx="8519886" cy="232228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Thank  you </a:t>
            </a:r>
            <a:br>
              <a:rPr lang="en-IN" dirty="0"/>
            </a:br>
            <a:r>
              <a:rPr lang="en-IN" dirty="0"/>
              <a:t>                                    all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ED009-A818-4B26-957F-8DE995A8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4AC2-FD15-4666-AC98-C1535B2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ic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6BE5-2FEE-49C9-9199-D44927B3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Circuits  is defined as a microchip on which </a:t>
            </a:r>
            <a:r>
              <a:rPr lang="en-US" dirty="0">
                <a:highlight>
                  <a:srgbClr val="0000FF"/>
                </a:highlight>
              </a:rPr>
              <a:t>billions of electrical components</a:t>
            </a:r>
            <a:r>
              <a:rPr lang="en-US" dirty="0"/>
              <a:t>, such as resistors, capacitors, transistors, conducting pathways are fabricated.</a:t>
            </a:r>
          </a:p>
          <a:p>
            <a:r>
              <a:rPr lang="en-US" dirty="0"/>
              <a:t> An IC functions as an oscillator, amplifier, microprocessor, timer or as computer memory.</a:t>
            </a:r>
          </a:p>
        </p:txBody>
      </p:sp>
    </p:spTree>
    <p:extLst>
      <p:ext uri="{BB962C8B-B14F-4D97-AF65-F5344CB8AC3E}">
        <p14:creationId xmlns:p14="http://schemas.microsoft.com/office/powerpoint/2010/main" val="17930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406C-BD86-44D4-BFFF-9600A300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/>
          <a:lstStyle/>
          <a:p>
            <a:r>
              <a:rPr lang="en-IN" dirty="0"/>
              <a:t>Moore’s law: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D69F-0ED4-4114-B710-A03A6457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876801"/>
          </a:xfrm>
        </p:spPr>
        <p:txBody>
          <a:bodyPr/>
          <a:lstStyle/>
          <a:p>
            <a:r>
              <a:rPr lang="en-US" dirty="0"/>
              <a:t>Moore's law is  a term used to refer to the observation made by  Gordon Moore ( co-founder of intel ) in 1965 that “</a:t>
            </a:r>
            <a:r>
              <a:rPr lang="en-US" dirty="0">
                <a:highlight>
                  <a:srgbClr val="000080"/>
                </a:highlight>
              </a:rPr>
              <a:t>the number of  transistors in a integrated circuit Doubles  about every two years</a:t>
            </a:r>
            <a:r>
              <a:rPr lang="en-US" dirty="0"/>
              <a:t>”.(26 months)</a:t>
            </a:r>
          </a:p>
          <a:p>
            <a:r>
              <a:rPr lang="en-IN" dirty="0"/>
              <a:t>T</a:t>
            </a:r>
            <a:r>
              <a:rPr lang="en-US" dirty="0"/>
              <a:t>he capability and speed of </a:t>
            </a:r>
            <a:r>
              <a:rPr lang="en-US" dirty="0" err="1"/>
              <a:t>ic</a:t>
            </a:r>
            <a:r>
              <a:rPr lang="en-US" dirty="0"/>
              <a:t> was increased couple of year.</a:t>
            </a:r>
          </a:p>
          <a:p>
            <a:r>
              <a:rPr lang="en-IN" dirty="0"/>
              <a:t>t</a:t>
            </a:r>
            <a:r>
              <a:rPr lang="en-US" dirty="0"/>
              <a:t>he growth of micro processor is </a:t>
            </a:r>
            <a:r>
              <a:rPr lang="en-US" dirty="0">
                <a:highlight>
                  <a:srgbClr val="000080"/>
                </a:highlight>
              </a:rPr>
              <a:t>exponential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256B-27BA-4957-AA16-66CA2EF2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7" y="3884839"/>
            <a:ext cx="8621486" cy="27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FA2F-E774-4680-96C1-E2D064B9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5037"/>
            <a:ext cx="9905998" cy="9144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Evaluation of </a:t>
            </a:r>
            <a:r>
              <a:rPr lang="en-IN" dirty="0" err="1">
                <a:solidFill>
                  <a:schemeClr val="bg2"/>
                </a:solidFill>
              </a:rPr>
              <a:t>ic</a:t>
            </a:r>
            <a:r>
              <a:rPr lang="en-IN" dirty="0">
                <a:solidFill>
                  <a:schemeClr val="bg2"/>
                </a:solidFill>
              </a:rPr>
              <a:t>: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7D8C6A-5E32-410A-80E1-57711A21D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72582"/>
              </p:ext>
            </p:extLst>
          </p:nvPr>
        </p:nvGraphicFramePr>
        <p:xfrm>
          <a:off x="1141413" y="1411941"/>
          <a:ext cx="9257405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7968">
                  <a:extLst>
                    <a:ext uri="{9D8B030D-6E8A-4147-A177-3AD203B41FA5}">
                      <a16:colId xmlns:a16="http://schemas.microsoft.com/office/drawing/2014/main" val="373346183"/>
                    </a:ext>
                  </a:extLst>
                </a:gridCol>
                <a:gridCol w="4437437">
                  <a:extLst>
                    <a:ext uri="{9D8B030D-6E8A-4147-A177-3AD203B41FA5}">
                      <a16:colId xmlns:a16="http://schemas.microsoft.com/office/drawing/2014/main" val="271939483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598884727"/>
                    </a:ext>
                  </a:extLst>
                </a:gridCol>
              </a:tblGrid>
              <a:tr h="585314">
                <a:tc>
                  <a:txBody>
                    <a:bodyPr/>
                    <a:lstStyle/>
                    <a:p>
                      <a:r>
                        <a:rPr lang="en-IN" sz="3600" dirty="0"/>
                        <a:t>   year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density of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/>
                        <a:t>Transistor per </a:t>
                      </a:r>
                      <a:r>
                        <a:rPr lang="en-IN" u="none" dirty="0" err="1"/>
                        <a:t>ic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94889"/>
                  </a:ext>
                </a:extLst>
              </a:tr>
              <a:tr h="585314">
                <a:tc>
                  <a:txBody>
                    <a:bodyPr/>
                    <a:lstStyle/>
                    <a:p>
                      <a:r>
                        <a:rPr lang="en-IN" sz="1800" dirty="0"/>
                        <a:t>1960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 scale integration</a:t>
                      </a:r>
                    </a:p>
                    <a:p>
                      <a:r>
                        <a:rPr lang="en-IN" dirty="0"/>
                        <a:t> (logic gates)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Below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98221"/>
                  </a:ext>
                </a:extLst>
              </a:tr>
              <a:tr h="585314">
                <a:tc>
                  <a:txBody>
                    <a:bodyPr/>
                    <a:lstStyle/>
                    <a:p>
                      <a:r>
                        <a:rPr lang="en-IN" dirty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scale integration </a:t>
                      </a:r>
                    </a:p>
                    <a:p>
                      <a:r>
                        <a:rPr lang="en-IN" dirty="0"/>
                        <a:t>( flip flops, combinational circuits)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10-100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58895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r>
                        <a:rPr lang="en-IN" dirty="0"/>
                        <a:t>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 scale integration</a:t>
                      </a:r>
                    </a:p>
                    <a:p>
                      <a:r>
                        <a:rPr lang="en-IN" dirty="0"/>
                        <a:t>( small memory chips, programable logic device)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100-10,000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90528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r>
                        <a:rPr lang="en-IN" dirty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large scale integration </a:t>
                      </a:r>
                    </a:p>
                    <a:p>
                      <a:r>
                        <a:rPr lang="en-IN" dirty="0"/>
                        <a:t>( large memory chips , complex programable  logic device)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10,000 -1,00,000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92372"/>
                  </a:ext>
                </a:extLst>
              </a:tr>
              <a:tr h="585314">
                <a:tc>
                  <a:txBody>
                    <a:bodyPr/>
                    <a:lstStyle/>
                    <a:p>
                      <a:r>
                        <a:rPr lang="en-IN" dirty="0"/>
                        <a:t>1989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Ultra large scale integration ( 8 &amp; 16 micro processor 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1,00,000-10,00,000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32108"/>
                  </a:ext>
                </a:extLst>
              </a:tr>
              <a:tr h="585314"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Giga scale integration ( Pentium iv processor)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Above 10,00,000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6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5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F1DD-083B-4661-A69C-4C1C48EE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Need</a:t>
            </a:r>
            <a:r>
              <a:rPr lang="en-IN" dirty="0"/>
              <a:t> </a:t>
            </a:r>
            <a:r>
              <a:rPr lang="en-IN" dirty="0">
                <a:solidFill>
                  <a:schemeClr val="accent3"/>
                </a:solidFill>
              </a:rPr>
              <a:t>of</a:t>
            </a:r>
            <a:r>
              <a:rPr lang="en-IN" dirty="0"/>
              <a:t> </a:t>
            </a:r>
            <a:r>
              <a:rPr lang="en-IN" dirty="0">
                <a:solidFill>
                  <a:schemeClr val="accent3"/>
                </a:solidFill>
              </a:rPr>
              <a:t>integrated circuits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890B-F65A-4987-8629-6362C102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2343"/>
            <a:ext cx="9905999" cy="4673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reduce the components size.</a:t>
            </a:r>
          </a:p>
          <a:p>
            <a:r>
              <a:rPr lang="en-IN" dirty="0"/>
              <a:t>Low price.</a:t>
            </a:r>
          </a:p>
          <a:p>
            <a:r>
              <a:rPr lang="en-US" dirty="0"/>
              <a:t>Small size.</a:t>
            </a:r>
          </a:p>
          <a:p>
            <a:r>
              <a:rPr lang="en-US" dirty="0"/>
              <a:t>Power consumption is less.</a:t>
            </a:r>
          </a:p>
          <a:p>
            <a:r>
              <a:rPr lang="en-US" dirty="0"/>
              <a:t>Reliability.</a:t>
            </a:r>
          </a:p>
          <a:p>
            <a:r>
              <a:rPr lang="en-US" dirty="0"/>
              <a:t>Less cost.</a:t>
            </a:r>
          </a:p>
          <a:p>
            <a:r>
              <a:rPr lang="en-US" dirty="0"/>
              <a:t>Less weight.</a:t>
            </a:r>
          </a:p>
          <a:p>
            <a:r>
              <a:rPr lang="en-US" dirty="0"/>
              <a:t>Replacement can be done very easily.</a:t>
            </a:r>
          </a:p>
          <a:p>
            <a:r>
              <a:rPr lang="en-US" dirty="0"/>
              <a:t>More consistent.</a:t>
            </a:r>
          </a:p>
          <a:p>
            <a:r>
              <a:rPr lang="en-US" dirty="0"/>
              <a:t>Improved operating speed &amp; performance.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735F-7561-43C6-8AE0-38926A66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2">
                    <a:lumMod val="75000"/>
                  </a:schemeClr>
                </a:solidFill>
              </a:rPr>
              <a:t>Ic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packing technics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5D84-B99D-4E14-8DE3-DE90FBAC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1)Single die chip</a:t>
            </a:r>
          </a:p>
          <a:p>
            <a:pPr marL="0" indent="0">
              <a:buNone/>
            </a:pPr>
            <a:r>
              <a:rPr lang="en-IN" dirty="0"/>
              <a:t>2)Multi chip module</a:t>
            </a:r>
          </a:p>
          <a:p>
            <a:pPr marL="0" indent="0">
              <a:buNone/>
            </a:pPr>
            <a:r>
              <a:rPr lang="en-IN" dirty="0"/>
              <a:t>3)System on chip</a:t>
            </a:r>
          </a:p>
          <a:p>
            <a:pPr marL="0" indent="0">
              <a:buNone/>
            </a:pPr>
            <a:r>
              <a:rPr lang="en-IN" dirty="0"/>
              <a:t>4)System in package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highlight>
                  <a:srgbClr val="FF0000"/>
                </a:highlight>
              </a:rPr>
              <a:t>die-</a:t>
            </a:r>
            <a:r>
              <a:rPr lang="en-IN" dirty="0"/>
              <a:t> it is the </a:t>
            </a:r>
            <a:r>
              <a:rPr lang="en-IN" dirty="0">
                <a:highlight>
                  <a:srgbClr val="FF0000"/>
                </a:highlight>
              </a:rPr>
              <a:t>square of silicon </a:t>
            </a:r>
            <a:r>
              <a:rPr lang="en-IN" dirty="0"/>
              <a:t>containing an integrated circuit that has been cut of the wafer.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>
                <a:highlight>
                  <a:srgbClr val="FF0000"/>
                </a:highlight>
              </a:rPr>
              <a:t>Wafer-</a:t>
            </a:r>
            <a:r>
              <a:rPr lang="en-IN" dirty="0"/>
              <a:t>  it is cut into </a:t>
            </a:r>
            <a:r>
              <a:rPr lang="en-IN" dirty="0">
                <a:highlight>
                  <a:srgbClr val="FF0000"/>
                </a:highlight>
              </a:rPr>
              <a:t>many pieces</a:t>
            </a:r>
            <a:r>
              <a:rPr lang="en-IN" dirty="0"/>
              <a:t>, each containing one copy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37138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1B04-C4D4-4A75-A12C-20ED5E4B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3C7DA-90A3-4E34-BEC4-9700A7B8B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0397" y="783771"/>
            <a:ext cx="5307839" cy="373017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66A137-5E2E-484F-9358-DE0ABAA860FA}"/>
              </a:ext>
            </a:extLst>
          </p:cNvPr>
          <p:cNvSpPr/>
          <p:nvPr/>
        </p:nvSpPr>
        <p:spPr>
          <a:xfrm>
            <a:off x="8288134" y="4513942"/>
            <a:ext cx="2788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block diagram of </a:t>
            </a:r>
          </a:p>
          <a:p>
            <a:r>
              <a:rPr lang="en-IN" dirty="0"/>
              <a:t>    </a:t>
            </a:r>
            <a:r>
              <a:rPr lang="en-US" dirty="0"/>
              <a:t>system  on chip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612D6-197E-4288-A501-8273FBDC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8" y="618518"/>
            <a:ext cx="5471886" cy="2903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5A401-76E4-4368-ACF8-543A57FED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75"/>
          <a:stretch/>
        </p:blipFill>
        <p:spPr>
          <a:xfrm>
            <a:off x="622526" y="3846286"/>
            <a:ext cx="5471886" cy="27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F296-9306-41C9-AA1E-667F1BC9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Single die packaging: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CD8F-E9AE-4AB7-BACF-FCFBCC08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it have a </a:t>
            </a:r>
            <a:r>
              <a:rPr lang="en-IN" dirty="0">
                <a:highlight>
                  <a:srgbClr val="FF0000"/>
                </a:highlight>
              </a:rPr>
              <a:t>only one die</a:t>
            </a:r>
            <a:r>
              <a:rPr lang="en-IN" dirty="0"/>
              <a:t>.</a:t>
            </a:r>
          </a:p>
          <a:p>
            <a:r>
              <a:rPr lang="en-IN" dirty="0"/>
              <a:t> 1970s- traditional forms of packaging included a single die into a package.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Advantages</a:t>
            </a:r>
            <a:r>
              <a:rPr lang="en-IN" dirty="0"/>
              <a:t>: high performance.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Dis</a:t>
            </a:r>
            <a:r>
              <a:rPr lang="en-IN" dirty="0"/>
              <a:t>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advantages</a:t>
            </a:r>
            <a:r>
              <a:rPr lang="en-IN" dirty="0"/>
              <a:t>: large, expensive, more-faults, more-power, longer interconnection.</a:t>
            </a:r>
          </a:p>
          <a:p>
            <a:r>
              <a:rPr lang="en-IN" dirty="0"/>
              <a:t>Ex: Analog circuits, digital circuits,  optical circuits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6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1803</TotalTime>
  <Words>1199</Words>
  <Application>Microsoft Office PowerPoint</Application>
  <PresentationFormat>Widescreen</PresentationFormat>
  <Paragraphs>170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Circuit</vt:lpstr>
      <vt:lpstr>        INTEGRATED CIRCUITS and dimension integrated circuits</vt:lpstr>
      <vt:lpstr>Agenda :</vt:lpstr>
      <vt:lpstr>What is ic</vt:lpstr>
      <vt:lpstr>Moore’s law:</vt:lpstr>
      <vt:lpstr>Evaluation of ic:</vt:lpstr>
      <vt:lpstr>Need of integrated circuits:</vt:lpstr>
      <vt:lpstr>Ic packing technics:</vt:lpstr>
      <vt:lpstr>PowerPoint Presentation</vt:lpstr>
      <vt:lpstr>Single die packaging:</vt:lpstr>
      <vt:lpstr>Multiple chip module :</vt:lpstr>
      <vt:lpstr>System on chip:</vt:lpstr>
      <vt:lpstr>System in package</vt:lpstr>
      <vt:lpstr>2.5 d ic:</vt:lpstr>
      <vt:lpstr>Interposer:</vt:lpstr>
      <vt:lpstr>PowerPoint Presentation</vt:lpstr>
      <vt:lpstr>Through silicon vias:</vt:lpstr>
      <vt:lpstr>ADVANTAGE OF 2.5:</vt:lpstr>
      <vt:lpstr>Disadvantage of 2.5ic: </vt:lpstr>
      <vt:lpstr>Evaluvation 3 D ic:</vt:lpstr>
      <vt:lpstr>3d ic :</vt:lpstr>
      <vt:lpstr>Necessity of 3 D ic:</vt:lpstr>
      <vt:lpstr>Technology Used to Build 3D ICs</vt:lpstr>
      <vt:lpstr>Monolithic:</vt:lpstr>
      <vt:lpstr>Wafer on wafer:</vt:lpstr>
      <vt:lpstr>Die on Wafer</vt:lpstr>
      <vt:lpstr>Die on Die</vt:lpstr>
      <vt:lpstr>Advantages of 3D</vt:lpstr>
      <vt:lpstr>Disadvantges of 3d ic:</vt:lpstr>
      <vt:lpstr>                             Thank  you                                     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INTEGRATED CIRCUITS</dc:title>
  <dc:creator>janarthanan k</dc:creator>
  <cp:lastModifiedBy>janarthanan k</cp:lastModifiedBy>
  <cp:revision>61</cp:revision>
  <dcterms:created xsi:type="dcterms:W3CDTF">2022-03-31T14:11:25Z</dcterms:created>
  <dcterms:modified xsi:type="dcterms:W3CDTF">2022-04-12T01:10:59Z</dcterms:modified>
</cp:coreProperties>
</file>