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56" r:id="rId2"/>
    <p:sldId id="257" r:id="rId3"/>
    <p:sldId id="258" r:id="rId4"/>
    <p:sldId id="259" r:id="rId5"/>
    <p:sldId id="260" r:id="rId6"/>
    <p:sldId id="270" r:id="rId7"/>
    <p:sldId id="273" r:id="rId8"/>
    <p:sldId id="280" r:id="rId9"/>
    <p:sldId id="261" r:id="rId10"/>
    <p:sldId id="262" r:id="rId11"/>
    <p:sldId id="263" r:id="rId12"/>
    <p:sldId id="281" r:id="rId13"/>
    <p:sldId id="274" r:id="rId14"/>
    <p:sldId id="275" r:id="rId15"/>
    <p:sldId id="276" r:id="rId16"/>
    <p:sldId id="277" r:id="rId17"/>
    <p:sldId id="278" r:id="rId18"/>
    <p:sldId id="279" r:id="rId19"/>
    <p:sldId id="265"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43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05" autoAdjust="0"/>
    <p:restoredTop sz="94660"/>
  </p:normalViewPr>
  <p:slideViewPr>
    <p:cSldViewPr snapToGrid="0" showGuides="1">
      <p:cViewPr varScale="1">
        <p:scale>
          <a:sx n="71" d="100"/>
          <a:sy n="71" d="100"/>
        </p:scale>
        <p:origin x="144" y="72"/>
      </p:cViewPr>
      <p:guideLst>
        <p:guide orient="horz" pos="2183"/>
        <p:guide pos="4316"/>
      </p:guideLst>
    </p:cSldViewPr>
  </p:slideViewPr>
  <p:notesTextViewPr>
    <p:cViewPr>
      <p:scale>
        <a:sx n="1" d="1"/>
        <a:sy n="1" d="1"/>
      </p:scale>
      <p:origin x="0" y="0"/>
    </p:cViewPr>
  </p:notesTextViewPr>
  <p:sorterViewPr>
    <p:cViewPr>
      <p:scale>
        <a:sx n="100" d="100"/>
        <a:sy n="100" d="100"/>
      </p:scale>
      <p:origin x="0" y="-25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754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346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9615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58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0600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8765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98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5244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8408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648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657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31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865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947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589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278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46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8283805"/>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obu.in/product/hc-sr505-mini-infrared-pir-motion-sensor-infrared-detector-modu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lprocus.com/difference-alphanumeric-display-and-customized-lc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1C28-FE27-4BCC-9DF2-94E76D219875}"/>
              </a:ext>
            </a:extLst>
          </p:cNvPr>
          <p:cNvSpPr>
            <a:spLocks noGrp="1"/>
          </p:cNvSpPr>
          <p:nvPr>
            <p:ph type="ctrTitle"/>
          </p:nvPr>
        </p:nvSpPr>
        <p:spPr/>
        <p:txBody>
          <a:bodyPr/>
          <a:lstStyle/>
          <a:p>
            <a:r>
              <a:rPr lang="en-IN" dirty="0">
                <a:solidFill>
                  <a:schemeClr val="accent1">
                    <a:lumMod val="60000"/>
                    <a:lumOff val="40000"/>
                  </a:schemeClr>
                </a:solidFill>
              </a:rPr>
              <a:t>Automotive</a:t>
            </a:r>
            <a:r>
              <a:rPr lang="en-IN" dirty="0"/>
              <a:t> </a:t>
            </a:r>
            <a:r>
              <a:rPr lang="en-IN" dirty="0">
                <a:solidFill>
                  <a:srgbClr val="FF0000"/>
                </a:solidFill>
              </a:rPr>
              <a:t>human detection and temperature</a:t>
            </a:r>
            <a:r>
              <a:rPr lang="en-IN" dirty="0"/>
              <a:t> </a:t>
            </a:r>
            <a:r>
              <a:rPr lang="en-IN" dirty="0">
                <a:solidFill>
                  <a:schemeClr val="accent1">
                    <a:lumMod val="60000"/>
                    <a:lumOff val="40000"/>
                  </a:schemeClr>
                </a:solidFill>
              </a:rPr>
              <a:t>controlled fan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D98FF899-9311-458F-88E9-EC1D8FBEAC51}"/>
              </a:ext>
            </a:extLst>
          </p:cNvPr>
          <p:cNvSpPr>
            <a:spLocks noGrp="1"/>
          </p:cNvSpPr>
          <p:nvPr>
            <p:ph type="subTitle" idx="1"/>
          </p:nvPr>
        </p:nvSpPr>
        <p:spPr>
          <a:xfrm>
            <a:off x="1507066" y="4050833"/>
            <a:ext cx="8094133" cy="1771743"/>
          </a:xfrm>
        </p:spPr>
        <p:txBody>
          <a:bodyPr>
            <a:normAutofit fontScale="92500" lnSpcReduction="10000"/>
          </a:bodyPr>
          <a:lstStyle/>
          <a:p>
            <a:r>
              <a:rPr lang="en-IN" dirty="0"/>
              <a:t>                    by,</a:t>
            </a:r>
          </a:p>
          <a:p>
            <a:r>
              <a:rPr lang="en-IN" dirty="0">
                <a:solidFill>
                  <a:schemeClr val="accent5"/>
                </a:solidFill>
              </a:rPr>
              <a:t>                                                                                  k. Janarthanan</a:t>
            </a:r>
            <a:r>
              <a:rPr lang="en-US" dirty="0">
                <a:solidFill>
                  <a:schemeClr val="accent5"/>
                </a:solidFill>
              </a:rPr>
              <a:t>,</a:t>
            </a:r>
          </a:p>
          <a:p>
            <a:r>
              <a:rPr lang="en-US" dirty="0">
                <a:solidFill>
                  <a:schemeClr val="accent5"/>
                </a:solidFill>
              </a:rPr>
              <a:t>A. </a:t>
            </a:r>
            <a:r>
              <a:rPr lang="en-US" dirty="0" err="1">
                <a:solidFill>
                  <a:schemeClr val="accent5"/>
                </a:solidFill>
              </a:rPr>
              <a:t>Essakisuriya</a:t>
            </a:r>
            <a:r>
              <a:rPr lang="en-US" dirty="0">
                <a:solidFill>
                  <a:schemeClr val="accent5"/>
                </a:solidFill>
              </a:rPr>
              <a:t>,</a:t>
            </a:r>
          </a:p>
          <a:p>
            <a:r>
              <a:rPr lang="en-IN" dirty="0">
                <a:solidFill>
                  <a:schemeClr val="accent5"/>
                </a:solidFill>
              </a:rPr>
              <a:t> </a:t>
            </a:r>
            <a:r>
              <a:rPr lang="en-US" dirty="0">
                <a:solidFill>
                  <a:schemeClr val="accent5"/>
                </a:solidFill>
              </a:rPr>
              <a:t>                                                ECE 3</a:t>
            </a:r>
            <a:r>
              <a:rPr lang="en-US" baseline="30000" dirty="0">
                <a:solidFill>
                  <a:schemeClr val="accent5"/>
                </a:solidFill>
              </a:rPr>
              <a:t>rd</a:t>
            </a:r>
            <a:r>
              <a:rPr lang="en-US" dirty="0">
                <a:solidFill>
                  <a:schemeClr val="accent5"/>
                </a:solidFill>
              </a:rPr>
              <a:t> year </a:t>
            </a:r>
          </a:p>
          <a:p>
            <a:r>
              <a:rPr lang="en-IN" dirty="0">
                <a:solidFill>
                  <a:schemeClr val="accent5"/>
                </a:solidFill>
              </a:rPr>
              <a:t>                                           SCAD COLLEGE OF ENGINEERING AND TECHNOLOGY.</a:t>
            </a:r>
          </a:p>
        </p:txBody>
      </p:sp>
    </p:spTree>
    <p:extLst>
      <p:ext uri="{BB962C8B-B14F-4D97-AF65-F5344CB8AC3E}">
        <p14:creationId xmlns:p14="http://schemas.microsoft.com/office/powerpoint/2010/main" val="81516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B1F4-A508-445D-A797-B105907AD999}"/>
              </a:ext>
            </a:extLst>
          </p:cNvPr>
          <p:cNvSpPr>
            <a:spLocks noGrp="1"/>
          </p:cNvSpPr>
          <p:nvPr>
            <p:ph type="title"/>
          </p:nvPr>
        </p:nvSpPr>
        <p:spPr/>
        <p:txBody>
          <a:bodyPr/>
          <a:lstStyle/>
          <a:p>
            <a:r>
              <a:rPr lang="en-IN" dirty="0"/>
              <a:t>working</a:t>
            </a:r>
            <a:endParaRPr lang="en-US" dirty="0"/>
          </a:p>
        </p:txBody>
      </p:sp>
      <p:sp>
        <p:nvSpPr>
          <p:cNvPr id="9" name="Content Placeholder 8">
            <a:extLst>
              <a:ext uri="{FF2B5EF4-FFF2-40B4-BE49-F238E27FC236}">
                <a16:creationId xmlns:a16="http://schemas.microsoft.com/office/drawing/2014/main" id="{EF7ACE46-C2C1-4CDB-812F-DAA4C49F78CB}"/>
              </a:ext>
            </a:extLst>
          </p:cNvPr>
          <p:cNvSpPr>
            <a:spLocks noGrp="1"/>
          </p:cNvSpPr>
          <p:nvPr>
            <p:ph idx="1"/>
          </p:nvPr>
        </p:nvSpPr>
        <p:spPr/>
        <p:txBody>
          <a:bodyPr/>
          <a:lstStyle/>
          <a:p>
            <a:r>
              <a:rPr lang="en-IN" dirty="0"/>
              <a:t> PIR sensor and thermistor are giving the data to Arduino controller  through the </a:t>
            </a:r>
            <a:r>
              <a:rPr lang="en-IN" dirty="0" err="1"/>
              <a:t>analog</a:t>
            </a:r>
            <a:r>
              <a:rPr lang="en-IN" dirty="0"/>
              <a:t> pin.  Arduino controller uses these data  then the process initiated inside the controller’s chip by using the Arduino program idle.</a:t>
            </a:r>
          </a:p>
          <a:p>
            <a:r>
              <a:rPr lang="en-IN" dirty="0"/>
              <a:t>In this process, </a:t>
            </a:r>
            <a:r>
              <a:rPr lang="en-IN" dirty="0" err="1"/>
              <a:t>Pir</a:t>
            </a:r>
            <a:r>
              <a:rPr lang="en-IN" dirty="0"/>
              <a:t> sensor higher priority than thermistor.  </a:t>
            </a:r>
          </a:p>
          <a:p>
            <a:r>
              <a:rPr lang="en-IN" dirty="0"/>
              <a:t>After the processing the data , the output will get in the digital pin of Arduino.</a:t>
            </a:r>
          </a:p>
          <a:p>
            <a:r>
              <a:rPr lang="en-IN" dirty="0"/>
              <a:t>The output devices like a </a:t>
            </a:r>
            <a:r>
              <a:rPr lang="en-IN" dirty="0" err="1"/>
              <a:t>lcd</a:t>
            </a:r>
            <a:r>
              <a:rPr lang="en-IN" dirty="0"/>
              <a:t> display , motor, led lights and etc are collect the data through the digital pin and show the output.</a:t>
            </a:r>
          </a:p>
          <a:p>
            <a:endParaRPr lang="en-US" dirty="0"/>
          </a:p>
        </p:txBody>
      </p:sp>
    </p:spTree>
    <p:extLst>
      <p:ext uri="{BB962C8B-B14F-4D97-AF65-F5344CB8AC3E}">
        <p14:creationId xmlns:p14="http://schemas.microsoft.com/office/powerpoint/2010/main" val="370617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6B7B-0E9D-4D0A-87B4-3FFC78A22EBC}"/>
              </a:ext>
            </a:extLst>
          </p:cNvPr>
          <p:cNvSpPr>
            <a:spLocks noGrp="1"/>
          </p:cNvSpPr>
          <p:nvPr>
            <p:ph type="title"/>
          </p:nvPr>
        </p:nvSpPr>
        <p:spPr/>
        <p:txBody>
          <a:bodyPr/>
          <a:lstStyle/>
          <a:p>
            <a:r>
              <a:rPr lang="en-IN" dirty="0"/>
              <a:t>testing</a:t>
            </a:r>
            <a:endParaRPr lang="en-US" dirty="0"/>
          </a:p>
        </p:txBody>
      </p:sp>
      <p:graphicFrame>
        <p:nvGraphicFramePr>
          <p:cNvPr id="7" name="Content Placeholder 6">
            <a:extLst>
              <a:ext uri="{FF2B5EF4-FFF2-40B4-BE49-F238E27FC236}">
                <a16:creationId xmlns:a16="http://schemas.microsoft.com/office/drawing/2014/main" id="{2C74EA1B-1AF0-4D73-B7B9-01F3B976239C}"/>
              </a:ext>
            </a:extLst>
          </p:cNvPr>
          <p:cNvGraphicFramePr>
            <a:graphicFrameLocks noGrp="1"/>
          </p:cNvGraphicFramePr>
          <p:nvPr>
            <p:ph idx="1"/>
            <p:extLst>
              <p:ext uri="{D42A27DB-BD31-4B8C-83A1-F6EECF244321}">
                <p14:modId xmlns:p14="http://schemas.microsoft.com/office/powerpoint/2010/main" val="3501633158"/>
              </p:ext>
            </p:extLst>
          </p:nvPr>
        </p:nvGraphicFramePr>
        <p:xfrm>
          <a:off x="1506071" y="1935921"/>
          <a:ext cx="8700246" cy="1112520"/>
        </p:xfrm>
        <a:graphic>
          <a:graphicData uri="http://schemas.openxmlformats.org/drawingml/2006/table">
            <a:tbl>
              <a:tblPr firstRow="1" bandRow="1">
                <a:tableStyleId>{00A15C55-8517-42AA-B614-E9B94910E393}</a:tableStyleId>
              </a:tblPr>
              <a:tblGrid>
                <a:gridCol w="4773705">
                  <a:extLst>
                    <a:ext uri="{9D8B030D-6E8A-4147-A177-3AD203B41FA5}">
                      <a16:colId xmlns:a16="http://schemas.microsoft.com/office/drawing/2014/main" val="2046649867"/>
                    </a:ext>
                  </a:extLst>
                </a:gridCol>
                <a:gridCol w="3926541">
                  <a:extLst>
                    <a:ext uri="{9D8B030D-6E8A-4147-A177-3AD203B41FA5}">
                      <a16:colId xmlns:a16="http://schemas.microsoft.com/office/drawing/2014/main" val="2029450957"/>
                    </a:ext>
                  </a:extLst>
                </a:gridCol>
              </a:tblGrid>
              <a:tr h="370840">
                <a:tc>
                  <a:txBody>
                    <a:bodyPr/>
                    <a:lstStyle/>
                    <a:p>
                      <a:r>
                        <a:rPr lang="en-IN" dirty="0"/>
                        <a:t>Testing condition</a:t>
                      </a:r>
                      <a:endParaRPr lang="en-US" dirty="0"/>
                    </a:p>
                  </a:txBody>
                  <a:tcPr/>
                </a:tc>
                <a:tc>
                  <a:txBody>
                    <a:bodyPr/>
                    <a:lstStyle/>
                    <a:p>
                      <a:r>
                        <a:rPr lang="en-IN" dirty="0"/>
                        <a:t>Expecting result</a:t>
                      </a:r>
                      <a:endParaRPr lang="en-US" dirty="0"/>
                    </a:p>
                  </a:txBody>
                  <a:tcPr/>
                </a:tc>
                <a:extLst>
                  <a:ext uri="{0D108BD9-81ED-4DB2-BD59-A6C34878D82A}">
                    <a16:rowId xmlns:a16="http://schemas.microsoft.com/office/drawing/2014/main" val="2257503750"/>
                  </a:ext>
                </a:extLst>
              </a:tr>
              <a:tr h="370840">
                <a:tc>
                  <a:txBody>
                    <a:bodyPr/>
                    <a:lstStyle/>
                    <a:p>
                      <a:r>
                        <a:rPr lang="en-IN" dirty="0"/>
                        <a:t>No motion in the surrounding place</a:t>
                      </a:r>
                      <a:endParaRPr lang="en-US" dirty="0"/>
                    </a:p>
                  </a:txBody>
                  <a:tcPr/>
                </a:tc>
                <a:tc>
                  <a:txBody>
                    <a:bodyPr/>
                    <a:lstStyle/>
                    <a:p>
                      <a:r>
                        <a:rPr lang="en-IN" dirty="0"/>
                        <a:t>Fan will be off</a:t>
                      </a:r>
                      <a:endParaRPr lang="en-US" dirty="0"/>
                    </a:p>
                  </a:txBody>
                  <a:tcPr/>
                </a:tc>
                <a:extLst>
                  <a:ext uri="{0D108BD9-81ED-4DB2-BD59-A6C34878D82A}">
                    <a16:rowId xmlns:a16="http://schemas.microsoft.com/office/drawing/2014/main" val="3352587164"/>
                  </a:ext>
                </a:extLst>
              </a:tr>
              <a:tr h="370840">
                <a:tc>
                  <a:txBody>
                    <a:bodyPr/>
                    <a:lstStyle/>
                    <a:p>
                      <a:r>
                        <a:rPr lang="en-IN" dirty="0"/>
                        <a:t>Motion in the surrounding place</a:t>
                      </a:r>
                      <a:endParaRPr lang="en-US" dirty="0"/>
                    </a:p>
                  </a:txBody>
                  <a:tcPr/>
                </a:tc>
                <a:tc>
                  <a:txBody>
                    <a:bodyPr/>
                    <a:lstStyle/>
                    <a:p>
                      <a:r>
                        <a:rPr lang="en-IN" dirty="0"/>
                        <a:t>fan will be on</a:t>
                      </a:r>
                      <a:endParaRPr lang="en-US" dirty="0"/>
                    </a:p>
                  </a:txBody>
                  <a:tcPr/>
                </a:tc>
                <a:extLst>
                  <a:ext uri="{0D108BD9-81ED-4DB2-BD59-A6C34878D82A}">
                    <a16:rowId xmlns:a16="http://schemas.microsoft.com/office/drawing/2014/main" val="2452306191"/>
                  </a:ext>
                </a:extLst>
              </a:tr>
            </a:tbl>
          </a:graphicData>
        </a:graphic>
      </p:graphicFrame>
      <p:graphicFrame>
        <p:nvGraphicFramePr>
          <p:cNvPr id="8" name="Table 7">
            <a:extLst>
              <a:ext uri="{FF2B5EF4-FFF2-40B4-BE49-F238E27FC236}">
                <a16:creationId xmlns:a16="http://schemas.microsoft.com/office/drawing/2014/main" id="{E8C94C2B-6936-41EE-96F4-52947C5FE1B3}"/>
              </a:ext>
            </a:extLst>
          </p:cNvPr>
          <p:cNvGraphicFramePr>
            <a:graphicFrameLocks noGrp="1"/>
          </p:cNvGraphicFramePr>
          <p:nvPr>
            <p:extLst>
              <p:ext uri="{D42A27DB-BD31-4B8C-83A1-F6EECF244321}">
                <p14:modId xmlns:p14="http://schemas.microsoft.com/office/powerpoint/2010/main" val="2524566073"/>
              </p:ext>
            </p:extLst>
          </p:nvPr>
        </p:nvGraphicFramePr>
        <p:xfrm>
          <a:off x="1506070" y="3651125"/>
          <a:ext cx="8700246" cy="2494280"/>
        </p:xfrm>
        <a:graphic>
          <a:graphicData uri="http://schemas.openxmlformats.org/drawingml/2006/table">
            <a:tbl>
              <a:tblPr firstRow="1" bandRow="1">
                <a:tableStyleId>{F5AB1C69-6EDB-4FF4-983F-18BD219EF322}</a:tableStyleId>
              </a:tblPr>
              <a:tblGrid>
                <a:gridCol w="4350123">
                  <a:extLst>
                    <a:ext uri="{9D8B030D-6E8A-4147-A177-3AD203B41FA5}">
                      <a16:colId xmlns:a16="http://schemas.microsoft.com/office/drawing/2014/main" val="2154381842"/>
                    </a:ext>
                  </a:extLst>
                </a:gridCol>
                <a:gridCol w="4350123">
                  <a:extLst>
                    <a:ext uri="{9D8B030D-6E8A-4147-A177-3AD203B41FA5}">
                      <a16:colId xmlns:a16="http://schemas.microsoft.com/office/drawing/2014/main" val="2610416643"/>
                    </a:ext>
                  </a:extLst>
                </a:gridCol>
              </a:tblGrid>
              <a:tr h="370840">
                <a:tc>
                  <a:txBody>
                    <a:bodyPr/>
                    <a:lstStyle/>
                    <a:p>
                      <a:r>
                        <a:rPr lang="en-IN" dirty="0"/>
                        <a:t>Testing condition </a:t>
                      </a:r>
                      <a:endParaRPr lang="en-US" dirty="0"/>
                    </a:p>
                  </a:txBody>
                  <a:tcPr/>
                </a:tc>
                <a:tc>
                  <a:txBody>
                    <a:bodyPr/>
                    <a:lstStyle/>
                    <a:p>
                      <a:r>
                        <a:rPr lang="en-IN" dirty="0"/>
                        <a:t>Expecting result</a:t>
                      </a:r>
                      <a:endParaRPr lang="en-US" dirty="0"/>
                    </a:p>
                  </a:txBody>
                  <a:tcPr/>
                </a:tc>
                <a:extLst>
                  <a:ext uri="{0D108BD9-81ED-4DB2-BD59-A6C34878D82A}">
                    <a16:rowId xmlns:a16="http://schemas.microsoft.com/office/drawing/2014/main" val="4267958125"/>
                  </a:ext>
                </a:extLst>
              </a:tr>
              <a:tr h="370840">
                <a:tc>
                  <a:txBody>
                    <a:bodyPr/>
                    <a:lstStyle/>
                    <a:p>
                      <a:r>
                        <a:rPr lang="en-IN" dirty="0"/>
                        <a:t>After human detection, temperature </a:t>
                      </a:r>
                      <a:r>
                        <a:rPr lang="en-US" dirty="0"/>
                        <a:t>in between 20</a:t>
                      </a:r>
                      <a:r>
                        <a:rPr lang="en-US" dirty="0">
                          <a:latin typeface="Calibri" panose="020F0502020204030204" pitchFamily="34" charset="0"/>
                          <a:cs typeface="Calibri" panose="020F0502020204030204" pitchFamily="34" charset="0"/>
                        </a:rPr>
                        <a:t>°</a:t>
                      </a:r>
                      <a:r>
                        <a:rPr lang="en-US" dirty="0"/>
                        <a:t>C to 23</a:t>
                      </a:r>
                      <a:r>
                        <a:rPr lang="en-US" dirty="0">
                          <a:latin typeface="Calibri" panose="020F0502020204030204" pitchFamily="34" charset="0"/>
                          <a:cs typeface="Calibri" panose="020F0502020204030204" pitchFamily="34" charset="0"/>
                        </a:rPr>
                        <a:t>°C</a:t>
                      </a:r>
                      <a:endParaRPr lang="en-US" dirty="0"/>
                    </a:p>
                  </a:txBody>
                  <a:tcPr/>
                </a:tc>
                <a:tc>
                  <a:txBody>
                    <a:bodyPr/>
                    <a:lstStyle/>
                    <a:p>
                      <a:r>
                        <a:rPr lang="en-IN" dirty="0"/>
                        <a:t>Fan speed is 20%</a:t>
                      </a:r>
                      <a:endParaRPr lang="en-US" dirty="0"/>
                    </a:p>
                  </a:txBody>
                  <a:tcPr/>
                </a:tc>
                <a:extLst>
                  <a:ext uri="{0D108BD9-81ED-4DB2-BD59-A6C34878D82A}">
                    <a16:rowId xmlns:a16="http://schemas.microsoft.com/office/drawing/2014/main" val="491432431"/>
                  </a:ext>
                </a:extLst>
              </a:tr>
              <a:tr h="370840">
                <a:tc>
                  <a:txBody>
                    <a:bodyPr/>
                    <a:lstStyle/>
                    <a:p>
                      <a:r>
                        <a:rPr lang="en-IN" dirty="0"/>
                        <a:t>Temperature between 24</a:t>
                      </a:r>
                      <a:r>
                        <a:rPr lang="en-IN" dirty="0">
                          <a:latin typeface="Calibri" panose="020F0502020204030204" pitchFamily="34" charset="0"/>
                          <a:cs typeface="Calibri" panose="020F0502020204030204" pitchFamily="34" charset="0"/>
                        </a:rPr>
                        <a:t>°</a:t>
                      </a:r>
                      <a:r>
                        <a:rPr lang="en-IN" dirty="0"/>
                        <a:t>C to 25</a:t>
                      </a:r>
                      <a:r>
                        <a:rPr lang="en-IN" dirty="0">
                          <a:latin typeface="Calibri" panose="020F0502020204030204" pitchFamily="34" charset="0"/>
                          <a:cs typeface="Calibri" panose="020F0502020204030204" pitchFamily="34" charset="0"/>
                        </a:rPr>
                        <a:t>°</a:t>
                      </a:r>
                      <a:r>
                        <a:rPr lang="en-IN" dirty="0"/>
                        <a:t>C</a:t>
                      </a:r>
                      <a:endParaRPr lang="en-US" dirty="0"/>
                    </a:p>
                  </a:txBody>
                  <a:tcPr/>
                </a:tc>
                <a:tc>
                  <a:txBody>
                    <a:bodyPr/>
                    <a:lstStyle/>
                    <a:p>
                      <a:r>
                        <a:rPr lang="en-IN" dirty="0"/>
                        <a:t>Fan speed is 40%</a:t>
                      </a:r>
                      <a:endParaRPr lang="en-US" dirty="0"/>
                    </a:p>
                  </a:txBody>
                  <a:tcPr/>
                </a:tc>
                <a:extLst>
                  <a:ext uri="{0D108BD9-81ED-4DB2-BD59-A6C34878D82A}">
                    <a16:rowId xmlns:a16="http://schemas.microsoft.com/office/drawing/2014/main" val="1730017300"/>
                  </a:ext>
                </a:extLst>
              </a:tr>
              <a:tr h="370840">
                <a:tc>
                  <a:txBody>
                    <a:bodyPr/>
                    <a:lstStyle/>
                    <a:p>
                      <a:r>
                        <a:rPr lang="en-IN" dirty="0"/>
                        <a:t>Temperature between  26</a:t>
                      </a:r>
                      <a:r>
                        <a:rPr lang="en-IN" dirty="0">
                          <a:latin typeface="Calibri" panose="020F0502020204030204" pitchFamily="34" charset="0"/>
                          <a:cs typeface="Calibri" panose="020F0502020204030204" pitchFamily="34" charset="0"/>
                        </a:rPr>
                        <a:t>°</a:t>
                      </a:r>
                      <a:r>
                        <a:rPr lang="en-IN" dirty="0"/>
                        <a:t>C to 28</a:t>
                      </a:r>
                      <a:r>
                        <a:rPr lang="en-IN" dirty="0">
                          <a:latin typeface="Calibri" panose="020F0502020204030204" pitchFamily="34" charset="0"/>
                          <a:cs typeface="Calibri" panose="020F0502020204030204" pitchFamily="34" charset="0"/>
                        </a:rPr>
                        <a:t>°</a:t>
                      </a:r>
                      <a:r>
                        <a:rPr lang="en-IN" dirty="0"/>
                        <a:t>C</a:t>
                      </a:r>
                      <a:endParaRPr lang="en-US" dirty="0"/>
                    </a:p>
                  </a:txBody>
                  <a:tcPr/>
                </a:tc>
                <a:tc>
                  <a:txBody>
                    <a:bodyPr/>
                    <a:lstStyle/>
                    <a:p>
                      <a:r>
                        <a:rPr lang="en-IN" dirty="0"/>
                        <a:t>Fan speed is 60%</a:t>
                      </a:r>
                    </a:p>
                  </a:txBody>
                  <a:tcPr/>
                </a:tc>
                <a:extLst>
                  <a:ext uri="{0D108BD9-81ED-4DB2-BD59-A6C34878D82A}">
                    <a16:rowId xmlns:a16="http://schemas.microsoft.com/office/drawing/2014/main" val="2018288133"/>
                  </a:ext>
                </a:extLst>
              </a:tr>
              <a:tr h="370840">
                <a:tc>
                  <a:txBody>
                    <a:bodyPr/>
                    <a:lstStyle/>
                    <a:p>
                      <a:r>
                        <a:rPr lang="en-IN" dirty="0"/>
                        <a:t>Temperature between 29</a:t>
                      </a:r>
                      <a:r>
                        <a:rPr lang="en-IN" dirty="0">
                          <a:latin typeface="Calibri" panose="020F0502020204030204" pitchFamily="34" charset="0"/>
                          <a:cs typeface="Calibri" panose="020F0502020204030204" pitchFamily="34" charset="0"/>
                        </a:rPr>
                        <a:t>°</a:t>
                      </a:r>
                      <a:r>
                        <a:rPr lang="en-IN" dirty="0"/>
                        <a:t>C to 30</a:t>
                      </a:r>
                      <a:r>
                        <a:rPr lang="en-IN" dirty="0">
                          <a:latin typeface="Calibri" panose="020F0502020204030204" pitchFamily="34" charset="0"/>
                          <a:cs typeface="Calibri" panose="020F0502020204030204" pitchFamily="34" charset="0"/>
                        </a:rPr>
                        <a:t>°</a:t>
                      </a:r>
                      <a:r>
                        <a:rPr lang="en-IN" dirty="0"/>
                        <a:t>C</a:t>
                      </a:r>
                      <a:endParaRPr lang="en-US" dirty="0"/>
                    </a:p>
                  </a:txBody>
                  <a:tcPr/>
                </a:tc>
                <a:tc>
                  <a:txBody>
                    <a:bodyPr/>
                    <a:lstStyle/>
                    <a:p>
                      <a:r>
                        <a:rPr lang="en-IN" dirty="0"/>
                        <a:t>Fan speed is 80%</a:t>
                      </a:r>
                      <a:endParaRPr lang="en-US" dirty="0"/>
                    </a:p>
                  </a:txBody>
                  <a:tcPr/>
                </a:tc>
                <a:extLst>
                  <a:ext uri="{0D108BD9-81ED-4DB2-BD59-A6C34878D82A}">
                    <a16:rowId xmlns:a16="http://schemas.microsoft.com/office/drawing/2014/main" val="573934644"/>
                  </a:ext>
                </a:extLst>
              </a:tr>
              <a:tr h="370840">
                <a:tc>
                  <a:txBody>
                    <a:bodyPr/>
                    <a:lstStyle/>
                    <a:p>
                      <a:r>
                        <a:rPr lang="en-IN" dirty="0"/>
                        <a:t>Temperature above 30</a:t>
                      </a:r>
                      <a:r>
                        <a:rPr lang="en-IN" dirty="0">
                          <a:latin typeface="Calibri" panose="020F0502020204030204" pitchFamily="34" charset="0"/>
                          <a:cs typeface="Calibri" panose="020F0502020204030204" pitchFamily="34" charset="0"/>
                        </a:rPr>
                        <a:t>°°</a:t>
                      </a:r>
                      <a:r>
                        <a:rPr lang="en-IN" dirty="0"/>
                        <a:t>C</a:t>
                      </a:r>
                      <a:endParaRPr lang="en-US" dirty="0"/>
                    </a:p>
                  </a:txBody>
                  <a:tcPr/>
                </a:tc>
                <a:tc>
                  <a:txBody>
                    <a:bodyPr/>
                    <a:lstStyle/>
                    <a:p>
                      <a:r>
                        <a:rPr lang="en-IN" dirty="0"/>
                        <a:t>Fan speed is 100%</a:t>
                      </a:r>
                      <a:endParaRPr lang="en-US" dirty="0"/>
                    </a:p>
                  </a:txBody>
                  <a:tcPr/>
                </a:tc>
                <a:extLst>
                  <a:ext uri="{0D108BD9-81ED-4DB2-BD59-A6C34878D82A}">
                    <a16:rowId xmlns:a16="http://schemas.microsoft.com/office/drawing/2014/main" val="730083536"/>
                  </a:ext>
                </a:extLst>
              </a:tr>
            </a:tbl>
          </a:graphicData>
        </a:graphic>
      </p:graphicFrame>
    </p:spTree>
    <p:extLst>
      <p:ext uri="{BB962C8B-B14F-4D97-AF65-F5344CB8AC3E}">
        <p14:creationId xmlns:p14="http://schemas.microsoft.com/office/powerpoint/2010/main" val="292977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BEC2-965D-4D37-AB16-BA16794542DA}"/>
              </a:ext>
            </a:extLst>
          </p:cNvPr>
          <p:cNvSpPr>
            <a:spLocks noGrp="1"/>
          </p:cNvSpPr>
          <p:nvPr>
            <p:ph type="title"/>
          </p:nvPr>
        </p:nvSpPr>
        <p:spPr>
          <a:xfrm>
            <a:off x="677334" y="99168"/>
            <a:ext cx="8596668" cy="830091"/>
          </a:xfrm>
        </p:spPr>
        <p:txBody>
          <a:bodyPr/>
          <a:lstStyle/>
          <a:p>
            <a:r>
              <a:rPr lang="en-IN" dirty="0"/>
              <a:t>FLOW CHART:</a:t>
            </a:r>
            <a:endParaRPr lang="en-US" dirty="0"/>
          </a:p>
        </p:txBody>
      </p:sp>
      <p:cxnSp>
        <p:nvCxnSpPr>
          <p:cNvPr id="88" name="Straight Arrow Connector 87">
            <a:extLst>
              <a:ext uri="{FF2B5EF4-FFF2-40B4-BE49-F238E27FC236}">
                <a16:creationId xmlns:a16="http://schemas.microsoft.com/office/drawing/2014/main" id="{76D66FE7-7DEA-4897-B9A8-B2BF62065063}"/>
              </a:ext>
            </a:extLst>
          </p:cNvPr>
          <p:cNvCxnSpPr>
            <a:cxnSpLocks/>
            <a:stCxn id="62" idx="2"/>
          </p:cNvCxnSpPr>
          <p:nvPr/>
        </p:nvCxnSpPr>
        <p:spPr>
          <a:xfrm>
            <a:off x="5922887" y="3792498"/>
            <a:ext cx="144055" cy="333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7A1AAD1-9AA3-4826-89FC-8E4C7861D1F5}"/>
              </a:ext>
            </a:extLst>
          </p:cNvPr>
          <p:cNvCxnSpPr>
            <a:cxnSpLocks/>
          </p:cNvCxnSpPr>
          <p:nvPr/>
        </p:nvCxnSpPr>
        <p:spPr>
          <a:xfrm flipH="1">
            <a:off x="6066942" y="4912831"/>
            <a:ext cx="15608" cy="62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CCB2733-2E2B-4785-8F9E-95BA65D2DB56}"/>
              </a:ext>
            </a:extLst>
          </p:cNvPr>
          <p:cNvCxnSpPr>
            <a:cxnSpLocks/>
          </p:cNvCxnSpPr>
          <p:nvPr/>
        </p:nvCxnSpPr>
        <p:spPr>
          <a:xfrm flipH="1">
            <a:off x="5825172" y="6193527"/>
            <a:ext cx="28437" cy="23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686A5320-9E66-4D83-93F6-B282CC6A5A2F}"/>
              </a:ext>
            </a:extLst>
          </p:cNvPr>
          <p:cNvGrpSpPr/>
          <p:nvPr/>
        </p:nvGrpSpPr>
        <p:grpSpPr>
          <a:xfrm>
            <a:off x="927848" y="0"/>
            <a:ext cx="9939202" cy="6468035"/>
            <a:chOff x="1217440" y="0"/>
            <a:chExt cx="9649609" cy="6468035"/>
          </a:xfrm>
        </p:grpSpPr>
        <p:grpSp>
          <p:nvGrpSpPr>
            <p:cNvPr id="59" name="Group 58">
              <a:extLst>
                <a:ext uri="{FF2B5EF4-FFF2-40B4-BE49-F238E27FC236}">
                  <a16:creationId xmlns:a16="http://schemas.microsoft.com/office/drawing/2014/main" id="{D75FC57F-4A56-48E4-AAA2-E10920187EEF}"/>
                </a:ext>
              </a:extLst>
            </p:cNvPr>
            <p:cNvGrpSpPr/>
            <p:nvPr/>
          </p:nvGrpSpPr>
          <p:grpSpPr>
            <a:xfrm>
              <a:off x="1217440" y="0"/>
              <a:ext cx="9649609" cy="6468035"/>
              <a:chOff x="0" y="0"/>
              <a:chExt cx="7369926" cy="7927744"/>
            </a:xfrm>
          </p:grpSpPr>
          <p:sp>
            <p:nvSpPr>
              <p:cNvPr id="60" name="Flowchart: Terminator 59">
                <a:extLst>
                  <a:ext uri="{FF2B5EF4-FFF2-40B4-BE49-F238E27FC236}">
                    <a16:creationId xmlns:a16="http://schemas.microsoft.com/office/drawing/2014/main" id="{03639B64-FEEA-47AD-8AF5-826C75DC0829}"/>
                  </a:ext>
                </a:extLst>
              </p:cNvPr>
              <p:cNvSpPr/>
              <p:nvPr/>
            </p:nvSpPr>
            <p:spPr>
              <a:xfrm>
                <a:off x="3075709" y="0"/>
                <a:ext cx="1054100" cy="3829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cap="all">
                    <a:effectLst/>
                    <a:ea typeface="Calibri" panose="020F0502020204030204" pitchFamily="34" charset="0"/>
                    <a:cs typeface="Latha" panose="020B0604020202020204" pitchFamily="34" charset="0"/>
                  </a:rPr>
                  <a:t>start</a:t>
                </a:r>
                <a:endParaRPr lang="en-US" sz="1100">
                  <a:effectLst/>
                  <a:ea typeface="Calibri" panose="020F0502020204030204" pitchFamily="34" charset="0"/>
                  <a:cs typeface="Latha" panose="020B0604020202020204" pitchFamily="34" charset="0"/>
                </a:endParaRPr>
              </a:p>
            </p:txBody>
          </p:sp>
          <p:sp>
            <p:nvSpPr>
              <p:cNvPr id="61" name="Flowchart: Decision 60">
                <a:extLst>
                  <a:ext uri="{FF2B5EF4-FFF2-40B4-BE49-F238E27FC236}">
                    <a16:creationId xmlns:a16="http://schemas.microsoft.com/office/drawing/2014/main" id="{AA547E54-A12A-4399-996F-BEFC6B78378C}"/>
                  </a:ext>
                </a:extLst>
              </p:cNvPr>
              <p:cNvSpPr/>
              <p:nvPr/>
            </p:nvSpPr>
            <p:spPr>
              <a:xfrm>
                <a:off x="2479964" y="1302327"/>
                <a:ext cx="2248535" cy="65587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a:effectLst/>
                    <a:ea typeface="Calibri" panose="020F0502020204030204" pitchFamily="34" charset="0"/>
                    <a:cs typeface="Latha" panose="020B0604020202020204" pitchFamily="34" charset="0"/>
                  </a:rPr>
                  <a:t>Pirsensor==high</a:t>
                </a:r>
                <a:endParaRPr lang="en-US" sz="1100">
                  <a:effectLst/>
                  <a:ea typeface="Calibri" panose="020F0502020204030204" pitchFamily="34" charset="0"/>
                  <a:cs typeface="Latha" panose="020B0604020202020204" pitchFamily="34" charset="0"/>
                </a:endParaRPr>
              </a:p>
            </p:txBody>
          </p:sp>
          <p:sp>
            <p:nvSpPr>
              <p:cNvPr id="62" name="Flowchart: Decision 61">
                <a:extLst>
                  <a:ext uri="{FF2B5EF4-FFF2-40B4-BE49-F238E27FC236}">
                    <a16:creationId xmlns:a16="http://schemas.microsoft.com/office/drawing/2014/main" id="{E7D722CE-D007-4DC2-9449-B6CF3D1FFB89}"/>
                  </a:ext>
                </a:extLst>
              </p:cNvPr>
              <p:cNvSpPr/>
              <p:nvPr/>
            </p:nvSpPr>
            <p:spPr>
              <a:xfrm>
                <a:off x="2564615" y="4081664"/>
                <a:ext cx="2278421" cy="56672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Latha" panose="020B0604020202020204" pitchFamily="34" charset="0"/>
                  </a:rPr>
                  <a:t>C2&lt;Temp&lt;C3</a:t>
                </a:r>
                <a:endParaRPr lang="en-US" sz="1100" dirty="0">
                  <a:effectLst/>
                  <a:ea typeface="Calibri" panose="020F0502020204030204" pitchFamily="34" charset="0"/>
                  <a:cs typeface="Latha" panose="020B0604020202020204" pitchFamily="34" charset="0"/>
                </a:endParaRPr>
              </a:p>
            </p:txBody>
          </p:sp>
          <p:sp>
            <p:nvSpPr>
              <p:cNvPr id="63" name="Flowchart: Decision 62">
                <a:extLst>
                  <a:ext uri="{FF2B5EF4-FFF2-40B4-BE49-F238E27FC236}">
                    <a16:creationId xmlns:a16="http://schemas.microsoft.com/office/drawing/2014/main" id="{FB42CDDF-3EC0-4FEB-9790-3A6E8D3516B0}"/>
                  </a:ext>
                </a:extLst>
              </p:cNvPr>
              <p:cNvSpPr/>
              <p:nvPr/>
            </p:nvSpPr>
            <p:spPr>
              <a:xfrm>
                <a:off x="2628309" y="5067909"/>
                <a:ext cx="2174875" cy="62674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Latha" panose="020B0604020202020204" pitchFamily="34" charset="0"/>
                  </a:rPr>
                  <a:t>C3&lt;Temp&lt;C4</a:t>
                </a:r>
                <a:endParaRPr lang="en-US" sz="1100" dirty="0">
                  <a:effectLst/>
                  <a:ea typeface="Calibri" panose="020F0502020204030204" pitchFamily="34" charset="0"/>
                  <a:cs typeface="Latha" panose="020B0604020202020204" pitchFamily="34" charset="0"/>
                </a:endParaRPr>
              </a:p>
            </p:txBody>
          </p:sp>
          <p:sp>
            <p:nvSpPr>
              <p:cNvPr id="64" name="Flowchart: Decision 63">
                <a:extLst>
                  <a:ext uri="{FF2B5EF4-FFF2-40B4-BE49-F238E27FC236}">
                    <a16:creationId xmlns:a16="http://schemas.microsoft.com/office/drawing/2014/main" id="{1328217B-933A-42ED-ACB9-FFFBCC637DEA}"/>
                  </a:ext>
                </a:extLst>
              </p:cNvPr>
              <p:cNvSpPr/>
              <p:nvPr/>
            </p:nvSpPr>
            <p:spPr>
              <a:xfrm>
                <a:off x="2628309" y="3236873"/>
                <a:ext cx="2072148" cy="51598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Latha" panose="020B0604020202020204" pitchFamily="34" charset="0"/>
                  </a:rPr>
                  <a:t>C1&lt;Temp&lt;C2</a:t>
                </a:r>
                <a:endParaRPr lang="en-US" sz="1100" dirty="0">
                  <a:effectLst/>
                  <a:ea typeface="Calibri" panose="020F0502020204030204" pitchFamily="34" charset="0"/>
                  <a:cs typeface="Latha" panose="020B0604020202020204" pitchFamily="34" charset="0"/>
                </a:endParaRPr>
              </a:p>
            </p:txBody>
          </p:sp>
          <p:sp>
            <p:nvSpPr>
              <p:cNvPr id="65" name="Flowchart: Decision 64">
                <a:extLst>
                  <a:ext uri="{FF2B5EF4-FFF2-40B4-BE49-F238E27FC236}">
                    <a16:creationId xmlns:a16="http://schemas.microsoft.com/office/drawing/2014/main" id="{2513AE6B-A012-481E-AE41-59D8098F6BF0}"/>
                  </a:ext>
                </a:extLst>
              </p:cNvPr>
              <p:cNvSpPr/>
              <p:nvPr/>
            </p:nvSpPr>
            <p:spPr>
              <a:xfrm>
                <a:off x="2798618" y="2189018"/>
                <a:ext cx="1562735"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Temp&lt;C1</a:t>
                </a:r>
                <a:endParaRPr lang="en-US" sz="1100">
                  <a:effectLst/>
                  <a:ea typeface="Calibri" panose="020F0502020204030204" pitchFamily="34" charset="0"/>
                  <a:cs typeface="Latha" panose="020B0604020202020204" pitchFamily="34" charset="0"/>
                </a:endParaRPr>
              </a:p>
            </p:txBody>
          </p:sp>
          <p:sp>
            <p:nvSpPr>
              <p:cNvPr id="66" name="Rectangle 65">
                <a:extLst>
                  <a:ext uri="{FF2B5EF4-FFF2-40B4-BE49-F238E27FC236}">
                    <a16:creationId xmlns:a16="http://schemas.microsoft.com/office/drawing/2014/main" id="{D7617247-844D-410B-8223-6B282541041C}"/>
                  </a:ext>
                </a:extLst>
              </p:cNvPr>
              <p:cNvSpPr/>
              <p:nvPr/>
            </p:nvSpPr>
            <p:spPr>
              <a:xfrm>
                <a:off x="3006437" y="609600"/>
                <a:ext cx="1120775" cy="44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Latha" panose="020B0604020202020204" pitchFamily="34" charset="0"/>
                  </a:rPr>
                  <a:t>READ </a:t>
                </a:r>
                <a:r>
                  <a:rPr lang="en-IN" sz="1100" dirty="0" err="1">
                    <a:effectLst/>
                    <a:ea typeface="Calibri" panose="020F0502020204030204" pitchFamily="34" charset="0"/>
                    <a:cs typeface="Latha" panose="020B0604020202020204" pitchFamily="34" charset="0"/>
                  </a:rPr>
                  <a:t>pirsensor</a:t>
                </a:r>
                <a:r>
                  <a:rPr lang="en-IN" sz="1100" dirty="0">
                    <a:effectLst/>
                    <a:ea typeface="Calibri" panose="020F0502020204030204" pitchFamily="34" charset="0"/>
                    <a:cs typeface="Latha" panose="020B0604020202020204" pitchFamily="34" charset="0"/>
                  </a:rPr>
                  <a:t>, temp</a:t>
                </a:r>
                <a:endParaRPr lang="en-US" sz="1100" dirty="0">
                  <a:effectLst/>
                  <a:ea typeface="Calibri" panose="020F0502020204030204" pitchFamily="34" charset="0"/>
                  <a:cs typeface="Latha" panose="020B0604020202020204" pitchFamily="34" charset="0"/>
                </a:endParaRPr>
              </a:p>
            </p:txBody>
          </p:sp>
          <p:cxnSp>
            <p:nvCxnSpPr>
              <p:cNvPr id="67" name="Straight Arrow Connector 66">
                <a:extLst>
                  <a:ext uri="{FF2B5EF4-FFF2-40B4-BE49-F238E27FC236}">
                    <a16:creationId xmlns:a16="http://schemas.microsoft.com/office/drawing/2014/main" id="{35CF33EF-BC85-48A9-9760-62586923DE96}"/>
                  </a:ext>
                </a:extLst>
              </p:cNvPr>
              <p:cNvCxnSpPr/>
              <p:nvPr/>
            </p:nvCxnSpPr>
            <p:spPr>
              <a:xfrm>
                <a:off x="3560618" y="387927"/>
                <a:ext cx="7375" cy="23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85BAAE-396D-47F7-87B7-C457CC32A2D8}"/>
                  </a:ext>
                </a:extLst>
              </p:cNvPr>
              <p:cNvCxnSpPr/>
              <p:nvPr/>
            </p:nvCxnSpPr>
            <p:spPr>
              <a:xfrm>
                <a:off x="3602182" y="1967345"/>
                <a:ext cx="0" cy="19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Flowchart: Alternate Process 68">
                <a:extLst>
                  <a:ext uri="{FF2B5EF4-FFF2-40B4-BE49-F238E27FC236}">
                    <a16:creationId xmlns:a16="http://schemas.microsoft.com/office/drawing/2014/main" id="{8E2448C9-DBA5-45E3-8A9F-578CF24C156F}"/>
                  </a:ext>
                </a:extLst>
              </p:cNvPr>
              <p:cNvSpPr/>
              <p:nvPr/>
            </p:nvSpPr>
            <p:spPr>
              <a:xfrm>
                <a:off x="3214255" y="7647709"/>
                <a:ext cx="929005" cy="28003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Latha" panose="020B0604020202020204" pitchFamily="34" charset="0"/>
                  </a:rPr>
                  <a:t>end</a:t>
                </a:r>
                <a:endParaRPr lang="en-US" sz="1100" dirty="0">
                  <a:effectLst/>
                  <a:ea typeface="Calibri" panose="020F0502020204030204" pitchFamily="34" charset="0"/>
                  <a:cs typeface="Latha" panose="020B0604020202020204" pitchFamily="34" charset="0"/>
                </a:endParaRPr>
              </a:p>
            </p:txBody>
          </p:sp>
          <p:sp>
            <p:nvSpPr>
              <p:cNvPr id="70" name="Flowchart: Data 69">
                <a:extLst>
                  <a:ext uri="{FF2B5EF4-FFF2-40B4-BE49-F238E27FC236}">
                    <a16:creationId xmlns:a16="http://schemas.microsoft.com/office/drawing/2014/main" id="{D4C1D0EB-64B1-4F1A-A4A9-AA07063EB9F4}"/>
                  </a:ext>
                </a:extLst>
              </p:cNvPr>
              <p:cNvSpPr/>
              <p:nvPr/>
            </p:nvSpPr>
            <p:spPr>
              <a:xfrm>
                <a:off x="512618" y="3228109"/>
                <a:ext cx="1843405" cy="3460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Fan speed 20%</a:t>
                </a:r>
                <a:endParaRPr lang="en-US" sz="1100">
                  <a:effectLst/>
                  <a:ea typeface="Calibri" panose="020F0502020204030204" pitchFamily="34" charset="0"/>
                  <a:cs typeface="Latha" panose="020B0604020202020204" pitchFamily="34" charset="0"/>
                </a:endParaRPr>
              </a:p>
            </p:txBody>
          </p:sp>
          <p:sp>
            <p:nvSpPr>
              <p:cNvPr id="71" name="Flowchart: Decision 70">
                <a:extLst>
                  <a:ext uri="{FF2B5EF4-FFF2-40B4-BE49-F238E27FC236}">
                    <a16:creationId xmlns:a16="http://schemas.microsoft.com/office/drawing/2014/main" id="{EC8AF4D0-9358-40C7-A0D6-7A1032B9576C}"/>
                  </a:ext>
                </a:extLst>
              </p:cNvPr>
              <p:cNvSpPr/>
              <p:nvPr/>
            </p:nvSpPr>
            <p:spPr>
              <a:xfrm>
                <a:off x="2586585" y="6618951"/>
                <a:ext cx="2174875" cy="7183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Latha" panose="020B0604020202020204" pitchFamily="34" charset="0"/>
                  </a:rPr>
                  <a:t>Temp&gt;C5</a:t>
                </a:r>
                <a:endParaRPr lang="en-US" sz="1100" dirty="0">
                  <a:effectLst/>
                  <a:ea typeface="Calibri" panose="020F0502020204030204" pitchFamily="34" charset="0"/>
                  <a:cs typeface="Latha" panose="020B0604020202020204" pitchFamily="34" charset="0"/>
                </a:endParaRPr>
              </a:p>
            </p:txBody>
          </p:sp>
          <p:sp>
            <p:nvSpPr>
              <p:cNvPr id="72" name="Flowchart: Data 71">
                <a:extLst>
                  <a:ext uri="{FF2B5EF4-FFF2-40B4-BE49-F238E27FC236}">
                    <a16:creationId xmlns:a16="http://schemas.microsoft.com/office/drawing/2014/main" id="{D6E32017-AD1C-40CD-BD08-0624A385B8D7}"/>
                  </a:ext>
                </a:extLst>
              </p:cNvPr>
              <p:cNvSpPr/>
              <p:nvPr/>
            </p:nvSpPr>
            <p:spPr>
              <a:xfrm>
                <a:off x="748146" y="2355273"/>
                <a:ext cx="1843405" cy="3460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Fan speed 0%</a:t>
                </a:r>
                <a:endParaRPr lang="en-US" sz="1100">
                  <a:effectLst/>
                  <a:ea typeface="Calibri" panose="020F0502020204030204" pitchFamily="34" charset="0"/>
                  <a:cs typeface="Latha" panose="020B0604020202020204" pitchFamily="34" charset="0"/>
                </a:endParaRPr>
              </a:p>
            </p:txBody>
          </p:sp>
          <p:sp>
            <p:nvSpPr>
              <p:cNvPr id="73" name="Flowchart: Data 72">
                <a:extLst>
                  <a:ext uri="{FF2B5EF4-FFF2-40B4-BE49-F238E27FC236}">
                    <a16:creationId xmlns:a16="http://schemas.microsoft.com/office/drawing/2014/main" id="{EE027937-F57D-4FE2-A1F6-8EF70E8FBD92}"/>
                  </a:ext>
                </a:extLst>
              </p:cNvPr>
              <p:cNvSpPr/>
              <p:nvPr/>
            </p:nvSpPr>
            <p:spPr>
              <a:xfrm>
                <a:off x="0" y="6788727"/>
                <a:ext cx="2123440" cy="3460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Fan speed 100%</a:t>
                </a:r>
                <a:endParaRPr lang="en-US" sz="1100">
                  <a:effectLst/>
                  <a:ea typeface="Calibri" panose="020F0502020204030204" pitchFamily="34" charset="0"/>
                  <a:cs typeface="Latha" panose="020B0604020202020204" pitchFamily="34" charset="0"/>
                </a:endParaRPr>
              </a:p>
            </p:txBody>
          </p:sp>
          <p:sp>
            <p:nvSpPr>
              <p:cNvPr id="74" name="Flowchart: Data 73">
                <a:extLst>
                  <a:ext uri="{FF2B5EF4-FFF2-40B4-BE49-F238E27FC236}">
                    <a16:creationId xmlns:a16="http://schemas.microsoft.com/office/drawing/2014/main" id="{818A5F61-538E-4B64-896C-CCB914AD7464}"/>
                  </a:ext>
                </a:extLst>
              </p:cNvPr>
              <p:cNvSpPr/>
              <p:nvPr/>
            </p:nvSpPr>
            <p:spPr>
              <a:xfrm>
                <a:off x="221673" y="5832764"/>
                <a:ext cx="1843405" cy="3460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Fan speed 80%</a:t>
                </a:r>
                <a:endParaRPr lang="en-US" sz="1100">
                  <a:effectLst/>
                  <a:ea typeface="Calibri" panose="020F0502020204030204" pitchFamily="34" charset="0"/>
                  <a:cs typeface="Latha" panose="020B0604020202020204" pitchFamily="34" charset="0"/>
                </a:endParaRPr>
              </a:p>
            </p:txBody>
          </p:sp>
          <p:sp>
            <p:nvSpPr>
              <p:cNvPr id="75" name="Flowchart: Data 74">
                <a:extLst>
                  <a:ext uri="{FF2B5EF4-FFF2-40B4-BE49-F238E27FC236}">
                    <a16:creationId xmlns:a16="http://schemas.microsoft.com/office/drawing/2014/main" id="{D28637F7-F539-4E6C-AF14-ABD4970B3931}"/>
                  </a:ext>
                </a:extLst>
              </p:cNvPr>
              <p:cNvSpPr/>
              <p:nvPr/>
            </p:nvSpPr>
            <p:spPr>
              <a:xfrm>
                <a:off x="360218" y="4793673"/>
                <a:ext cx="1843405" cy="3460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Fan speed 60%</a:t>
                </a:r>
                <a:endParaRPr lang="en-US" sz="1100">
                  <a:effectLst/>
                  <a:ea typeface="Calibri" panose="020F0502020204030204" pitchFamily="34" charset="0"/>
                  <a:cs typeface="Latha" panose="020B0604020202020204" pitchFamily="34" charset="0"/>
                </a:endParaRPr>
              </a:p>
            </p:txBody>
          </p:sp>
          <p:sp>
            <p:nvSpPr>
              <p:cNvPr id="76" name="Flowchart: Data 75">
                <a:extLst>
                  <a:ext uri="{FF2B5EF4-FFF2-40B4-BE49-F238E27FC236}">
                    <a16:creationId xmlns:a16="http://schemas.microsoft.com/office/drawing/2014/main" id="{64672F6B-959C-4F63-96E5-273811B431ED}"/>
                  </a:ext>
                </a:extLst>
              </p:cNvPr>
              <p:cNvSpPr/>
              <p:nvPr/>
            </p:nvSpPr>
            <p:spPr>
              <a:xfrm>
                <a:off x="387928" y="4073236"/>
                <a:ext cx="1843405" cy="3460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Fan speed 40%</a:t>
                </a:r>
                <a:endParaRPr lang="en-US" sz="1100">
                  <a:effectLst/>
                  <a:ea typeface="Calibri" panose="020F0502020204030204" pitchFamily="34" charset="0"/>
                  <a:cs typeface="Latha" panose="020B0604020202020204" pitchFamily="34" charset="0"/>
                </a:endParaRPr>
              </a:p>
            </p:txBody>
          </p:sp>
          <p:cxnSp>
            <p:nvCxnSpPr>
              <p:cNvPr id="77" name="Straight Arrow Connector 76">
                <a:extLst>
                  <a:ext uri="{FF2B5EF4-FFF2-40B4-BE49-F238E27FC236}">
                    <a16:creationId xmlns:a16="http://schemas.microsoft.com/office/drawing/2014/main" id="{F76D5682-1F1D-44F3-A716-0A652FD02C06}"/>
                  </a:ext>
                </a:extLst>
              </p:cNvPr>
              <p:cNvCxnSpPr/>
              <p:nvPr/>
            </p:nvCxnSpPr>
            <p:spPr>
              <a:xfrm flipH="1" flipV="1">
                <a:off x="1939637" y="6968836"/>
                <a:ext cx="633566" cy="4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D93AED3-EF16-4DE0-BB58-B8AB7360F388}"/>
                  </a:ext>
                </a:extLst>
              </p:cNvPr>
              <p:cNvCxnSpPr/>
              <p:nvPr/>
            </p:nvCxnSpPr>
            <p:spPr>
              <a:xfrm flipH="1" flipV="1">
                <a:off x="1939637" y="5999018"/>
                <a:ext cx="63309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A3B5B6F-13DF-4111-8486-EB0914BFAAEC}"/>
                  </a:ext>
                </a:extLst>
              </p:cNvPr>
              <p:cNvCxnSpPr>
                <a:cxnSpLocks/>
              </p:cNvCxnSpPr>
              <p:nvPr/>
            </p:nvCxnSpPr>
            <p:spPr>
              <a:xfrm flipH="1" flipV="1">
                <a:off x="2327565" y="2604656"/>
                <a:ext cx="663396" cy="1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443DBB8-717C-485A-A8F8-4945D04E5EDA}"/>
                  </a:ext>
                </a:extLst>
              </p:cNvPr>
              <p:cNvCxnSpPr/>
              <p:nvPr/>
            </p:nvCxnSpPr>
            <p:spPr>
              <a:xfrm flipH="1" flipV="1">
                <a:off x="2202873" y="3449782"/>
                <a:ext cx="63309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D734C13-2C5B-4C34-8392-F8D294E4DBFC}"/>
                  </a:ext>
                </a:extLst>
              </p:cNvPr>
              <p:cNvCxnSpPr/>
              <p:nvPr/>
            </p:nvCxnSpPr>
            <p:spPr>
              <a:xfrm flipH="1" flipV="1">
                <a:off x="1953491" y="5056909"/>
                <a:ext cx="63309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Flowchart: Data 81">
                <a:extLst>
                  <a:ext uri="{FF2B5EF4-FFF2-40B4-BE49-F238E27FC236}">
                    <a16:creationId xmlns:a16="http://schemas.microsoft.com/office/drawing/2014/main" id="{3313D2D7-97AB-4C59-A962-507A91433AE8}"/>
                  </a:ext>
                </a:extLst>
              </p:cNvPr>
              <p:cNvSpPr/>
              <p:nvPr/>
            </p:nvSpPr>
            <p:spPr>
              <a:xfrm>
                <a:off x="471055" y="1524000"/>
                <a:ext cx="1680804" cy="32385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Motor is on</a:t>
                </a:r>
                <a:endParaRPr lang="en-US" sz="1100">
                  <a:effectLst/>
                  <a:ea typeface="Calibri" panose="020F0502020204030204" pitchFamily="34" charset="0"/>
                  <a:cs typeface="Latha" panose="020B0604020202020204" pitchFamily="34" charset="0"/>
                </a:endParaRPr>
              </a:p>
            </p:txBody>
          </p:sp>
          <p:cxnSp>
            <p:nvCxnSpPr>
              <p:cNvPr id="83" name="Straight Arrow Connector 82">
                <a:extLst>
                  <a:ext uri="{FF2B5EF4-FFF2-40B4-BE49-F238E27FC236}">
                    <a16:creationId xmlns:a16="http://schemas.microsoft.com/office/drawing/2014/main" id="{FE63B15E-3A58-491A-87ED-10375032C3E4}"/>
                  </a:ext>
                </a:extLst>
              </p:cNvPr>
              <p:cNvCxnSpPr/>
              <p:nvPr/>
            </p:nvCxnSpPr>
            <p:spPr>
              <a:xfrm flipH="1" flipV="1">
                <a:off x="1995055" y="1759527"/>
                <a:ext cx="1570703" cy="2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Flowchart: Data 83">
                <a:extLst>
                  <a:ext uri="{FF2B5EF4-FFF2-40B4-BE49-F238E27FC236}">
                    <a16:creationId xmlns:a16="http://schemas.microsoft.com/office/drawing/2014/main" id="{A4E8AA23-83A9-47F0-8EC7-E2FE1E5AF012}"/>
                  </a:ext>
                </a:extLst>
              </p:cNvPr>
              <p:cNvSpPr/>
              <p:nvPr/>
            </p:nvSpPr>
            <p:spPr>
              <a:xfrm>
                <a:off x="5777346" y="3532909"/>
                <a:ext cx="1592580" cy="28003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Motor is off</a:t>
                </a:r>
                <a:endParaRPr lang="en-US" sz="1100">
                  <a:effectLst/>
                  <a:ea typeface="Calibri" panose="020F0502020204030204" pitchFamily="34" charset="0"/>
                  <a:cs typeface="Latha" panose="020B0604020202020204" pitchFamily="34" charset="0"/>
                </a:endParaRPr>
              </a:p>
            </p:txBody>
          </p:sp>
          <p:cxnSp>
            <p:nvCxnSpPr>
              <p:cNvPr id="85" name="Connector: Elbow 84">
                <a:extLst>
                  <a:ext uri="{FF2B5EF4-FFF2-40B4-BE49-F238E27FC236}">
                    <a16:creationId xmlns:a16="http://schemas.microsoft.com/office/drawing/2014/main" id="{38D981D4-B947-4A91-BBFA-0555A5E498FF}"/>
                  </a:ext>
                </a:extLst>
              </p:cNvPr>
              <p:cNvCxnSpPr/>
              <p:nvPr/>
            </p:nvCxnSpPr>
            <p:spPr>
              <a:xfrm>
                <a:off x="4765964" y="1676400"/>
                <a:ext cx="1172046" cy="19979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6B2050F6-6F0E-4A0B-81BE-BE991F9703B4}"/>
                  </a:ext>
                </a:extLst>
              </p:cNvPr>
              <p:cNvCxnSpPr/>
              <p:nvPr/>
            </p:nvCxnSpPr>
            <p:spPr>
              <a:xfrm flipH="1">
                <a:off x="3657600" y="3837709"/>
                <a:ext cx="2403700" cy="3517490"/>
              </a:xfrm>
              <a:prstGeom prst="bentConnector3">
                <a:avLst>
                  <a:gd name="adj1" fmla="val 3312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8" name="Flowchart: Decision 97">
              <a:extLst>
                <a:ext uri="{FF2B5EF4-FFF2-40B4-BE49-F238E27FC236}">
                  <a16:creationId xmlns:a16="http://schemas.microsoft.com/office/drawing/2014/main" id="{DB8B500A-66CF-4B18-BFB7-E8FD45071C6D}"/>
                </a:ext>
              </a:extLst>
            </p:cNvPr>
            <p:cNvSpPr/>
            <p:nvPr/>
          </p:nvSpPr>
          <p:spPr>
            <a:xfrm>
              <a:off x="4643136" y="4856287"/>
              <a:ext cx="2847612" cy="4769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Latha" panose="020B0604020202020204" pitchFamily="34" charset="0"/>
                </a:rPr>
                <a:t>C4&lt;Temp&lt;C5</a:t>
              </a:r>
              <a:endParaRPr lang="en-US" sz="1100" dirty="0">
                <a:effectLst/>
                <a:ea typeface="Calibri" panose="020F0502020204030204" pitchFamily="34" charset="0"/>
                <a:cs typeface="Latha" panose="020B0604020202020204" pitchFamily="34" charset="0"/>
              </a:endParaRPr>
            </a:p>
          </p:txBody>
        </p:sp>
      </p:grpSp>
      <p:cxnSp>
        <p:nvCxnSpPr>
          <p:cNvPr id="101" name="Straight Arrow Connector 100">
            <a:extLst>
              <a:ext uri="{FF2B5EF4-FFF2-40B4-BE49-F238E27FC236}">
                <a16:creationId xmlns:a16="http://schemas.microsoft.com/office/drawing/2014/main" id="{90FF9B39-638F-491B-B40C-1AE579C2E03D}"/>
              </a:ext>
            </a:extLst>
          </p:cNvPr>
          <p:cNvCxnSpPr>
            <a:cxnSpLocks/>
          </p:cNvCxnSpPr>
          <p:nvPr/>
        </p:nvCxnSpPr>
        <p:spPr>
          <a:xfrm>
            <a:off x="5886167" y="2307579"/>
            <a:ext cx="0" cy="333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5DDE72F-F7C9-4CF7-A4B9-4BD5E3847065}"/>
              </a:ext>
            </a:extLst>
          </p:cNvPr>
          <p:cNvCxnSpPr>
            <a:cxnSpLocks/>
          </p:cNvCxnSpPr>
          <p:nvPr/>
        </p:nvCxnSpPr>
        <p:spPr>
          <a:xfrm>
            <a:off x="5940658" y="3061860"/>
            <a:ext cx="0" cy="333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82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33091-B487-44AB-A644-F02BCB9BD09D}"/>
              </a:ext>
            </a:extLst>
          </p:cNvPr>
          <p:cNvSpPr>
            <a:spLocks noGrp="1"/>
          </p:cNvSpPr>
          <p:nvPr>
            <p:ph type="title"/>
          </p:nvPr>
        </p:nvSpPr>
        <p:spPr>
          <a:xfrm>
            <a:off x="913806" y="389966"/>
            <a:ext cx="10367564" cy="699246"/>
          </a:xfrm>
        </p:spPr>
        <p:txBody>
          <a:bodyPr/>
          <a:lstStyle/>
          <a:p>
            <a:r>
              <a:rPr lang="en-IN" sz="3600" dirty="0"/>
              <a:t>Testing result</a:t>
            </a:r>
            <a:r>
              <a:rPr lang="en-IN" dirty="0"/>
              <a:t>:</a:t>
            </a:r>
            <a:endParaRPr lang="en-US" dirty="0"/>
          </a:p>
        </p:txBody>
      </p:sp>
      <p:pic>
        <p:nvPicPr>
          <p:cNvPr id="7" name="Picture Placeholder 6">
            <a:extLst>
              <a:ext uri="{FF2B5EF4-FFF2-40B4-BE49-F238E27FC236}">
                <a16:creationId xmlns:a16="http://schemas.microsoft.com/office/drawing/2014/main" id="{64757EF6-72D3-4264-B105-C15DD4473FF8}"/>
              </a:ext>
            </a:extLst>
          </p:cNvPr>
          <p:cNvPicPr>
            <a:picLocks noGrp="1"/>
          </p:cNvPicPr>
          <p:nvPr>
            <p:ph type="pic" idx="1"/>
          </p:nvPr>
        </p:nvPicPr>
        <p:blipFill rotWithShape="1">
          <a:blip r:embed="rId2"/>
          <a:srcRect l="13785" t="27246" r="11245" b="14792"/>
          <a:stretch/>
        </p:blipFill>
        <p:spPr>
          <a:xfrm>
            <a:off x="2209800" y="1304998"/>
            <a:ext cx="7772400" cy="3379735"/>
          </a:xfrm>
          <a:prstGeom prst="rect">
            <a:avLst/>
          </a:prstGeom>
        </p:spPr>
      </p:pic>
      <p:sp>
        <p:nvSpPr>
          <p:cNvPr id="6" name="Text Placeholder 5">
            <a:extLst>
              <a:ext uri="{FF2B5EF4-FFF2-40B4-BE49-F238E27FC236}">
                <a16:creationId xmlns:a16="http://schemas.microsoft.com/office/drawing/2014/main" id="{447F966B-65A9-43A2-81F1-93F690CCD4F6}"/>
              </a:ext>
            </a:extLst>
          </p:cNvPr>
          <p:cNvSpPr>
            <a:spLocks noGrp="1"/>
          </p:cNvSpPr>
          <p:nvPr>
            <p:ph type="body" sz="half" idx="2"/>
          </p:nvPr>
        </p:nvSpPr>
        <p:spPr>
          <a:xfrm>
            <a:off x="1141364" y="4900519"/>
            <a:ext cx="9910859" cy="1405235"/>
          </a:xfrm>
        </p:spPr>
        <p:txBody>
          <a:bodyPr>
            <a:normAutofit/>
          </a:bodyPr>
          <a:lstStyle/>
          <a:p>
            <a:r>
              <a:rPr lang="en-IN" sz="2800" dirty="0">
                <a:solidFill>
                  <a:schemeClr val="accent2"/>
                </a:solidFill>
              </a:rPr>
              <a:t>condition 1:                                                                          </a:t>
            </a:r>
            <a:r>
              <a:rPr lang="en-IN" dirty="0"/>
              <a:t>When the move able object not presented in mentionable distance(coverage area) , then the motor should be off.</a:t>
            </a:r>
            <a:endParaRPr lang="en-US" dirty="0"/>
          </a:p>
        </p:txBody>
      </p:sp>
    </p:spTree>
    <p:extLst>
      <p:ext uri="{BB962C8B-B14F-4D97-AF65-F5344CB8AC3E}">
        <p14:creationId xmlns:p14="http://schemas.microsoft.com/office/powerpoint/2010/main" val="19748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CFB-1AB1-4CF3-9A0A-49FE605A4500}"/>
              </a:ext>
            </a:extLst>
          </p:cNvPr>
          <p:cNvSpPr>
            <a:spLocks noGrp="1"/>
          </p:cNvSpPr>
          <p:nvPr>
            <p:ph type="title"/>
          </p:nvPr>
        </p:nvSpPr>
        <p:spPr/>
        <p:txBody>
          <a:bodyPr>
            <a:normAutofit/>
          </a:bodyPr>
          <a:lstStyle/>
          <a:p>
            <a:r>
              <a:rPr lang="en-IN" dirty="0"/>
              <a:t>Condition 2:</a:t>
            </a:r>
            <a:endParaRPr lang="en-US" dirty="0"/>
          </a:p>
        </p:txBody>
      </p:sp>
      <p:sp>
        <p:nvSpPr>
          <p:cNvPr id="4" name="Text Placeholder 3">
            <a:extLst>
              <a:ext uri="{FF2B5EF4-FFF2-40B4-BE49-F238E27FC236}">
                <a16:creationId xmlns:a16="http://schemas.microsoft.com/office/drawing/2014/main" id="{2188FCC2-4885-45BF-9417-543AF171EA8A}"/>
              </a:ext>
            </a:extLst>
          </p:cNvPr>
          <p:cNvSpPr>
            <a:spLocks noGrp="1"/>
          </p:cNvSpPr>
          <p:nvPr>
            <p:ph type="body" sz="half" idx="2"/>
          </p:nvPr>
        </p:nvSpPr>
        <p:spPr>
          <a:xfrm>
            <a:off x="1141364" y="5124019"/>
            <a:ext cx="9910859" cy="1419655"/>
          </a:xfrm>
        </p:spPr>
        <p:txBody>
          <a:bodyPr>
            <a:normAutofit/>
          </a:bodyPr>
          <a:lstStyle/>
          <a:p>
            <a:r>
              <a:rPr lang="en-IN" dirty="0"/>
              <a:t>1.A moveable object presented in some mentionable distance. So ,the motor should be run.</a:t>
            </a:r>
          </a:p>
          <a:p>
            <a:r>
              <a:rPr lang="en-IN" dirty="0"/>
              <a:t>2. Then the surrounding temperature is decide the level of voltage. The temperature is below the cut-off(20) value the motor should be off .</a:t>
            </a:r>
          </a:p>
          <a:p>
            <a:endParaRPr lang="en-US" dirty="0"/>
          </a:p>
        </p:txBody>
      </p:sp>
      <p:pic>
        <p:nvPicPr>
          <p:cNvPr id="6" name="Picture 5">
            <a:extLst>
              <a:ext uri="{FF2B5EF4-FFF2-40B4-BE49-F238E27FC236}">
                <a16:creationId xmlns:a16="http://schemas.microsoft.com/office/drawing/2014/main" id="{9AE4E2E7-ABE4-4F29-B590-DD9B152B2E8F}"/>
              </a:ext>
            </a:extLst>
          </p:cNvPr>
          <p:cNvPicPr/>
          <p:nvPr/>
        </p:nvPicPr>
        <p:blipFill rotWithShape="1">
          <a:blip r:embed="rId2"/>
          <a:srcRect l="30394" t="12673" r="14522" b="809"/>
          <a:stretch/>
        </p:blipFill>
        <p:spPr>
          <a:xfrm>
            <a:off x="1730544" y="484334"/>
            <a:ext cx="8730912" cy="4168588"/>
          </a:xfrm>
          <a:prstGeom prst="rect">
            <a:avLst/>
          </a:prstGeom>
        </p:spPr>
      </p:pic>
    </p:spTree>
    <p:extLst>
      <p:ext uri="{BB962C8B-B14F-4D97-AF65-F5344CB8AC3E}">
        <p14:creationId xmlns:p14="http://schemas.microsoft.com/office/powerpoint/2010/main" val="315535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263A-05D3-4844-9125-41D132FD0730}"/>
              </a:ext>
            </a:extLst>
          </p:cNvPr>
          <p:cNvSpPr>
            <a:spLocks noGrp="1"/>
          </p:cNvSpPr>
          <p:nvPr>
            <p:ph type="title"/>
          </p:nvPr>
        </p:nvSpPr>
        <p:spPr/>
        <p:txBody>
          <a:bodyPr/>
          <a:lstStyle/>
          <a:p>
            <a:r>
              <a:rPr lang="en-IN" dirty="0"/>
              <a:t>Condition 3:</a:t>
            </a:r>
            <a:endParaRPr lang="en-US" dirty="0"/>
          </a:p>
        </p:txBody>
      </p:sp>
      <p:sp>
        <p:nvSpPr>
          <p:cNvPr id="4" name="Text Placeholder 3">
            <a:extLst>
              <a:ext uri="{FF2B5EF4-FFF2-40B4-BE49-F238E27FC236}">
                <a16:creationId xmlns:a16="http://schemas.microsoft.com/office/drawing/2014/main" id="{3E622694-E17C-4AC7-B3AC-FE5B6BDE443F}"/>
              </a:ext>
            </a:extLst>
          </p:cNvPr>
          <p:cNvSpPr>
            <a:spLocks noGrp="1"/>
          </p:cNvSpPr>
          <p:nvPr>
            <p:ph type="body" sz="half" idx="2"/>
          </p:nvPr>
        </p:nvSpPr>
        <p:spPr>
          <a:xfrm>
            <a:off x="1141364" y="5124020"/>
            <a:ext cx="9910859" cy="1127554"/>
          </a:xfrm>
        </p:spPr>
        <p:txBody>
          <a:bodyPr>
            <a:normAutofit/>
          </a:bodyPr>
          <a:lstStyle/>
          <a:p>
            <a:r>
              <a:rPr lang="en-IN" dirty="0"/>
              <a:t>Now the temperature is above the cut off (20C)value so motor is running but  below the cutoff1 (23C) value</a:t>
            </a:r>
          </a:p>
          <a:p>
            <a:r>
              <a:rPr lang="en-IN" dirty="0"/>
              <a:t>voltage regulated 1:5. speed is 20 percent </a:t>
            </a:r>
          </a:p>
          <a:p>
            <a:endParaRPr lang="en-US" dirty="0"/>
          </a:p>
        </p:txBody>
      </p:sp>
      <p:pic>
        <p:nvPicPr>
          <p:cNvPr id="5" name="Picture 4">
            <a:extLst>
              <a:ext uri="{FF2B5EF4-FFF2-40B4-BE49-F238E27FC236}">
                <a16:creationId xmlns:a16="http://schemas.microsoft.com/office/drawing/2014/main" id="{A99504BF-AC36-4044-9B4E-B9F6991BEB9B}"/>
              </a:ext>
            </a:extLst>
          </p:cNvPr>
          <p:cNvPicPr/>
          <p:nvPr/>
        </p:nvPicPr>
        <p:blipFill rotWithShape="1">
          <a:blip r:embed="rId2"/>
          <a:srcRect l="25000" t="15757" r="12037" b="4030"/>
          <a:stretch/>
        </p:blipFill>
        <p:spPr bwMode="auto">
          <a:xfrm>
            <a:off x="2258377" y="394386"/>
            <a:ext cx="7675245" cy="43046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8520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3B62-DD04-47C0-8DB0-3DD40CDECAA5}"/>
              </a:ext>
            </a:extLst>
          </p:cNvPr>
          <p:cNvSpPr>
            <a:spLocks noGrp="1"/>
          </p:cNvSpPr>
          <p:nvPr>
            <p:ph type="title"/>
          </p:nvPr>
        </p:nvSpPr>
        <p:spPr/>
        <p:txBody>
          <a:bodyPr>
            <a:normAutofit/>
          </a:bodyPr>
          <a:lstStyle/>
          <a:p>
            <a:r>
              <a:rPr lang="en-IN" dirty="0"/>
              <a:t>Condition 4:</a:t>
            </a:r>
            <a:endParaRPr lang="en-US" dirty="0"/>
          </a:p>
        </p:txBody>
      </p:sp>
      <p:pic>
        <p:nvPicPr>
          <p:cNvPr id="5" name="Picture Placeholder 4">
            <a:extLst>
              <a:ext uri="{FF2B5EF4-FFF2-40B4-BE49-F238E27FC236}">
                <a16:creationId xmlns:a16="http://schemas.microsoft.com/office/drawing/2014/main" id="{7389C607-3C6B-4857-9607-F782D01A8DE6}"/>
              </a:ext>
            </a:extLst>
          </p:cNvPr>
          <p:cNvPicPr>
            <a:picLocks noGrp="1"/>
          </p:cNvPicPr>
          <p:nvPr>
            <p:ph type="pic" idx="1"/>
          </p:nvPr>
        </p:nvPicPr>
        <p:blipFill rotWithShape="1">
          <a:blip r:embed="rId2"/>
          <a:srcRect l="29448" t="21019" r="12574" b="21019"/>
          <a:stretch/>
        </p:blipFill>
        <p:spPr bwMode="auto">
          <a:xfrm>
            <a:off x="1492625" y="606426"/>
            <a:ext cx="8928846" cy="3667653"/>
          </a:xfrm>
          <a:prstGeom prst="rect">
            <a:avLst/>
          </a:prstGeom>
          <a:ln>
            <a:noFill/>
          </a:ln>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303C9D9A-589D-43AB-BAD3-BDEC1C9644C9}"/>
              </a:ext>
            </a:extLst>
          </p:cNvPr>
          <p:cNvSpPr>
            <a:spLocks noGrp="1"/>
          </p:cNvSpPr>
          <p:nvPr>
            <p:ph type="body" sz="half" idx="2"/>
          </p:nvPr>
        </p:nvSpPr>
        <p:spPr>
          <a:xfrm>
            <a:off x="1141364" y="5124020"/>
            <a:ext cx="9910859" cy="1127554"/>
          </a:xfrm>
        </p:spPr>
        <p:txBody>
          <a:bodyPr>
            <a:normAutofit/>
          </a:bodyPr>
          <a:lstStyle/>
          <a:p>
            <a:r>
              <a:rPr lang="en-IN" dirty="0"/>
              <a:t> the temperature value in between cut off 1(23C) and cut-off 2 (25C)</a:t>
            </a:r>
          </a:p>
          <a:p>
            <a:r>
              <a:rPr lang="en-IN" dirty="0"/>
              <a:t>the voltage was regulated 2:5.</a:t>
            </a:r>
            <a:endParaRPr lang="en-US" dirty="0"/>
          </a:p>
        </p:txBody>
      </p:sp>
    </p:spTree>
    <p:extLst>
      <p:ext uri="{BB962C8B-B14F-4D97-AF65-F5344CB8AC3E}">
        <p14:creationId xmlns:p14="http://schemas.microsoft.com/office/powerpoint/2010/main" val="7513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4BEA-1298-45DF-A3F8-5EA763FEEA97}"/>
              </a:ext>
            </a:extLst>
          </p:cNvPr>
          <p:cNvSpPr>
            <a:spLocks noGrp="1"/>
          </p:cNvSpPr>
          <p:nvPr>
            <p:ph type="title"/>
          </p:nvPr>
        </p:nvSpPr>
        <p:spPr/>
        <p:txBody>
          <a:bodyPr/>
          <a:lstStyle/>
          <a:p>
            <a:r>
              <a:rPr lang="en-IN" dirty="0"/>
              <a:t>Condition 5:</a:t>
            </a:r>
            <a:endParaRPr lang="en-US" dirty="0"/>
          </a:p>
        </p:txBody>
      </p:sp>
      <p:pic>
        <p:nvPicPr>
          <p:cNvPr id="5" name="Picture Placeholder 4">
            <a:extLst>
              <a:ext uri="{FF2B5EF4-FFF2-40B4-BE49-F238E27FC236}">
                <a16:creationId xmlns:a16="http://schemas.microsoft.com/office/drawing/2014/main" id="{3EDA5F93-D715-4E38-B047-C833D154FEE1}"/>
              </a:ext>
            </a:extLst>
          </p:cNvPr>
          <p:cNvPicPr>
            <a:picLocks noGrp="1"/>
          </p:cNvPicPr>
          <p:nvPr>
            <p:ph type="pic" idx="1"/>
          </p:nvPr>
        </p:nvPicPr>
        <p:blipFill rotWithShape="1">
          <a:blip r:embed="rId2"/>
          <a:srcRect l="28930" t="21019" r="12963" b="21019"/>
          <a:stretch/>
        </p:blipFill>
        <p:spPr bwMode="auto">
          <a:xfrm>
            <a:off x="1398494" y="621321"/>
            <a:ext cx="9372600" cy="3652758"/>
          </a:xfrm>
          <a:prstGeom prst="rect">
            <a:avLst/>
          </a:prstGeom>
          <a:ln>
            <a:noFill/>
          </a:ln>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A9334B65-8FCA-4528-8133-40C58DD849CB}"/>
              </a:ext>
            </a:extLst>
          </p:cNvPr>
          <p:cNvSpPr>
            <a:spLocks noGrp="1"/>
          </p:cNvSpPr>
          <p:nvPr>
            <p:ph type="body" sz="half" idx="2"/>
          </p:nvPr>
        </p:nvSpPr>
        <p:spPr>
          <a:xfrm>
            <a:off x="1141364" y="5124020"/>
            <a:ext cx="9910859" cy="1276780"/>
          </a:xfrm>
        </p:spPr>
        <p:txBody>
          <a:bodyPr>
            <a:normAutofit/>
          </a:bodyPr>
          <a:lstStyle/>
          <a:p>
            <a:r>
              <a:rPr lang="en-IN" dirty="0"/>
              <a:t>the temperature value is between cut-off 2(25C) and cut-off 3(28C)</a:t>
            </a:r>
          </a:p>
          <a:p>
            <a:r>
              <a:rPr lang="en-IN" dirty="0"/>
              <a:t> the voltage was regulated 3:5. motor speed is 60 percent.</a:t>
            </a:r>
            <a:endParaRPr lang="en-US" dirty="0"/>
          </a:p>
        </p:txBody>
      </p:sp>
    </p:spTree>
    <p:extLst>
      <p:ext uri="{BB962C8B-B14F-4D97-AF65-F5344CB8AC3E}">
        <p14:creationId xmlns:p14="http://schemas.microsoft.com/office/powerpoint/2010/main" val="115674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56C1-183F-42A9-B9A8-1DDE09D62C89}"/>
              </a:ext>
            </a:extLst>
          </p:cNvPr>
          <p:cNvSpPr>
            <a:spLocks noGrp="1"/>
          </p:cNvSpPr>
          <p:nvPr>
            <p:ph type="title"/>
          </p:nvPr>
        </p:nvSpPr>
        <p:spPr/>
        <p:txBody>
          <a:bodyPr/>
          <a:lstStyle/>
          <a:p>
            <a:r>
              <a:rPr lang="en-IN" dirty="0"/>
              <a:t>Condition 6:</a:t>
            </a:r>
            <a:endParaRPr lang="en-US" dirty="0"/>
          </a:p>
        </p:txBody>
      </p:sp>
      <p:pic>
        <p:nvPicPr>
          <p:cNvPr id="5" name="Picture Placeholder 4">
            <a:extLst>
              <a:ext uri="{FF2B5EF4-FFF2-40B4-BE49-F238E27FC236}">
                <a16:creationId xmlns:a16="http://schemas.microsoft.com/office/drawing/2014/main" id="{47B8DD73-20EC-43C7-8E31-2F2722F1B73A}"/>
              </a:ext>
            </a:extLst>
          </p:cNvPr>
          <p:cNvPicPr>
            <a:picLocks noGrp="1"/>
          </p:cNvPicPr>
          <p:nvPr>
            <p:ph type="pic" idx="1"/>
          </p:nvPr>
        </p:nvPicPr>
        <p:blipFill rotWithShape="1">
          <a:blip r:embed="rId2"/>
          <a:srcRect t="21019" b="21019"/>
          <a:stretch/>
        </p:blipFill>
        <p:spPr bwMode="auto">
          <a:prstGeom prst="rect">
            <a:avLst/>
          </a:prstGeom>
          <a:ln>
            <a:noFill/>
          </a:ln>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2680EF71-1CD3-4118-8663-20012F75153A}"/>
              </a:ext>
            </a:extLst>
          </p:cNvPr>
          <p:cNvSpPr>
            <a:spLocks noGrp="1"/>
          </p:cNvSpPr>
          <p:nvPr>
            <p:ph type="body" sz="half" idx="2"/>
          </p:nvPr>
        </p:nvSpPr>
        <p:spPr/>
        <p:txBody>
          <a:bodyPr>
            <a:normAutofit/>
          </a:bodyPr>
          <a:lstStyle/>
          <a:p>
            <a:r>
              <a:rPr lang="en-IN" dirty="0"/>
              <a:t>the temperature value is between cut off 3 and cut-off 4 the voltage was regulated 4:5. the motor speed is 80 percentage</a:t>
            </a:r>
            <a:endParaRPr lang="en-US" dirty="0"/>
          </a:p>
        </p:txBody>
      </p:sp>
    </p:spTree>
    <p:extLst>
      <p:ext uri="{BB962C8B-B14F-4D97-AF65-F5344CB8AC3E}">
        <p14:creationId xmlns:p14="http://schemas.microsoft.com/office/powerpoint/2010/main" val="334248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EE08-8993-44F7-9529-7E65CB8C9A9E}"/>
              </a:ext>
            </a:extLst>
          </p:cNvPr>
          <p:cNvSpPr>
            <a:spLocks noGrp="1"/>
          </p:cNvSpPr>
          <p:nvPr>
            <p:ph type="title"/>
          </p:nvPr>
        </p:nvSpPr>
        <p:spPr/>
        <p:txBody>
          <a:bodyPr/>
          <a:lstStyle/>
          <a:p>
            <a:r>
              <a:rPr lang="en-IN" dirty="0"/>
              <a:t>Condition 7:</a:t>
            </a:r>
            <a:endParaRPr lang="en-US" dirty="0"/>
          </a:p>
        </p:txBody>
      </p:sp>
      <p:pic>
        <p:nvPicPr>
          <p:cNvPr id="5" name="Picture Placeholder 4">
            <a:extLst>
              <a:ext uri="{FF2B5EF4-FFF2-40B4-BE49-F238E27FC236}">
                <a16:creationId xmlns:a16="http://schemas.microsoft.com/office/drawing/2014/main" id="{1C725563-0E5F-4591-85F2-F225C57FC16B}"/>
              </a:ext>
            </a:extLst>
          </p:cNvPr>
          <p:cNvPicPr>
            <a:picLocks noGrp="1"/>
          </p:cNvPicPr>
          <p:nvPr>
            <p:ph type="pic" idx="1"/>
          </p:nvPr>
        </p:nvPicPr>
        <p:blipFill rotWithShape="1">
          <a:blip r:embed="rId2"/>
          <a:srcRect t="21019" b="21019"/>
          <a:stretch/>
        </p:blipFill>
        <p:spPr bwMode="auto">
          <a:prstGeom prst="rect">
            <a:avLst/>
          </a:prstGeom>
          <a:ln>
            <a:noFill/>
          </a:ln>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2CF7A05F-56B5-4300-9404-1EB3DD2D8C2A}"/>
              </a:ext>
            </a:extLst>
          </p:cNvPr>
          <p:cNvSpPr>
            <a:spLocks noGrp="1"/>
          </p:cNvSpPr>
          <p:nvPr>
            <p:ph type="body" sz="half" idx="2"/>
          </p:nvPr>
        </p:nvSpPr>
        <p:spPr/>
        <p:txBody>
          <a:bodyPr/>
          <a:lstStyle/>
          <a:p>
            <a:r>
              <a:rPr lang="en-IN" dirty="0"/>
              <a:t>the temperature value is between cut off 4 and cut off 5 the voltage was regulated 5:5. the motor speed 100%</a:t>
            </a:r>
            <a:endParaRPr lang="en-US" dirty="0"/>
          </a:p>
        </p:txBody>
      </p:sp>
    </p:spTree>
    <p:extLst>
      <p:ext uri="{BB962C8B-B14F-4D97-AF65-F5344CB8AC3E}">
        <p14:creationId xmlns:p14="http://schemas.microsoft.com/office/powerpoint/2010/main" val="187937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C7B6-FE5E-45AD-8ADB-F1A3DDC1FAE4}"/>
              </a:ext>
            </a:extLst>
          </p:cNvPr>
          <p:cNvSpPr>
            <a:spLocks noGrp="1"/>
          </p:cNvSpPr>
          <p:nvPr>
            <p:ph type="title"/>
          </p:nvPr>
        </p:nvSpPr>
        <p:spPr/>
        <p:txBody>
          <a:bodyPr/>
          <a:lstStyle/>
          <a:p>
            <a:r>
              <a:rPr lang="en-IN" i="1" u="sng" dirty="0">
                <a:solidFill>
                  <a:schemeClr val="accent4">
                    <a:lumMod val="40000"/>
                    <a:lumOff val="60000"/>
                  </a:schemeClr>
                </a:solidFill>
              </a:rPr>
              <a:t>Abstract</a:t>
            </a:r>
            <a:endParaRPr lang="en-US" i="1" u="sng" dirty="0">
              <a:solidFill>
                <a:schemeClr val="accent4">
                  <a:lumMod val="40000"/>
                  <a:lumOff val="60000"/>
                </a:schemeClr>
              </a:solidFill>
            </a:endParaRPr>
          </a:p>
        </p:txBody>
      </p:sp>
      <p:sp>
        <p:nvSpPr>
          <p:cNvPr id="3" name="Content Placeholder 2">
            <a:extLst>
              <a:ext uri="{FF2B5EF4-FFF2-40B4-BE49-F238E27FC236}">
                <a16:creationId xmlns:a16="http://schemas.microsoft.com/office/drawing/2014/main" id="{D8917E68-A817-4409-9E57-76E8E33082EE}"/>
              </a:ext>
            </a:extLst>
          </p:cNvPr>
          <p:cNvSpPr>
            <a:spLocks noGrp="1"/>
          </p:cNvSpPr>
          <p:nvPr>
            <p:ph idx="1"/>
          </p:nvPr>
        </p:nvSpPr>
        <p:spPr>
          <a:xfrm>
            <a:off x="913795" y="2554940"/>
            <a:ext cx="10353762" cy="3236259"/>
          </a:xfrm>
        </p:spPr>
        <p:txBody>
          <a:bodyPr/>
          <a:lstStyle/>
          <a:p>
            <a:pPr>
              <a:buFont typeface="Wingdings" panose="05000000000000000000" pitchFamily="2" charset="2"/>
              <a:buChar char="q"/>
            </a:pPr>
            <a:r>
              <a:rPr lang="en-IN" dirty="0"/>
              <a:t> An automatic human detection and temperature controlled household electric celling fan is designed and developed  by using a PIR sensor and TEMPERATURE sensor(LM35). </a:t>
            </a:r>
            <a:r>
              <a:rPr lang="en-IN" dirty="0" err="1"/>
              <a:t>Pir</a:t>
            </a:r>
            <a:r>
              <a:rPr lang="en-IN" dirty="0"/>
              <a:t> sensor and temperature sensor switch to automatically detect the human motion and regulate the speed of the fan, to create the breeze to enhance convective heat transfer. This  fan automatically changes the speed in five different level with respect to the temperature.</a:t>
            </a:r>
          </a:p>
          <a:p>
            <a:pPr marL="0" indent="0">
              <a:buNone/>
            </a:pPr>
            <a:endParaRPr lang="en-IN" dirty="0"/>
          </a:p>
        </p:txBody>
      </p:sp>
    </p:spTree>
    <p:extLst>
      <p:ext uri="{BB962C8B-B14F-4D97-AF65-F5344CB8AC3E}">
        <p14:creationId xmlns:p14="http://schemas.microsoft.com/office/powerpoint/2010/main" val="767367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AEE0-993C-4A85-9007-3244BDDA0148}"/>
              </a:ext>
            </a:extLst>
          </p:cNvPr>
          <p:cNvSpPr>
            <a:spLocks noGrp="1"/>
          </p:cNvSpPr>
          <p:nvPr>
            <p:ph type="title"/>
          </p:nvPr>
        </p:nvSpPr>
        <p:spPr/>
        <p:txBody>
          <a:bodyPr/>
          <a:lstStyle/>
          <a:p>
            <a:r>
              <a:rPr lang="en-IN" dirty="0"/>
              <a:t>Pro and corns</a:t>
            </a:r>
            <a:endParaRPr lang="en-US" dirty="0"/>
          </a:p>
        </p:txBody>
      </p:sp>
      <p:sp>
        <p:nvSpPr>
          <p:cNvPr id="3" name="Content Placeholder 2">
            <a:extLst>
              <a:ext uri="{FF2B5EF4-FFF2-40B4-BE49-F238E27FC236}">
                <a16:creationId xmlns:a16="http://schemas.microsoft.com/office/drawing/2014/main" id="{A233AC25-8205-4AED-AFFF-E69A1318D929}"/>
              </a:ext>
            </a:extLst>
          </p:cNvPr>
          <p:cNvSpPr>
            <a:spLocks noGrp="1"/>
          </p:cNvSpPr>
          <p:nvPr>
            <p:ph idx="1"/>
          </p:nvPr>
        </p:nvSpPr>
        <p:spPr>
          <a:xfrm>
            <a:off x="677333" y="1761565"/>
            <a:ext cx="10685431" cy="4279797"/>
          </a:xfrm>
        </p:spPr>
        <p:txBody>
          <a:bodyPr/>
          <a:lstStyle/>
          <a:p>
            <a:pPr marL="0" indent="0">
              <a:buNone/>
            </a:pPr>
            <a:r>
              <a:rPr lang="en-IN" dirty="0"/>
              <a:t>Pro:</a:t>
            </a:r>
          </a:p>
          <a:p>
            <a:pPr>
              <a:buFont typeface="+mj-lt"/>
              <a:buAutoNum type="arabicPeriod"/>
            </a:pPr>
            <a:r>
              <a:rPr lang="en-IN" dirty="0"/>
              <a:t> not need to switching</a:t>
            </a:r>
          </a:p>
          <a:p>
            <a:pPr>
              <a:buFont typeface="+mj-lt"/>
              <a:buAutoNum type="arabicPeriod"/>
            </a:pPr>
            <a:r>
              <a:rPr lang="en-IN" dirty="0"/>
              <a:t>Power consumption</a:t>
            </a:r>
          </a:p>
          <a:p>
            <a:pPr>
              <a:buFont typeface="+mj-lt"/>
              <a:buAutoNum type="arabicPeriod"/>
            </a:pPr>
            <a:r>
              <a:rPr lang="en-IN" dirty="0"/>
              <a:t>Eco-logical </a:t>
            </a:r>
          </a:p>
          <a:p>
            <a:pPr>
              <a:buFont typeface="+mj-lt"/>
              <a:buAutoNum type="arabicPeriod"/>
            </a:pPr>
            <a:r>
              <a:rPr lang="en-IN" dirty="0"/>
              <a:t> weather monitoring </a:t>
            </a:r>
          </a:p>
          <a:p>
            <a:pPr marL="0" indent="0">
              <a:buNone/>
            </a:pPr>
            <a:r>
              <a:rPr lang="en-IN" dirty="0"/>
              <a:t>Corns:</a:t>
            </a:r>
          </a:p>
          <a:p>
            <a:pPr>
              <a:buFont typeface="+mj-lt"/>
              <a:buAutoNum type="arabicPeriod"/>
            </a:pPr>
            <a:r>
              <a:rPr lang="en-IN" dirty="0"/>
              <a:t> over usage make the damage on  controller </a:t>
            </a:r>
            <a:r>
              <a:rPr lang="en-IN" dirty="0" err="1"/>
              <a:t>ic</a:t>
            </a:r>
            <a:r>
              <a:rPr lang="en-IN" dirty="0"/>
              <a:t>. </a:t>
            </a:r>
            <a:endParaRPr lang="en-US" dirty="0"/>
          </a:p>
        </p:txBody>
      </p:sp>
    </p:spTree>
    <p:extLst>
      <p:ext uri="{BB962C8B-B14F-4D97-AF65-F5344CB8AC3E}">
        <p14:creationId xmlns:p14="http://schemas.microsoft.com/office/powerpoint/2010/main" val="184644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C3F6-2D0E-4793-9308-F01E41DEE97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10B1663-00E9-4CF3-B40C-992BF4E00797}"/>
              </a:ext>
            </a:extLst>
          </p:cNvPr>
          <p:cNvSpPr>
            <a:spLocks noGrp="1"/>
          </p:cNvSpPr>
          <p:nvPr>
            <p:ph idx="1"/>
          </p:nvPr>
        </p:nvSpPr>
        <p:spPr>
          <a:xfrm>
            <a:off x="932828" y="1385048"/>
            <a:ext cx="8596668" cy="4615974"/>
          </a:xfrm>
        </p:spPr>
        <p:txBody>
          <a:bodyPr>
            <a:normAutofit/>
          </a:bodyPr>
          <a:lstStyle/>
          <a:p>
            <a:pPr marL="0" indent="0">
              <a:buNone/>
            </a:pPr>
            <a:r>
              <a:rPr lang="en-IN" sz="8000" dirty="0">
                <a:solidFill>
                  <a:srgbClr val="FFC000"/>
                </a:solidFill>
              </a:rPr>
              <a:t>Thank </a:t>
            </a:r>
          </a:p>
          <a:p>
            <a:pPr marL="0" indent="0">
              <a:buNone/>
            </a:pPr>
            <a:r>
              <a:rPr lang="en-IN" sz="8000" dirty="0">
                <a:solidFill>
                  <a:srgbClr val="FFC000"/>
                </a:solidFill>
              </a:rPr>
              <a:t>          you</a:t>
            </a:r>
          </a:p>
          <a:p>
            <a:pPr marL="0" indent="0">
              <a:buNone/>
            </a:pPr>
            <a:r>
              <a:rPr lang="en-IN" sz="8000" dirty="0">
                <a:solidFill>
                  <a:srgbClr val="FFC000"/>
                </a:solidFill>
              </a:rPr>
              <a:t>                    all</a:t>
            </a:r>
            <a:endParaRPr lang="en-US" sz="8000" dirty="0">
              <a:solidFill>
                <a:srgbClr val="FFC000"/>
              </a:solidFill>
            </a:endParaRPr>
          </a:p>
        </p:txBody>
      </p:sp>
    </p:spTree>
    <p:extLst>
      <p:ext uri="{BB962C8B-B14F-4D97-AF65-F5344CB8AC3E}">
        <p14:creationId xmlns:p14="http://schemas.microsoft.com/office/powerpoint/2010/main" val="256568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8D3-9839-464A-962B-245AAC6A6D49}"/>
              </a:ext>
            </a:extLst>
          </p:cNvPr>
          <p:cNvSpPr>
            <a:spLocks noGrp="1"/>
          </p:cNvSpPr>
          <p:nvPr>
            <p:ph type="title"/>
          </p:nvPr>
        </p:nvSpPr>
        <p:spPr>
          <a:xfrm>
            <a:off x="913795" y="609600"/>
            <a:ext cx="10353761" cy="950259"/>
          </a:xfrm>
        </p:spPr>
        <p:txBody>
          <a:bodyPr/>
          <a:lstStyle/>
          <a:p>
            <a:r>
              <a:rPr lang="en-IN" dirty="0"/>
              <a:t>content</a:t>
            </a:r>
            <a:endParaRPr lang="en-US" dirty="0"/>
          </a:p>
        </p:txBody>
      </p:sp>
      <p:sp>
        <p:nvSpPr>
          <p:cNvPr id="3" name="Content Placeholder 2">
            <a:extLst>
              <a:ext uri="{FF2B5EF4-FFF2-40B4-BE49-F238E27FC236}">
                <a16:creationId xmlns:a16="http://schemas.microsoft.com/office/drawing/2014/main" id="{C0F1DA2C-1EED-43D5-AF2E-C404DFF34F8F}"/>
              </a:ext>
            </a:extLst>
          </p:cNvPr>
          <p:cNvSpPr>
            <a:spLocks noGrp="1"/>
          </p:cNvSpPr>
          <p:nvPr>
            <p:ph idx="1"/>
          </p:nvPr>
        </p:nvSpPr>
        <p:spPr>
          <a:xfrm>
            <a:off x="913795" y="1559859"/>
            <a:ext cx="10353762" cy="4688541"/>
          </a:xfrm>
        </p:spPr>
        <p:txBody>
          <a:bodyPr>
            <a:normAutofit/>
          </a:bodyPr>
          <a:lstStyle/>
          <a:p>
            <a:r>
              <a:rPr lang="en-IN" dirty="0"/>
              <a:t>Introduction</a:t>
            </a:r>
          </a:p>
          <a:p>
            <a:r>
              <a:rPr lang="en-IN" dirty="0"/>
              <a:t>Components</a:t>
            </a:r>
          </a:p>
          <a:p>
            <a:r>
              <a:rPr lang="en-IN" dirty="0"/>
              <a:t>Circuit diagram</a:t>
            </a:r>
          </a:p>
          <a:p>
            <a:r>
              <a:rPr lang="en-IN" dirty="0"/>
              <a:t>Working function</a:t>
            </a:r>
          </a:p>
          <a:p>
            <a:r>
              <a:rPr lang="en-IN" dirty="0"/>
              <a:t>Testing </a:t>
            </a:r>
          </a:p>
          <a:p>
            <a:r>
              <a:rPr lang="en-IN" dirty="0"/>
              <a:t>Testing results</a:t>
            </a:r>
          </a:p>
          <a:p>
            <a:r>
              <a:rPr lang="en-IN" dirty="0"/>
              <a:t>Pro and corns</a:t>
            </a:r>
          </a:p>
          <a:p>
            <a:r>
              <a:rPr lang="en-IN" dirty="0"/>
              <a:t>Conclusion</a:t>
            </a:r>
          </a:p>
          <a:p>
            <a:endParaRPr lang="en-US" dirty="0"/>
          </a:p>
        </p:txBody>
      </p:sp>
    </p:spTree>
    <p:extLst>
      <p:ext uri="{BB962C8B-B14F-4D97-AF65-F5344CB8AC3E}">
        <p14:creationId xmlns:p14="http://schemas.microsoft.com/office/powerpoint/2010/main" val="336929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7441-EBF3-45C5-867F-80EF2E6A7379}"/>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2762F247-C04B-4467-8826-0F61FFE3373E}"/>
              </a:ext>
            </a:extLst>
          </p:cNvPr>
          <p:cNvSpPr>
            <a:spLocks noGrp="1"/>
          </p:cNvSpPr>
          <p:nvPr>
            <p:ph idx="1"/>
          </p:nvPr>
        </p:nvSpPr>
        <p:spPr/>
        <p:txBody>
          <a:bodyPr/>
          <a:lstStyle/>
          <a:p>
            <a:pPr>
              <a:buFont typeface="Wingdings" panose="05000000000000000000" pitchFamily="2" charset="2"/>
              <a:buChar char="q"/>
            </a:pPr>
            <a:r>
              <a:rPr lang="en-IN" dirty="0"/>
              <a:t> Automatic human detected and temperature controlled household electric celling fan is designed and developed by using the PIR sensor and TEMPERATURE sensor.</a:t>
            </a:r>
          </a:p>
          <a:p>
            <a:pPr>
              <a:buFont typeface="Wingdings" panose="05000000000000000000" pitchFamily="2" charset="2"/>
              <a:buChar char="q"/>
            </a:pPr>
            <a:r>
              <a:rPr lang="en-IN" dirty="0"/>
              <a:t> This PIR sensor using to detected a motion/mobility on surrounding surface for human detection   </a:t>
            </a:r>
            <a:r>
              <a:rPr lang="en-US" dirty="0"/>
              <a:t>And the temperature sensor using to detected the current temperature on surrounding place for regulating the speed of the electronic celling fan.</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119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C008-0F15-4B4F-A7EF-E2F5F1395B0A}"/>
              </a:ext>
            </a:extLst>
          </p:cNvPr>
          <p:cNvSpPr>
            <a:spLocks noGrp="1"/>
          </p:cNvSpPr>
          <p:nvPr>
            <p:ph type="title"/>
          </p:nvPr>
        </p:nvSpPr>
        <p:spPr>
          <a:xfrm>
            <a:off x="677334" y="147919"/>
            <a:ext cx="8596668" cy="995082"/>
          </a:xfrm>
        </p:spPr>
        <p:txBody>
          <a:bodyPr/>
          <a:lstStyle/>
          <a:p>
            <a:r>
              <a:rPr lang="en-IN" dirty="0"/>
              <a:t>components</a:t>
            </a:r>
            <a:endParaRPr lang="en-US" dirty="0"/>
          </a:p>
        </p:txBody>
      </p:sp>
      <p:sp>
        <p:nvSpPr>
          <p:cNvPr id="3" name="Content Placeholder 2">
            <a:extLst>
              <a:ext uri="{FF2B5EF4-FFF2-40B4-BE49-F238E27FC236}">
                <a16:creationId xmlns:a16="http://schemas.microsoft.com/office/drawing/2014/main" id="{3EFA2B8C-2CC6-4272-AC18-47959137A121}"/>
              </a:ext>
            </a:extLst>
          </p:cNvPr>
          <p:cNvSpPr>
            <a:spLocks noGrp="1"/>
          </p:cNvSpPr>
          <p:nvPr>
            <p:ph idx="1"/>
          </p:nvPr>
        </p:nvSpPr>
        <p:spPr>
          <a:xfrm>
            <a:off x="389966" y="1143001"/>
            <a:ext cx="9278470" cy="5311588"/>
          </a:xfrm>
        </p:spPr>
        <p:txBody>
          <a:bodyPr>
            <a:normAutofit/>
          </a:bodyPr>
          <a:lstStyle/>
          <a:p>
            <a:pPr marL="0" indent="0">
              <a:buNone/>
            </a:pPr>
            <a:r>
              <a:rPr lang="en-IN" sz="2000" dirty="0"/>
              <a:t>1.PIR sensor</a:t>
            </a:r>
            <a:r>
              <a:rPr lang="en-IN" dirty="0"/>
              <a:t>: </a:t>
            </a:r>
          </a:p>
          <a:p>
            <a:pPr marL="0" indent="0">
              <a:buNone/>
            </a:pPr>
            <a:r>
              <a:rPr lang="en-IN" dirty="0"/>
              <a:t>   </a:t>
            </a:r>
            <a:r>
              <a:rPr lang="en-IN" dirty="0" err="1"/>
              <a:t>pir</a:t>
            </a:r>
            <a:r>
              <a:rPr lang="en-IN" dirty="0"/>
              <a:t> sensor defines passive infrared sensor. It is the one of the type of the motion </a:t>
            </a:r>
            <a:r>
              <a:rPr lang="en-IN" dirty="0" err="1"/>
              <a:t>dections</a:t>
            </a:r>
            <a:r>
              <a:rPr lang="en-IN" dirty="0"/>
              <a:t> by using the concept of the heat energy transmission at surrounding.</a:t>
            </a:r>
          </a:p>
          <a:p>
            <a:pPr marL="0" indent="0">
              <a:buNone/>
            </a:pPr>
            <a:r>
              <a:rPr lang="en-IN" sz="2000" dirty="0" err="1"/>
              <a:t>Funtion</a:t>
            </a:r>
            <a:r>
              <a:rPr lang="en-IN" sz="2000" dirty="0"/>
              <a:t>:</a:t>
            </a:r>
          </a:p>
          <a:p>
            <a:pPr>
              <a:buFont typeface="Wingdings" panose="05000000000000000000" pitchFamily="2" charset="2"/>
              <a:buChar char="Ø"/>
            </a:pPr>
            <a:r>
              <a:rPr lang="en-US" dirty="0">
                <a:effectLst/>
              </a:rPr>
              <a:t> </a:t>
            </a:r>
            <a:r>
              <a:rPr lang="en-US" b="1" dirty="0" err="1">
                <a:effectLst/>
              </a:rPr>
              <a:t>pir</a:t>
            </a:r>
            <a:r>
              <a:rPr lang="en-US" b="1" dirty="0">
                <a:effectLst/>
              </a:rPr>
              <a:t> sensor</a:t>
            </a:r>
            <a:r>
              <a:rPr lang="en-US" dirty="0">
                <a:effectLst/>
                <a:hlinkClick r:id="rId2"/>
              </a:rPr>
              <a:t> </a:t>
            </a:r>
            <a:r>
              <a:rPr lang="en-US" dirty="0">
                <a:effectLst/>
              </a:rPr>
              <a:t>can detect animal/human movement in a requirement range. PIR is made of a pyroelectric sensor, which is able to detect different levels of infrared radiation.  The detector itself does not emit any energy but passively receives it. </a:t>
            </a:r>
          </a:p>
          <a:p>
            <a:pPr>
              <a:buFont typeface="Wingdings" panose="05000000000000000000" pitchFamily="2" charset="2"/>
              <a:buChar char="Ø"/>
            </a:pPr>
            <a:r>
              <a:rPr lang="en-US" dirty="0">
                <a:effectLst/>
              </a:rPr>
              <a:t>It detects infrared radiation from the environment. Once there is infrared radiation from the human body particle with temperature, focusing on the optical system causes the pyroelectric device to generate a sudden electrical signal. </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280277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14E5-E645-4F82-A8B2-3FB1699C5F1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06832B1-2BEF-440D-A598-8523C2829E01}"/>
              </a:ext>
            </a:extLst>
          </p:cNvPr>
          <p:cNvSpPr>
            <a:spLocks noGrp="1"/>
          </p:cNvSpPr>
          <p:nvPr>
            <p:ph idx="1"/>
          </p:nvPr>
        </p:nvSpPr>
        <p:spPr>
          <a:xfrm>
            <a:off x="677333" y="1102659"/>
            <a:ext cx="9623113" cy="4938703"/>
          </a:xfrm>
        </p:spPr>
        <p:txBody>
          <a:bodyPr>
            <a:normAutofit/>
          </a:bodyPr>
          <a:lstStyle/>
          <a:p>
            <a:pPr marL="0" indent="0">
              <a:buNone/>
            </a:pPr>
            <a:r>
              <a:rPr lang="en-IN" sz="2000" dirty="0"/>
              <a:t>2.Thermistor</a:t>
            </a:r>
            <a:r>
              <a:rPr lang="en-IN" dirty="0"/>
              <a:t>:</a:t>
            </a:r>
          </a:p>
          <a:p>
            <a:r>
              <a:rPr lang="en-US" dirty="0">
                <a:effectLst/>
              </a:rPr>
              <a:t>The Thermistor or simply </a:t>
            </a:r>
            <a:r>
              <a:rPr lang="en-US" b="1" dirty="0">
                <a:effectLst/>
              </a:rPr>
              <a:t>Therm</a:t>
            </a:r>
            <a:r>
              <a:rPr lang="en-US" dirty="0">
                <a:effectLst/>
              </a:rPr>
              <a:t>ally Sensitive Res</a:t>
            </a:r>
            <a:r>
              <a:rPr lang="en-US" b="1" dirty="0">
                <a:effectLst/>
              </a:rPr>
              <a:t>istor</a:t>
            </a:r>
            <a:r>
              <a:rPr lang="en-US" dirty="0">
                <a:effectLst/>
              </a:rPr>
              <a:t> is a thermistor that works on the principle of varying resistance with temperature. They are made of semiconducting materials.</a:t>
            </a:r>
            <a:endParaRPr lang="en-IN" dirty="0"/>
          </a:p>
          <a:p>
            <a:pPr fontAlgn="base">
              <a:buFont typeface="Wingdings" panose="05000000000000000000" pitchFamily="2" charset="2"/>
              <a:buChar char="Ø"/>
            </a:pPr>
            <a:r>
              <a:rPr lang="en-US" b="1" dirty="0">
                <a:effectLst/>
              </a:rPr>
              <a:t>Working Principle of Thermistors</a:t>
            </a:r>
          </a:p>
          <a:p>
            <a:pPr fontAlgn="base"/>
            <a:r>
              <a:rPr lang="en-US" dirty="0">
                <a:effectLst/>
              </a:rPr>
              <a:t>The thermistor works on the simple principle of change in resistance due to a change in temperature. When the ambient temperature changes the thermistor starts self-heating its elements. its resistance value is changed with respect to this change in temperature. This change depends on the type of thermistor used. </a:t>
            </a:r>
          </a:p>
          <a:p>
            <a:pPr marL="0" indent="0" fontAlgn="base">
              <a:buNone/>
            </a:pPr>
            <a:r>
              <a:rPr lang="en-US" b="1" dirty="0"/>
              <a:t>3.LCD 16×2:</a:t>
            </a:r>
          </a:p>
          <a:p>
            <a:pPr fontAlgn="base"/>
            <a:r>
              <a:rPr lang="en-US" dirty="0"/>
              <a:t>The term </a:t>
            </a:r>
            <a:r>
              <a:rPr lang="en-US" dirty="0">
                <a:hlinkClick r:id="rId2"/>
              </a:rPr>
              <a:t>LCD stands for liquid crystal display</a:t>
            </a:r>
            <a:r>
              <a:rPr lang="en-US" dirty="0"/>
              <a:t>. It is one kind of electronic display module used in an extensive range of applications</a:t>
            </a:r>
            <a:endParaRPr lang="en-US" dirty="0">
              <a:effectLst/>
            </a:endParaRPr>
          </a:p>
          <a:p>
            <a:endParaRPr lang="en-US" dirty="0"/>
          </a:p>
        </p:txBody>
      </p:sp>
    </p:spTree>
    <p:extLst>
      <p:ext uri="{BB962C8B-B14F-4D97-AF65-F5344CB8AC3E}">
        <p14:creationId xmlns:p14="http://schemas.microsoft.com/office/powerpoint/2010/main" val="98073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2401-5FD6-4F94-BD22-20360CC0FFCE}"/>
              </a:ext>
            </a:extLst>
          </p:cNvPr>
          <p:cNvSpPr>
            <a:spLocks noGrp="1"/>
          </p:cNvSpPr>
          <p:nvPr>
            <p:ph type="title"/>
          </p:nvPr>
        </p:nvSpPr>
        <p:spPr/>
        <p:txBody>
          <a:bodyPr/>
          <a:lstStyle/>
          <a:p>
            <a:r>
              <a:rPr lang="en-IN" dirty="0" err="1"/>
              <a:t>arduino</a:t>
            </a:r>
            <a:endParaRPr lang="en-US" dirty="0"/>
          </a:p>
        </p:txBody>
      </p:sp>
      <p:sp>
        <p:nvSpPr>
          <p:cNvPr id="3" name="Content Placeholder 2">
            <a:extLst>
              <a:ext uri="{FF2B5EF4-FFF2-40B4-BE49-F238E27FC236}">
                <a16:creationId xmlns:a16="http://schemas.microsoft.com/office/drawing/2014/main" id="{2F15CFE4-5923-4FD9-A2F0-42C7ED059FD7}"/>
              </a:ext>
            </a:extLst>
          </p:cNvPr>
          <p:cNvSpPr>
            <a:spLocks noGrp="1"/>
          </p:cNvSpPr>
          <p:nvPr>
            <p:ph idx="1"/>
          </p:nvPr>
        </p:nvSpPr>
        <p:spPr/>
        <p:txBody>
          <a:bodyPr/>
          <a:lstStyle/>
          <a:p>
            <a:r>
              <a:rPr lang="en-US" dirty="0">
                <a:effectLst/>
              </a:rPr>
              <a:t>Arduino is an open-source electronics platform based on easy-to-use hardware and software. </a:t>
            </a:r>
          </a:p>
          <a:p>
            <a:r>
              <a:rPr lang="en-US" dirty="0">
                <a:effectLst/>
              </a:rPr>
              <a:t>Arduino boards are able to read inputs - light on a sensor, a finger on a button, or a Twitter message - and turn it into an output - activating a motor, turning on an LED, publishing something online.</a:t>
            </a:r>
          </a:p>
          <a:p>
            <a:r>
              <a:rPr lang="en-US" dirty="0">
                <a:effectLst/>
              </a:rPr>
              <a:t> You can tell your board what to do by sending a set of instructions to the microcontroller on the board. </a:t>
            </a:r>
          </a:p>
          <a:p>
            <a:r>
              <a:rPr lang="en-US" dirty="0">
                <a:effectLst/>
              </a:rPr>
              <a:t>To do so you use the </a:t>
            </a:r>
            <a:r>
              <a:rPr lang="en-US" dirty="0"/>
              <a:t>Arduino programming language</a:t>
            </a:r>
            <a:r>
              <a:rPr lang="en-US" dirty="0">
                <a:effectLst/>
              </a:rPr>
              <a:t> (based on </a:t>
            </a:r>
            <a:r>
              <a:rPr lang="en-US" dirty="0"/>
              <a:t>Wiring</a:t>
            </a:r>
            <a:r>
              <a:rPr lang="en-US" dirty="0">
                <a:effectLst/>
              </a:rPr>
              <a:t>), and </a:t>
            </a:r>
            <a:r>
              <a:rPr lang="en-US" dirty="0"/>
              <a:t>the Arduino Software (IDE)</a:t>
            </a:r>
            <a:r>
              <a:rPr lang="en-US" dirty="0">
                <a:effectLst/>
              </a:rPr>
              <a:t>, based on </a:t>
            </a:r>
            <a:r>
              <a:rPr lang="en-US" dirty="0"/>
              <a:t>Processing</a:t>
            </a:r>
            <a:r>
              <a:rPr lang="en-US" dirty="0">
                <a:effectLst/>
              </a:rPr>
              <a:t>.</a:t>
            </a:r>
            <a:endParaRPr lang="en-US" dirty="0"/>
          </a:p>
        </p:txBody>
      </p:sp>
    </p:spTree>
    <p:extLst>
      <p:ext uri="{BB962C8B-B14F-4D97-AF65-F5344CB8AC3E}">
        <p14:creationId xmlns:p14="http://schemas.microsoft.com/office/powerpoint/2010/main" val="418626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D5DF3FB8-82C6-4D63-BC60-E0B447A2BA1F}"/>
              </a:ext>
            </a:extLst>
          </p:cNvPr>
          <p:cNvGrpSpPr/>
          <p:nvPr/>
        </p:nvGrpSpPr>
        <p:grpSpPr>
          <a:xfrm>
            <a:off x="2729753" y="2463165"/>
            <a:ext cx="6965576" cy="2606376"/>
            <a:chOff x="0" y="-48778"/>
            <a:chExt cx="5877212" cy="1419959"/>
          </a:xfrm>
        </p:grpSpPr>
        <p:sp>
          <p:nvSpPr>
            <p:cNvPr id="30" name="Flowchart: Alternate Process 29">
              <a:extLst>
                <a:ext uri="{FF2B5EF4-FFF2-40B4-BE49-F238E27FC236}">
                  <a16:creationId xmlns:a16="http://schemas.microsoft.com/office/drawing/2014/main" id="{91D70061-8EA3-4662-BA12-FA3C8AE0F25C}"/>
                </a:ext>
              </a:extLst>
            </p:cNvPr>
            <p:cNvSpPr/>
            <p:nvPr/>
          </p:nvSpPr>
          <p:spPr>
            <a:xfrm>
              <a:off x="4697361" y="132736"/>
              <a:ext cx="1179851" cy="3097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a:effectLst/>
                  <a:ea typeface="Calibri" panose="020F0502020204030204" pitchFamily="34" charset="0"/>
                  <a:cs typeface="Latha" panose="020B0604020202020204" pitchFamily="34" charset="0"/>
                </a:rPr>
                <a:t>LCD DISPLAY</a:t>
              </a:r>
              <a:endParaRPr lang="en-US" sz="1100">
                <a:effectLst/>
                <a:ea typeface="Calibri" panose="020F0502020204030204" pitchFamily="34" charset="0"/>
                <a:cs typeface="Latha" panose="020B0604020202020204" pitchFamily="34" charset="0"/>
              </a:endParaRPr>
            </a:p>
          </p:txBody>
        </p:sp>
        <p:sp>
          <p:nvSpPr>
            <p:cNvPr id="31" name="Flowchart: Alternate Process 30">
              <a:extLst>
                <a:ext uri="{FF2B5EF4-FFF2-40B4-BE49-F238E27FC236}">
                  <a16:creationId xmlns:a16="http://schemas.microsoft.com/office/drawing/2014/main" id="{183B455C-00A2-49A4-B80F-E465E06997F6}"/>
                </a:ext>
              </a:extLst>
            </p:cNvPr>
            <p:cNvSpPr/>
            <p:nvPr/>
          </p:nvSpPr>
          <p:spPr>
            <a:xfrm>
              <a:off x="4719484" y="936523"/>
              <a:ext cx="1150374" cy="2728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Latha" panose="020B0604020202020204" pitchFamily="34" charset="0"/>
                </a:rPr>
                <a:t>DC MOTOR</a:t>
              </a:r>
              <a:endParaRPr lang="en-US" sz="1100">
                <a:effectLst/>
                <a:ea typeface="Calibri" panose="020F0502020204030204" pitchFamily="34" charset="0"/>
                <a:cs typeface="Latha" panose="020B0604020202020204" pitchFamily="34" charset="0"/>
              </a:endParaRPr>
            </a:p>
          </p:txBody>
        </p:sp>
        <p:sp>
          <p:nvSpPr>
            <p:cNvPr id="32" name="Arrow: Right 31">
              <a:extLst>
                <a:ext uri="{FF2B5EF4-FFF2-40B4-BE49-F238E27FC236}">
                  <a16:creationId xmlns:a16="http://schemas.microsoft.com/office/drawing/2014/main" id="{7D2748E0-3F08-46E3-8F53-2A1820B238A8}"/>
                </a:ext>
              </a:extLst>
            </p:cNvPr>
            <p:cNvSpPr/>
            <p:nvPr/>
          </p:nvSpPr>
          <p:spPr>
            <a:xfrm>
              <a:off x="1224116" y="169607"/>
              <a:ext cx="1095887" cy="20647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Arrow: Right 32">
              <a:extLst>
                <a:ext uri="{FF2B5EF4-FFF2-40B4-BE49-F238E27FC236}">
                  <a16:creationId xmlns:a16="http://schemas.microsoft.com/office/drawing/2014/main" id="{120B6E7D-7469-4FCD-B870-A752B70B24AF}"/>
                </a:ext>
              </a:extLst>
            </p:cNvPr>
            <p:cNvSpPr/>
            <p:nvPr/>
          </p:nvSpPr>
          <p:spPr>
            <a:xfrm>
              <a:off x="3510116" y="1025013"/>
              <a:ext cx="1150374" cy="168951"/>
            </a:xfrm>
            <a:prstGeom prst="rightArrow">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Arrow: Right 33">
              <a:extLst>
                <a:ext uri="{FF2B5EF4-FFF2-40B4-BE49-F238E27FC236}">
                  <a16:creationId xmlns:a16="http://schemas.microsoft.com/office/drawing/2014/main" id="{22B85AFF-A00B-4C09-92DF-21FB60B0B88F}"/>
                </a:ext>
              </a:extLst>
            </p:cNvPr>
            <p:cNvSpPr/>
            <p:nvPr/>
          </p:nvSpPr>
          <p:spPr>
            <a:xfrm>
              <a:off x="3554361" y="243348"/>
              <a:ext cx="1118010" cy="2063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Arrow: Right 34">
              <a:extLst>
                <a:ext uri="{FF2B5EF4-FFF2-40B4-BE49-F238E27FC236}">
                  <a16:creationId xmlns:a16="http://schemas.microsoft.com/office/drawing/2014/main" id="{119963E7-C0F2-4A5D-996B-A6C8AC0CBD65}"/>
                </a:ext>
              </a:extLst>
            </p:cNvPr>
            <p:cNvSpPr/>
            <p:nvPr/>
          </p:nvSpPr>
          <p:spPr>
            <a:xfrm>
              <a:off x="1224116" y="973394"/>
              <a:ext cx="1118010" cy="213749"/>
            </a:xfrm>
            <a:prstGeom prst="rightArrow">
              <a:avLst>
                <a:gd name="adj1" fmla="val 42855"/>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Flowchart: Terminator 35">
              <a:extLst>
                <a:ext uri="{FF2B5EF4-FFF2-40B4-BE49-F238E27FC236}">
                  <a16:creationId xmlns:a16="http://schemas.microsoft.com/office/drawing/2014/main" id="{742FC14C-3551-4386-B9AD-DD8C2B7F56C6}"/>
                </a:ext>
              </a:extLst>
            </p:cNvPr>
            <p:cNvSpPr/>
            <p:nvPr/>
          </p:nvSpPr>
          <p:spPr>
            <a:xfrm>
              <a:off x="0" y="0"/>
              <a:ext cx="1250315" cy="45593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a:effectLst/>
                  <a:ea typeface="Calibri" panose="020F0502020204030204" pitchFamily="34" charset="0"/>
                  <a:cs typeface="Latha" panose="020B0604020202020204" pitchFamily="34" charset="0"/>
                </a:rPr>
                <a:t>PIRSENSOR</a:t>
              </a:r>
              <a:endParaRPr lang="en-US" sz="1100">
                <a:effectLst/>
                <a:ea typeface="Calibri" panose="020F0502020204030204" pitchFamily="34" charset="0"/>
                <a:cs typeface="Latha" panose="020B0604020202020204" pitchFamily="34" charset="0"/>
              </a:endParaRPr>
            </a:p>
          </p:txBody>
        </p:sp>
        <p:sp>
          <p:nvSpPr>
            <p:cNvPr id="37" name="Flowchart: Process 36">
              <a:extLst>
                <a:ext uri="{FF2B5EF4-FFF2-40B4-BE49-F238E27FC236}">
                  <a16:creationId xmlns:a16="http://schemas.microsoft.com/office/drawing/2014/main" id="{1866436C-5233-4FA7-8006-640616EE932F}"/>
                </a:ext>
              </a:extLst>
            </p:cNvPr>
            <p:cNvSpPr/>
            <p:nvPr/>
          </p:nvSpPr>
          <p:spPr>
            <a:xfrm>
              <a:off x="2374286" y="-48778"/>
              <a:ext cx="1150374" cy="1419959"/>
            </a:xfrm>
            <a:prstGeom prst="flowChartProcess">
              <a:avLst/>
            </a:prstGeom>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800">
                  <a:solidFill>
                    <a:srgbClr val="FF0000"/>
                  </a:solidFill>
                  <a:effectLst/>
                  <a:ea typeface="Calibri" panose="020F0502020204030204" pitchFamily="34" charset="0"/>
                  <a:cs typeface="Latha" panose="020B0604020202020204" pitchFamily="34" charset="0"/>
                </a:rPr>
                <a:t>ARDUINO</a:t>
              </a:r>
              <a:endParaRPr lang="en-US" sz="1100">
                <a:effectLst/>
                <a:ea typeface="Calibri" panose="020F0502020204030204" pitchFamily="34" charset="0"/>
                <a:cs typeface="Latha" panose="020B0604020202020204" pitchFamily="34" charset="0"/>
              </a:endParaRPr>
            </a:p>
          </p:txBody>
        </p:sp>
        <p:sp>
          <p:nvSpPr>
            <p:cNvPr id="38" name="Flowchart: Terminator 37">
              <a:extLst>
                <a:ext uri="{FF2B5EF4-FFF2-40B4-BE49-F238E27FC236}">
                  <a16:creationId xmlns:a16="http://schemas.microsoft.com/office/drawing/2014/main" id="{ABED662D-66E3-463A-AB7B-775A4B33A42C}"/>
                </a:ext>
              </a:extLst>
            </p:cNvPr>
            <p:cNvSpPr/>
            <p:nvPr/>
          </p:nvSpPr>
          <p:spPr>
            <a:xfrm>
              <a:off x="22122" y="855407"/>
              <a:ext cx="1186815" cy="3536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b="1" dirty="0">
                  <a:effectLst/>
                  <a:ea typeface="Calibri" panose="020F0502020204030204" pitchFamily="34" charset="0"/>
                  <a:cs typeface="Latha" panose="020B0604020202020204" pitchFamily="34" charset="0"/>
                </a:rPr>
                <a:t>THERMISTOR</a:t>
              </a:r>
              <a:r>
                <a:rPr lang="en-IN" sz="1100" dirty="0">
                  <a:effectLst/>
                  <a:ea typeface="Calibri" panose="020F0502020204030204" pitchFamily="34" charset="0"/>
                  <a:cs typeface="Latha" panose="020B0604020202020204" pitchFamily="34" charset="0"/>
                </a:rPr>
                <a:t> </a:t>
              </a:r>
              <a:endParaRPr lang="en-US" sz="1100" dirty="0">
                <a:effectLst/>
                <a:ea typeface="Calibri" panose="020F0502020204030204" pitchFamily="34" charset="0"/>
                <a:cs typeface="Latha" panose="020B0604020202020204" pitchFamily="34" charset="0"/>
              </a:endParaRPr>
            </a:p>
          </p:txBody>
        </p:sp>
      </p:grpSp>
      <p:sp>
        <p:nvSpPr>
          <p:cNvPr id="16" name="Title 15">
            <a:extLst>
              <a:ext uri="{FF2B5EF4-FFF2-40B4-BE49-F238E27FC236}">
                <a16:creationId xmlns:a16="http://schemas.microsoft.com/office/drawing/2014/main" id="{3DFCBD3B-8608-4F2B-859A-BAE3F5F62725}"/>
              </a:ext>
            </a:extLst>
          </p:cNvPr>
          <p:cNvSpPr>
            <a:spLocks noGrp="1"/>
          </p:cNvSpPr>
          <p:nvPr>
            <p:ph type="title"/>
          </p:nvPr>
        </p:nvSpPr>
        <p:spPr>
          <a:xfrm>
            <a:off x="677334" y="609600"/>
            <a:ext cx="8596668" cy="1036216"/>
          </a:xfrm>
        </p:spPr>
        <p:txBody>
          <a:bodyPr/>
          <a:lstStyle/>
          <a:p>
            <a:r>
              <a:rPr lang="en-IN" i="1" dirty="0">
                <a:solidFill>
                  <a:schemeClr val="accent1">
                    <a:lumMod val="20000"/>
                    <a:lumOff val="80000"/>
                  </a:schemeClr>
                </a:solidFill>
              </a:rPr>
              <a:t>Block diagram:</a:t>
            </a:r>
            <a:endParaRPr lang="en-US" i="1" dirty="0">
              <a:solidFill>
                <a:schemeClr val="accent1">
                  <a:lumMod val="20000"/>
                  <a:lumOff val="80000"/>
                </a:schemeClr>
              </a:solidFill>
            </a:endParaRPr>
          </a:p>
        </p:txBody>
      </p:sp>
    </p:spTree>
    <p:extLst>
      <p:ext uri="{BB962C8B-B14F-4D97-AF65-F5344CB8AC3E}">
        <p14:creationId xmlns:p14="http://schemas.microsoft.com/office/powerpoint/2010/main" val="345112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D6D7-E7D3-421A-8032-B01E1C566B71}"/>
              </a:ext>
            </a:extLst>
          </p:cNvPr>
          <p:cNvSpPr>
            <a:spLocks noGrp="1"/>
          </p:cNvSpPr>
          <p:nvPr>
            <p:ph type="title"/>
          </p:nvPr>
        </p:nvSpPr>
        <p:spPr>
          <a:xfrm>
            <a:off x="913795" y="609600"/>
            <a:ext cx="10353761" cy="546847"/>
          </a:xfrm>
        </p:spPr>
        <p:txBody>
          <a:bodyPr>
            <a:normAutofit fontScale="90000"/>
          </a:bodyPr>
          <a:lstStyle/>
          <a:p>
            <a:r>
              <a:rPr lang="en-IN" dirty="0"/>
              <a:t>Circuit diagram</a:t>
            </a:r>
            <a:endParaRPr lang="en-US" dirty="0"/>
          </a:p>
        </p:txBody>
      </p:sp>
      <p:pic>
        <p:nvPicPr>
          <p:cNvPr id="13" name="Content Placeholder 12">
            <a:extLst>
              <a:ext uri="{FF2B5EF4-FFF2-40B4-BE49-F238E27FC236}">
                <a16:creationId xmlns:a16="http://schemas.microsoft.com/office/drawing/2014/main" id="{AEFD3462-CE60-4268-9B5B-691E3D716660}"/>
              </a:ext>
            </a:extLst>
          </p:cNvPr>
          <p:cNvPicPr>
            <a:picLocks noGrp="1" noChangeAspect="1"/>
          </p:cNvPicPr>
          <p:nvPr>
            <p:ph idx="1"/>
          </p:nvPr>
        </p:nvPicPr>
        <p:blipFill rotWithShape="1">
          <a:blip r:embed="rId2"/>
          <a:srcRect l="26393" t="26504" r="15038" b="3737"/>
          <a:stretch/>
        </p:blipFill>
        <p:spPr>
          <a:xfrm>
            <a:off x="753035" y="1317813"/>
            <a:ext cx="10919012" cy="5044888"/>
          </a:xfrm>
          <a:prstGeom prst="rect">
            <a:avLst/>
          </a:prstGeom>
        </p:spPr>
      </p:pic>
    </p:spTree>
    <p:extLst>
      <p:ext uri="{BB962C8B-B14F-4D97-AF65-F5344CB8AC3E}">
        <p14:creationId xmlns:p14="http://schemas.microsoft.com/office/powerpoint/2010/main" val="7692122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684</TotalTime>
  <Words>769</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Latha</vt:lpstr>
      <vt:lpstr>Trebuchet MS</vt:lpstr>
      <vt:lpstr>Wingdings</vt:lpstr>
      <vt:lpstr>Wingdings 3</vt:lpstr>
      <vt:lpstr>Facet</vt:lpstr>
      <vt:lpstr>Automotive human detection and temperature controlled fan</vt:lpstr>
      <vt:lpstr>Abstract</vt:lpstr>
      <vt:lpstr>content</vt:lpstr>
      <vt:lpstr>introduction</vt:lpstr>
      <vt:lpstr>components</vt:lpstr>
      <vt:lpstr>PowerPoint Presentation</vt:lpstr>
      <vt:lpstr>arduino</vt:lpstr>
      <vt:lpstr>Block diagram:</vt:lpstr>
      <vt:lpstr>Circuit diagram</vt:lpstr>
      <vt:lpstr>working</vt:lpstr>
      <vt:lpstr>testing</vt:lpstr>
      <vt:lpstr>FLOW CHART:</vt:lpstr>
      <vt:lpstr>Testing result:</vt:lpstr>
      <vt:lpstr>Condition 2:</vt:lpstr>
      <vt:lpstr>Condition 3:</vt:lpstr>
      <vt:lpstr>Condition 4:</vt:lpstr>
      <vt:lpstr>Condition 5:</vt:lpstr>
      <vt:lpstr>Condition 6:</vt:lpstr>
      <vt:lpstr>Condition 7:</vt:lpstr>
      <vt:lpstr>Pro and corns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Automative human detection and temperature controlled fan</dc:title>
  <dc:creator>janarthanan k</dc:creator>
  <cp:lastModifiedBy>janarthanan k</cp:lastModifiedBy>
  <cp:revision>34</cp:revision>
  <dcterms:created xsi:type="dcterms:W3CDTF">2022-05-01T03:57:04Z</dcterms:created>
  <dcterms:modified xsi:type="dcterms:W3CDTF">2022-05-11T18:15:04Z</dcterms:modified>
</cp:coreProperties>
</file>