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56" r:id="rId2"/>
    <p:sldId id="257" r:id="rId3"/>
    <p:sldId id="258" r:id="rId4"/>
    <p:sldId id="259" r:id="rId5"/>
    <p:sldId id="278" r:id="rId6"/>
    <p:sldId id="260" r:id="rId7"/>
    <p:sldId id="279" r:id="rId8"/>
    <p:sldId id="261" r:id="rId9"/>
    <p:sldId id="262" r:id="rId10"/>
    <p:sldId id="280" r:id="rId11"/>
    <p:sldId id="281" r:id="rId12"/>
    <p:sldId id="285" r:id="rId13"/>
    <p:sldId id="283" r:id="rId14"/>
    <p:sldId id="282" r:id="rId15"/>
    <p:sldId id="284" r:id="rId16"/>
    <p:sldId id="286" r:id="rId17"/>
    <p:sldId id="287" r:id="rId18"/>
    <p:sldId id="288" r:id="rId19"/>
    <p:sldId id="28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66" d="100"/>
          <a:sy n="66" d="100"/>
        </p:scale>
        <p:origin x="1296" y="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8A87A34-81AB-432B-8DAE-1953F412C126}" type="datetimeFigureOut">
              <a:rPr lang="en-US" smtClean="0"/>
              <a:pPr/>
              <a:t>1/21/2025</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37681" y="3257550"/>
            <a:ext cx="8060242" cy="2092916"/>
          </a:xfrm>
        </p:spPr>
        <p:txBody>
          <a:bodyPr>
            <a:normAutofit/>
          </a:bodyPr>
          <a:lstStyle/>
          <a:p>
            <a:r>
              <a:rPr lang="en-US" i="1" dirty="0">
                <a:latin typeface="Times New Roman" pitchFamily="18" charset="0"/>
                <a:cs typeface="Times New Roman" pitchFamily="18" charset="0"/>
              </a:rPr>
              <a:t>                                                                   PRESENTED BY</a:t>
            </a:r>
          </a:p>
          <a:p>
            <a:r>
              <a:rPr lang="en-US" i="1" dirty="0">
                <a:latin typeface="Times New Roman" pitchFamily="18" charset="0"/>
                <a:cs typeface="Times New Roman" pitchFamily="18" charset="0"/>
              </a:rPr>
              <a:t>                                                                  - MADHUBASHINI.S                                      </a:t>
            </a:r>
          </a:p>
          <a:p>
            <a:r>
              <a:rPr lang="en-US" i="1" dirty="0">
                <a:latin typeface="Times New Roman" pitchFamily="18" charset="0"/>
                <a:cs typeface="Times New Roman" pitchFamily="18" charset="0"/>
              </a:rPr>
              <a:t>                                                                   - KOWSALYA.S                            </a:t>
            </a:r>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                                                                                                                   </a:t>
            </a:r>
          </a:p>
        </p:txBody>
      </p:sp>
      <p:sp>
        <p:nvSpPr>
          <p:cNvPr id="2" name="Title 1"/>
          <p:cNvSpPr>
            <a:spLocks noGrp="1"/>
          </p:cNvSpPr>
          <p:nvPr>
            <p:ph type="ctrTitle"/>
          </p:nvPr>
        </p:nvSpPr>
        <p:spPr>
          <a:xfrm>
            <a:off x="1172090" y="1631951"/>
            <a:ext cx="10099160" cy="1714500"/>
          </a:xfrm>
        </p:spPr>
        <p:txBody>
          <a:bodyPr>
            <a:normAutofit/>
          </a:bodyPr>
          <a:lstStyle/>
          <a:p>
            <a:pPr marL="182880" marR="200660" indent="0" algn="ctr">
              <a:buNone/>
            </a:pPr>
            <a:r>
              <a:rPr lang="en-US" sz="4000" i="1" dirty="0">
                <a:latin typeface="Times New Roman" pitchFamily="18" charset="0"/>
                <a:cs typeface="Times New Roman" pitchFamily="18" charset="0"/>
              </a:rPr>
              <a:t>  MOVIE  RECOMMENDATION SYSTEM</a:t>
            </a:r>
          </a:p>
        </p:txBody>
      </p:sp>
    </p:spTree>
    <p:extLst>
      <p:ext uri="{BB962C8B-B14F-4D97-AF65-F5344CB8AC3E}">
        <p14:creationId xmlns:p14="http://schemas.microsoft.com/office/powerpoint/2010/main" val="48236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C0E77-1897-706A-22A1-9183C1110DC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D9B28E0-9E74-7624-4068-A01E85079ECC}"/>
              </a:ext>
            </a:extLst>
          </p:cNvPr>
          <p:cNvSpPr/>
          <p:nvPr/>
        </p:nvSpPr>
        <p:spPr>
          <a:xfrm>
            <a:off x="567159" y="312515"/>
            <a:ext cx="11091441" cy="1569660"/>
          </a:xfrm>
          <a:prstGeom prst="rect">
            <a:avLst/>
          </a:prstGeom>
        </p:spPr>
        <p:txBody>
          <a:bodyPr wrap="square">
            <a:spAutoFit/>
          </a:bodyPr>
          <a:lstStyle/>
          <a:p>
            <a:r>
              <a:rPr lang="en-US" sz="2400" b="1" dirty="0">
                <a:solidFill>
                  <a:srgbClr val="444444"/>
                </a:solidFill>
                <a:latin typeface="Cambria" panose="02040503050406030204" pitchFamily="18" charset="0"/>
                <a:ea typeface="Cambria" panose="02040503050406030204" pitchFamily="18" charset="0"/>
                <a:cs typeface="Times New Roman" pitchFamily="18" charset="0"/>
              </a:rPr>
              <a:t>PROPOSED WORK ARCHITECTURE</a:t>
            </a: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p:txBody>
      </p:sp>
      <p:pic>
        <p:nvPicPr>
          <p:cNvPr id="5" name="Picture 4">
            <a:extLst>
              <a:ext uri="{FF2B5EF4-FFF2-40B4-BE49-F238E27FC236}">
                <a16:creationId xmlns:a16="http://schemas.microsoft.com/office/drawing/2014/main" id="{BDEEF92E-4188-C332-1878-C70692B06B76}"/>
              </a:ext>
            </a:extLst>
          </p:cNvPr>
          <p:cNvPicPr>
            <a:picLocks noChangeAspect="1"/>
          </p:cNvPicPr>
          <p:nvPr/>
        </p:nvPicPr>
        <p:blipFill>
          <a:blip r:embed="rId2"/>
          <a:stretch>
            <a:fillRect/>
          </a:stretch>
        </p:blipFill>
        <p:spPr>
          <a:xfrm>
            <a:off x="1828800" y="908311"/>
            <a:ext cx="8677890" cy="5126140"/>
          </a:xfrm>
          <a:prstGeom prst="rect">
            <a:avLst/>
          </a:prstGeom>
        </p:spPr>
      </p:pic>
    </p:spTree>
    <p:extLst>
      <p:ext uri="{BB962C8B-B14F-4D97-AF65-F5344CB8AC3E}">
        <p14:creationId xmlns:p14="http://schemas.microsoft.com/office/powerpoint/2010/main" val="372749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6800E-63E8-A169-887F-7750076C1F0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552C719-4238-8EFA-09F8-93D15439022F}"/>
              </a:ext>
            </a:extLst>
          </p:cNvPr>
          <p:cNvSpPr/>
          <p:nvPr/>
        </p:nvSpPr>
        <p:spPr>
          <a:xfrm>
            <a:off x="567159" y="312515"/>
            <a:ext cx="11091441" cy="7848302"/>
          </a:xfrm>
          <a:prstGeom prst="rect">
            <a:avLst/>
          </a:prstGeom>
        </p:spPr>
        <p:txBody>
          <a:bodyPr wrap="square">
            <a:spAutoFit/>
          </a:bodyPr>
          <a:lstStyle/>
          <a:p>
            <a:r>
              <a:rPr lang="en-US" sz="2400" b="1" dirty="0">
                <a:solidFill>
                  <a:srgbClr val="444444"/>
                </a:solidFill>
                <a:latin typeface="Cambria" panose="02040503050406030204" pitchFamily="18" charset="0"/>
                <a:ea typeface="Cambria" panose="02040503050406030204" pitchFamily="18" charset="0"/>
                <a:cs typeface="Times New Roman" pitchFamily="18" charset="0"/>
              </a:rPr>
              <a:t>LONG SHORT TERM MEMORY ALGORITHM- PROPOSED WORK</a:t>
            </a:r>
          </a:p>
          <a:p>
            <a:endParaRPr lang="en-US" sz="2400" b="1"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Long Short-Term Memory (LSTM) is a type of Recurrent Neural Network (RNN) that captures sequential data patterns.</a:t>
            </a: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It is effective in understanding temporal dependencies, such as user viewing history.- </a:t>
            </a: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LSTMs use memory cells to retain information over time, making them ideal for predicting user preferences based on movie-watching sequences.</a:t>
            </a:r>
          </a:p>
          <a:p>
            <a:pPr marL="342900" indent="-342900">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cs typeface="Times New Roman" pitchFamily="18" charset="0"/>
            </a:endParaRPr>
          </a:p>
          <a:p>
            <a:r>
              <a:rPr lang="en-GB" sz="2400" b="1" dirty="0">
                <a:solidFill>
                  <a:srgbClr val="444444"/>
                </a:solidFill>
                <a:latin typeface="Cambria" panose="02040503050406030204" pitchFamily="18" charset="0"/>
                <a:ea typeface="Cambria" panose="02040503050406030204" pitchFamily="18" charset="0"/>
                <a:cs typeface="Times New Roman" pitchFamily="18" charset="0"/>
              </a:rPr>
              <a:t>MODULES IN PROPOSED WORK</a:t>
            </a:r>
          </a:p>
          <a:p>
            <a:pPr marL="342900" indent="-342900">
              <a:buFont typeface="Wingdings" panose="05000000000000000000" pitchFamily="2" charset="2"/>
              <a:buChar char="ü"/>
            </a:pPr>
            <a:r>
              <a:rPr lang="en-GB" sz="2400" dirty="0">
                <a:solidFill>
                  <a:srgbClr val="444444"/>
                </a:solidFill>
                <a:latin typeface="Cambria" panose="02040503050406030204" pitchFamily="18" charset="0"/>
                <a:ea typeface="Cambria" panose="02040503050406030204" pitchFamily="18" charset="0"/>
                <a:cs typeface="Times New Roman" pitchFamily="18" charset="0"/>
              </a:rPr>
              <a:t>Data Collection</a:t>
            </a:r>
          </a:p>
          <a:p>
            <a:pPr marL="342900" indent="-342900">
              <a:buFont typeface="Wingdings" panose="05000000000000000000" pitchFamily="2" charset="2"/>
              <a:buChar char="ü"/>
            </a:pPr>
            <a:r>
              <a:rPr lang="en-GB" sz="2400" dirty="0">
                <a:solidFill>
                  <a:srgbClr val="444444"/>
                </a:solidFill>
                <a:latin typeface="Cambria" panose="02040503050406030204" pitchFamily="18" charset="0"/>
                <a:ea typeface="Cambria" panose="02040503050406030204" pitchFamily="18" charset="0"/>
                <a:cs typeface="Times New Roman" pitchFamily="18" charset="0"/>
              </a:rPr>
              <a:t>Preprocessing the data</a:t>
            </a:r>
          </a:p>
          <a:p>
            <a:pPr marL="342900" indent="-342900">
              <a:buFont typeface="Wingdings" panose="05000000000000000000" pitchFamily="2" charset="2"/>
              <a:buChar char="ü"/>
            </a:pPr>
            <a:r>
              <a:rPr lang="en-GB" sz="2400" dirty="0">
                <a:solidFill>
                  <a:srgbClr val="444444"/>
                </a:solidFill>
                <a:latin typeface="Cambria" panose="02040503050406030204" pitchFamily="18" charset="0"/>
                <a:ea typeface="Cambria" panose="02040503050406030204" pitchFamily="18" charset="0"/>
                <a:cs typeface="Times New Roman" pitchFamily="18" charset="0"/>
              </a:rPr>
              <a:t>Content-Based Filtering </a:t>
            </a:r>
          </a:p>
          <a:p>
            <a:pPr marL="342900" indent="-342900">
              <a:buFont typeface="Wingdings" panose="05000000000000000000" pitchFamily="2" charset="2"/>
              <a:buChar char="ü"/>
            </a:pPr>
            <a:r>
              <a:rPr lang="en-GB" sz="2400" dirty="0">
                <a:solidFill>
                  <a:srgbClr val="444444"/>
                </a:solidFill>
                <a:latin typeface="Cambria" panose="02040503050406030204" pitchFamily="18" charset="0"/>
                <a:ea typeface="Cambria" panose="02040503050406030204" pitchFamily="18" charset="0"/>
                <a:cs typeface="Times New Roman" pitchFamily="18" charset="0"/>
              </a:rPr>
              <a:t>User Profile Construction</a:t>
            </a:r>
          </a:p>
          <a:p>
            <a:pPr marL="342900" indent="-342900">
              <a:buFont typeface="Wingdings" panose="05000000000000000000" pitchFamily="2" charset="2"/>
              <a:buChar char="ü"/>
            </a:pPr>
            <a:r>
              <a:rPr lang="en-GB" sz="2400" dirty="0">
                <a:solidFill>
                  <a:srgbClr val="444444"/>
                </a:solidFill>
                <a:latin typeface="Cambria" panose="02040503050406030204" pitchFamily="18" charset="0"/>
                <a:ea typeface="Cambria" panose="02040503050406030204" pitchFamily="18" charset="0"/>
                <a:cs typeface="Times New Roman" pitchFamily="18" charset="0"/>
              </a:rPr>
              <a:t>LSTM Model </a:t>
            </a:r>
          </a:p>
          <a:p>
            <a:pPr marL="342900" indent="-342900">
              <a:buFont typeface="Wingdings" panose="05000000000000000000" pitchFamily="2" charset="2"/>
              <a:buChar char="ü"/>
            </a:pPr>
            <a:r>
              <a:rPr lang="en-GB" sz="2400" dirty="0">
                <a:solidFill>
                  <a:srgbClr val="444444"/>
                </a:solidFill>
                <a:latin typeface="Cambria" panose="02040503050406030204" pitchFamily="18" charset="0"/>
                <a:ea typeface="Cambria" panose="02040503050406030204" pitchFamily="18" charset="0"/>
                <a:cs typeface="Times New Roman" pitchFamily="18" charset="0"/>
              </a:rPr>
              <a:t>Refined </a:t>
            </a:r>
            <a:r>
              <a:rPr lang="en-GB" sz="2400" dirty="0" err="1">
                <a:solidFill>
                  <a:srgbClr val="444444"/>
                </a:solidFill>
                <a:latin typeface="Cambria" panose="02040503050406030204" pitchFamily="18" charset="0"/>
                <a:ea typeface="Cambria" panose="02040503050406030204" pitchFamily="18" charset="0"/>
                <a:cs typeface="Times New Roman" pitchFamily="18" charset="0"/>
              </a:rPr>
              <a:t>UserProfile</a:t>
            </a:r>
            <a:r>
              <a:rPr lang="en-GB" sz="2400" dirty="0">
                <a:solidFill>
                  <a:srgbClr val="444444"/>
                </a:solidFill>
                <a:latin typeface="Cambria" panose="02040503050406030204" pitchFamily="18" charset="0"/>
                <a:ea typeface="Cambria" panose="02040503050406030204" pitchFamily="18" charset="0"/>
                <a:cs typeface="Times New Roman" pitchFamily="18" charset="0"/>
              </a:rPr>
              <a:t> Construction</a:t>
            </a:r>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a:p>
            <a:endParaRPr lang="en-US" sz="2400" b="1"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ü"/>
            </a:pPr>
            <a:endParaRPr lang="en-US" sz="2400" b="1"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ü"/>
            </a:pPr>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5648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B35F-B9E6-008C-6B8D-3C34C394BFE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0E02358-AF68-BFBF-E26C-0CF2A41AB290}"/>
              </a:ext>
            </a:extLst>
          </p:cNvPr>
          <p:cNvSpPr txBox="1"/>
          <p:nvPr/>
        </p:nvSpPr>
        <p:spPr>
          <a:xfrm>
            <a:off x="221673" y="152401"/>
            <a:ext cx="10547927" cy="5222263"/>
          </a:xfrm>
          <a:prstGeom prst="rect">
            <a:avLst/>
          </a:prstGeom>
          <a:noFill/>
        </p:spPr>
        <p:txBody>
          <a:bodyPr wrap="square">
            <a:spAutoFit/>
          </a:bodyPr>
          <a:lstStyle/>
          <a:p>
            <a:pPr marL="104775" marR="684530">
              <a:spcBef>
                <a:spcPts val="1400"/>
              </a:spcBef>
            </a:pPr>
            <a:r>
              <a:rPr lang="en-IN" sz="2400" b="1" dirty="0">
                <a:effectLst/>
                <a:latin typeface="Times New Roman" panose="02020603050405020304" pitchFamily="18" charset="0"/>
                <a:ea typeface="Times New Roman" panose="02020603050405020304" pitchFamily="18" charset="0"/>
              </a:rPr>
              <a:t>ADVANTAGES OF PROPOSED WORK</a:t>
            </a:r>
          </a:p>
          <a:p>
            <a:pPr marL="447675" marR="684530" indent="-342900">
              <a:spcBef>
                <a:spcPts val="1400"/>
              </a:spcBef>
              <a:buFont typeface="Wingdings" panose="05000000000000000000" pitchFamily="2" charset="2"/>
              <a:buChar char="ü"/>
            </a:pPr>
            <a:r>
              <a:rPr lang="en-IN" sz="2400" dirty="0">
                <a:latin typeface="Cambria" panose="02040503050406030204" pitchFamily="18" charset="0"/>
                <a:ea typeface="Cambria" panose="02040503050406030204" pitchFamily="18" charset="0"/>
              </a:rPr>
              <a:t>Handling Sequential Data</a:t>
            </a:r>
            <a:endParaRPr lang="en-IN" sz="2400" b="1" dirty="0">
              <a:latin typeface="Cambria" panose="02040503050406030204" pitchFamily="18" charset="0"/>
              <a:ea typeface="Cambria" panose="02040503050406030204" pitchFamily="18" charset="0"/>
            </a:endParaRPr>
          </a:p>
          <a:p>
            <a:pPr marL="447675" marR="684530" indent="-342900">
              <a:spcBef>
                <a:spcPts val="1400"/>
              </a:spcBef>
              <a:buFont typeface="Wingdings" panose="05000000000000000000" pitchFamily="2" charset="2"/>
              <a:buChar char="ü"/>
            </a:pPr>
            <a:r>
              <a:rPr lang="en-IN" sz="2400" dirty="0">
                <a:latin typeface="Cambria" panose="02040503050406030204" pitchFamily="18" charset="0"/>
                <a:ea typeface="Cambria" panose="02040503050406030204" pitchFamily="18" charset="0"/>
              </a:rPr>
              <a:t>Better Personalization</a:t>
            </a:r>
            <a:endParaRPr lang="en-IN" sz="2400" b="1" dirty="0">
              <a:latin typeface="Cambria" panose="02040503050406030204" pitchFamily="18" charset="0"/>
              <a:ea typeface="Cambria" panose="02040503050406030204" pitchFamily="18" charset="0"/>
            </a:endParaRPr>
          </a:p>
          <a:p>
            <a:pPr marL="447675" marR="684530" indent="-342900">
              <a:spcBef>
                <a:spcPts val="1400"/>
              </a:spcBef>
              <a:buFont typeface="Wingdings" panose="05000000000000000000" pitchFamily="2" charset="2"/>
              <a:buChar char="ü"/>
            </a:pPr>
            <a:r>
              <a:rPr lang="en-IN" sz="2400" dirty="0">
                <a:latin typeface="Cambria" panose="02040503050406030204" pitchFamily="18" charset="0"/>
                <a:ea typeface="Cambria" panose="02040503050406030204" pitchFamily="18" charset="0"/>
              </a:rPr>
              <a:t>Overcoming Cold-Start Problem</a:t>
            </a:r>
            <a:endParaRPr lang="en-IN" sz="2400" b="1" dirty="0">
              <a:latin typeface="Cambria" panose="02040503050406030204" pitchFamily="18" charset="0"/>
              <a:ea typeface="Cambria" panose="02040503050406030204" pitchFamily="18" charset="0"/>
            </a:endParaRPr>
          </a:p>
          <a:p>
            <a:pPr marL="447675" marR="684530" indent="-342900">
              <a:spcBef>
                <a:spcPts val="1400"/>
              </a:spcBef>
              <a:buFont typeface="Wingdings" panose="05000000000000000000" pitchFamily="2" charset="2"/>
              <a:buChar char="ü"/>
            </a:pPr>
            <a:r>
              <a:rPr lang="en-IN" sz="2400" dirty="0">
                <a:latin typeface="Cambria" panose="02040503050406030204" pitchFamily="18" charset="0"/>
                <a:ea typeface="Cambria" panose="02040503050406030204" pitchFamily="18" charset="0"/>
              </a:rPr>
              <a:t>Context Awareness</a:t>
            </a:r>
            <a:endParaRPr lang="en-IN" sz="2400" b="1" dirty="0">
              <a:effectLst/>
              <a:latin typeface="Cambria" panose="02040503050406030204" pitchFamily="18" charset="0"/>
              <a:ea typeface="Cambria" panose="02040503050406030204" pitchFamily="18" charset="0"/>
            </a:endParaRPr>
          </a:p>
          <a:p>
            <a:pPr marL="457200" algn="just">
              <a:lnSpc>
                <a:spcPct val="150000"/>
              </a:lnSpc>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lnSpc>
                <a:spcPct val="150000"/>
              </a:lnSpc>
              <a:buSzPts val="1000"/>
              <a:buFont typeface="Wingdings" panose="05000000000000000000" pitchFamily="2" charset="2"/>
              <a:buChar char=""/>
              <a:tabLst>
                <a:tab pos="1371600" algn="l"/>
              </a:tabLst>
            </a:pPr>
            <a:endParaRPr lang="en-IN" sz="24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tabLst>
                <a:tab pos="914400" algn="l"/>
              </a:tabLst>
            </a:pPr>
            <a:r>
              <a:rPr lang="en-IN" sz="1800" dirty="0">
                <a:effectLst/>
                <a:latin typeface="Times New Roman" panose="02020603050405020304" pitchFamily="18" charset="0"/>
                <a:ea typeface="Times New Roman" panose="02020603050405020304" pitchFamily="18" charset="0"/>
              </a:rPr>
              <a:t>.</a:t>
            </a:r>
          </a:p>
          <a:p>
            <a:pPr lvl="1" algn="just">
              <a:lnSpc>
                <a:spcPct val="150000"/>
              </a:lnSpc>
              <a:buSzPts val="1000"/>
              <a:tabLst>
                <a:tab pos="914400" algn="l"/>
              </a:tabLst>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62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F950-7DE7-AA96-A827-920383D87E3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3CE6D91-7693-446C-1976-E7869A9BA335}"/>
              </a:ext>
            </a:extLst>
          </p:cNvPr>
          <p:cNvSpPr txBox="1"/>
          <p:nvPr/>
        </p:nvSpPr>
        <p:spPr>
          <a:xfrm>
            <a:off x="221673" y="152401"/>
            <a:ext cx="10547927" cy="5458225"/>
          </a:xfrm>
          <a:prstGeom prst="rect">
            <a:avLst/>
          </a:prstGeom>
          <a:noFill/>
        </p:spPr>
        <p:txBody>
          <a:bodyPr wrap="square">
            <a:spAutoFit/>
          </a:bodyPr>
          <a:lstStyle/>
          <a:p>
            <a:pPr marL="149225">
              <a:spcBef>
                <a:spcPts val="1405"/>
              </a:spcBef>
            </a:pPr>
            <a:r>
              <a:rPr lang="en-US" sz="2400" b="1" kern="0" dirty="0">
                <a:latin typeface="Times New Roman" panose="02020603050405020304" pitchFamily="18" charset="0"/>
                <a:ea typeface="Times New Roman" panose="02020603050405020304" pitchFamily="18" charset="0"/>
              </a:rPr>
              <a:t>EVALUATION METRICS</a:t>
            </a:r>
            <a:endParaRPr lang="en-US" sz="2400" b="1" kern="0" dirty="0">
              <a:effectLst/>
              <a:latin typeface="Times New Roman" panose="02020603050405020304" pitchFamily="18" charset="0"/>
              <a:ea typeface="Times New Roman" panose="02020603050405020304" pitchFamily="18" charset="0"/>
            </a:endParaRPr>
          </a:p>
          <a:p>
            <a:pPr marL="149225">
              <a:spcBef>
                <a:spcPts val="1405"/>
              </a:spcBef>
            </a:pPr>
            <a:r>
              <a:rPr lang="en-US" sz="2400" b="1" kern="0" dirty="0">
                <a:effectLst/>
                <a:latin typeface="Times New Roman" panose="02020603050405020304" pitchFamily="18" charset="0"/>
                <a:ea typeface="Times New Roman" panose="02020603050405020304" pitchFamily="18" charset="0"/>
              </a:rPr>
              <a:t>1.Confusion</a:t>
            </a:r>
            <a:r>
              <a:rPr lang="en-US" sz="2400" b="1" kern="0" spc="-35" dirty="0">
                <a:effectLst/>
                <a:latin typeface="Times New Roman" panose="02020603050405020304" pitchFamily="18" charset="0"/>
                <a:ea typeface="Times New Roman" panose="02020603050405020304" pitchFamily="18" charset="0"/>
              </a:rPr>
              <a:t> </a:t>
            </a:r>
            <a:r>
              <a:rPr lang="en-US" sz="2400" b="1" kern="0" spc="-10" dirty="0">
                <a:effectLst/>
                <a:latin typeface="Times New Roman" panose="02020603050405020304" pitchFamily="18" charset="0"/>
                <a:ea typeface="Times New Roman" panose="02020603050405020304" pitchFamily="18" charset="0"/>
              </a:rPr>
              <a:t>Matrix:</a:t>
            </a:r>
            <a:endParaRPr lang="en-IN" sz="2400" b="1" kern="0" dirty="0">
              <a:effectLst/>
              <a:latin typeface="Times New Roman" panose="02020603050405020304" pitchFamily="18" charset="0"/>
              <a:ea typeface="Times New Roman" panose="02020603050405020304" pitchFamily="18" charset="0"/>
            </a:endParaRPr>
          </a:p>
          <a:p>
            <a:pPr marR="948055" lvl="0">
              <a:spcBef>
                <a:spcPts val="1400"/>
              </a:spcBef>
              <a:tabLst>
                <a:tab pos="561975"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A</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tabular</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representation</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True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Positives</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(TP),</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True</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Negatives</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(TN), False Positives (FP), and False Negatives (FN).</a:t>
            </a:r>
          </a:p>
          <a:p>
            <a:pPr lvl="0">
              <a:lnSpc>
                <a:spcPts val="1605"/>
              </a:lnSpc>
              <a:tabLst>
                <a:tab pos="561975" algn="l"/>
              </a:tabLst>
            </a:pPr>
            <a:endParaRPr lang="en-IN" sz="2400" dirty="0">
              <a:latin typeface="Times New Roman" panose="02020603050405020304" pitchFamily="18" charset="0"/>
              <a:ea typeface="Symbol" panose="05050102010706020507" pitchFamily="18" charset="2"/>
              <a:cs typeface="Symbol" panose="05050102010706020507" pitchFamily="18" charset="2"/>
            </a:endParaRPr>
          </a:p>
          <a:p>
            <a:pPr lvl="0">
              <a:lnSpc>
                <a:spcPts val="1605"/>
              </a:lnSpc>
              <a:tabLst>
                <a:tab pos="561975"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Helps</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in</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understanding</a:t>
            </a:r>
            <a:r>
              <a:rPr lang="en-US" sz="24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classifier's</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for</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each</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class.</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pPr marL="457200" algn="just">
              <a:lnSpc>
                <a:spcPct val="150000"/>
              </a:lnSpc>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lnSpc>
                <a:spcPct val="150000"/>
              </a:lnSpc>
              <a:buSzPts val="1000"/>
              <a:buFont typeface="Wingdings" panose="05000000000000000000" pitchFamily="2" charset="2"/>
              <a:buChar char=""/>
              <a:tabLst>
                <a:tab pos="1371600" algn="l"/>
              </a:tabLst>
            </a:pPr>
            <a:endParaRPr lang="en-IN" sz="24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tabLst>
                <a:tab pos="914400" algn="l"/>
              </a:tabLst>
            </a:pPr>
            <a:r>
              <a:rPr lang="en-IN" sz="1800" dirty="0">
                <a:effectLst/>
                <a:latin typeface="Times New Roman" panose="02020603050405020304" pitchFamily="18" charset="0"/>
                <a:ea typeface="Times New Roman" panose="02020603050405020304" pitchFamily="18" charset="0"/>
              </a:rPr>
              <a:t>.</a:t>
            </a:r>
          </a:p>
          <a:p>
            <a:pPr lvl="1" algn="just">
              <a:lnSpc>
                <a:spcPct val="150000"/>
              </a:lnSpc>
              <a:buSzPts val="1000"/>
              <a:tabLst>
                <a:tab pos="914400" algn="l"/>
              </a:tabLst>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F67FB6D-A906-1266-DFB1-9058BBD924DD}"/>
              </a:ext>
            </a:extLst>
          </p:cNvPr>
          <p:cNvPicPr>
            <a:picLocks noChangeAspect="1"/>
          </p:cNvPicPr>
          <p:nvPr/>
        </p:nvPicPr>
        <p:blipFill>
          <a:blip r:embed="rId2"/>
          <a:stretch>
            <a:fillRect/>
          </a:stretch>
        </p:blipFill>
        <p:spPr>
          <a:xfrm>
            <a:off x="3304785" y="2545695"/>
            <a:ext cx="5399377" cy="4026498"/>
          </a:xfrm>
          <a:prstGeom prst="rect">
            <a:avLst/>
          </a:prstGeom>
        </p:spPr>
      </p:pic>
    </p:spTree>
    <p:extLst>
      <p:ext uri="{BB962C8B-B14F-4D97-AF65-F5344CB8AC3E}">
        <p14:creationId xmlns:p14="http://schemas.microsoft.com/office/powerpoint/2010/main" val="307873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CC127-8A2D-B5C7-914E-315A0D3A6FB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80FF172-0A86-191E-9A78-8930C95ACC39}"/>
              </a:ext>
            </a:extLst>
          </p:cNvPr>
          <p:cNvSpPr txBox="1"/>
          <p:nvPr/>
        </p:nvSpPr>
        <p:spPr>
          <a:xfrm>
            <a:off x="221673" y="152401"/>
            <a:ext cx="10547927" cy="3944991"/>
          </a:xfrm>
          <a:prstGeom prst="rect">
            <a:avLst/>
          </a:prstGeom>
          <a:noFill/>
        </p:spPr>
        <p:txBody>
          <a:bodyPr wrap="square">
            <a:spAutoFit/>
          </a:bodyPr>
          <a:lstStyle/>
          <a:p>
            <a:pPr marL="104775" marR="684530">
              <a:spcBef>
                <a:spcPts val="1400"/>
              </a:spcBef>
            </a:pPr>
            <a:r>
              <a:rPr lang="en-US" sz="2400" b="1" dirty="0">
                <a:effectLst/>
                <a:latin typeface="Times New Roman" panose="02020603050405020304" pitchFamily="18" charset="0"/>
                <a:ea typeface="Times New Roman" panose="02020603050405020304" pitchFamily="18" charset="0"/>
              </a:rPr>
              <a:t>2.Accuracy:</a:t>
            </a:r>
            <a:r>
              <a:rPr lang="en-US" sz="2400" b="1"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Indicates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proportion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correctly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classified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instances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over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total instances.</a:t>
            </a:r>
          </a:p>
          <a:p>
            <a:pPr marL="104775" marR="684530">
              <a:spcBef>
                <a:spcPts val="1400"/>
              </a:spcBef>
            </a:pPr>
            <a:endParaRPr lang="en-IN" sz="2400" dirty="0">
              <a:effectLst/>
              <a:latin typeface="Times New Roman" panose="02020603050405020304" pitchFamily="18" charset="0"/>
              <a:ea typeface="Times New Roman" panose="02020603050405020304" pitchFamily="18" charset="0"/>
            </a:endParaRPr>
          </a:p>
          <a:p>
            <a:pPr marL="457200" algn="just">
              <a:lnSpc>
                <a:spcPct val="150000"/>
              </a:lnSpc>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lnSpc>
                <a:spcPct val="150000"/>
              </a:lnSpc>
              <a:buSzPts val="1000"/>
              <a:buFont typeface="Wingdings" panose="05000000000000000000" pitchFamily="2" charset="2"/>
              <a:buChar char=""/>
              <a:tabLst>
                <a:tab pos="1371600" algn="l"/>
              </a:tabLst>
            </a:pPr>
            <a:endParaRPr lang="en-IN" sz="24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tabLst>
                <a:tab pos="914400" algn="l"/>
              </a:tabLst>
            </a:pPr>
            <a:r>
              <a:rPr lang="en-IN" sz="1800" dirty="0">
                <a:effectLst/>
                <a:latin typeface="Times New Roman" panose="02020603050405020304" pitchFamily="18" charset="0"/>
                <a:ea typeface="Times New Roman" panose="02020603050405020304" pitchFamily="18" charset="0"/>
              </a:rPr>
              <a:t>.</a:t>
            </a:r>
          </a:p>
          <a:p>
            <a:pPr lvl="1" algn="just">
              <a:lnSpc>
                <a:spcPct val="150000"/>
              </a:lnSpc>
              <a:buSzPts val="1000"/>
              <a:tabLst>
                <a:tab pos="914400" algn="l"/>
              </a:tabLst>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C1A7F1-D8E2-6E00-9EE9-CF3268F3B6F0}"/>
              </a:ext>
            </a:extLst>
          </p:cNvPr>
          <p:cNvPicPr>
            <a:picLocks noChangeAspect="1"/>
          </p:cNvPicPr>
          <p:nvPr/>
        </p:nvPicPr>
        <p:blipFill>
          <a:blip r:embed="rId2"/>
          <a:stretch>
            <a:fillRect/>
          </a:stretch>
        </p:blipFill>
        <p:spPr>
          <a:xfrm>
            <a:off x="2458977" y="1474573"/>
            <a:ext cx="5724324" cy="3794655"/>
          </a:xfrm>
          <a:prstGeom prst="rect">
            <a:avLst/>
          </a:prstGeom>
        </p:spPr>
      </p:pic>
    </p:spTree>
    <p:extLst>
      <p:ext uri="{BB962C8B-B14F-4D97-AF65-F5344CB8AC3E}">
        <p14:creationId xmlns:p14="http://schemas.microsoft.com/office/powerpoint/2010/main" val="3517967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5C8BE-9967-9459-A484-468D8A5C126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428CF7B-8B49-6B60-1163-AF707D01EC6C}"/>
              </a:ext>
            </a:extLst>
          </p:cNvPr>
          <p:cNvSpPr txBox="1"/>
          <p:nvPr/>
        </p:nvSpPr>
        <p:spPr>
          <a:xfrm>
            <a:off x="221673" y="152401"/>
            <a:ext cx="10547927" cy="5412059"/>
          </a:xfrm>
          <a:prstGeom prst="rect">
            <a:avLst/>
          </a:prstGeom>
          <a:noFill/>
        </p:spPr>
        <p:txBody>
          <a:bodyPr wrap="square">
            <a:spAutoFit/>
          </a:bodyPr>
          <a:lstStyle/>
          <a:p>
            <a:pPr marL="104775" marR="661035">
              <a:spcBef>
                <a:spcPts val="1405"/>
              </a:spcBef>
            </a:pPr>
            <a:r>
              <a:rPr lang="en-US" sz="2400" b="1" dirty="0">
                <a:effectLst/>
                <a:latin typeface="Times New Roman" panose="02020603050405020304" pitchFamily="18" charset="0"/>
                <a:ea typeface="Times New Roman" panose="02020603050405020304" pitchFamily="18" charset="0"/>
              </a:rPr>
              <a:t>3.Precision:</a:t>
            </a:r>
            <a:r>
              <a:rPr lang="en-US" sz="2400" b="1"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Measures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number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true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positive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predictions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compared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total positive predictions.</a:t>
            </a:r>
            <a:endParaRPr lang="en-IN" sz="2400" dirty="0">
              <a:effectLst/>
              <a:latin typeface="Times New Roman" panose="02020603050405020304" pitchFamily="18" charset="0"/>
              <a:ea typeface="Times New Roman" panose="02020603050405020304" pitchFamily="18" charset="0"/>
            </a:endParaRPr>
          </a:p>
          <a:p>
            <a:pPr marL="149225">
              <a:spcBef>
                <a:spcPts val="1400"/>
              </a:spcBef>
            </a:pPr>
            <a:r>
              <a:rPr lang="en-US" sz="2400" b="1" dirty="0">
                <a:effectLst/>
                <a:latin typeface="Times New Roman" panose="02020603050405020304" pitchFamily="18" charset="0"/>
                <a:ea typeface="Times New Roman" panose="02020603050405020304" pitchFamily="18" charset="0"/>
              </a:rPr>
              <a:t>4.Recall</a:t>
            </a:r>
            <a:r>
              <a:rPr lang="en-US" sz="2400" b="1" spc="-2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(Sensitivity):</a:t>
            </a:r>
            <a:r>
              <a:rPr lang="en-US" sz="2400" b="1"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Indicates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how</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well</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model</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captures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actual</a:t>
            </a:r>
            <a:r>
              <a:rPr lang="en-US" sz="2400" spc="-4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positives.</a:t>
            </a:r>
            <a:endParaRPr lang="en-IN" sz="2400" dirty="0">
              <a:effectLst/>
              <a:latin typeface="Times New Roman" panose="02020603050405020304" pitchFamily="18" charset="0"/>
              <a:ea typeface="Times New Roman" panose="02020603050405020304" pitchFamily="18" charset="0"/>
            </a:endParaRPr>
          </a:p>
          <a:p>
            <a:pPr marL="104775" marR="661035">
              <a:lnSpc>
                <a:spcPct val="100000"/>
              </a:lnSpc>
              <a:spcBef>
                <a:spcPts val="1390"/>
              </a:spcBef>
            </a:pPr>
            <a:r>
              <a:rPr lang="en-US" sz="2400" b="1" dirty="0">
                <a:effectLst/>
                <a:latin typeface="Times New Roman" panose="02020603050405020304" pitchFamily="18" charset="0"/>
                <a:ea typeface="Times New Roman" panose="02020603050405020304" pitchFamily="18" charset="0"/>
              </a:rPr>
              <a:t>5.F1-Score:</a:t>
            </a:r>
            <a:r>
              <a:rPr lang="en-US" sz="2400" b="1"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harmonic</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mean</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precision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recall,</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used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imbalanced </a:t>
            </a:r>
            <a:r>
              <a:rPr lang="en-US" sz="2400" spc="-10" dirty="0">
                <a:effectLst/>
                <a:latin typeface="Times New Roman" panose="02020603050405020304" pitchFamily="18" charset="0"/>
                <a:ea typeface="Times New Roman" panose="02020603050405020304" pitchFamily="18" charset="0"/>
              </a:rPr>
              <a:t>datasets.</a:t>
            </a:r>
            <a:endParaRPr lang="en-IN" sz="2400" dirty="0">
              <a:effectLst/>
              <a:latin typeface="Times New Roman" panose="02020603050405020304" pitchFamily="18" charset="0"/>
              <a:ea typeface="Times New Roman" panose="02020603050405020304" pitchFamily="18" charset="0"/>
            </a:endParaRPr>
          </a:p>
          <a:p>
            <a:pPr marL="104775" marR="684530">
              <a:spcBef>
                <a:spcPts val="1400"/>
              </a:spcBef>
            </a:pPr>
            <a:r>
              <a:rPr lang="en-GB" sz="2400" b="1" dirty="0">
                <a:latin typeface="Cambria" panose="02040503050406030204" pitchFamily="18" charset="0"/>
                <a:ea typeface="Cambria" panose="02040503050406030204" pitchFamily="18" charset="0"/>
              </a:rPr>
              <a:t>Different Genres Of Movies In a Dataset</a:t>
            </a:r>
            <a:endParaRPr lang="en-IN" sz="2400" b="1" dirty="0">
              <a:effectLst/>
              <a:latin typeface="Cambria" panose="02040503050406030204" pitchFamily="18" charset="0"/>
              <a:ea typeface="Cambria" panose="02040503050406030204" pitchFamily="18" charset="0"/>
            </a:endParaRPr>
          </a:p>
          <a:p>
            <a:pPr marL="457200" algn="just">
              <a:lnSpc>
                <a:spcPct val="150000"/>
              </a:lnSpc>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lnSpc>
                <a:spcPct val="150000"/>
              </a:lnSpc>
              <a:buSzPts val="1000"/>
              <a:buFont typeface="Wingdings" panose="05000000000000000000" pitchFamily="2" charset="2"/>
              <a:buChar char=""/>
              <a:tabLst>
                <a:tab pos="1371600" algn="l"/>
              </a:tabLst>
            </a:pPr>
            <a:endParaRPr lang="en-IN" sz="24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tabLst>
                <a:tab pos="914400" algn="l"/>
              </a:tabLst>
            </a:pPr>
            <a:endParaRPr lang="en-IN" sz="18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29184E4-AD25-ACF8-5D76-FF7B4AA1AF24}"/>
              </a:ext>
            </a:extLst>
          </p:cNvPr>
          <p:cNvPicPr>
            <a:picLocks noChangeAspect="1"/>
          </p:cNvPicPr>
          <p:nvPr/>
        </p:nvPicPr>
        <p:blipFill>
          <a:blip r:embed="rId2"/>
          <a:stretch>
            <a:fillRect/>
          </a:stretch>
        </p:blipFill>
        <p:spPr>
          <a:xfrm>
            <a:off x="2905246" y="3057015"/>
            <a:ext cx="6539696" cy="3648584"/>
          </a:xfrm>
          <a:prstGeom prst="rect">
            <a:avLst/>
          </a:prstGeom>
        </p:spPr>
      </p:pic>
    </p:spTree>
    <p:extLst>
      <p:ext uri="{BB962C8B-B14F-4D97-AF65-F5344CB8AC3E}">
        <p14:creationId xmlns:p14="http://schemas.microsoft.com/office/powerpoint/2010/main" val="155142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46D2B-DECB-12E2-19E5-D408E1F5FC3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0203ADC-B749-3B20-5740-9DDD491AE374}"/>
              </a:ext>
            </a:extLst>
          </p:cNvPr>
          <p:cNvSpPr txBox="1"/>
          <p:nvPr/>
        </p:nvSpPr>
        <p:spPr>
          <a:xfrm>
            <a:off x="221673" y="152401"/>
            <a:ext cx="10547927" cy="5816977"/>
          </a:xfrm>
          <a:prstGeom prst="rect">
            <a:avLst/>
          </a:prstGeom>
          <a:noFill/>
        </p:spPr>
        <p:txBody>
          <a:bodyPr wrap="square">
            <a:spAutoFit/>
          </a:bodyPr>
          <a:lstStyle/>
          <a:p>
            <a:pPr lvl="1" algn="just">
              <a:lnSpc>
                <a:spcPct val="150000"/>
              </a:lnSpc>
              <a:buSzPts val="1000"/>
              <a:tabLst>
                <a:tab pos="914400" algn="l"/>
              </a:tabLs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800100" lvl="1" indent="-342900" algn="just">
              <a:buSzPts val="1000"/>
              <a:buFont typeface="Wingdings" panose="05000000000000000000" pitchFamily="2" charset="2"/>
              <a:buChar char="q"/>
              <a:tabLst>
                <a:tab pos="9144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The movie recommendation system effectively combines Content-Based Filtering and LSTM algorithms to deliver accurate and personalized suggestions.</a:t>
            </a:r>
          </a:p>
          <a:p>
            <a:pPr marL="800100" lvl="1" indent="-342900" algn="just">
              <a:buSzPts val="1000"/>
              <a:buFont typeface="Wingdings" panose="05000000000000000000" pitchFamily="2" charset="2"/>
              <a:buChar char="q"/>
              <a:tabLst>
                <a:tab pos="914400" algn="l"/>
              </a:tabLst>
            </a:pPr>
            <a:endParaRPr lang="en-GB" sz="24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SzPts val="1000"/>
              <a:buFont typeface="Wingdings" panose="05000000000000000000" pitchFamily="2" charset="2"/>
              <a:buChar char="q"/>
              <a:tabLst>
                <a:tab pos="9144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Content-Based Filtering provides recommendations by </a:t>
            </a:r>
            <a:r>
              <a:rPr lang="en-GB" sz="2400" dirty="0" err="1">
                <a:effectLst/>
                <a:latin typeface="Times New Roman" panose="02020603050405020304" pitchFamily="18" charset="0"/>
                <a:ea typeface="Times New Roman" panose="02020603050405020304" pitchFamily="18" charset="0"/>
                <a:cs typeface="Times New Roman" panose="02020603050405020304" pitchFamily="18" charset="0"/>
              </a:rPr>
              <a:t>analyzing</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movie attributes and aligning them with user preferences, while LSTM leverages sequential data to capture patterns in user </a:t>
            </a:r>
            <a:r>
              <a:rPr lang="en-GB" sz="2400" dirty="0" err="1">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 over time. </a:t>
            </a:r>
          </a:p>
          <a:p>
            <a:pPr marL="800100" lvl="1" indent="-342900" algn="just">
              <a:buSzPts val="1000"/>
              <a:buFont typeface="Wingdings" panose="05000000000000000000" pitchFamily="2" charset="2"/>
              <a:buChar char="q"/>
              <a:tabLst>
                <a:tab pos="914400" algn="l"/>
              </a:tabLst>
            </a:pPr>
            <a:endParaRPr lang="en-GB" sz="24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SzPts val="1000"/>
              <a:buFont typeface="Wingdings" panose="05000000000000000000" pitchFamily="2" charset="2"/>
              <a:buChar char="q"/>
              <a:tabLst>
                <a:tab pos="9144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Together, these approaches create a dynamic and efficient recommendation system, enhancing user satisfaction and engagement by delivering tailored movie choices. </a:t>
            </a:r>
          </a:p>
          <a:p>
            <a:pPr lvl="1" algn="just">
              <a:buSzPts val="1000"/>
              <a:tabLst>
                <a:tab pos="914400" algn="l"/>
              </a:tabLst>
            </a:pPr>
            <a:endParaRPr lang="en-GB" sz="24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algn="just">
              <a:buSzPts val="1000"/>
              <a:buFont typeface="Wingdings" panose="05000000000000000000" pitchFamily="2" charset="2"/>
              <a:buChar char="q"/>
              <a:tabLst>
                <a:tab pos="914400" algn="l"/>
              </a:tabLst>
            </a:pPr>
            <a:r>
              <a:rPr lang="en-GB" sz="2400" dirty="0">
                <a:effectLst/>
                <a:latin typeface="Times New Roman" panose="02020603050405020304" pitchFamily="18" charset="0"/>
                <a:ea typeface="Times New Roman" panose="02020603050405020304" pitchFamily="18" charset="0"/>
                <a:cs typeface="Times New Roman" panose="02020603050405020304" pitchFamily="18" charset="0"/>
              </a:rPr>
              <a:t>This hybrid solution demonstrates the power of combining traditional and deep learning techniques in building intelligent systems.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74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C4C2D-492F-1BE0-5902-9778EBDD4C0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5BEC5DA-3EE7-0FC8-02F7-00373B672A1E}"/>
              </a:ext>
            </a:extLst>
          </p:cNvPr>
          <p:cNvSpPr txBox="1"/>
          <p:nvPr/>
        </p:nvSpPr>
        <p:spPr>
          <a:xfrm>
            <a:off x="221673" y="152401"/>
            <a:ext cx="10547927" cy="5078313"/>
          </a:xfrm>
          <a:prstGeom prst="rect">
            <a:avLst/>
          </a:prstGeom>
          <a:noFill/>
        </p:spPr>
        <p:txBody>
          <a:bodyPr wrap="square">
            <a:spAutoFit/>
          </a:bodyPr>
          <a:lstStyle/>
          <a:p>
            <a:pPr lvl="1" algn="just">
              <a:lnSpc>
                <a:spcPct val="150000"/>
              </a:lnSpc>
              <a:buSzPts val="1000"/>
              <a:tabLst>
                <a:tab pos="914400" algn="l"/>
              </a:tabLs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FUTURE WORK</a:t>
            </a:r>
          </a:p>
          <a:p>
            <a:pPr lvl="1" algn="just">
              <a:buSzPts val="1000"/>
              <a:tabLst>
                <a:tab pos="914400" algn="l"/>
              </a:tabLst>
            </a:pPr>
            <a:r>
              <a:rPr lang="en-GB" sz="2400" b="1" dirty="0">
                <a:latin typeface="Cambria" panose="02040503050406030204" pitchFamily="18" charset="0"/>
                <a:ea typeface="Cambria" panose="02040503050406030204" pitchFamily="18" charset="0"/>
              </a:rPr>
              <a:t>Incorporating the Transformer Algorithm in the Movie Recommendation System</a:t>
            </a:r>
          </a:p>
          <a:p>
            <a:pPr lvl="1" algn="just">
              <a:buSzPts val="1000"/>
              <a:tabLst>
                <a:tab pos="914400" algn="l"/>
              </a:tabLst>
            </a:pPr>
            <a:endParaRPr lang="en-GB" sz="2400" b="1" dirty="0">
              <a:effectLst/>
              <a:latin typeface="Cambria" panose="02040503050406030204" pitchFamily="18" charset="0"/>
              <a:ea typeface="Cambria" panose="02040503050406030204" pitchFamily="18" charset="0"/>
              <a:cs typeface="Times New Roman" panose="02020603050405020304" pitchFamily="18" charset="0"/>
            </a:endParaRPr>
          </a:p>
          <a:p>
            <a:pPr marL="800100" lvl="1" indent="-342900" algn="just">
              <a:buSzPts val="1000"/>
              <a:buFont typeface="Wingdings" panose="05000000000000000000" pitchFamily="2" charset="2"/>
              <a:buChar char="v"/>
              <a:tabLst>
                <a:tab pos="914400" algn="l"/>
              </a:tabLst>
            </a:pPr>
            <a:r>
              <a:rPr lang="en-GB" sz="2400" dirty="0">
                <a:effectLst/>
                <a:latin typeface="Cambria" panose="02040503050406030204" pitchFamily="18" charset="0"/>
                <a:ea typeface="Cambria" panose="02040503050406030204" pitchFamily="18" charset="0"/>
                <a:cs typeface="Times New Roman" panose="02020603050405020304" pitchFamily="18" charset="0"/>
              </a:rPr>
              <a:t>In the future, the project will incorporate the Transformer algorithm to further enhance recommendation accuracy. </a:t>
            </a:r>
          </a:p>
          <a:p>
            <a:pPr marL="800100" lvl="1" indent="-342900" algn="just">
              <a:buSzPts val="1000"/>
              <a:buFont typeface="Wingdings" panose="05000000000000000000" pitchFamily="2" charset="2"/>
              <a:buChar char="v"/>
              <a:tabLst>
                <a:tab pos="914400" algn="l"/>
              </a:tabLst>
            </a:pPr>
            <a:endParaRPr lang="en-GB" sz="2400" dirty="0">
              <a:effectLst/>
              <a:latin typeface="Cambria" panose="02040503050406030204" pitchFamily="18" charset="0"/>
              <a:ea typeface="Cambria" panose="02040503050406030204" pitchFamily="18" charset="0"/>
              <a:cs typeface="Times New Roman" panose="02020603050405020304" pitchFamily="18" charset="0"/>
            </a:endParaRPr>
          </a:p>
          <a:p>
            <a:pPr marL="800100" lvl="1" indent="-342900" algn="just">
              <a:buSzPts val="1000"/>
              <a:buFont typeface="Wingdings" panose="05000000000000000000" pitchFamily="2" charset="2"/>
              <a:buChar char="v"/>
              <a:tabLst>
                <a:tab pos="914400" algn="l"/>
              </a:tabLst>
            </a:pPr>
            <a:r>
              <a:rPr lang="en-GB" sz="2400" dirty="0">
                <a:effectLst/>
                <a:latin typeface="Cambria" panose="02040503050406030204" pitchFamily="18" charset="0"/>
                <a:ea typeface="Cambria" panose="02040503050406030204" pitchFamily="18" charset="0"/>
                <a:cs typeface="Times New Roman" panose="02020603050405020304" pitchFamily="18" charset="0"/>
              </a:rPr>
              <a:t>Transformers, known for their ability to process sequential data efficiently, can capture complex relationships and user preferences across large datasets. </a:t>
            </a:r>
          </a:p>
          <a:p>
            <a:pPr marL="800100" lvl="1" indent="-342900" algn="just">
              <a:buSzPts val="1000"/>
              <a:buFont typeface="Wingdings" panose="05000000000000000000" pitchFamily="2" charset="2"/>
              <a:buChar char="v"/>
              <a:tabLst>
                <a:tab pos="914400" algn="l"/>
              </a:tabLst>
            </a:pPr>
            <a:endParaRPr lang="en-GB" sz="2400" dirty="0">
              <a:latin typeface="Cambria" panose="02040503050406030204" pitchFamily="18" charset="0"/>
              <a:ea typeface="Cambria" panose="02040503050406030204" pitchFamily="18" charset="0"/>
              <a:cs typeface="Times New Roman" panose="02020603050405020304" pitchFamily="18" charset="0"/>
            </a:endParaRPr>
          </a:p>
          <a:p>
            <a:pPr marL="800100" lvl="1" indent="-342900" algn="just">
              <a:buSzPts val="1000"/>
              <a:buFont typeface="Wingdings" panose="05000000000000000000" pitchFamily="2" charset="2"/>
              <a:buChar char="v"/>
              <a:tabLst>
                <a:tab pos="914400" algn="l"/>
              </a:tabLst>
            </a:pPr>
            <a:r>
              <a:rPr lang="en-GB" sz="2400" dirty="0">
                <a:effectLst/>
                <a:latin typeface="Cambria" panose="02040503050406030204" pitchFamily="18" charset="0"/>
                <a:ea typeface="Cambria" panose="02040503050406030204" pitchFamily="18" charset="0"/>
                <a:cs typeface="Times New Roman" panose="02020603050405020304" pitchFamily="18" charset="0"/>
              </a:rPr>
              <a:t>This addition will improve the system's scalability and provide more precise, context-aware movie recommendations.</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9915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8F679-C989-BE4A-90EF-8C318022231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E5A2FED-4D21-F25B-E6F6-A55F4F703AAF}"/>
              </a:ext>
            </a:extLst>
          </p:cNvPr>
          <p:cNvSpPr txBox="1"/>
          <p:nvPr/>
        </p:nvSpPr>
        <p:spPr>
          <a:xfrm>
            <a:off x="221673" y="152401"/>
            <a:ext cx="10547927" cy="6186309"/>
          </a:xfrm>
          <a:prstGeom prst="rect">
            <a:avLst/>
          </a:prstGeom>
          <a:noFill/>
        </p:spPr>
        <p:txBody>
          <a:bodyPr wrap="square">
            <a:spAutoFit/>
          </a:bodyPr>
          <a:lstStyle/>
          <a:p>
            <a:pPr lvl="1" algn="just">
              <a:lnSpc>
                <a:spcPct val="150000"/>
              </a:lnSpc>
              <a:buSzPts val="1000"/>
              <a:tabLst>
                <a:tab pos="914400" algn="l"/>
              </a:tabLst>
            </a:pPr>
            <a:r>
              <a:rPr lang="en-GB" sz="2400" b="1"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lvl="1">
              <a:buSzPts val="1000"/>
              <a:tabLst>
                <a:tab pos="914400" algn="l"/>
              </a:tabLst>
            </a:pPr>
            <a:r>
              <a:rPr lang="en-IN" sz="2400" dirty="0">
                <a:latin typeface="Cambria" panose="02040503050406030204" pitchFamily="18" charset="0"/>
                <a:ea typeface="Cambria" panose="02040503050406030204" pitchFamily="18" charset="0"/>
              </a:rPr>
              <a:t>1. Wang, H., Lou, N., &amp; Chao, Z. (2020). A personalized movie recommendation system based on LSTM-CNN. In 2020 2nd International Conference on Machine Learning, Big Data and Business Intelligence (MLBDBI) (pp. 485–490).</a:t>
            </a:r>
          </a:p>
          <a:p>
            <a:pPr lvl="1">
              <a:buSzPts val="1000"/>
              <a:tabLst>
                <a:tab pos="914400" algn="l"/>
              </a:tabLst>
            </a:pPr>
            <a:r>
              <a:rPr lang="en-IN" sz="2400" dirty="0">
                <a:latin typeface="Cambria" panose="02040503050406030204" pitchFamily="18" charset="0"/>
                <a:ea typeface="Cambria" panose="02040503050406030204" pitchFamily="18" charset="0"/>
              </a:rPr>
              <a:t> https://doi.org/10.1109/MLBDBI51377.2020.00102 </a:t>
            </a:r>
          </a:p>
          <a:p>
            <a:pPr lvl="1">
              <a:buSzPts val="1000"/>
              <a:tabLst>
                <a:tab pos="914400" algn="l"/>
              </a:tabLst>
            </a:pPr>
            <a:endParaRPr lang="en-IN" sz="2400" dirty="0">
              <a:latin typeface="Cambria" panose="02040503050406030204" pitchFamily="18" charset="0"/>
              <a:ea typeface="Cambria" panose="02040503050406030204" pitchFamily="18" charset="0"/>
            </a:endParaRPr>
          </a:p>
          <a:p>
            <a:pPr lvl="1">
              <a:buSzPts val="1000"/>
              <a:tabLst>
                <a:tab pos="914400" algn="l"/>
              </a:tabLst>
            </a:pPr>
            <a:r>
              <a:rPr lang="en-IN" sz="2400" dirty="0">
                <a:latin typeface="Cambria" panose="02040503050406030204" pitchFamily="18" charset="0"/>
                <a:ea typeface="Cambria" panose="02040503050406030204" pitchFamily="18" charset="0"/>
              </a:rPr>
              <a:t>2. </a:t>
            </a:r>
            <a:r>
              <a:rPr lang="en-IN" sz="2400" dirty="0" err="1">
                <a:latin typeface="Cambria" panose="02040503050406030204" pitchFamily="18" charset="0"/>
                <a:ea typeface="Cambria" panose="02040503050406030204" pitchFamily="18" charset="0"/>
              </a:rPr>
              <a:t>Fanca</a:t>
            </a:r>
            <a:r>
              <a:rPr lang="en-IN" sz="2400" dirty="0">
                <a:latin typeface="Cambria" panose="02040503050406030204" pitchFamily="18" charset="0"/>
                <a:ea typeface="Cambria" panose="02040503050406030204" pitchFamily="18" charset="0"/>
              </a:rPr>
              <a:t>, A., </a:t>
            </a:r>
            <a:r>
              <a:rPr lang="en-IN" sz="2400" dirty="0" err="1">
                <a:latin typeface="Cambria" panose="02040503050406030204" pitchFamily="18" charset="0"/>
                <a:ea typeface="Cambria" panose="02040503050406030204" pitchFamily="18" charset="0"/>
              </a:rPr>
              <a:t>Puscasiu</a:t>
            </a:r>
            <a:r>
              <a:rPr lang="en-IN" sz="2400" dirty="0">
                <a:latin typeface="Cambria" panose="02040503050406030204" pitchFamily="18" charset="0"/>
                <a:ea typeface="Cambria" panose="02040503050406030204" pitchFamily="18" charset="0"/>
              </a:rPr>
              <a:t>, A., Gota, D.-I., &amp; </a:t>
            </a:r>
            <a:r>
              <a:rPr lang="en-IN" sz="2400" dirty="0" err="1">
                <a:latin typeface="Cambria" panose="02040503050406030204" pitchFamily="18" charset="0"/>
                <a:ea typeface="Cambria" panose="02040503050406030204" pitchFamily="18" charset="0"/>
              </a:rPr>
              <a:t>Valean</a:t>
            </a:r>
            <a:r>
              <a:rPr lang="en-IN" sz="2400" dirty="0">
                <a:latin typeface="Cambria" panose="02040503050406030204" pitchFamily="18" charset="0"/>
                <a:ea typeface="Cambria" panose="02040503050406030204" pitchFamily="18" charset="0"/>
              </a:rPr>
              <a:t>, H. (2020). Recommendation systems with machine learning. In 2020 21st International Carpathian Control Conference(ICCC) (pp. 1–6).https://doi.org/10.1109/ICCC49264.2020.9257290 </a:t>
            </a:r>
          </a:p>
          <a:p>
            <a:pPr lvl="1">
              <a:buSzPts val="1000"/>
              <a:tabLst>
                <a:tab pos="914400" algn="l"/>
              </a:tabLst>
            </a:pPr>
            <a:endParaRPr lang="en-IN" sz="2400" dirty="0">
              <a:latin typeface="Cambria" panose="02040503050406030204" pitchFamily="18" charset="0"/>
              <a:ea typeface="Cambria" panose="02040503050406030204" pitchFamily="18" charset="0"/>
            </a:endParaRPr>
          </a:p>
          <a:p>
            <a:pPr lvl="1">
              <a:buSzPts val="1000"/>
              <a:tabLst>
                <a:tab pos="914400" algn="l"/>
              </a:tabLst>
            </a:pPr>
            <a:r>
              <a:rPr lang="en-IN" sz="2400" dirty="0">
                <a:latin typeface="Cambria" panose="02040503050406030204" pitchFamily="18" charset="0"/>
                <a:ea typeface="Cambria" panose="02040503050406030204" pitchFamily="18" charset="0"/>
              </a:rPr>
              <a:t>3. Lund, J., &amp; Ng, Y.-K. (2018). Movie recommendations using the deep    learning approach. In 2018 IEEE International Conference on Information Reuse and Integration (IRI) (pp. 47–54).https://doi.org/10.1109/IRI.2018.00015</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4509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FE4B-7875-4FC4-9FAA-2961C37C62A2}"/>
              </a:ext>
            </a:extLst>
          </p:cNvPr>
          <p:cNvSpPr>
            <a:spLocks noGrp="1"/>
          </p:cNvSpPr>
          <p:nvPr>
            <p:ph type="title"/>
          </p:nvPr>
        </p:nvSpPr>
        <p:spPr>
          <a:xfrm>
            <a:off x="1430355" y="2500132"/>
            <a:ext cx="8683348" cy="4531320"/>
          </a:xfrm>
        </p:spPr>
        <p:txBody>
          <a:bodyPr/>
          <a:lstStyle/>
          <a:p>
            <a:pPr marL="0" indent="0" algn="ctr">
              <a:buNone/>
            </a:pPr>
            <a:r>
              <a:rPr lang="en-GB" i="1" dirty="0"/>
              <a:t>THANK YOU</a:t>
            </a:r>
            <a:endParaRPr lang="en-IN" i="1" dirty="0"/>
          </a:p>
        </p:txBody>
      </p:sp>
    </p:spTree>
    <p:extLst>
      <p:ext uri="{BB962C8B-B14F-4D97-AF65-F5344CB8AC3E}">
        <p14:creationId xmlns:p14="http://schemas.microsoft.com/office/powerpoint/2010/main" val="377506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056" y="474345"/>
            <a:ext cx="10499466" cy="7017306"/>
          </a:xfrm>
          <a:prstGeom prst="rect">
            <a:avLst/>
          </a:prstGeom>
        </p:spPr>
        <p:txBody>
          <a:bodyPr wrap="square">
            <a:spAutoFit/>
          </a:bodyPr>
          <a:lstStyle/>
          <a:p>
            <a:r>
              <a:rPr lang="en-US" sz="2400" b="1" dirty="0">
                <a:solidFill>
                  <a:srgbClr val="444444"/>
                </a:solidFill>
                <a:latin typeface="Cambria" panose="02040503050406030204" pitchFamily="18" charset="0"/>
                <a:ea typeface="Cambria" panose="02040503050406030204" pitchFamily="18" charset="0"/>
              </a:rPr>
              <a:t>ABSTRACT</a:t>
            </a:r>
            <a:r>
              <a:rPr lang="en-US" sz="2400" b="1" i="1" dirty="0">
                <a:solidFill>
                  <a:srgbClr val="444444"/>
                </a:solidFill>
                <a:latin typeface="Cambria" panose="02040503050406030204" pitchFamily="18" charset="0"/>
                <a:ea typeface="Cambria" panose="02040503050406030204" pitchFamily="18" charset="0"/>
              </a:rPr>
              <a:t>:</a:t>
            </a:r>
          </a:p>
          <a:p>
            <a:endParaRPr lang="en-US" b="1" dirty="0">
              <a:solidFill>
                <a:srgbClr val="444444"/>
              </a:solidFill>
              <a:latin typeface="arial" panose="020B0604020202020204" pitchFamily="34" charset="0"/>
            </a:endParaRPr>
          </a:p>
          <a:p>
            <a:pPr marL="342900" indent="-342900" algn="just">
              <a:buFont typeface="Wingdings" panose="05000000000000000000" pitchFamily="2" charset="2"/>
              <a:buChar char="Ø"/>
            </a:pPr>
            <a:r>
              <a:rPr lang="en-US" sz="2400" b="1" i="1" dirty="0">
                <a:solidFill>
                  <a:srgbClr val="444444"/>
                </a:solidFill>
                <a:latin typeface="Times New Roman" panose="02020603050405020304" pitchFamily="18" charset="0"/>
                <a:ea typeface="Cambria" panose="02040503050406030204" pitchFamily="18" charset="0"/>
                <a:cs typeface="Times New Roman" pitchFamily="18" charset="0"/>
              </a:rPr>
              <a:t>      </a:t>
            </a:r>
            <a:r>
              <a:rPr lang="en-GB" sz="2400" dirty="0">
                <a:latin typeface="Times New Roman" panose="02020603050405020304" pitchFamily="18" charset="0"/>
                <a:cs typeface="Times New Roman" panose="02020603050405020304" pitchFamily="18" charset="0"/>
              </a:rPr>
              <a:t>Finding information on a large web site can be a difficult and time-consuming process. Recommender systems can help users find information by providing them with personalized suggestions. </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To solve this, a movie recommendation system is used, which incorporates  </a:t>
            </a:r>
          </a:p>
          <a:p>
            <a:pPr algn="just"/>
            <a:r>
              <a:rPr lang="en-GB" sz="2400" dirty="0">
                <a:latin typeface="Times New Roman" panose="02020603050405020304" pitchFamily="18" charset="0"/>
                <a:cs typeface="Times New Roman" panose="02020603050405020304" pitchFamily="18" charset="0"/>
              </a:rPr>
              <a:t>                        1. Content-Based Filtering Algorithm</a:t>
            </a:r>
          </a:p>
          <a:p>
            <a:pPr algn="just"/>
            <a:r>
              <a:rPr lang="en-GB" sz="2400" dirty="0">
                <a:latin typeface="Times New Roman" panose="02020603050405020304" pitchFamily="18" charset="0"/>
                <a:cs typeface="Times New Roman" panose="02020603050405020304" pitchFamily="18" charset="0"/>
              </a:rPr>
              <a:t>                        2. Long Short Term Memory (LSTM) Algorithm</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 movie recommendation system suggests movies to users based on their preferences or similar users' tastes. It enhances user engagement, helps discover new content, and improves the overall viewing experience.</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In this study, we evaluate the performance of the movie recommendation system using key metrics such as confusion matrix, precision, recall, and accuracy. These metrics help assess the system's ability to correctly recommend relevant movies while minimizing errors and optimizing user experience. </a:t>
            </a:r>
            <a:r>
              <a:rPr lang="en-GB" sz="2400" dirty="0"/>
              <a:t>   </a:t>
            </a:r>
          </a:p>
          <a:p>
            <a:pPr marL="342900" indent="-342900" algn="just">
              <a:buFont typeface="Wingdings" panose="05000000000000000000" pitchFamily="2" charset="2"/>
              <a:buChar char="Ø"/>
            </a:pPr>
            <a:endParaRPr lang="en-GB" sz="2400" dirty="0"/>
          </a:p>
          <a:p>
            <a:pPr algn="just"/>
            <a:endParaRPr lang="en-GB" sz="2400" dirty="0"/>
          </a:p>
          <a:p>
            <a:pPr marL="342900" indent="-342900" algn="just">
              <a:buFont typeface="Wingdings" panose="05000000000000000000" pitchFamily="2" charset="2"/>
              <a:buChar char="Ø"/>
            </a:pPr>
            <a:endParaRPr lang="en-GB" sz="2400" dirty="0"/>
          </a:p>
          <a:p>
            <a:pPr marL="342900" indent="-342900" algn="just">
              <a:buFont typeface="Wingdings" panose="05000000000000000000" pitchFamily="2" charset="2"/>
              <a:buChar char="Ø"/>
            </a:pPr>
            <a:endParaRPr lang="en-US" sz="2400" dirty="0">
              <a:solidFill>
                <a:srgbClr val="444444"/>
              </a:solidFill>
              <a:latin typeface="Arial Narrow" pitchFamily="34" charset="0"/>
              <a:ea typeface="Cambria" panose="02040503050406030204" pitchFamily="18" charset="0"/>
            </a:endParaRPr>
          </a:p>
        </p:txBody>
      </p:sp>
    </p:spTree>
    <p:extLst>
      <p:ext uri="{BB962C8B-B14F-4D97-AF65-F5344CB8AC3E}">
        <p14:creationId xmlns:p14="http://schemas.microsoft.com/office/powerpoint/2010/main" val="126608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287" y="173620"/>
            <a:ext cx="11204294" cy="6370975"/>
          </a:xfrm>
          <a:prstGeom prst="rect">
            <a:avLst/>
          </a:prstGeom>
        </p:spPr>
        <p:txBody>
          <a:bodyPr wrap="square">
            <a:spAutoFit/>
          </a:bodyPr>
          <a:lstStyle/>
          <a:p>
            <a:endParaRPr lang="en-US" sz="2400" b="1" i="1" dirty="0">
              <a:solidFill>
                <a:srgbClr val="444444"/>
              </a:solidFill>
              <a:latin typeface="Cambria" panose="02040503050406030204" pitchFamily="18" charset="0"/>
              <a:ea typeface="Cambria" panose="02040503050406030204" pitchFamily="18" charset="0"/>
            </a:endParaRPr>
          </a:p>
          <a:p>
            <a:r>
              <a:rPr lang="en-US" sz="2400" b="1" dirty="0">
                <a:solidFill>
                  <a:srgbClr val="444444"/>
                </a:solidFill>
                <a:latin typeface="Cambria" panose="02040503050406030204" pitchFamily="18" charset="0"/>
                <a:ea typeface="Cambria" panose="02040503050406030204" pitchFamily="18" charset="0"/>
              </a:rPr>
              <a:t>INTRODUCTION</a:t>
            </a:r>
            <a:r>
              <a:rPr lang="en-US" sz="2400" b="1" i="1" dirty="0">
                <a:solidFill>
                  <a:srgbClr val="444444"/>
                </a:solidFill>
                <a:latin typeface="Cambria" panose="02040503050406030204" pitchFamily="18" charset="0"/>
                <a:ea typeface="Cambria" panose="02040503050406030204" pitchFamily="18" charset="0"/>
              </a:rPr>
              <a:t>:</a:t>
            </a:r>
          </a:p>
          <a:p>
            <a:endParaRPr lang="en-US" sz="2400" b="1" i="1" dirty="0">
              <a:solidFill>
                <a:srgbClr val="444444"/>
              </a:solidFill>
              <a:latin typeface="Cambria" panose="02040503050406030204" pitchFamily="18" charset="0"/>
              <a:ea typeface="Cambria" panose="02040503050406030204" pitchFamily="18" charset="0"/>
            </a:endParaRPr>
          </a:p>
          <a:p>
            <a:pPr algn="just"/>
            <a:r>
              <a:rPr lang="en-GB" sz="2400" dirty="0">
                <a:solidFill>
                  <a:srgbClr val="444444"/>
                </a:solidFill>
                <a:latin typeface="Cambria" panose="02040503050406030204" pitchFamily="18" charset="0"/>
                <a:ea typeface="Cambria" panose="02040503050406030204" pitchFamily="18" charset="0"/>
              </a:rPr>
              <a:t>In today’s digital world, recommendation systems have become a cornerstone of personalized user experiences, particularly in entertainment platforms like movie streaming services. The primary goal of this project is to design an intelligent movie recommendation system that enhances user engagement by providing tailored suggestions.</a:t>
            </a:r>
            <a:endParaRPr lang="en-US" sz="2400" dirty="0">
              <a:solidFill>
                <a:srgbClr val="444444"/>
              </a:solidFill>
              <a:latin typeface="Cambria" panose="02040503050406030204" pitchFamily="18" charset="0"/>
              <a:ea typeface="Cambria" panose="02040503050406030204" pitchFamily="18" charset="0"/>
            </a:endParaRPr>
          </a:p>
          <a:p>
            <a:pPr algn="just"/>
            <a:r>
              <a:rPr lang="en-IN" sz="2400" b="1" dirty="0">
                <a:latin typeface="Times New Roman" panose="02020603050405020304" pitchFamily="18" charset="0"/>
                <a:ea typeface="Times New Roman" panose="02020603050405020304" pitchFamily="18" charset="0"/>
              </a:rPr>
              <a:t>Algorithms used in the proposed system:</a:t>
            </a:r>
            <a:endParaRPr lang="en-IN" sz="2400" b="1" dirty="0">
              <a:effectLst/>
              <a:latin typeface="Times New Roman" panose="02020603050405020304" pitchFamily="18" charset="0"/>
              <a:ea typeface="Times New Roman" panose="02020603050405020304" pitchFamily="18" charset="0"/>
            </a:endParaRPr>
          </a:p>
          <a:p>
            <a:pPr algn="just"/>
            <a:r>
              <a:rPr lang="en-GB" sz="2400" b="1" dirty="0">
                <a:solidFill>
                  <a:srgbClr val="444444"/>
                </a:solidFill>
                <a:latin typeface="Cambria" panose="02040503050406030204" pitchFamily="18" charset="0"/>
                <a:ea typeface="Cambria" panose="02040503050406030204" pitchFamily="18" charset="0"/>
              </a:rPr>
              <a:t>Content-Based Filtering:- </a:t>
            </a: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Content-based filtering is a recommendation system technique that suggests items based on the features of the items and a user's preferences. It uses a profile of the user's preferences to recommend items similar to those the user has liked or interacted with in the past. </a:t>
            </a: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Example: If a user likes action movies, the system recommends other action movies based on genres, keywords, or descriptions.</a:t>
            </a:r>
            <a:r>
              <a:rPr lang="en-US" sz="2400" dirty="0">
                <a:solidFill>
                  <a:srgbClr val="444444"/>
                </a:solidFill>
                <a:latin typeface="Cambria" panose="02040503050406030204" pitchFamily="18" charset="0"/>
                <a:ea typeface="Cambria" panose="02040503050406030204" pitchFamily="18" charset="0"/>
              </a:rPr>
              <a:t>     </a:t>
            </a:r>
          </a:p>
          <a:p>
            <a:pPr algn="just"/>
            <a:endParaRPr lang="en-US" sz="2400" b="1" i="1" dirty="0">
              <a:solidFill>
                <a:srgbClr val="444444"/>
              </a:solidFill>
              <a:latin typeface="Times New Roman"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1821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159" y="312515"/>
            <a:ext cx="11091441" cy="5262979"/>
          </a:xfrm>
          <a:prstGeom prst="rect">
            <a:avLst/>
          </a:prstGeom>
        </p:spPr>
        <p:txBody>
          <a:bodyPr wrap="square">
            <a:spAutoFit/>
          </a:bodyPr>
          <a:lstStyle/>
          <a:p>
            <a:r>
              <a:rPr lang="en-IN" sz="2400" b="1" dirty="0">
                <a:latin typeface="Cambria" panose="02040503050406030204" pitchFamily="18" charset="0"/>
                <a:ea typeface="Cambria" panose="02040503050406030204" pitchFamily="18" charset="0"/>
              </a:rPr>
              <a:t>Algorithms used in the proposed system:</a:t>
            </a:r>
            <a:endParaRPr lang="en-IN" sz="2400" b="1" dirty="0">
              <a:effectLst/>
              <a:latin typeface="Cambria" panose="02040503050406030204" pitchFamily="18" charset="0"/>
              <a:ea typeface="Cambria" panose="02040503050406030204" pitchFamily="18" charset="0"/>
            </a:endParaRPr>
          </a:p>
          <a:p>
            <a:endParaRPr lang="en-GB" sz="2400" b="1" i="1" dirty="0">
              <a:solidFill>
                <a:srgbClr val="444444"/>
              </a:solidFill>
              <a:latin typeface="Cambria" panose="02040503050406030204" pitchFamily="18" charset="0"/>
              <a:ea typeface="Cambria" panose="02040503050406030204" pitchFamily="18" charset="0"/>
              <a:cs typeface="Times New Roman" pitchFamily="18" charset="0"/>
            </a:endParaRPr>
          </a:p>
          <a:p>
            <a:r>
              <a:rPr lang="en-GB" sz="2400" b="1" i="1" dirty="0">
                <a:solidFill>
                  <a:srgbClr val="444444"/>
                </a:solidFill>
                <a:latin typeface="Cambria" panose="02040503050406030204" pitchFamily="18" charset="0"/>
                <a:ea typeface="Cambria" panose="02040503050406030204" pitchFamily="18" charset="0"/>
                <a:cs typeface="Times New Roman" pitchFamily="18" charset="0"/>
              </a:rPr>
              <a:t> LSTM </a:t>
            </a:r>
            <a:r>
              <a:rPr lang="en-GB" sz="2400" b="1" dirty="0">
                <a:solidFill>
                  <a:srgbClr val="444444"/>
                </a:solidFill>
                <a:latin typeface="Cambria" panose="02040503050406030204" pitchFamily="18" charset="0"/>
                <a:ea typeface="Cambria" panose="02040503050406030204" pitchFamily="18" charset="0"/>
                <a:cs typeface="Times New Roman" pitchFamily="18" charset="0"/>
              </a:rPr>
              <a:t>Algorithm</a:t>
            </a:r>
            <a:r>
              <a:rPr lang="en-GB" sz="2400" b="1" i="1" dirty="0">
                <a:solidFill>
                  <a:srgbClr val="444444"/>
                </a:solidFill>
                <a:latin typeface="Cambria" panose="02040503050406030204" pitchFamily="18" charset="0"/>
                <a:ea typeface="Cambria" panose="02040503050406030204" pitchFamily="18" charset="0"/>
                <a:cs typeface="Times New Roman" pitchFamily="18" charset="0"/>
              </a:rPr>
              <a:t>:- </a:t>
            </a:r>
          </a:p>
          <a:p>
            <a:endParaRPr lang="en-GB" sz="2400" b="1" i="1"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LSTM (Long Short-Term Memory) is a type of recurrent neural network (RNN) designed to handle sequential data and overcome the vanishing gradient problem.</a:t>
            </a:r>
          </a:p>
          <a:p>
            <a:pPr marL="342900" indent="-342900">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 It is particularly effective in tasks involving time-series data, natural language processing, and sequence prediction. </a:t>
            </a:r>
          </a:p>
          <a:p>
            <a:endParaRPr lang="en-GB" sz="2400"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Example Use Case:</a:t>
            </a:r>
          </a:p>
          <a:p>
            <a:r>
              <a:rPr lang="en-GB" sz="2400" dirty="0">
                <a:solidFill>
                  <a:srgbClr val="444444"/>
                </a:solidFill>
                <a:latin typeface="Cambria" panose="02040503050406030204" pitchFamily="18" charset="0"/>
                <a:ea typeface="Cambria" panose="02040503050406030204" pitchFamily="18" charset="0"/>
                <a:cs typeface="Times New Roman" pitchFamily="18" charset="0"/>
              </a:rPr>
              <a:t> Predicting the next word in a sentence or stock price forecasting based on historical data.</a:t>
            </a:r>
          </a:p>
        </p:txBody>
      </p:sp>
    </p:spTree>
    <p:extLst>
      <p:ext uri="{BB962C8B-B14F-4D97-AF65-F5344CB8AC3E}">
        <p14:creationId xmlns:p14="http://schemas.microsoft.com/office/powerpoint/2010/main" val="322158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0CBDB-C3E4-1BE6-1298-0686BB0853CF}"/>
              </a:ext>
            </a:extLst>
          </p:cNvPr>
          <p:cNvSpPr txBox="1"/>
          <p:nvPr/>
        </p:nvSpPr>
        <p:spPr>
          <a:xfrm>
            <a:off x="176462" y="128337"/>
            <a:ext cx="8967537" cy="461665"/>
          </a:xfrm>
          <a:prstGeom prst="rect">
            <a:avLst/>
          </a:prstGeom>
          <a:noFill/>
        </p:spPr>
        <p:txBody>
          <a:bodyPr wrap="square">
            <a:spAutoFit/>
          </a:bodyPr>
          <a:lstStyle/>
          <a:p>
            <a:pPr algn="l" fontAlgn="base"/>
            <a:r>
              <a:rPr lang="en-IN" sz="2400" b="1" i="1" dirty="0">
                <a:solidFill>
                  <a:srgbClr val="273239"/>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4FF8D3B-A9FD-F976-6AC5-98E67EFA7403}"/>
              </a:ext>
            </a:extLst>
          </p:cNvPr>
          <p:cNvSpPr txBox="1"/>
          <p:nvPr/>
        </p:nvSpPr>
        <p:spPr>
          <a:xfrm>
            <a:off x="176462" y="128337"/>
            <a:ext cx="10475089" cy="1436034"/>
          </a:xfrm>
          <a:prstGeom prst="rect">
            <a:avLst/>
          </a:prstGeom>
          <a:noFill/>
        </p:spPr>
        <p:txBody>
          <a:bodyPr wrap="square">
            <a:spAutoFit/>
          </a:bodyPr>
          <a:lstStyle/>
          <a:p>
            <a:pPr lvl="1" indent="-228600" defTabSz="914400">
              <a:lnSpc>
                <a:spcPct val="120000"/>
              </a:lnSpc>
              <a:spcBef>
                <a:spcPct val="0"/>
              </a:spcBef>
              <a:spcAft>
                <a:spcPts val="600"/>
              </a:spcAft>
              <a:buClr>
                <a:schemeClr val="tx1"/>
              </a:buClr>
              <a:buSzPts val="1000"/>
              <a:buFont typeface="Arial" panose="020B0604020202020204" pitchFamily="34" charset="0"/>
              <a:buChar char="•"/>
              <a:tabLst>
                <a:tab pos="914400" algn="l"/>
              </a:tabLst>
            </a:pPr>
            <a:r>
              <a:rPr lang="en-US" sz="2400" b="1" cap="all" dirty="0">
                <a:latin typeface="Cambria" panose="02040503050406030204" pitchFamily="18" charset="0"/>
                <a:ea typeface="Cambria" panose="02040503050406030204" pitchFamily="18" charset="0"/>
                <a:cs typeface="Times New Roman" panose="02020603050405020304" pitchFamily="18" charset="0"/>
              </a:rPr>
              <a:t>LITERATURE</a:t>
            </a:r>
            <a:r>
              <a:rPr lang="en-US" sz="2400" b="1" i="1" cap="all" dirty="0">
                <a:latin typeface="Cambria" panose="02040503050406030204" pitchFamily="18" charset="0"/>
                <a:ea typeface="Cambria" panose="02040503050406030204" pitchFamily="18" charset="0"/>
                <a:cs typeface="Times New Roman" panose="02020603050405020304" pitchFamily="18" charset="0"/>
              </a:rPr>
              <a:t> </a:t>
            </a:r>
            <a:r>
              <a:rPr lang="en-US" sz="2400" b="1" cap="all" dirty="0">
                <a:latin typeface="Cambria" panose="02040503050406030204" pitchFamily="18" charset="0"/>
                <a:ea typeface="Cambria" panose="02040503050406030204" pitchFamily="18" charset="0"/>
                <a:cs typeface="Times New Roman" panose="02020603050405020304" pitchFamily="18" charset="0"/>
              </a:rPr>
              <a:t>SURVEY</a:t>
            </a:r>
            <a:r>
              <a:rPr lang="en-US" sz="2400" b="1" i="1" cap="all" dirty="0">
                <a:latin typeface="Cambria" panose="02040503050406030204" pitchFamily="18" charset="0"/>
                <a:ea typeface="Cambria" panose="02040503050406030204" pitchFamily="18" charset="0"/>
                <a:cs typeface="Times New Roman" panose="02020603050405020304" pitchFamily="18" charset="0"/>
              </a:rPr>
              <a:t> </a:t>
            </a:r>
            <a:r>
              <a:rPr lang="en-US" sz="2400" b="1" cap="all" dirty="0">
                <a:latin typeface="Cambria" panose="02040503050406030204" pitchFamily="18" charset="0"/>
                <a:ea typeface="Cambria" panose="02040503050406030204" pitchFamily="18" charset="0"/>
                <a:cs typeface="Times New Roman" panose="02020603050405020304" pitchFamily="18" charset="0"/>
              </a:rPr>
              <a:t>TABLE</a:t>
            </a:r>
            <a:r>
              <a:rPr lang="en-US" sz="2400" b="1" i="1" cap="all" dirty="0">
                <a:latin typeface="Cambria" panose="02040503050406030204" pitchFamily="18" charset="0"/>
                <a:ea typeface="Cambria" panose="02040503050406030204" pitchFamily="18" charset="0"/>
                <a:cs typeface="Times New Roman" panose="02020603050405020304" pitchFamily="18" charset="0"/>
              </a:rPr>
              <a:t>:</a:t>
            </a:r>
          </a:p>
          <a:p>
            <a:pPr lvl="1" indent="-228600" defTabSz="914400">
              <a:lnSpc>
                <a:spcPct val="120000"/>
              </a:lnSpc>
              <a:spcBef>
                <a:spcPct val="0"/>
              </a:spcBef>
              <a:spcAft>
                <a:spcPts val="600"/>
              </a:spcAft>
              <a:buClr>
                <a:schemeClr val="tx1"/>
              </a:buClr>
              <a:buSzPts val="1000"/>
              <a:buFont typeface="Arial" panose="020B0604020202020204" pitchFamily="34" charset="0"/>
              <a:buChar char="•"/>
              <a:tabLst>
                <a:tab pos="914400" algn="l"/>
              </a:tabLst>
            </a:pPr>
            <a:endParaRPr lang="en-US" sz="2400" b="1" i="1" cap="all" dirty="0">
              <a:latin typeface="Cambria" panose="02040503050406030204" pitchFamily="18" charset="0"/>
              <a:ea typeface="Cambria" panose="02040503050406030204" pitchFamily="18" charset="0"/>
              <a:cs typeface="Times New Roman" panose="02020603050405020304" pitchFamily="18" charset="0"/>
            </a:endParaRPr>
          </a:p>
          <a:p>
            <a:pPr lvl="1" indent="-228600" defTabSz="914400">
              <a:lnSpc>
                <a:spcPct val="120000"/>
              </a:lnSpc>
              <a:spcBef>
                <a:spcPct val="0"/>
              </a:spcBef>
              <a:spcAft>
                <a:spcPts val="600"/>
              </a:spcAft>
              <a:buClr>
                <a:schemeClr val="tx1"/>
              </a:buClr>
              <a:buSzPts val="1000"/>
              <a:buFont typeface="Arial" panose="020B0604020202020204" pitchFamily="34" charset="0"/>
              <a:buChar char="•"/>
              <a:tabLst>
                <a:tab pos="914400" algn="l"/>
              </a:tabLst>
            </a:pPr>
            <a:endParaRPr lang="en-US" sz="1800" b="1" i="1" cap="all"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BF0C108-23CB-F344-9C3D-2EF49D943D1E}"/>
              </a:ext>
            </a:extLst>
          </p:cNvPr>
          <p:cNvGraphicFramePr>
            <a:graphicFrameLocks noGrp="1"/>
          </p:cNvGraphicFramePr>
          <p:nvPr>
            <p:extLst>
              <p:ext uri="{D42A27DB-BD31-4B8C-83A1-F6EECF244321}">
                <p14:modId xmlns:p14="http://schemas.microsoft.com/office/powerpoint/2010/main" val="1997554718"/>
              </p:ext>
            </p:extLst>
          </p:nvPr>
        </p:nvGraphicFramePr>
        <p:xfrm>
          <a:off x="416689" y="719666"/>
          <a:ext cx="11090110" cy="5692709"/>
        </p:xfrm>
        <a:graphic>
          <a:graphicData uri="http://schemas.openxmlformats.org/drawingml/2006/table">
            <a:tbl>
              <a:tblPr firstRow="1" bandRow="1">
                <a:tableStyleId>{21E4AEA4-8DFA-4A89-87EB-49C32662AFE0}</a:tableStyleId>
              </a:tblPr>
              <a:tblGrid>
                <a:gridCol w="765493">
                  <a:extLst>
                    <a:ext uri="{9D8B030D-6E8A-4147-A177-3AD203B41FA5}">
                      <a16:colId xmlns:a16="http://schemas.microsoft.com/office/drawing/2014/main" val="758537630"/>
                    </a:ext>
                  </a:extLst>
                </a:gridCol>
                <a:gridCol w="2141317">
                  <a:extLst>
                    <a:ext uri="{9D8B030D-6E8A-4147-A177-3AD203B41FA5}">
                      <a16:colId xmlns:a16="http://schemas.microsoft.com/office/drawing/2014/main" val="176126706"/>
                    </a:ext>
                  </a:extLst>
                </a:gridCol>
                <a:gridCol w="914400">
                  <a:extLst>
                    <a:ext uri="{9D8B030D-6E8A-4147-A177-3AD203B41FA5}">
                      <a16:colId xmlns:a16="http://schemas.microsoft.com/office/drawing/2014/main" val="2953304831"/>
                    </a:ext>
                  </a:extLst>
                </a:gridCol>
                <a:gridCol w="2662177">
                  <a:extLst>
                    <a:ext uri="{9D8B030D-6E8A-4147-A177-3AD203B41FA5}">
                      <a16:colId xmlns:a16="http://schemas.microsoft.com/office/drawing/2014/main" val="4162774839"/>
                    </a:ext>
                  </a:extLst>
                </a:gridCol>
                <a:gridCol w="4606723">
                  <a:extLst>
                    <a:ext uri="{9D8B030D-6E8A-4147-A177-3AD203B41FA5}">
                      <a16:colId xmlns:a16="http://schemas.microsoft.com/office/drawing/2014/main" val="997416667"/>
                    </a:ext>
                  </a:extLst>
                </a:gridCol>
              </a:tblGrid>
              <a:tr h="839434">
                <a:tc>
                  <a:txBody>
                    <a:bodyPr/>
                    <a:lstStyle/>
                    <a:p>
                      <a:r>
                        <a:rPr lang="en-GB" dirty="0"/>
                        <a:t>S.NO</a:t>
                      </a:r>
                      <a:endParaRPr lang="en-IN" dirty="0"/>
                    </a:p>
                  </a:txBody>
                  <a:tcPr/>
                </a:tc>
                <a:tc>
                  <a:txBody>
                    <a:bodyPr/>
                    <a:lstStyle/>
                    <a:p>
                      <a:r>
                        <a:rPr lang="en-GB" dirty="0"/>
                        <a:t>AUTHOR(S)      </a:t>
                      </a:r>
                      <a:endParaRPr lang="en-IN" dirty="0"/>
                    </a:p>
                  </a:txBody>
                  <a:tcPr/>
                </a:tc>
                <a:tc>
                  <a:txBody>
                    <a:bodyPr/>
                    <a:lstStyle/>
                    <a:p>
                      <a:r>
                        <a:rPr lang="en-GB" dirty="0"/>
                        <a:t>YEAR</a:t>
                      </a:r>
                      <a:endParaRPr lang="en-IN" dirty="0"/>
                    </a:p>
                  </a:txBody>
                  <a:tcPr/>
                </a:tc>
                <a:tc>
                  <a:txBody>
                    <a:bodyPr/>
                    <a:lstStyle/>
                    <a:p>
                      <a:r>
                        <a:rPr lang="en-GB" dirty="0"/>
                        <a:t>TITLE</a:t>
                      </a:r>
                      <a:endParaRPr lang="en-IN" dirty="0"/>
                    </a:p>
                  </a:txBody>
                  <a:tcPr/>
                </a:tc>
                <a:tc>
                  <a:txBody>
                    <a:bodyPr/>
                    <a:lstStyle/>
                    <a:p>
                      <a:r>
                        <a:rPr lang="en-GB" dirty="0"/>
                        <a:t>PROS AND CONS</a:t>
                      </a:r>
                      <a:endParaRPr lang="en-IN" dirty="0"/>
                    </a:p>
                  </a:txBody>
                  <a:tcPr/>
                </a:tc>
                <a:extLst>
                  <a:ext uri="{0D108BD9-81ED-4DB2-BD59-A6C34878D82A}">
                    <a16:rowId xmlns:a16="http://schemas.microsoft.com/office/drawing/2014/main" val="474418553"/>
                  </a:ext>
                </a:extLst>
              </a:tr>
              <a:tr h="2218640">
                <a:tc>
                  <a:txBody>
                    <a:bodyPr/>
                    <a:lstStyle/>
                    <a:p>
                      <a:r>
                        <a:rPr lang="en-GB" dirty="0"/>
                        <a:t>1.</a:t>
                      </a:r>
                      <a:endParaRPr lang="en-IN" dirty="0"/>
                    </a:p>
                  </a:txBody>
                  <a:tcPr/>
                </a:tc>
                <a:tc>
                  <a:txBody>
                    <a:bodyPr/>
                    <a:lstStyle/>
                    <a:p>
                      <a:r>
                        <a:rPr lang="nl-NL" dirty="0">
                          <a:latin typeface="Cambria" panose="02040503050406030204" pitchFamily="18" charset="0"/>
                          <a:ea typeface="Cambria" panose="02040503050406030204" pitchFamily="18" charset="0"/>
                        </a:rPr>
                        <a:t>Robin van Meteren and Maarten van Someren</a:t>
                      </a:r>
                      <a:endParaRPr lang="en-IN" dirty="0">
                        <a:latin typeface="Cambria" panose="02040503050406030204" pitchFamily="18" charset="0"/>
                        <a:ea typeface="Cambria" panose="02040503050406030204" pitchFamily="18" charset="0"/>
                      </a:endParaRPr>
                    </a:p>
                  </a:txBody>
                  <a:tcPr/>
                </a:tc>
                <a:tc>
                  <a:txBody>
                    <a:bodyPr/>
                    <a:lstStyle/>
                    <a:p>
                      <a:r>
                        <a:rPr lang="en-GB" dirty="0">
                          <a:latin typeface="Cambria" panose="02040503050406030204" pitchFamily="18" charset="0"/>
                          <a:ea typeface="Cambria" panose="02040503050406030204" pitchFamily="18" charset="0"/>
                        </a:rPr>
                        <a:t>2018</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Content-Based Filtering for Recommendation</a:t>
                      </a:r>
                    </a:p>
                  </a:txBody>
                  <a:tcPr/>
                </a:tc>
                <a:tc>
                  <a:txBody>
                    <a:bodyPr/>
                    <a:lstStyle/>
                    <a:p>
                      <a:pPr marL="285750" indent="-285750">
                        <a:buFontTx/>
                        <a:buChar char="-"/>
                      </a:pPr>
                      <a:r>
                        <a:rPr lang="en-GB" dirty="0">
                          <a:latin typeface="Cambria" panose="02040503050406030204" pitchFamily="18" charset="0"/>
                          <a:ea typeface="Cambria" panose="02040503050406030204" pitchFamily="18" charset="0"/>
                        </a:rPr>
                        <a:t>recommend personalized items based on the features.</a:t>
                      </a:r>
                    </a:p>
                    <a:p>
                      <a:pPr marL="285750" indent="-285750">
                        <a:buFontTx/>
                        <a:buChar char="-"/>
                      </a:pPr>
                      <a:endParaRPr lang="en-GB" dirty="0">
                        <a:latin typeface="Cambria" panose="02040503050406030204" pitchFamily="18" charset="0"/>
                        <a:ea typeface="Cambria" panose="02040503050406030204" pitchFamily="18" charset="0"/>
                      </a:endParaRPr>
                    </a:p>
                    <a:p>
                      <a:pPr marL="285750" indent="-285750">
                        <a:buFontTx/>
                        <a:buChar char="-"/>
                      </a:pPr>
                      <a:r>
                        <a:rPr lang="en-GB" dirty="0">
                          <a:latin typeface="Cambria" panose="02040503050406030204" pitchFamily="18" charset="0"/>
                          <a:ea typeface="Cambria" panose="02040503050406030204" pitchFamily="18" charset="0"/>
                        </a:rPr>
                        <a:t> reduce the diversity of recommendations.</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607266790"/>
                  </a:ext>
                </a:extLst>
              </a:tr>
              <a:tr h="2634635">
                <a:tc>
                  <a:txBody>
                    <a:bodyPr/>
                    <a:lstStyle/>
                    <a:p>
                      <a:r>
                        <a:rPr lang="en-GB" dirty="0"/>
                        <a:t>2.</a:t>
                      </a:r>
                      <a:endParaRPr lang="en-IN" dirty="0"/>
                    </a:p>
                  </a:txBody>
                  <a:tcPr/>
                </a:tc>
                <a:tc>
                  <a:txBody>
                    <a:bodyPr/>
                    <a:lstStyle/>
                    <a:p>
                      <a:r>
                        <a:rPr lang="en-IN" dirty="0" err="1">
                          <a:latin typeface="Cambria" panose="02040503050406030204" pitchFamily="18" charset="0"/>
                          <a:ea typeface="Cambria" panose="02040503050406030204" pitchFamily="18" charset="0"/>
                        </a:rPr>
                        <a:t>Debangan</a:t>
                      </a:r>
                      <a:r>
                        <a:rPr lang="en-IN" dirty="0">
                          <a:latin typeface="Cambria" panose="02040503050406030204" pitchFamily="18" charset="0"/>
                          <a:ea typeface="Cambria" panose="02040503050406030204" pitchFamily="18" charset="0"/>
                        </a:rPr>
                        <a:t> Mandal, </a:t>
                      </a:r>
                      <a:r>
                        <a:rPr lang="en-IN" dirty="0" err="1">
                          <a:latin typeface="Cambria" panose="02040503050406030204" pitchFamily="18" charset="0"/>
                          <a:ea typeface="Cambria" panose="02040503050406030204" pitchFamily="18" charset="0"/>
                        </a:rPr>
                        <a:t>Rajarshi</a:t>
                      </a:r>
                      <a:r>
                        <a:rPr lang="en-IN" dirty="0">
                          <a:latin typeface="Cambria" panose="02040503050406030204" pitchFamily="18" charset="0"/>
                          <a:ea typeface="Cambria" panose="02040503050406030204" pitchFamily="18" charset="0"/>
                        </a:rPr>
                        <a:t> Biswas, Mohammad </a:t>
                      </a:r>
                      <a:r>
                        <a:rPr lang="en-IN" dirty="0" err="1">
                          <a:latin typeface="Cambria" panose="02040503050406030204" pitchFamily="18" charset="0"/>
                          <a:ea typeface="Cambria" panose="02040503050406030204" pitchFamily="18" charset="0"/>
                        </a:rPr>
                        <a:t>Aasim</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Rutvik</a:t>
                      </a:r>
                      <a:r>
                        <a:rPr lang="en-IN" dirty="0">
                          <a:latin typeface="Cambria" panose="02040503050406030204" pitchFamily="18" charset="0"/>
                          <a:ea typeface="Cambria" panose="02040503050406030204" pitchFamily="18" charset="0"/>
                        </a:rPr>
                        <a:t> Ramteke, Piyush </a:t>
                      </a:r>
                      <a:r>
                        <a:rPr lang="en-IN" dirty="0" err="1">
                          <a:latin typeface="Cambria" panose="02040503050406030204" pitchFamily="18" charset="0"/>
                          <a:ea typeface="Cambria" panose="02040503050406030204" pitchFamily="18" charset="0"/>
                        </a:rPr>
                        <a:t>Drig</a:t>
                      </a:r>
                      <a:r>
                        <a:rPr lang="en-IN" dirty="0">
                          <a:latin typeface="Cambria" panose="02040503050406030204" pitchFamily="18" charset="0"/>
                          <a:ea typeface="Cambria" panose="02040503050406030204" pitchFamily="18" charset="0"/>
                        </a:rPr>
                        <a:t>, Manpreet Kaur </a:t>
                      </a:r>
                    </a:p>
                  </a:txBody>
                  <a:tcPr/>
                </a:tc>
                <a:tc>
                  <a:txBody>
                    <a:bodyPr/>
                    <a:lstStyle/>
                    <a:p>
                      <a:r>
                        <a:rPr lang="en-GB" dirty="0">
                          <a:latin typeface="Cambria" panose="02040503050406030204" pitchFamily="18" charset="0"/>
                          <a:ea typeface="Cambria" panose="02040503050406030204" pitchFamily="18" charset="0"/>
                        </a:rPr>
                        <a:t>2024</a:t>
                      </a:r>
                      <a:endParaRPr lang="en-IN" dirty="0">
                        <a:latin typeface="Cambria" panose="02040503050406030204" pitchFamily="18" charset="0"/>
                        <a:ea typeface="Cambria" panose="02040503050406030204" pitchFamily="18" charset="0"/>
                      </a:endParaRPr>
                    </a:p>
                  </a:txBody>
                  <a:tcPr/>
                </a:tc>
                <a:tc>
                  <a:txBody>
                    <a:bodyPr/>
                    <a:lstStyle/>
                    <a:p>
                      <a:r>
                        <a:rPr lang="en-GB" dirty="0">
                          <a:latin typeface="Cambria" panose="02040503050406030204" pitchFamily="18" charset="0"/>
                          <a:ea typeface="Cambria" panose="02040503050406030204" pitchFamily="18" charset="0"/>
                        </a:rPr>
                        <a:t>Beyond the Hype : Building a Personalized Movie Experience with Content-Based Recommendation</a:t>
                      </a:r>
                      <a:endParaRPr lang="en-IN" dirty="0">
                        <a:latin typeface="Cambria" panose="02040503050406030204" pitchFamily="18" charset="0"/>
                        <a:ea typeface="Cambria" panose="02040503050406030204" pitchFamily="18" charset="0"/>
                      </a:endParaRPr>
                    </a:p>
                  </a:txBody>
                  <a:tcPr/>
                </a:tc>
                <a:tc>
                  <a:txBody>
                    <a:bodyPr/>
                    <a:lstStyle/>
                    <a:p>
                      <a:pPr marL="285750" indent="-285750">
                        <a:buFontTx/>
                        <a:buChar char="-"/>
                      </a:pPr>
                      <a:r>
                        <a:rPr lang="en-GB" dirty="0">
                          <a:latin typeface="Cambria" panose="02040503050406030204" pitchFamily="18" charset="0"/>
                          <a:ea typeface="Cambria" panose="02040503050406030204" pitchFamily="18" charset="0"/>
                        </a:rPr>
                        <a:t>more accurate and tailored suggestions.</a:t>
                      </a:r>
                    </a:p>
                    <a:p>
                      <a:pPr marL="0" indent="0">
                        <a:buFontTx/>
                        <a:buNone/>
                      </a:pPr>
                      <a:endParaRPr lang="en-GB" dirty="0">
                        <a:latin typeface="Cambria" panose="02040503050406030204" pitchFamily="18" charset="0"/>
                        <a:ea typeface="Cambria" panose="02040503050406030204" pitchFamily="18" charset="0"/>
                      </a:endParaRPr>
                    </a:p>
                    <a:p>
                      <a:pPr marL="0" indent="0">
                        <a:buFontTx/>
                        <a:buNone/>
                      </a:pPr>
                      <a:r>
                        <a:rPr lang="en-GB" dirty="0">
                          <a:latin typeface="Cambria" panose="02040503050406030204" pitchFamily="18" charset="0"/>
                          <a:ea typeface="Cambria" panose="02040503050406030204" pitchFamily="18" charset="0"/>
                        </a:rPr>
                        <a:t>-consistently suggesting movies with very similar attributes, potentially overlooking broader or more varied user interests. </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998373511"/>
                  </a:ext>
                </a:extLst>
              </a:tr>
            </a:tbl>
          </a:graphicData>
        </a:graphic>
      </p:graphicFrame>
    </p:spTree>
    <p:extLst>
      <p:ext uri="{BB962C8B-B14F-4D97-AF65-F5344CB8AC3E}">
        <p14:creationId xmlns:p14="http://schemas.microsoft.com/office/powerpoint/2010/main" val="252984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C9071E7-848E-11F6-E914-FEC61094DC1E}"/>
              </a:ext>
            </a:extLst>
          </p:cNvPr>
          <p:cNvGraphicFramePr>
            <a:graphicFrameLocks noGrp="1"/>
          </p:cNvGraphicFramePr>
          <p:nvPr>
            <p:extLst>
              <p:ext uri="{D42A27DB-BD31-4B8C-83A1-F6EECF244321}">
                <p14:modId xmlns:p14="http://schemas.microsoft.com/office/powerpoint/2010/main" val="963601937"/>
              </p:ext>
            </p:extLst>
          </p:nvPr>
        </p:nvGraphicFramePr>
        <p:xfrm>
          <a:off x="412831" y="210788"/>
          <a:ext cx="11090110" cy="6162104"/>
        </p:xfrm>
        <a:graphic>
          <a:graphicData uri="http://schemas.openxmlformats.org/drawingml/2006/table">
            <a:tbl>
              <a:tblPr firstRow="1" bandRow="1">
                <a:tableStyleId>{21E4AEA4-8DFA-4A89-87EB-49C32662AFE0}</a:tableStyleId>
              </a:tblPr>
              <a:tblGrid>
                <a:gridCol w="765493">
                  <a:extLst>
                    <a:ext uri="{9D8B030D-6E8A-4147-A177-3AD203B41FA5}">
                      <a16:colId xmlns:a16="http://schemas.microsoft.com/office/drawing/2014/main" val="3157089859"/>
                    </a:ext>
                  </a:extLst>
                </a:gridCol>
                <a:gridCol w="2141317">
                  <a:extLst>
                    <a:ext uri="{9D8B030D-6E8A-4147-A177-3AD203B41FA5}">
                      <a16:colId xmlns:a16="http://schemas.microsoft.com/office/drawing/2014/main" val="3598203499"/>
                    </a:ext>
                  </a:extLst>
                </a:gridCol>
                <a:gridCol w="914400">
                  <a:extLst>
                    <a:ext uri="{9D8B030D-6E8A-4147-A177-3AD203B41FA5}">
                      <a16:colId xmlns:a16="http://schemas.microsoft.com/office/drawing/2014/main" val="3440654641"/>
                    </a:ext>
                  </a:extLst>
                </a:gridCol>
                <a:gridCol w="2662177">
                  <a:extLst>
                    <a:ext uri="{9D8B030D-6E8A-4147-A177-3AD203B41FA5}">
                      <a16:colId xmlns:a16="http://schemas.microsoft.com/office/drawing/2014/main" val="996844726"/>
                    </a:ext>
                  </a:extLst>
                </a:gridCol>
                <a:gridCol w="4606723">
                  <a:extLst>
                    <a:ext uri="{9D8B030D-6E8A-4147-A177-3AD203B41FA5}">
                      <a16:colId xmlns:a16="http://schemas.microsoft.com/office/drawing/2014/main" val="3661447060"/>
                    </a:ext>
                  </a:extLst>
                </a:gridCol>
              </a:tblGrid>
              <a:tr h="737727">
                <a:tc>
                  <a:txBody>
                    <a:bodyPr/>
                    <a:lstStyle/>
                    <a:p>
                      <a:r>
                        <a:rPr lang="en-GB" dirty="0"/>
                        <a:t>S.NO</a:t>
                      </a:r>
                      <a:endParaRPr lang="en-IN" dirty="0"/>
                    </a:p>
                  </a:txBody>
                  <a:tcPr/>
                </a:tc>
                <a:tc>
                  <a:txBody>
                    <a:bodyPr/>
                    <a:lstStyle/>
                    <a:p>
                      <a:r>
                        <a:rPr lang="en-GB" dirty="0"/>
                        <a:t>AUTHOR(S)      </a:t>
                      </a:r>
                      <a:endParaRPr lang="en-IN" dirty="0"/>
                    </a:p>
                  </a:txBody>
                  <a:tcPr/>
                </a:tc>
                <a:tc>
                  <a:txBody>
                    <a:bodyPr/>
                    <a:lstStyle/>
                    <a:p>
                      <a:r>
                        <a:rPr lang="en-GB" dirty="0"/>
                        <a:t>YEAR</a:t>
                      </a:r>
                      <a:endParaRPr lang="en-IN" dirty="0"/>
                    </a:p>
                  </a:txBody>
                  <a:tcPr/>
                </a:tc>
                <a:tc>
                  <a:txBody>
                    <a:bodyPr/>
                    <a:lstStyle/>
                    <a:p>
                      <a:r>
                        <a:rPr lang="en-GB" dirty="0"/>
                        <a:t>TITLE</a:t>
                      </a:r>
                      <a:endParaRPr lang="en-IN" dirty="0"/>
                    </a:p>
                  </a:txBody>
                  <a:tcPr/>
                </a:tc>
                <a:tc>
                  <a:txBody>
                    <a:bodyPr/>
                    <a:lstStyle/>
                    <a:p>
                      <a:r>
                        <a:rPr lang="en-GB" dirty="0"/>
                        <a:t>PROS AND CONS</a:t>
                      </a:r>
                      <a:endParaRPr lang="en-IN" dirty="0"/>
                    </a:p>
                  </a:txBody>
                  <a:tcPr/>
                </a:tc>
                <a:extLst>
                  <a:ext uri="{0D108BD9-81ED-4DB2-BD59-A6C34878D82A}">
                    <a16:rowId xmlns:a16="http://schemas.microsoft.com/office/drawing/2014/main" val="4167227027"/>
                  </a:ext>
                </a:extLst>
              </a:tr>
              <a:tr h="2973355">
                <a:tc>
                  <a:txBody>
                    <a:bodyPr/>
                    <a:lstStyle/>
                    <a:p>
                      <a:r>
                        <a:rPr lang="en-GB" dirty="0"/>
                        <a:t>3.</a:t>
                      </a:r>
                      <a:endParaRPr lang="en-IN" dirty="0"/>
                    </a:p>
                  </a:txBody>
                  <a:tcPr/>
                </a:tc>
                <a:tc>
                  <a:txBody>
                    <a:bodyPr/>
                    <a:lstStyle/>
                    <a:p>
                      <a:r>
                        <a:rPr lang="en-IN" dirty="0">
                          <a:latin typeface="Cambria" panose="02040503050406030204" pitchFamily="18" charset="0"/>
                          <a:ea typeface="Cambria" panose="02040503050406030204" pitchFamily="18" charset="0"/>
                        </a:rPr>
                        <a:t>Shashikala H.K, </a:t>
                      </a:r>
                      <a:r>
                        <a:rPr lang="en-IN" dirty="0" err="1">
                          <a:latin typeface="Cambria" panose="02040503050406030204" pitchFamily="18" charset="0"/>
                          <a:ea typeface="Cambria" panose="02040503050406030204" pitchFamily="18" charset="0"/>
                        </a:rPr>
                        <a:t>Praghnya</a:t>
                      </a:r>
                      <a:r>
                        <a:rPr lang="en-IN" dirty="0">
                          <a:latin typeface="Cambria" panose="02040503050406030204" pitchFamily="18" charset="0"/>
                          <a:ea typeface="Cambria" panose="02040503050406030204" pitchFamily="18" charset="0"/>
                        </a:rPr>
                        <a:t> Iyer K, </a:t>
                      </a:r>
                      <a:r>
                        <a:rPr lang="en-IN" dirty="0" err="1">
                          <a:latin typeface="Cambria" panose="02040503050406030204" pitchFamily="18" charset="0"/>
                          <a:ea typeface="Cambria" panose="02040503050406030204" pitchFamily="18" charset="0"/>
                        </a:rPr>
                        <a:t>Himaja</a:t>
                      </a:r>
                      <a:r>
                        <a:rPr lang="en-IN" dirty="0">
                          <a:latin typeface="Cambria" panose="02040503050406030204" pitchFamily="18" charset="0"/>
                          <a:ea typeface="Cambria" panose="02040503050406030204" pitchFamily="18" charset="0"/>
                        </a:rPr>
                        <a:t> K.R, </a:t>
                      </a:r>
                      <a:r>
                        <a:rPr lang="en-IN" dirty="0" err="1">
                          <a:latin typeface="Cambria" panose="02040503050406030204" pitchFamily="18" charset="0"/>
                          <a:ea typeface="Cambria" panose="02040503050406030204" pitchFamily="18" charset="0"/>
                        </a:rPr>
                        <a:t>Rahisha</a:t>
                      </a:r>
                      <a:r>
                        <a:rPr lang="en-IN" dirty="0">
                          <a:latin typeface="Cambria" panose="02040503050406030204" pitchFamily="18" charset="0"/>
                          <a:ea typeface="Cambria" panose="02040503050406030204" pitchFamily="18" charset="0"/>
                        </a:rPr>
                        <a:t> Pokharel</a:t>
                      </a:r>
                    </a:p>
                  </a:txBody>
                  <a:tcPr/>
                </a:tc>
                <a:tc>
                  <a:txBody>
                    <a:bodyPr/>
                    <a:lstStyle/>
                    <a:p>
                      <a:r>
                        <a:rPr lang="en-GB" dirty="0">
                          <a:latin typeface="Cambria" panose="02040503050406030204" pitchFamily="18" charset="0"/>
                          <a:ea typeface="Cambria" panose="02040503050406030204" pitchFamily="18" charset="0"/>
                        </a:rPr>
                        <a:t>2023</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Personalized Movie Recommendation System</a:t>
                      </a:r>
                    </a:p>
                  </a:txBody>
                  <a:tcPr/>
                </a:tc>
                <a:tc>
                  <a:txBody>
                    <a:bodyPr/>
                    <a:lstStyle/>
                    <a:p>
                      <a:pPr marL="285750" indent="-285750">
                        <a:buFontTx/>
                        <a:buChar char="-"/>
                      </a:pPr>
                      <a:r>
                        <a:rPr lang="en-GB" dirty="0">
                          <a:latin typeface="Cambria" panose="02040503050406030204" pitchFamily="18" charset="0"/>
                          <a:ea typeface="Cambria" panose="02040503050406030204" pitchFamily="18" charset="0"/>
                        </a:rPr>
                        <a:t>offering insights into how user preferences can be leveraged to provide tailored movie suggestions, enhancing the viewing experience.</a:t>
                      </a:r>
                    </a:p>
                    <a:p>
                      <a:pPr marL="285750" indent="-285750">
                        <a:buFontTx/>
                        <a:buChar char="-"/>
                      </a:pPr>
                      <a:r>
                        <a:rPr lang="en-GB" dirty="0">
                          <a:latin typeface="Cambria" panose="02040503050406030204" pitchFamily="18" charset="0"/>
                          <a:ea typeface="Cambria" panose="02040503050406030204" pitchFamily="18" charset="0"/>
                        </a:rPr>
                        <a:t>One downside of the approach is the       potential challenge of handling sparse user data, where limited user interaction can make it harder to provide meaningful recommendations, especially for new users (cold start problem).</a:t>
                      </a:r>
                    </a:p>
                    <a:p>
                      <a:pPr marL="0" indent="0">
                        <a:buFontTx/>
                        <a:buNone/>
                      </a:pP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266847320"/>
                  </a:ext>
                </a:extLst>
              </a:tr>
              <a:tr h="2315417">
                <a:tc>
                  <a:txBody>
                    <a:bodyPr/>
                    <a:lstStyle/>
                    <a:p>
                      <a:r>
                        <a:rPr lang="en-GB" dirty="0"/>
                        <a:t>4.</a:t>
                      </a:r>
                      <a:endParaRPr lang="en-IN" dirty="0"/>
                    </a:p>
                  </a:txBody>
                  <a:tcPr/>
                </a:tc>
                <a:tc>
                  <a:txBody>
                    <a:bodyPr/>
                    <a:lstStyle/>
                    <a:p>
                      <a:r>
                        <a:rPr lang="en-IN" dirty="0">
                          <a:latin typeface="Cambria" panose="02040503050406030204" pitchFamily="18" charset="0"/>
                          <a:ea typeface="Cambria" panose="02040503050406030204" pitchFamily="18" charset="0"/>
                        </a:rPr>
                        <a:t>Jiang Zhang, </a:t>
                      </a:r>
                      <a:r>
                        <a:rPr lang="en-IN" dirty="0" err="1">
                          <a:latin typeface="Cambria" panose="02040503050406030204" pitchFamily="18" charset="0"/>
                          <a:ea typeface="Cambria" panose="02040503050406030204" pitchFamily="18" charset="0"/>
                        </a:rPr>
                        <a:t>Yufeng</a:t>
                      </a:r>
                      <a:r>
                        <a:rPr lang="en-IN" dirty="0">
                          <a:latin typeface="Cambria" panose="02040503050406030204" pitchFamily="18" charset="0"/>
                          <a:ea typeface="Cambria" panose="02040503050406030204" pitchFamily="18" charset="0"/>
                        </a:rPr>
                        <a:t> Wang , </a:t>
                      </a:r>
                      <a:r>
                        <a:rPr lang="en-IN" dirty="0" err="1">
                          <a:latin typeface="Cambria" panose="02040503050406030204" pitchFamily="18" charset="0"/>
                          <a:ea typeface="Cambria" panose="02040503050406030204" pitchFamily="18" charset="0"/>
                        </a:rPr>
                        <a:t>Zhiyuan</a:t>
                      </a:r>
                      <a:r>
                        <a:rPr lang="en-IN" dirty="0">
                          <a:latin typeface="Cambria" panose="02040503050406030204" pitchFamily="18" charset="0"/>
                          <a:ea typeface="Cambria" panose="02040503050406030204" pitchFamily="18" charset="0"/>
                        </a:rPr>
                        <a:t> Yuan, and Qun Jin</a:t>
                      </a:r>
                    </a:p>
                  </a:txBody>
                  <a:tcPr/>
                </a:tc>
                <a:tc>
                  <a:txBody>
                    <a:bodyPr/>
                    <a:lstStyle/>
                    <a:p>
                      <a:r>
                        <a:rPr lang="en-GB" dirty="0">
                          <a:latin typeface="Cambria" panose="02040503050406030204" pitchFamily="18" charset="0"/>
                          <a:ea typeface="Cambria" panose="02040503050406030204" pitchFamily="18" charset="0"/>
                        </a:rPr>
                        <a:t>2020</a:t>
                      </a:r>
                      <a:endParaRPr lang="en-IN" dirty="0">
                        <a:latin typeface="Cambria" panose="02040503050406030204" pitchFamily="18" charset="0"/>
                        <a:ea typeface="Cambria" panose="02040503050406030204" pitchFamily="18" charset="0"/>
                      </a:endParaRPr>
                    </a:p>
                  </a:txBody>
                  <a:tcPr/>
                </a:tc>
                <a:tc>
                  <a:txBody>
                    <a:bodyPr/>
                    <a:lstStyle/>
                    <a:p>
                      <a:r>
                        <a:rPr lang="en-GB" dirty="0">
                          <a:latin typeface="Cambria" panose="02040503050406030204" pitchFamily="18" charset="0"/>
                          <a:ea typeface="Cambria" panose="02040503050406030204" pitchFamily="18" charset="0"/>
                        </a:rPr>
                        <a:t>Personalized Real-Time Movie Recommendation System: Practical Prototype and Evaluation</a:t>
                      </a:r>
                      <a:endParaRPr lang="en-IN" dirty="0">
                        <a:latin typeface="Cambria" panose="02040503050406030204" pitchFamily="18" charset="0"/>
                        <a:ea typeface="Cambria" panose="02040503050406030204" pitchFamily="18" charset="0"/>
                      </a:endParaRPr>
                    </a:p>
                  </a:txBody>
                  <a:tcPr/>
                </a:tc>
                <a:tc>
                  <a:txBody>
                    <a:bodyPr/>
                    <a:lstStyle/>
                    <a:p>
                      <a:pPr marL="285750" indent="-285750">
                        <a:buFontTx/>
                        <a:buChar char="-"/>
                      </a:pPr>
                      <a:r>
                        <a:rPr lang="en-GB" dirty="0">
                          <a:latin typeface="Cambria" panose="02040503050406030204" pitchFamily="18" charset="0"/>
                          <a:ea typeface="Cambria" panose="02040503050406030204" pitchFamily="18" charset="0"/>
                        </a:rPr>
                        <a:t>The system is efficient and responsive, adapting recommendations based on the user’s recent activity, which enhances user satisfaction</a:t>
                      </a:r>
                    </a:p>
                    <a:p>
                      <a:pPr marL="285750" indent="-285750">
                        <a:buFontTx/>
                        <a:buChar char="-"/>
                      </a:pPr>
                      <a:r>
                        <a:rPr lang="en-IN" dirty="0">
                          <a:latin typeface="Cambria" panose="02040503050406030204" pitchFamily="18" charset="0"/>
                          <a:ea typeface="Cambria" panose="02040503050406030204" pitchFamily="18" charset="0"/>
                        </a:rPr>
                        <a:t> less efficient for large-scale or resource-constrained environments.</a:t>
                      </a:r>
                    </a:p>
                  </a:txBody>
                  <a:tcPr/>
                </a:tc>
                <a:extLst>
                  <a:ext uri="{0D108BD9-81ED-4DB2-BD59-A6C34878D82A}">
                    <a16:rowId xmlns:a16="http://schemas.microsoft.com/office/drawing/2014/main" val="1149178115"/>
                  </a:ext>
                </a:extLst>
              </a:tr>
            </a:tbl>
          </a:graphicData>
        </a:graphic>
      </p:graphicFrame>
    </p:spTree>
    <p:extLst>
      <p:ext uri="{BB962C8B-B14F-4D97-AF65-F5344CB8AC3E}">
        <p14:creationId xmlns:p14="http://schemas.microsoft.com/office/powerpoint/2010/main" val="326548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74E2-9DAA-E4BB-60BC-8E0A0B2503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0A0C08E-CFFE-8AB8-3A9A-5A7E895E6939}"/>
              </a:ext>
            </a:extLst>
          </p:cNvPr>
          <p:cNvSpPr/>
          <p:nvPr/>
        </p:nvSpPr>
        <p:spPr>
          <a:xfrm>
            <a:off x="567159" y="312515"/>
            <a:ext cx="11091441" cy="1200329"/>
          </a:xfrm>
          <a:prstGeom prst="rect">
            <a:avLst/>
          </a:prstGeom>
        </p:spPr>
        <p:txBody>
          <a:bodyPr wrap="square">
            <a:spAutoFit/>
          </a:bodyPr>
          <a:lstStyle/>
          <a:p>
            <a:r>
              <a:rPr lang="en-US" sz="2400" b="1" dirty="0">
                <a:solidFill>
                  <a:srgbClr val="444444"/>
                </a:solidFill>
                <a:latin typeface="Cambria" panose="02040503050406030204" pitchFamily="18" charset="0"/>
                <a:ea typeface="Cambria" panose="02040503050406030204" pitchFamily="18" charset="0"/>
                <a:cs typeface="Times New Roman" pitchFamily="18" charset="0"/>
              </a:rPr>
              <a:t>EXISTING WORK ARCHITECTURE</a:t>
            </a: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a:p>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p:txBody>
      </p:sp>
      <p:pic>
        <p:nvPicPr>
          <p:cNvPr id="4" name="Picture 3">
            <a:extLst>
              <a:ext uri="{FF2B5EF4-FFF2-40B4-BE49-F238E27FC236}">
                <a16:creationId xmlns:a16="http://schemas.microsoft.com/office/drawing/2014/main" id="{9413175D-B2D4-5797-E218-74C2AFFD0332}"/>
              </a:ext>
            </a:extLst>
          </p:cNvPr>
          <p:cNvPicPr>
            <a:picLocks noChangeAspect="1"/>
          </p:cNvPicPr>
          <p:nvPr/>
        </p:nvPicPr>
        <p:blipFill>
          <a:blip r:embed="rId2"/>
          <a:stretch>
            <a:fillRect/>
          </a:stretch>
        </p:blipFill>
        <p:spPr>
          <a:xfrm>
            <a:off x="2013968" y="1490392"/>
            <a:ext cx="8164064" cy="3877216"/>
          </a:xfrm>
          <a:prstGeom prst="rect">
            <a:avLst/>
          </a:prstGeom>
        </p:spPr>
      </p:pic>
    </p:spTree>
    <p:extLst>
      <p:ext uri="{BB962C8B-B14F-4D97-AF65-F5344CB8AC3E}">
        <p14:creationId xmlns:p14="http://schemas.microsoft.com/office/powerpoint/2010/main" val="120536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405" y="275513"/>
            <a:ext cx="11343190" cy="6001643"/>
          </a:xfrm>
          <a:prstGeom prst="rect">
            <a:avLst/>
          </a:prstGeom>
        </p:spPr>
        <p:txBody>
          <a:bodyPr wrap="square">
            <a:spAutoFit/>
          </a:bodyPr>
          <a:lstStyle/>
          <a:p>
            <a:pPr algn="just" latinLnBrk="1"/>
            <a:r>
              <a:rPr lang="en-US" sz="2400" b="1" dirty="0">
                <a:solidFill>
                  <a:srgbClr val="444444"/>
                </a:solidFill>
                <a:latin typeface="Cambria" panose="02040503050406030204" pitchFamily="18" charset="0"/>
                <a:ea typeface="Cambria" panose="02040503050406030204" pitchFamily="18" charset="0"/>
              </a:rPr>
              <a:t>CONTENT- BASED FILTERING – EXISTING WORK</a:t>
            </a:r>
          </a:p>
          <a:p>
            <a:pPr algn="just" latinLnBrk="1"/>
            <a:endParaRPr lang="en-US" sz="2400" b="1" dirty="0">
              <a:solidFill>
                <a:srgbClr val="444444"/>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Content-based filtering recommends movies based on the features of the movies the user has liked.</a:t>
            </a:r>
          </a:p>
          <a:p>
            <a:pPr marL="342900" indent="-342900" algn="just">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It uses attributes like genre, director, cast, and description to find similar movies.</a:t>
            </a:r>
          </a:p>
          <a:p>
            <a:pPr marL="342900" indent="-342900" algn="just">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 The algorithm </a:t>
            </a:r>
            <a:r>
              <a:rPr lang="en-GB" sz="2400" dirty="0" err="1">
                <a:solidFill>
                  <a:srgbClr val="444444"/>
                </a:solidFill>
                <a:latin typeface="Cambria" panose="02040503050406030204" pitchFamily="18" charset="0"/>
                <a:ea typeface="Cambria" panose="02040503050406030204" pitchFamily="18" charset="0"/>
              </a:rPr>
              <a:t>analyzes</a:t>
            </a:r>
            <a:r>
              <a:rPr lang="en-GB" sz="2400" dirty="0">
                <a:solidFill>
                  <a:srgbClr val="444444"/>
                </a:solidFill>
                <a:latin typeface="Cambria" panose="02040503050406030204" pitchFamily="18" charset="0"/>
                <a:ea typeface="Cambria" panose="02040503050406030204" pitchFamily="18" charset="0"/>
              </a:rPr>
              <a:t> user preferences and suggests items that share similar characteristics.</a:t>
            </a:r>
            <a:endParaRPr lang="en-US" sz="2400" dirty="0">
              <a:solidFill>
                <a:srgbClr val="444444"/>
              </a:solidFill>
              <a:latin typeface="Cambria" panose="02040503050406030204" pitchFamily="18" charset="0"/>
              <a:ea typeface="Cambria" panose="02040503050406030204" pitchFamily="18" charset="0"/>
            </a:endParaRPr>
          </a:p>
          <a:p>
            <a:pPr algn="just" latinLnBrk="1"/>
            <a:endParaRPr lang="en-US" sz="2400" b="1" dirty="0">
              <a:solidFill>
                <a:srgbClr val="444444"/>
              </a:solidFill>
              <a:latin typeface="Cambria" panose="02040503050406030204" pitchFamily="18" charset="0"/>
              <a:ea typeface="Cambria" panose="02040503050406030204" pitchFamily="18" charset="0"/>
            </a:endParaRPr>
          </a:p>
          <a:p>
            <a:pPr algn="just" latinLnBrk="1"/>
            <a:r>
              <a:rPr lang="en-US" sz="2400" b="1" dirty="0">
                <a:solidFill>
                  <a:srgbClr val="444444"/>
                </a:solidFill>
                <a:latin typeface="Cambria" panose="02040503050406030204" pitchFamily="18" charset="0"/>
                <a:ea typeface="Cambria" panose="02040503050406030204" pitchFamily="18" charset="0"/>
              </a:rPr>
              <a:t>DRAWBACKS OF EXISTING SYSTEM</a:t>
            </a:r>
          </a:p>
          <a:p>
            <a:pPr marL="342900" indent="-342900" algn="just" latinLnBrk="1">
              <a:buFont typeface="Wingdings" panose="05000000000000000000" pitchFamily="2" charset="2"/>
              <a:buChar char="v"/>
            </a:pPr>
            <a:r>
              <a:rPr lang="en-US" sz="2400" dirty="0">
                <a:solidFill>
                  <a:srgbClr val="444444"/>
                </a:solidFill>
                <a:latin typeface="Cambria" panose="02040503050406030204" pitchFamily="18" charset="0"/>
                <a:ea typeface="Cambria" panose="02040503050406030204" pitchFamily="18" charset="0"/>
              </a:rPr>
              <a:t>Cold Start Problem</a:t>
            </a:r>
          </a:p>
          <a:p>
            <a:pPr marL="342900" indent="-342900" algn="just" latinLnBrk="1">
              <a:buFont typeface="Wingdings" panose="05000000000000000000" pitchFamily="2" charset="2"/>
              <a:buChar char="v"/>
            </a:pPr>
            <a:r>
              <a:rPr lang="en-IN" sz="2400" dirty="0">
                <a:latin typeface="Cambria" panose="02040503050406030204" pitchFamily="18" charset="0"/>
                <a:ea typeface="Cambria" panose="02040503050406030204" pitchFamily="18" charset="0"/>
              </a:rPr>
              <a:t>Model Complexity</a:t>
            </a:r>
          </a:p>
          <a:p>
            <a:pPr marL="342900" indent="-342900" algn="just" latinLnBrk="1">
              <a:buFont typeface="Wingdings" panose="05000000000000000000" pitchFamily="2" charset="2"/>
              <a:buChar char="v"/>
            </a:pPr>
            <a:r>
              <a:rPr lang="en-IN" sz="2400" dirty="0">
                <a:latin typeface="Cambria" panose="02040503050406030204" pitchFamily="18" charset="0"/>
                <a:ea typeface="Cambria" panose="02040503050406030204" pitchFamily="18" charset="0"/>
              </a:rPr>
              <a:t>Limited Personalization</a:t>
            </a:r>
          </a:p>
          <a:p>
            <a:pPr marL="342900" indent="-342900" algn="just" latinLnBrk="1">
              <a:buFont typeface="Wingdings" panose="05000000000000000000" pitchFamily="2" charset="2"/>
              <a:buChar char="v"/>
            </a:pPr>
            <a:r>
              <a:rPr lang="en-IN" sz="2400" dirty="0">
                <a:latin typeface="Cambria" panose="02040503050406030204" pitchFamily="18" charset="0"/>
                <a:ea typeface="Cambria" panose="02040503050406030204" pitchFamily="18" charset="0"/>
              </a:rPr>
              <a:t>Lack of Real-Time Adaptation</a:t>
            </a:r>
          </a:p>
          <a:p>
            <a:pPr marL="342900" indent="-342900" algn="just" latinLnBrk="1">
              <a:buFont typeface="Wingdings" panose="05000000000000000000" pitchFamily="2" charset="2"/>
              <a:buChar char="v"/>
            </a:pPr>
            <a:r>
              <a:rPr lang="en-IN" sz="2400" dirty="0">
                <a:latin typeface="Cambria" panose="02040503050406030204" pitchFamily="18" charset="0"/>
                <a:ea typeface="Cambria" panose="02040503050406030204" pitchFamily="18" charset="0"/>
              </a:rPr>
              <a:t>Missed Collaborative Insights</a:t>
            </a:r>
            <a:endParaRPr lang="en-US" sz="2400" dirty="0">
              <a:solidFill>
                <a:srgbClr val="44444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6536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5FC5BA-CCF1-2648-6F08-6709BF10DFFB}"/>
              </a:ext>
            </a:extLst>
          </p:cNvPr>
          <p:cNvSpPr txBox="1"/>
          <p:nvPr/>
        </p:nvSpPr>
        <p:spPr>
          <a:xfrm>
            <a:off x="221673" y="152401"/>
            <a:ext cx="10547927" cy="3765454"/>
          </a:xfrm>
          <a:prstGeom prst="rect">
            <a:avLst/>
          </a:prstGeom>
          <a:noFill/>
        </p:spPr>
        <p:txBody>
          <a:bodyPr wrap="square">
            <a:spAutoFit/>
          </a:bodyPr>
          <a:lstStyle/>
          <a:p>
            <a:pPr marL="457200" algn="just">
              <a:lnSpc>
                <a:spcPct val="150000"/>
              </a:lnSpc>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DATASET</a:t>
            </a:r>
          </a:p>
          <a:p>
            <a:pPr marL="457200" algn="just">
              <a:lnSpc>
                <a:spcPct val="150000"/>
              </a:lnSpc>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lnSpc>
                <a:spcPct val="150000"/>
              </a:lnSpc>
              <a:buSzPts val="1000"/>
              <a:buFont typeface="Wingdings" panose="05000000000000000000" pitchFamily="2" charset="2"/>
              <a:buChar char=""/>
              <a:tabLst>
                <a:tab pos="1371600" algn="l"/>
              </a:tabLst>
            </a:pPr>
            <a:endParaRPr lang="en-IN" sz="24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tabLst>
                <a:tab pos="914400" algn="l"/>
              </a:tabLst>
            </a:pPr>
            <a:r>
              <a:rPr lang="en-IN" sz="1800" dirty="0">
                <a:effectLst/>
                <a:latin typeface="Times New Roman" panose="02020603050405020304" pitchFamily="18" charset="0"/>
                <a:ea typeface="Times New Roman" panose="02020603050405020304" pitchFamily="18" charset="0"/>
              </a:rPr>
              <a:t>.</a:t>
            </a:r>
          </a:p>
          <a:p>
            <a:pPr lvl="1" algn="just">
              <a:lnSpc>
                <a:spcPct val="150000"/>
              </a:lnSpc>
              <a:buSzPts val="1000"/>
              <a:tabLst>
                <a:tab pos="914400" algn="l"/>
              </a:tabLst>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1784189-B7CB-46D1-077D-B29D246B0108}"/>
              </a:ext>
            </a:extLst>
          </p:cNvPr>
          <p:cNvPicPr>
            <a:picLocks noChangeAspect="1"/>
          </p:cNvPicPr>
          <p:nvPr/>
        </p:nvPicPr>
        <p:blipFill>
          <a:blip r:embed="rId2"/>
          <a:stretch>
            <a:fillRect/>
          </a:stretch>
        </p:blipFill>
        <p:spPr>
          <a:xfrm>
            <a:off x="613597" y="1085523"/>
            <a:ext cx="10964805" cy="4686954"/>
          </a:xfrm>
          <a:prstGeom prst="rect">
            <a:avLst/>
          </a:prstGeom>
        </p:spPr>
      </p:pic>
    </p:spTree>
    <p:extLst>
      <p:ext uri="{BB962C8B-B14F-4D97-AF65-F5344CB8AC3E}">
        <p14:creationId xmlns:p14="http://schemas.microsoft.com/office/powerpoint/2010/main" val="54130144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1038</TotalTime>
  <Words>1246</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vt:lpstr>
      <vt:lpstr>Arial Narrow</vt:lpstr>
      <vt:lpstr>Cambria</vt:lpstr>
      <vt:lpstr>Georgia</vt:lpstr>
      <vt:lpstr>Times New Roman</vt:lpstr>
      <vt:lpstr>Trebuchet MS</vt:lpstr>
      <vt:lpstr>Wingdings</vt:lpstr>
      <vt:lpstr>Slipstream</vt:lpstr>
      <vt:lpstr>  MOVIE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dc:title>
  <dc:creator>Microsoft account</dc:creator>
  <cp:lastModifiedBy>Selvabaskar Thandapani</cp:lastModifiedBy>
  <cp:revision>50</cp:revision>
  <dcterms:created xsi:type="dcterms:W3CDTF">2024-11-10T21:39:08Z</dcterms:created>
  <dcterms:modified xsi:type="dcterms:W3CDTF">2025-01-21T18:24:24Z</dcterms:modified>
</cp:coreProperties>
</file>