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9" r:id="rId1"/>
  </p:sldMasterIdLst>
  <p:sldIdLst>
    <p:sldId id="256" r:id="rId2"/>
    <p:sldId id="257" r:id="rId3"/>
    <p:sldId id="258" r:id="rId4"/>
    <p:sldId id="259" r:id="rId5"/>
    <p:sldId id="278"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4660"/>
  </p:normalViewPr>
  <p:slideViewPr>
    <p:cSldViewPr snapToGrid="0">
      <p:cViewPr varScale="1">
        <p:scale>
          <a:sx n="66" d="100"/>
          <a:sy n="66" d="100"/>
        </p:scale>
        <p:origin x="1296"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524000" y="731520"/>
            <a:ext cx="85344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523999" y="731519"/>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731520"/>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48A87A34-81AB-432B-8DAE-1953F412C126}" type="datetimeFigureOut">
              <a:rPr lang="en-US" smtClean="0"/>
              <a:pPr/>
              <a:t>1/21/2025</a:t>
            </a:fld>
            <a:endParaRPr lang="en-US" dirty="0"/>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6D22F896-40B5-4ADD-8801-0D06FADFA09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37681" y="3257550"/>
            <a:ext cx="8060242" cy="2092916"/>
          </a:xfrm>
        </p:spPr>
        <p:txBody>
          <a:bodyPr>
            <a:normAutofit/>
          </a:bodyPr>
          <a:lstStyle/>
          <a:p>
            <a:r>
              <a:rPr lang="en-US" i="1" dirty="0">
                <a:latin typeface="Times New Roman" pitchFamily="18" charset="0"/>
                <a:cs typeface="Times New Roman" pitchFamily="18" charset="0"/>
              </a:rPr>
              <a:t>                                                                   PRESENTED BY</a:t>
            </a:r>
          </a:p>
          <a:p>
            <a:r>
              <a:rPr lang="en-US" i="1" dirty="0">
                <a:latin typeface="Times New Roman" pitchFamily="18" charset="0"/>
                <a:cs typeface="Times New Roman" pitchFamily="18" charset="0"/>
              </a:rPr>
              <a:t>                                                                  - MADHUBASHINI.S                                      </a:t>
            </a:r>
          </a:p>
          <a:p>
            <a:r>
              <a:rPr lang="en-US" i="1" dirty="0">
                <a:latin typeface="Times New Roman" pitchFamily="18" charset="0"/>
                <a:cs typeface="Times New Roman" pitchFamily="18" charset="0"/>
              </a:rPr>
              <a:t>                                                                   - KOWSALYA.S                            </a:t>
            </a:r>
            <a:br>
              <a:rPr lang="en-US" b="1" i="1" dirty="0">
                <a:latin typeface="Times New Roman" pitchFamily="18" charset="0"/>
                <a:cs typeface="Times New Roman" pitchFamily="18" charset="0"/>
              </a:rPr>
            </a:br>
            <a:r>
              <a:rPr lang="en-US" b="1" i="1" dirty="0">
                <a:latin typeface="Times New Roman" pitchFamily="18" charset="0"/>
                <a:cs typeface="Times New Roman" pitchFamily="18" charset="0"/>
              </a:rPr>
              <a:t>                                                                                                                   </a:t>
            </a:r>
          </a:p>
        </p:txBody>
      </p:sp>
      <p:sp>
        <p:nvSpPr>
          <p:cNvPr id="2" name="Title 1"/>
          <p:cNvSpPr>
            <a:spLocks noGrp="1"/>
          </p:cNvSpPr>
          <p:nvPr>
            <p:ph type="ctrTitle"/>
          </p:nvPr>
        </p:nvSpPr>
        <p:spPr>
          <a:xfrm>
            <a:off x="1172090" y="1631951"/>
            <a:ext cx="10099160" cy="1714500"/>
          </a:xfrm>
        </p:spPr>
        <p:txBody>
          <a:bodyPr>
            <a:normAutofit/>
          </a:bodyPr>
          <a:lstStyle/>
          <a:p>
            <a:pPr marL="182880" marR="200660" indent="0" algn="ctr">
              <a:buNone/>
            </a:pPr>
            <a:r>
              <a:rPr lang="en-US" sz="4000" i="1" dirty="0">
                <a:latin typeface="Times New Roman" pitchFamily="18" charset="0"/>
                <a:cs typeface="Times New Roman" pitchFamily="18" charset="0"/>
              </a:rPr>
              <a:t>  MOVIE  RECOMMENDATION SYSTEM</a:t>
            </a:r>
          </a:p>
        </p:txBody>
      </p:sp>
    </p:spTree>
    <p:extLst>
      <p:ext uri="{BB962C8B-B14F-4D97-AF65-F5344CB8AC3E}">
        <p14:creationId xmlns:p14="http://schemas.microsoft.com/office/powerpoint/2010/main" val="48236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6056" y="474345"/>
            <a:ext cx="10499466" cy="7017306"/>
          </a:xfrm>
          <a:prstGeom prst="rect">
            <a:avLst/>
          </a:prstGeom>
        </p:spPr>
        <p:txBody>
          <a:bodyPr wrap="square">
            <a:spAutoFit/>
          </a:bodyPr>
          <a:lstStyle/>
          <a:p>
            <a:r>
              <a:rPr lang="en-US" sz="2400" b="1" i="1" dirty="0">
                <a:solidFill>
                  <a:srgbClr val="444444"/>
                </a:solidFill>
                <a:latin typeface="Cambria" panose="02040503050406030204" pitchFamily="18" charset="0"/>
                <a:ea typeface="Cambria" panose="02040503050406030204" pitchFamily="18" charset="0"/>
              </a:rPr>
              <a:t>ABSTRACT:</a:t>
            </a:r>
          </a:p>
          <a:p>
            <a:endParaRPr lang="en-US" b="1" dirty="0">
              <a:solidFill>
                <a:srgbClr val="444444"/>
              </a:solidFill>
              <a:latin typeface="arial" panose="020B0604020202020204" pitchFamily="34" charset="0"/>
            </a:endParaRPr>
          </a:p>
          <a:p>
            <a:pPr marL="342900" indent="-342900" algn="just">
              <a:buFont typeface="Wingdings" panose="05000000000000000000" pitchFamily="2" charset="2"/>
              <a:buChar char="Ø"/>
            </a:pPr>
            <a:r>
              <a:rPr lang="en-US" sz="2400" b="1" i="1" dirty="0">
                <a:solidFill>
                  <a:srgbClr val="444444"/>
                </a:solidFill>
                <a:latin typeface="Times New Roman" panose="02020603050405020304" pitchFamily="18" charset="0"/>
                <a:ea typeface="Cambria" panose="02040503050406030204" pitchFamily="18" charset="0"/>
                <a:cs typeface="Times New Roman" pitchFamily="18" charset="0"/>
              </a:rPr>
              <a:t>      </a:t>
            </a:r>
            <a:r>
              <a:rPr lang="en-GB" sz="2400" dirty="0">
                <a:latin typeface="Times New Roman" panose="02020603050405020304" pitchFamily="18" charset="0"/>
                <a:cs typeface="Times New Roman" panose="02020603050405020304" pitchFamily="18" charset="0"/>
              </a:rPr>
              <a:t>Finding information on a large web site can be a difficult and time-consuming process. Recommender systems can help users find information by providing them with personalized suggestions. </a:t>
            </a:r>
          </a:p>
          <a:p>
            <a:pPr marL="342900" indent="-342900"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To solve this, a movie recommendation system is used, which incorporates  </a:t>
            </a:r>
          </a:p>
          <a:p>
            <a:pPr algn="just"/>
            <a:r>
              <a:rPr lang="en-GB" sz="2400" dirty="0">
                <a:latin typeface="Times New Roman" panose="02020603050405020304" pitchFamily="18" charset="0"/>
                <a:cs typeface="Times New Roman" panose="02020603050405020304" pitchFamily="18" charset="0"/>
              </a:rPr>
              <a:t>                        1. Content-Based Filtering Algorithm</a:t>
            </a:r>
          </a:p>
          <a:p>
            <a:pPr algn="just"/>
            <a:r>
              <a:rPr lang="en-GB" sz="2400" dirty="0">
                <a:latin typeface="Times New Roman" panose="02020603050405020304" pitchFamily="18" charset="0"/>
                <a:cs typeface="Times New Roman" panose="02020603050405020304" pitchFamily="18" charset="0"/>
              </a:rPr>
              <a:t>                        2. Long Short Term Memory (LSTM) Algorithm</a:t>
            </a:r>
          </a:p>
          <a:p>
            <a:pPr marL="342900" indent="-342900"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A movie recommendation system suggests movies to users based on their preferences or similar users' tastes. It enhances user engagement, helps discover new content, and improves the overall viewing experience.</a:t>
            </a:r>
          </a:p>
          <a:p>
            <a:pPr marL="342900" indent="-342900"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     In this study, we evaluate the performance of the movie recommendation system using key metrics such as confusion matrix, precision, recall, and accuracy. These metrics help assess the system's ability to correctly recommend relevant movies while minimizing errors and optimizing user experience. </a:t>
            </a:r>
            <a:r>
              <a:rPr lang="en-GB" sz="2400" dirty="0"/>
              <a:t>   </a:t>
            </a:r>
          </a:p>
          <a:p>
            <a:pPr marL="342900" indent="-342900" algn="just">
              <a:buFont typeface="Wingdings" panose="05000000000000000000" pitchFamily="2" charset="2"/>
              <a:buChar char="Ø"/>
            </a:pPr>
            <a:endParaRPr lang="en-GB" sz="2400" dirty="0"/>
          </a:p>
          <a:p>
            <a:pPr algn="just"/>
            <a:endParaRPr lang="en-GB" sz="2400" dirty="0"/>
          </a:p>
          <a:p>
            <a:pPr marL="342900" indent="-342900" algn="just">
              <a:buFont typeface="Wingdings" panose="05000000000000000000" pitchFamily="2" charset="2"/>
              <a:buChar char="Ø"/>
            </a:pPr>
            <a:endParaRPr lang="en-GB" sz="2400" dirty="0"/>
          </a:p>
          <a:p>
            <a:pPr marL="342900" indent="-342900" algn="just">
              <a:buFont typeface="Wingdings" panose="05000000000000000000" pitchFamily="2" charset="2"/>
              <a:buChar char="Ø"/>
            </a:pPr>
            <a:endParaRPr lang="en-US" sz="2400" dirty="0">
              <a:solidFill>
                <a:srgbClr val="444444"/>
              </a:solidFill>
              <a:latin typeface="Arial Narrow" pitchFamily="34" charset="0"/>
              <a:ea typeface="Cambria" panose="02040503050406030204" pitchFamily="18" charset="0"/>
            </a:endParaRPr>
          </a:p>
        </p:txBody>
      </p:sp>
    </p:spTree>
    <p:extLst>
      <p:ext uri="{BB962C8B-B14F-4D97-AF65-F5344CB8AC3E}">
        <p14:creationId xmlns:p14="http://schemas.microsoft.com/office/powerpoint/2010/main" val="126608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287" y="173620"/>
            <a:ext cx="11204294" cy="7109639"/>
          </a:xfrm>
          <a:prstGeom prst="rect">
            <a:avLst/>
          </a:prstGeom>
        </p:spPr>
        <p:txBody>
          <a:bodyPr wrap="square">
            <a:spAutoFit/>
          </a:bodyPr>
          <a:lstStyle/>
          <a:p>
            <a:endParaRPr lang="en-US" sz="2400" b="1" i="1" dirty="0">
              <a:solidFill>
                <a:srgbClr val="444444"/>
              </a:solidFill>
              <a:latin typeface="Cambria" panose="02040503050406030204" pitchFamily="18" charset="0"/>
              <a:ea typeface="Cambria" panose="02040503050406030204" pitchFamily="18" charset="0"/>
            </a:endParaRPr>
          </a:p>
          <a:p>
            <a:r>
              <a:rPr lang="en-US" sz="2400" b="1" i="1" dirty="0">
                <a:solidFill>
                  <a:srgbClr val="444444"/>
                </a:solidFill>
                <a:latin typeface="Cambria" panose="02040503050406030204" pitchFamily="18" charset="0"/>
                <a:ea typeface="Cambria" panose="02040503050406030204" pitchFamily="18" charset="0"/>
              </a:rPr>
              <a:t>INTRODUCTION:</a:t>
            </a:r>
          </a:p>
          <a:p>
            <a:endParaRPr lang="en-US" sz="2400" b="1" i="1" dirty="0">
              <a:solidFill>
                <a:srgbClr val="444444"/>
              </a:solidFill>
              <a:latin typeface="Cambria" panose="02040503050406030204" pitchFamily="18" charset="0"/>
              <a:ea typeface="Cambria" panose="02040503050406030204" pitchFamily="18" charset="0"/>
            </a:endParaRPr>
          </a:p>
          <a:p>
            <a:pPr algn="just"/>
            <a:r>
              <a:rPr lang="en-GB" sz="2400" dirty="0">
                <a:solidFill>
                  <a:srgbClr val="444444"/>
                </a:solidFill>
                <a:latin typeface="Cambria" panose="02040503050406030204" pitchFamily="18" charset="0"/>
                <a:ea typeface="Cambria" panose="02040503050406030204" pitchFamily="18" charset="0"/>
              </a:rPr>
              <a:t>In today’s digital world, recommendation systems have become a cornerstone of personalized user experiences, particularly in entertainment platforms like movie streaming services. The primary goal of this project is to design an intelligent movie recommendation system that enhances user engagement by providing tailored suggestions.</a:t>
            </a:r>
            <a:endParaRPr lang="en-US" sz="2400" dirty="0">
              <a:solidFill>
                <a:srgbClr val="444444"/>
              </a:solidFill>
              <a:latin typeface="Cambria" panose="02040503050406030204" pitchFamily="18" charset="0"/>
              <a:ea typeface="Cambria" panose="02040503050406030204" pitchFamily="18" charset="0"/>
            </a:endParaRPr>
          </a:p>
          <a:p>
            <a:pPr algn="just"/>
            <a:r>
              <a:rPr lang="en-IN" sz="2400" b="1" i="1" dirty="0">
                <a:latin typeface="Times New Roman" panose="02020603050405020304" pitchFamily="18" charset="0"/>
                <a:ea typeface="Times New Roman" panose="02020603050405020304" pitchFamily="18" charset="0"/>
              </a:rPr>
              <a:t>Algorithms used in the proposed system:</a:t>
            </a:r>
            <a:endParaRPr lang="en-IN" sz="2400" b="1" i="1" dirty="0">
              <a:effectLst/>
              <a:latin typeface="Times New Roman" panose="02020603050405020304" pitchFamily="18" charset="0"/>
              <a:ea typeface="Times New Roman" panose="02020603050405020304" pitchFamily="18" charset="0"/>
            </a:endParaRPr>
          </a:p>
          <a:p>
            <a:pPr algn="just"/>
            <a:r>
              <a:rPr lang="en-GB" sz="2400" b="1" dirty="0">
                <a:solidFill>
                  <a:srgbClr val="444444"/>
                </a:solidFill>
                <a:latin typeface="Cambria" panose="02040503050406030204" pitchFamily="18" charset="0"/>
                <a:ea typeface="Cambria" panose="02040503050406030204" pitchFamily="18" charset="0"/>
              </a:rPr>
              <a:t>Content-Based Filtering:- </a:t>
            </a:r>
          </a:p>
          <a:p>
            <a:pPr marL="342900" indent="-342900" algn="just">
              <a:buFont typeface="Wingdings" panose="05000000000000000000" pitchFamily="2" charset="2"/>
              <a:buChar char="Ø"/>
            </a:pPr>
            <a:r>
              <a:rPr lang="en-GB" sz="2400" dirty="0">
                <a:solidFill>
                  <a:srgbClr val="444444"/>
                </a:solidFill>
                <a:latin typeface="Cambria" panose="02040503050406030204" pitchFamily="18" charset="0"/>
                <a:ea typeface="Cambria" panose="02040503050406030204" pitchFamily="18" charset="0"/>
              </a:rPr>
              <a:t>Content-based filtering recommends movies based on the features of the movies the user has liked.</a:t>
            </a:r>
          </a:p>
          <a:p>
            <a:pPr marL="342900" indent="-342900" algn="just">
              <a:buFont typeface="Wingdings" panose="05000000000000000000" pitchFamily="2" charset="2"/>
              <a:buChar char="Ø"/>
            </a:pPr>
            <a:endParaRPr lang="en-GB" sz="2400" dirty="0">
              <a:solidFill>
                <a:srgbClr val="444444"/>
              </a:solidFill>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GB" sz="2400" dirty="0">
                <a:solidFill>
                  <a:srgbClr val="444444"/>
                </a:solidFill>
                <a:latin typeface="Cambria" panose="02040503050406030204" pitchFamily="18" charset="0"/>
                <a:ea typeface="Cambria" panose="02040503050406030204" pitchFamily="18" charset="0"/>
              </a:rPr>
              <a:t>It uses attributes like genre, director, cast, and description to find similar movies.</a:t>
            </a:r>
          </a:p>
          <a:p>
            <a:pPr marL="342900" indent="-342900" algn="just">
              <a:buFont typeface="Wingdings" panose="05000000000000000000" pitchFamily="2" charset="2"/>
              <a:buChar char="Ø"/>
            </a:pPr>
            <a:endParaRPr lang="en-GB" sz="2400" dirty="0">
              <a:solidFill>
                <a:srgbClr val="444444"/>
              </a:solidFill>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GB" sz="2400" dirty="0">
                <a:solidFill>
                  <a:srgbClr val="444444"/>
                </a:solidFill>
                <a:latin typeface="Cambria" panose="02040503050406030204" pitchFamily="18" charset="0"/>
                <a:ea typeface="Cambria" panose="02040503050406030204" pitchFamily="18" charset="0"/>
              </a:rPr>
              <a:t> The algorithm </a:t>
            </a:r>
            <a:r>
              <a:rPr lang="en-GB" sz="2400" dirty="0" err="1">
                <a:solidFill>
                  <a:srgbClr val="444444"/>
                </a:solidFill>
                <a:latin typeface="Cambria" panose="02040503050406030204" pitchFamily="18" charset="0"/>
                <a:ea typeface="Cambria" panose="02040503050406030204" pitchFamily="18" charset="0"/>
              </a:rPr>
              <a:t>analyzes</a:t>
            </a:r>
            <a:r>
              <a:rPr lang="en-GB" sz="2400" dirty="0">
                <a:solidFill>
                  <a:srgbClr val="444444"/>
                </a:solidFill>
                <a:latin typeface="Cambria" panose="02040503050406030204" pitchFamily="18" charset="0"/>
                <a:ea typeface="Cambria" panose="02040503050406030204" pitchFamily="18" charset="0"/>
              </a:rPr>
              <a:t> user preferences and suggests items that share similar characteristics.</a:t>
            </a:r>
            <a:endParaRPr lang="en-US" sz="2400" dirty="0">
              <a:solidFill>
                <a:srgbClr val="444444"/>
              </a:solidFill>
              <a:latin typeface="Cambria" panose="02040503050406030204" pitchFamily="18" charset="0"/>
              <a:ea typeface="Cambria" panose="02040503050406030204" pitchFamily="18" charset="0"/>
            </a:endParaRPr>
          </a:p>
          <a:p>
            <a:r>
              <a:rPr lang="en-US" sz="2400" b="1" i="1" dirty="0">
                <a:solidFill>
                  <a:srgbClr val="444444"/>
                </a:solidFill>
                <a:latin typeface="Cambria" panose="02040503050406030204" pitchFamily="18" charset="0"/>
                <a:ea typeface="Cambria" panose="02040503050406030204" pitchFamily="18" charset="0"/>
              </a:rPr>
              <a:t>     </a:t>
            </a:r>
          </a:p>
          <a:p>
            <a:pPr algn="just"/>
            <a:endParaRPr lang="en-US" sz="2400" b="1" i="1" dirty="0">
              <a:solidFill>
                <a:srgbClr val="444444"/>
              </a:solidFill>
              <a:latin typeface="Times New Roman"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182149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7159" y="312515"/>
            <a:ext cx="11091441" cy="4524315"/>
          </a:xfrm>
          <a:prstGeom prst="rect">
            <a:avLst/>
          </a:prstGeom>
        </p:spPr>
        <p:txBody>
          <a:bodyPr wrap="square">
            <a:spAutoFit/>
          </a:bodyPr>
          <a:lstStyle/>
          <a:p>
            <a:r>
              <a:rPr lang="en-IN" sz="2400" b="1" i="1" dirty="0">
                <a:latin typeface="Cambria" panose="02040503050406030204" pitchFamily="18" charset="0"/>
                <a:ea typeface="Cambria" panose="02040503050406030204" pitchFamily="18" charset="0"/>
              </a:rPr>
              <a:t>Algorithms used in the proposed system:</a:t>
            </a:r>
            <a:endParaRPr lang="en-IN" sz="2400" b="1" i="1" dirty="0">
              <a:effectLst/>
              <a:latin typeface="Cambria" panose="02040503050406030204" pitchFamily="18" charset="0"/>
              <a:ea typeface="Cambria" panose="02040503050406030204" pitchFamily="18" charset="0"/>
            </a:endParaRPr>
          </a:p>
          <a:p>
            <a:endParaRPr lang="en-GB" sz="2400" b="1" i="1" dirty="0">
              <a:solidFill>
                <a:srgbClr val="444444"/>
              </a:solidFill>
              <a:latin typeface="Cambria" panose="02040503050406030204" pitchFamily="18" charset="0"/>
              <a:ea typeface="Cambria" panose="02040503050406030204" pitchFamily="18" charset="0"/>
              <a:cs typeface="Times New Roman" pitchFamily="18" charset="0"/>
            </a:endParaRPr>
          </a:p>
          <a:p>
            <a:r>
              <a:rPr lang="en-GB" sz="2400" b="1" i="1" dirty="0">
                <a:solidFill>
                  <a:srgbClr val="444444"/>
                </a:solidFill>
                <a:latin typeface="Cambria" panose="02040503050406030204" pitchFamily="18" charset="0"/>
                <a:ea typeface="Cambria" panose="02040503050406030204" pitchFamily="18" charset="0"/>
                <a:cs typeface="Times New Roman" pitchFamily="18" charset="0"/>
              </a:rPr>
              <a:t> LSTM Algorithm:- </a:t>
            </a:r>
          </a:p>
          <a:p>
            <a:endParaRPr lang="en-GB" sz="2400" b="1" i="1" dirty="0">
              <a:solidFill>
                <a:srgbClr val="444444"/>
              </a:solidFill>
              <a:latin typeface="Cambria" panose="02040503050406030204" pitchFamily="18" charset="0"/>
              <a:ea typeface="Cambria" panose="02040503050406030204" pitchFamily="18" charset="0"/>
              <a:cs typeface="Times New Roman" pitchFamily="18" charset="0"/>
            </a:endParaRPr>
          </a:p>
          <a:p>
            <a:pPr marL="342900" indent="-342900">
              <a:buFont typeface="Wingdings" panose="05000000000000000000" pitchFamily="2" charset="2"/>
              <a:buChar char="Ø"/>
            </a:pPr>
            <a:r>
              <a:rPr lang="en-GB" sz="2400" dirty="0">
                <a:solidFill>
                  <a:srgbClr val="444444"/>
                </a:solidFill>
                <a:latin typeface="Cambria" panose="02040503050406030204" pitchFamily="18" charset="0"/>
                <a:ea typeface="Cambria" panose="02040503050406030204" pitchFamily="18" charset="0"/>
                <a:cs typeface="Times New Roman" pitchFamily="18" charset="0"/>
              </a:rPr>
              <a:t>Long Short-Term Memory (LSTM) is a type of Recurrent Neural Network (RNN) that captures sequential data patterns.</a:t>
            </a:r>
          </a:p>
          <a:p>
            <a:pPr marL="342900" indent="-342900">
              <a:buFont typeface="Wingdings" panose="05000000000000000000" pitchFamily="2" charset="2"/>
              <a:buChar char="Ø"/>
            </a:pPr>
            <a:endParaRPr lang="en-GB" sz="2400" dirty="0">
              <a:solidFill>
                <a:srgbClr val="444444"/>
              </a:solidFill>
              <a:latin typeface="Cambria" panose="02040503050406030204" pitchFamily="18" charset="0"/>
              <a:ea typeface="Cambria" panose="02040503050406030204" pitchFamily="18" charset="0"/>
              <a:cs typeface="Times New Roman" pitchFamily="18" charset="0"/>
            </a:endParaRPr>
          </a:p>
          <a:p>
            <a:pPr marL="342900" indent="-342900">
              <a:buFont typeface="Wingdings" panose="05000000000000000000" pitchFamily="2" charset="2"/>
              <a:buChar char="Ø"/>
            </a:pPr>
            <a:r>
              <a:rPr lang="en-GB" sz="2400" dirty="0">
                <a:solidFill>
                  <a:srgbClr val="444444"/>
                </a:solidFill>
                <a:latin typeface="Cambria" panose="02040503050406030204" pitchFamily="18" charset="0"/>
                <a:ea typeface="Cambria" panose="02040503050406030204" pitchFamily="18" charset="0"/>
                <a:cs typeface="Times New Roman" pitchFamily="18" charset="0"/>
              </a:rPr>
              <a:t>It is effective in understanding temporal dependencies, such as user viewing history.- </a:t>
            </a:r>
          </a:p>
          <a:p>
            <a:pPr marL="342900" indent="-342900">
              <a:buFont typeface="Wingdings" panose="05000000000000000000" pitchFamily="2" charset="2"/>
              <a:buChar char="Ø"/>
            </a:pPr>
            <a:endParaRPr lang="en-GB" sz="2400" dirty="0">
              <a:solidFill>
                <a:srgbClr val="444444"/>
              </a:solidFill>
              <a:latin typeface="Cambria" panose="02040503050406030204" pitchFamily="18" charset="0"/>
              <a:ea typeface="Cambria" panose="02040503050406030204" pitchFamily="18" charset="0"/>
              <a:cs typeface="Times New Roman" pitchFamily="18" charset="0"/>
            </a:endParaRPr>
          </a:p>
          <a:p>
            <a:pPr marL="342900" indent="-342900">
              <a:buFont typeface="Wingdings" panose="05000000000000000000" pitchFamily="2" charset="2"/>
              <a:buChar char="Ø"/>
            </a:pPr>
            <a:r>
              <a:rPr lang="en-GB" sz="2400" dirty="0">
                <a:solidFill>
                  <a:srgbClr val="444444"/>
                </a:solidFill>
                <a:latin typeface="Cambria" panose="02040503050406030204" pitchFamily="18" charset="0"/>
                <a:ea typeface="Cambria" panose="02040503050406030204" pitchFamily="18" charset="0"/>
                <a:cs typeface="Times New Roman" pitchFamily="18" charset="0"/>
              </a:rPr>
              <a:t>LSTMs use memory cells to retain information over time, making them ideal for predicting user preferences based on movie-watching sequences.</a:t>
            </a:r>
            <a:endParaRPr lang="en-US" sz="2400" dirty="0">
              <a:solidFill>
                <a:srgbClr val="444444"/>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3221582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00CBDB-C3E4-1BE6-1298-0686BB0853CF}"/>
              </a:ext>
            </a:extLst>
          </p:cNvPr>
          <p:cNvSpPr txBox="1"/>
          <p:nvPr/>
        </p:nvSpPr>
        <p:spPr>
          <a:xfrm>
            <a:off x="176462" y="128337"/>
            <a:ext cx="8967537" cy="461665"/>
          </a:xfrm>
          <a:prstGeom prst="rect">
            <a:avLst/>
          </a:prstGeom>
          <a:noFill/>
        </p:spPr>
        <p:txBody>
          <a:bodyPr wrap="square">
            <a:spAutoFit/>
          </a:bodyPr>
          <a:lstStyle/>
          <a:p>
            <a:pPr algn="l" fontAlgn="base"/>
            <a:r>
              <a:rPr lang="en-IN" sz="2400" b="1" i="1" dirty="0">
                <a:solidFill>
                  <a:srgbClr val="273239"/>
                </a:solidFill>
                <a:effectLst/>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A4FF8D3B-A9FD-F976-6AC5-98E67EFA7403}"/>
              </a:ext>
            </a:extLst>
          </p:cNvPr>
          <p:cNvSpPr txBox="1"/>
          <p:nvPr/>
        </p:nvSpPr>
        <p:spPr>
          <a:xfrm>
            <a:off x="176462" y="128337"/>
            <a:ext cx="10475089" cy="1436034"/>
          </a:xfrm>
          <a:prstGeom prst="rect">
            <a:avLst/>
          </a:prstGeom>
          <a:noFill/>
        </p:spPr>
        <p:txBody>
          <a:bodyPr wrap="square">
            <a:spAutoFit/>
          </a:bodyPr>
          <a:lstStyle/>
          <a:p>
            <a:pPr lvl="1" indent="-228600" defTabSz="914400">
              <a:lnSpc>
                <a:spcPct val="120000"/>
              </a:lnSpc>
              <a:spcBef>
                <a:spcPct val="0"/>
              </a:spcBef>
              <a:spcAft>
                <a:spcPts val="600"/>
              </a:spcAft>
              <a:buClr>
                <a:schemeClr val="tx1"/>
              </a:buClr>
              <a:buSzPts val="1000"/>
              <a:buFont typeface="Arial" panose="020B0604020202020204" pitchFamily="34" charset="0"/>
              <a:buChar char="•"/>
              <a:tabLst>
                <a:tab pos="914400" algn="l"/>
              </a:tabLst>
            </a:pPr>
            <a:r>
              <a:rPr lang="en-US" sz="2400" b="1" i="1" cap="all" dirty="0">
                <a:latin typeface="Cambria" panose="02040503050406030204" pitchFamily="18" charset="0"/>
                <a:ea typeface="Cambria" panose="02040503050406030204" pitchFamily="18" charset="0"/>
                <a:cs typeface="Times New Roman" panose="02020603050405020304" pitchFamily="18" charset="0"/>
              </a:rPr>
              <a:t>LITERATURE SURVEY TABLE:</a:t>
            </a:r>
          </a:p>
          <a:p>
            <a:pPr lvl="1" indent="-228600" defTabSz="914400">
              <a:lnSpc>
                <a:spcPct val="120000"/>
              </a:lnSpc>
              <a:spcBef>
                <a:spcPct val="0"/>
              </a:spcBef>
              <a:spcAft>
                <a:spcPts val="600"/>
              </a:spcAft>
              <a:buClr>
                <a:schemeClr val="tx1"/>
              </a:buClr>
              <a:buSzPts val="1000"/>
              <a:buFont typeface="Arial" panose="020B0604020202020204" pitchFamily="34" charset="0"/>
              <a:buChar char="•"/>
              <a:tabLst>
                <a:tab pos="914400" algn="l"/>
              </a:tabLst>
            </a:pPr>
            <a:endParaRPr lang="en-US" sz="2400" b="1" i="1" cap="all" dirty="0">
              <a:latin typeface="Cambria" panose="02040503050406030204" pitchFamily="18" charset="0"/>
              <a:ea typeface="Cambria" panose="02040503050406030204" pitchFamily="18" charset="0"/>
              <a:cs typeface="Times New Roman" panose="02020603050405020304" pitchFamily="18" charset="0"/>
            </a:endParaRPr>
          </a:p>
          <a:p>
            <a:pPr lvl="1" indent="-228600" defTabSz="914400">
              <a:lnSpc>
                <a:spcPct val="120000"/>
              </a:lnSpc>
              <a:spcBef>
                <a:spcPct val="0"/>
              </a:spcBef>
              <a:spcAft>
                <a:spcPts val="600"/>
              </a:spcAft>
              <a:buClr>
                <a:schemeClr val="tx1"/>
              </a:buClr>
              <a:buSzPts val="1000"/>
              <a:buFont typeface="Arial" panose="020B0604020202020204" pitchFamily="34" charset="0"/>
              <a:buChar char="•"/>
              <a:tabLst>
                <a:tab pos="914400" algn="l"/>
              </a:tabLst>
            </a:pPr>
            <a:endParaRPr lang="en-US" sz="1800" b="1" i="1" cap="all"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BF0C108-23CB-F344-9C3D-2EF49D943D1E}"/>
              </a:ext>
            </a:extLst>
          </p:cNvPr>
          <p:cNvGraphicFramePr>
            <a:graphicFrameLocks noGrp="1"/>
          </p:cNvGraphicFramePr>
          <p:nvPr>
            <p:extLst>
              <p:ext uri="{D42A27DB-BD31-4B8C-83A1-F6EECF244321}">
                <p14:modId xmlns:p14="http://schemas.microsoft.com/office/powerpoint/2010/main" val="1347714901"/>
              </p:ext>
            </p:extLst>
          </p:nvPr>
        </p:nvGraphicFramePr>
        <p:xfrm>
          <a:off x="416689" y="719666"/>
          <a:ext cx="11090110" cy="5692709"/>
        </p:xfrm>
        <a:graphic>
          <a:graphicData uri="http://schemas.openxmlformats.org/drawingml/2006/table">
            <a:tbl>
              <a:tblPr firstRow="1" bandRow="1">
                <a:tableStyleId>{21E4AEA4-8DFA-4A89-87EB-49C32662AFE0}</a:tableStyleId>
              </a:tblPr>
              <a:tblGrid>
                <a:gridCol w="765493">
                  <a:extLst>
                    <a:ext uri="{9D8B030D-6E8A-4147-A177-3AD203B41FA5}">
                      <a16:colId xmlns:a16="http://schemas.microsoft.com/office/drawing/2014/main" val="758537630"/>
                    </a:ext>
                  </a:extLst>
                </a:gridCol>
                <a:gridCol w="2141317">
                  <a:extLst>
                    <a:ext uri="{9D8B030D-6E8A-4147-A177-3AD203B41FA5}">
                      <a16:colId xmlns:a16="http://schemas.microsoft.com/office/drawing/2014/main" val="176126706"/>
                    </a:ext>
                  </a:extLst>
                </a:gridCol>
                <a:gridCol w="914400">
                  <a:extLst>
                    <a:ext uri="{9D8B030D-6E8A-4147-A177-3AD203B41FA5}">
                      <a16:colId xmlns:a16="http://schemas.microsoft.com/office/drawing/2014/main" val="2953304831"/>
                    </a:ext>
                  </a:extLst>
                </a:gridCol>
                <a:gridCol w="2662177">
                  <a:extLst>
                    <a:ext uri="{9D8B030D-6E8A-4147-A177-3AD203B41FA5}">
                      <a16:colId xmlns:a16="http://schemas.microsoft.com/office/drawing/2014/main" val="4162774839"/>
                    </a:ext>
                  </a:extLst>
                </a:gridCol>
                <a:gridCol w="4606723">
                  <a:extLst>
                    <a:ext uri="{9D8B030D-6E8A-4147-A177-3AD203B41FA5}">
                      <a16:colId xmlns:a16="http://schemas.microsoft.com/office/drawing/2014/main" val="997416667"/>
                    </a:ext>
                  </a:extLst>
                </a:gridCol>
              </a:tblGrid>
              <a:tr h="839434">
                <a:tc>
                  <a:txBody>
                    <a:bodyPr/>
                    <a:lstStyle/>
                    <a:p>
                      <a:r>
                        <a:rPr lang="en-GB" dirty="0"/>
                        <a:t>S.NO</a:t>
                      </a:r>
                      <a:endParaRPr lang="en-IN" dirty="0"/>
                    </a:p>
                  </a:txBody>
                  <a:tcPr/>
                </a:tc>
                <a:tc>
                  <a:txBody>
                    <a:bodyPr/>
                    <a:lstStyle/>
                    <a:p>
                      <a:r>
                        <a:rPr lang="en-GB" dirty="0"/>
                        <a:t>AUTHOR(S)      </a:t>
                      </a:r>
                      <a:endParaRPr lang="en-IN" dirty="0"/>
                    </a:p>
                  </a:txBody>
                  <a:tcPr/>
                </a:tc>
                <a:tc>
                  <a:txBody>
                    <a:bodyPr/>
                    <a:lstStyle/>
                    <a:p>
                      <a:r>
                        <a:rPr lang="en-GB" dirty="0"/>
                        <a:t>YEAR</a:t>
                      </a:r>
                      <a:endParaRPr lang="en-IN" dirty="0"/>
                    </a:p>
                  </a:txBody>
                  <a:tcPr/>
                </a:tc>
                <a:tc>
                  <a:txBody>
                    <a:bodyPr/>
                    <a:lstStyle/>
                    <a:p>
                      <a:r>
                        <a:rPr lang="en-GB" dirty="0"/>
                        <a:t>TITLE</a:t>
                      </a:r>
                      <a:endParaRPr lang="en-IN" dirty="0"/>
                    </a:p>
                  </a:txBody>
                  <a:tcPr/>
                </a:tc>
                <a:tc>
                  <a:txBody>
                    <a:bodyPr/>
                    <a:lstStyle/>
                    <a:p>
                      <a:r>
                        <a:rPr lang="en-GB" dirty="0"/>
                        <a:t>PROS AND CONS</a:t>
                      </a:r>
                      <a:endParaRPr lang="en-IN" dirty="0"/>
                    </a:p>
                  </a:txBody>
                  <a:tcPr/>
                </a:tc>
                <a:extLst>
                  <a:ext uri="{0D108BD9-81ED-4DB2-BD59-A6C34878D82A}">
                    <a16:rowId xmlns:a16="http://schemas.microsoft.com/office/drawing/2014/main" val="474418553"/>
                  </a:ext>
                </a:extLst>
              </a:tr>
              <a:tr h="2218640">
                <a:tc>
                  <a:txBody>
                    <a:bodyPr/>
                    <a:lstStyle/>
                    <a:p>
                      <a:r>
                        <a:rPr lang="en-GB" dirty="0"/>
                        <a:t>1.</a:t>
                      </a:r>
                      <a:endParaRPr lang="en-IN" dirty="0"/>
                    </a:p>
                  </a:txBody>
                  <a:tcPr/>
                </a:tc>
                <a:tc>
                  <a:txBody>
                    <a:bodyPr/>
                    <a:lstStyle/>
                    <a:p>
                      <a:r>
                        <a:rPr lang="nl-NL" dirty="0"/>
                        <a:t>Robin van Meteren and Maarten van Someren</a:t>
                      </a:r>
                      <a:endParaRPr lang="en-IN" dirty="0"/>
                    </a:p>
                  </a:txBody>
                  <a:tcPr/>
                </a:tc>
                <a:tc>
                  <a:txBody>
                    <a:bodyPr/>
                    <a:lstStyle/>
                    <a:p>
                      <a:r>
                        <a:rPr lang="en-GB" dirty="0"/>
                        <a:t>2018</a:t>
                      </a:r>
                      <a:endParaRPr lang="en-IN" dirty="0"/>
                    </a:p>
                  </a:txBody>
                  <a:tcPr/>
                </a:tc>
                <a:tc>
                  <a:txBody>
                    <a:bodyPr/>
                    <a:lstStyle/>
                    <a:p>
                      <a:r>
                        <a:rPr lang="en-IN" dirty="0"/>
                        <a:t>Content-Based Filtering for Recommendation</a:t>
                      </a:r>
                    </a:p>
                  </a:txBody>
                  <a:tcPr/>
                </a:tc>
                <a:tc>
                  <a:txBody>
                    <a:bodyPr/>
                    <a:lstStyle/>
                    <a:p>
                      <a:pPr marL="285750" indent="-285750">
                        <a:buFontTx/>
                        <a:buChar char="-"/>
                      </a:pPr>
                      <a:r>
                        <a:rPr lang="en-GB" dirty="0"/>
                        <a:t>recommend personalized items based on the features.</a:t>
                      </a:r>
                    </a:p>
                    <a:p>
                      <a:pPr marL="285750" indent="-285750">
                        <a:buFontTx/>
                        <a:buChar char="-"/>
                      </a:pPr>
                      <a:endParaRPr lang="en-GB" dirty="0"/>
                    </a:p>
                    <a:p>
                      <a:pPr marL="285750" indent="-285750">
                        <a:buFontTx/>
                        <a:buChar char="-"/>
                      </a:pPr>
                      <a:r>
                        <a:rPr lang="en-GB" dirty="0"/>
                        <a:t> reduce the diversity of recommendations.</a:t>
                      </a:r>
                      <a:endParaRPr lang="en-IN" dirty="0"/>
                    </a:p>
                  </a:txBody>
                  <a:tcPr/>
                </a:tc>
                <a:extLst>
                  <a:ext uri="{0D108BD9-81ED-4DB2-BD59-A6C34878D82A}">
                    <a16:rowId xmlns:a16="http://schemas.microsoft.com/office/drawing/2014/main" val="3607266790"/>
                  </a:ext>
                </a:extLst>
              </a:tr>
              <a:tr h="2634635">
                <a:tc>
                  <a:txBody>
                    <a:bodyPr/>
                    <a:lstStyle/>
                    <a:p>
                      <a:r>
                        <a:rPr lang="en-GB" dirty="0"/>
                        <a:t>2.</a:t>
                      </a:r>
                      <a:endParaRPr lang="en-IN" dirty="0"/>
                    </a:p>
                  </a:txBody>
                  <a:tcPr/>
                </a:tc>
                <a:tc>
                  <a:txBody>
                    <a:bodyPr/>
                    <a:lstStyle/>
                    <a:p>
                      <a:r>
                        <a:rPr lang="en-IN" dirty="0" err="1"/>
                        <a:t>Debangan</a:t>
                      </a:r>
                      <a:r>
                        <a:rPr lang="en-IN" dirty="0"/>
                        <a:t> Mandal, </a:t>
                      </a:r>
                      <a:r>
                        <a:rPr lang="en-IN" dirty="0" err="1"/>
                        <a:t>Rajarshi</a:t>
                      </a:r>
                      <a:r>
                        <a:rPr lang="en-IN" dirty="0"/>
                        <a:t> Biswas, Mohammad </a:t>
                      </a:r>
                      <a:r>
                        <a:rPr lang="en-IN" dirty="0" err="1"/>
                        <a:t>Aasim</a:t>
                      </a:r>
                      <a:r>
                        <a:rPr lang="en-IN" dirty="0"/>
                        <a:t>, </a:t>
                      </a:r>
                      <a:r>
                        <a:rPr lang="en-IN" dirty="0" err="1"/>
                        <a:t>Rutvik</a:t>
                      </a:r>
                      <a:r>
                        <a:rPr lang="en-IN" dirty="0"/>
                        <a:t> Ramteke, Piyush </a:t>
                      </a:r>
                      <a:r>
                        <a:rPr lang="en-IN" dirty="0" err="1"/>
                        <a:t>Drig</a:t>
                      </a:r>
                      <a:r>
                        <a:rPr lang="en-IN" dirty="0"/>
                        <a:t>, Manpreet Kaur </a:t>
                      </a:r>
                    </a:p>
                  </a:txBody>
                  <a:tcPr/>
                </a:tc>
                <a:tc>
                  <a:txBody>
                    <a:bodyPr/>
                    <a:lstStyle/>
                    <a:p>
                      <a:r>
                        <a:rPr lang="en-GB" dirty="0"/>
                        <a:t>2024</a:t>
                      </a:r>
                      <a:endParaRPr lang="en-IN" dirty="0"/>
                    </a:p>
                  </a:txBody>
                  <a:tcPr/>
                </a:tc>
                <a:tc>
                  <a:txBody>
                    <a:bodyPr/>
                    <a:lstStyle/>
                    <a:p>
                      <a:r>
                        <a:rPr lang="en-GB" dirty="0"/>
                        <a:t>Beyond the Hype : Building a Personalized Movie Experience with Content-Based Recommendation</a:t>
                      </a:r>
                      <a:endParaRPr lang="en-IN" dirty="0"/>
                    </a:p>
                  </a:txBody>
                  <a:tcPr/>
                </a:tc>
                <a:tc>
                  <a:txBody>
                    <a:bodyPr/>
                    <a:lstStyle/>
                    <a:p>
                      <a:pPr marL="285750" indent="-285750">
                        <a:buFontTx/>
                        <a:buChar char="-"/>
                      </a:pPr>
                      <a:r>
                        <a:rPr lang="en-GB" dirty="0"/>
                        <a:t>more accurate and tailored suggestions.</a:t>
                      </a:r>
                    </a:p>
                    <a:p>
                      <a:pPr marL="0" indent="0">
                        <a:buFontTx/>
                        <a:buNone/>
                      </a:pPr>
                      <a:endParaRPr lang="en-GB" dirty="0"/>
                    </a:p>
                    <a:p>
                      <a:pPr marL="0" indent="0">
                        <a:buFontTx/>
                        <a:buNone/>
                      </a:pPr>
                      <a:r>
                        <a:rPr lang="en-GB" dirty="0"/>
                        <a:t>-consistently suggesting movies with very similar attributes, potentially overlooking broader or more varied user interests. </a:t>
                      </a:r>
                      <a:endParaRPr lang="en-IN" dirty="0"/>
                    </a:p>
                  </a:txBody>
                  <a:tcPr/>
                </a:tc>
                <a:extLst>
                  <a:ext uri="{0D108BD9-81ED-4DB2-BD59-A6C34878D82A}">
                    <a16:rowId xmlns:a16="http://schemas.microsoft.com/office/drawing/2014/main" val="998373511"/>
                  </a:ext>
                </a:extLst>
              </a:tr>
            </a:tbl>
          </a:graphicData>
        </a:graphic>
      </p:graphicFrame>
    </p:spTree>
    <p:extLst>
      <p:ext uri="{BB962C8B-B14F-4D97-AF65-F5344CB8AC3E}">
        <p14:creationId xmlns:p14="http://schemas.microsoft.com/office/powerpoint/2010/main" val="2529842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C9071E7-848E-11F6-E914-FEC61094DC1E}"/>
              </a:ext>
            </a:extLst>
          </p:cNvPr>
          <p:cNvGraphicFramePr>
            <a:graphicFrameLocks noGrp="1"/>
          </p:cNvGraphicFramePr>
          <p:nvPr>
            <p:extLst>
              <p:ext uri="{D42A27DB-BD31-4B8C-83A1-F6EECF244321}">
                <p14:modId xmlns:p14="http://schemas.microsoft.com/office/powerpoint/2010/main" val="2722096782"/>
              </p:ext>
            </p:extLst>
          </p:nvPr>
        </p:nvGraphicFramePr>
        <p:xfrm>
          <a:off x="412831" y="210788"/>
          <a:ext cx="11090110" cy="6436424"/>
        </p:xfrm>
        <a:graphic>
          <a:graphicData uri="http://schemas.openxmlformats.org/drawingml/2006/table">
            <a:tbl>
              <a:tblPr firstRow="1" bandRow="1">
                <a:tableStyleId>{21E4AEA4-8DFA-4A89-87EB-49C32662AFE0}</a:tableStyleId>
              </a:tblPr>
              <a:tblGrid>
                <a:gridCol w="765493">
                  <a:extLst>
                    <a:ext uri="{9D8B030D-6E8A-4147-A177-3AD203B41FA5}">
                      <a16:colId xmlns:a16="http://schemas.microsoft.com/office/drawing/2014/main" val="3157089859"/>
                    </a:ext>
                  </a:extLst>
                </a:gridCol>
                <a:gridCol w="2141317">
                  <a:extLst>
                    <a:ext uri="{9D8B030D-6E8A-4147-A177-3AD203B41FA5}">
                      <a16:colId xmlns:a16="http://schemas.microsoft.com/office/drawing/2014/main" val="3598203499"/>
                    </a:ext>
                  </a:extLst>
                </a:gridCol>
                <a:gridCol w="914400">
                  <a:extLst>
                    <a:ext uri="{9D8B030D-6E8A-4147-A177-3AD203B41FA5}">
                      <a16:colId xmlns:a16="http://schemas.microsoft.com/office/drawing/2014/main" val="3440654641"/>
                    </a:ext>
                  </a:extLst>
                </a:gridCol>
                <a:gridCol w="2662177">
                  <a:extLst>
                    <a:ext uri="{9D8B030D-6E8A-4147-A177-3AD203B41FA5}">
                      <a16:colId xmlns:a16="http://schemas.microsoft.com/office/drawing/2014/main" val="996844726"/>
                    </a:ext>
                  </a:extLst>
                </a:gridCol>
                <a:gridCol w="4606723">
                  <a:extLst>
                    <a:ext uri="{9D8B030D-6E8A-4147-A177-3AD203B41FA5}">
                      <a16:colId xmlns:a16="http://schemas.microsoft.com/office/drawing/2014/main" val="3661447060"/>
                    </a:ext>
                  </a:extLst>
                </a:gridCol>
              </a:tblGrid>
              <a:tr h="737727">
                <a:tc>
                  <a:txBody>
                    <a:bodyPr/>
                    <a:lstStyle/>
                    <a:p>
                      <a:r>
                        <a:rPr lang="en-GB" dirty="0"/>
                        <a:t>S.NO</a:t>
                      </a:r>
                      <a:endParaRPr lang="en-IN" dirty="0"/>
                    </a:p>
                  </a:txBody>
                  <a:tcPr/>
                </a:tc>
                <a:tc>
                  <a:txBody>
                    <a:bodyPr/>
                    <a:lstStyle/>
                    <a:p>
                      <a:r>
                        <a:rPr lang="en-GB" dirty="0"/>
                        <a:t>AUTHOR(S)      </a:t>
                      </a:r>
                      <a:endParaRPr lang="en-IN" dirty="0"/>
                    </a:p>
                  </a:txBody>
                  <a:tcPr/>
                </a:tc>
                <a:tc>
                  <a:txBody>
                    <a:bodyPr/>
                    <a:lstStyle/>
                    <a:p>
                      <a:r>
                        <a:rPr lang="en-GB" dirty="0"/>
                        <a:t>YEAR</a:t>
                      </a:r>
                      <a:endParaRPr lang="en-IN" dirty="0"/>
                    </a:p>
                  </a:txBody>
                  <a:tcPr/>
                </a:tc>
                <a:tc>
                  <a:txBody>
                    <a:bodyPr/>
                    <a:lstStyle/>
                    <a:p>
                      <a:r>
                        <a:rPr lang="en-GB" dirty="0"/>
                        <a:t>TITLE</a:t>
                      </a:r>
                      <a:endParaRPr lang="en-IN" dirty="0"/>
                    </a:p>
                  </a:txBody>
                  <a:tcPr/>
                </a:tc>
                <a:tc>
                  <a:txBody>
                    <a:bodyPr/>
                    <a:lstStyle/>
                    <a:p>
                      <a:r>
                        <a:rPr lang="en-GB" dirty="0"/>
                        <a:t>PROS AND CONS</a:t>
                      </a:r>
                      <a:endParaRPr lang="en-IN" dirty="0"/>
                    </a:p>
                  </a:txBody>
                  <a:tcPr/>
                </a:tc>
                <a:extLst>
                  <a:ext uri="{0D108BD9-81ED-4DB2-BD59-A6C34878D82A}">
                    <a16:rowId xmlns:a16="http://schemas.microsoft.com/office/drawing/2014/main" val="4167227027"/>
                  </a:ext>
                </a:extLst>
              </a:tr>
              <a:tr h="2973355">
                <a:tc>
                  <a:txBody>
                    <a:bodyPr/>
                    <a:lstStyle/>
                    <a:p>
                      <a:r>
                        <a:rPr lang="en-GB" dirty="0"/>
                        <a:t>3.</a:t>
                      </a:r>
                      <a:endParaRPr lang="en-IN" dirty="0"/>
                    </a:p>
                  </a:txBody>
                  <a:tcPr/>
                </a:tc>
                <a:tc>
                  <a:txBody>
                    <a:bodyPr/>
                    <a:lstStyle/>
                    <a:p>
                      <a:r>
                        <a:rPr lang="en-IN" dirty="0"/>
                        <a:t>Shashikala H.K, </a:t>
                      </a:r>
                      <a:r>
                        <a:rPr lang="en-IN" dirty="0" err="1"/>
                        <a:t>Praghnya</a:t>
                      </a:r>
                      <a:r>
                        <a:rPr lang="en-IN" dirty="0"/>
                        <a:t> Iyer K, </a:t>
                      </a:r>
                      <a:r>
                        <a:rPr lang="en-IN" dirty="0" err="1"/>
                        <a:t>Himaja</a:t>
                      </a:r>
                      <a:r>
                        <a:rPr lang="en-IN" dirty="0"/>
                        <a:t> K.R, </a:t>
                      </a:r>
                      <a:r>
                        <a:rPr lang="en-IN" dirty="0" err="1"/>
                        <a:t>Rahisha</a:t>
                      </a:r>
                      <a:r>
                        <a:rPr lang="en-IN" dirty="0"/>
                        <a:t> Pokharel</a:t>
                      </a:r>
                    </a:p>
                  </a:txBody>
                  <a:tcPr/>
                </a:tc>
                <a:tc>
                  <a:txBody>
                    <a:bodyPr/>
                    <a:lstStyle/>
                    <a:p>
                      <a:r>
                        <a:rPr lang="en-GB" dirty="0"/>
                        <a:t>2023</a:t>
                      </a:r>
                      <a:endParaRPr lang="en-IN" dirty="0"/>
                    </a:p>
                  </a:txBody>
                  <a:tcPr/>
                </a:tc>
                <a:tc>
                  <a:txBody>
                    <a:bodyPr/>
                    <a:lstStyle/>
                    <a:p>
                      <a:r>
                        <a:rPr lang="en-IN" dirty="0"/>
                        <a:t>Personalized Movie Recommendation System</a:t>
                      </a:r>
                    </a:p>
                  </a:txBody>
                  <a:tcPr/>
                </a:tc>
                <a:tc>
                  <a:txBody>
                    <a:bodyPr/>
                    <a:lstStyle/>
                    <a:p>
                      <a:pPr marL="285750" indent="-285750">
                        <a:buFontTx/>
                        <a:buChar char="-"/>
                      </a:pPr>
                      <a:r>
                        <a:rPr lang="en-GB" dirty="0"/>
                        <a:t>offering insights into how user preferences can be leveraged to provide tailored movie suggestions, enhancing the viewing experience.</a:t>
                      </a:r>
                    </a:p>
                    <a:p>
                      <a:pPr marL="285750" indent="-285750">
                        <a:buFontTx/>
                        <a:buChar char="-"/>
                      </a:pPr>
                      <a:r>
                        <a:rPr lang="en-GB" dirty="0"/>
                        <a:t>One downside of the approach is the       potential challenge of handling sparse user data, where limited user interaction can make it harder to provide meaningful recommendations, especially for new users (cold start problem).</a:t>
                      </a:r>
                    </a:p>
                    <a:p>
                      <a:pPr marL="0" indent="0">
                        <a:buFontTx/>
                        <a:buNone/>
                      </a:pPr>
                      <a:endParaRPr lang="en-IN" dirty="0"/>
                    </a:p>
                  </a:txBody>
                  <a:tcPr/>
                </a:tc>
                <a:extLst>
                  <a:ext uri="{0D108BD9-81ED-4DB2-BD59-A6C34878D82A}">
                    <a16:rowId xmlns:a16="http://schemas.microsoft.com/office/drawing/2014/main" val="2266847320"/>
                  </a:ext>
                </a:extLst>
              </a:tr>
              <a:tr h="2315417">
                <a:tc>
                  <a:txBody>
                    <a:bodyPr/>
                    <a:lstStyle/>
                    <a:p>
                      <a:r>
                        <a:rPr lang="en-GB" dirty="0"/>
                        <a:t>4.</a:t>
                      </a:r>
                      <a:endParaRPr lang="en-IN" dirty="0"/>
                    </a:p>
                  </a:txBody>
                  <a:tcPr/>
                </a:tc>
                <a:tc>
                  <a:txBody>
                    <a:bodyPr/>
                    <a:lstStyle/>
                    <a:p>
                      <a:r>
                        <a:rPr lang="en-IN" dirty="0"/>
                        <a:t>Jiang Zhang, </a:t>
                      </a:r>
                      <a:r>
                        <a:rPr lang="en-IN" dirty="0" err="1"/>
                        <a:t>Yufeng</a:t>
                      </a:r>
                      <a:r>
                        <a:rPr lang="en-IN" dirty="0"/>
                        <a:t> Wang , </a:t>
                      </a:r>
                      <a:r>
                        <a:rPr lang="en-IN" dirty="0" err="1"/>
                        <a:t>Zhiyuan</a:t>
                      </a:r>
                      <a:r>
                        <a:rPr lang="en-IN" dirty="0"/>
                        <a:t> Yuan, and Qun Jin</a:t>
                      </a:r>
                    </a:p>
                  </a:txBody>
                  <a:tcPr/>
                </a:tc>
                <a:tc>
                  <a:txBody>
                    <a:bodyPr/>
                    <a:lstStyle/>
                    <a:p>
                      <a:r>
                        <a:rPr lang="en-GB" dirty="0"/>
                        <a:t>2020</a:t>
                      </a:r>
                      <a:endParaRPr lang="en-IN" dirty="0"/>
                    </a:p>
                  </a:txBody>
                  <a:tcPr/>
                </a:tc>
                <a:tc>
                  <a:txBody>
                    <a:bodyPr/>
                    <a:lstStyle/>
                    <a:p>
                      <a:r>
                        <a:rPr lang="en-GB" dirty="0"/>
                        <a:t>Personalized Real-Time Movie Recommendation System: Practical Prototype and Evaluation</a:t>
                      </a:r>
                      <a:endParaRPr lang="en-IN" dirty="0"/>
                    </a:p>
                  </a:txBody>
                  <a:tcPr/>
                </a:tc>
                <a:tc>
                  <a:txBody>
                    <a:bodyPr/>
                    <a:lstStyle/>
                    <a:p>
                      <a:pPr marL="285750" indent="-285750">
                        <a:buFontTx/>
                        <a:buChar char="-"/>
                      </a:pPr>
                      <a:r>
                        <a:rPr lang="en-GB" dirty="0"/>
                        <a:t>The system is efficient and responsive, adapting recommendations based on the user’s recent activity, which enhances user satisfaction</a:t>
                      </a:r>
                    </a:p>
                    <a:p>
                      <a:pPr marL="285750" indent="-285750">
                        <a:buFontTx/>
                        <a:buChar char="-"/>
                      </a:pPr>
                      <a:r>
                        <a:rPr lang="en-IN" dirty="0"/>
                        <a:t> less efficient for large-scale or resource-constrained environments.</a:t>
                      </a:r>
                    </a:p>
                  </a:txBody>
                  <a:tcPr/>
                </a:tc>
                <a:extLst>
                  <a:ext uri="{0D108BD9-81ED-4DB2-BD59-A6C34878D82A}">
                    <a16:rowId xmlns:a16="http://schemas.microsoft.com/office/drawing/2014/main" val="1149178115"/>
                  </a:ext>
                </a:extLst>
              </a:tr>
            </a:tbl>
          </a:graphicData>
        </a:graphic>
      </p:graphicFrame>
    </p:spTree>
    <p:extLst>
      <p:ext uri="{BB962C8B-B14F-4D97-AF65-F5344CB8AC3E}">
        <p14:creationId xmlns:p14="http://schemas.microsoft.com/office/powerpoint/2010/main" val="3265484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405" y="275513"/>
            <a:ext cx="11343190" cy="4524315"/>
          </a:xfrm>
          <a:prstGeom prst="rect">
            <a:avLst/>
          </a:prstGeom>
        </p:spPr>
        <p:txBody>
          <a:bodyPr wrap="square">
            <a:spAutoFit/>
          </a:bodyPr>
          <a:lstStyle/>
          <a:p>
            <a:pPr algn="just" latinLnBrk="1"/>
            <a:r>
              <a:rPr lang="en-US" sz="2400" b="1" dirty="0">
                <a:solidFill>
                  <a:srgbClr val="444444"/>
                </a:solidFill>
                <a:latin typeface="Cambria" panose="02040503050406030204" pitchFamily="18" charset="0"/>
                <a:ea typeface="Cambria" panose="02040503050406030204" pitchFamily="18" charset="0"/>
              </a:rPr>
              <a:t>DRAWBACKS OF EXISTING SYSTEM</a:t>
            </a:r>
          </a:p>
          <a:p>
            <a:pPr algn="just" latinLnBrk="1"/>
            <a:endParaRPr lang="en-US" sz="2400" b="1" dirty="0">
              <a:solidFill>
                <a:srgbClr val="444444"/>
              </a:solidFill>
              <a:latin typeface="Cambria" panose="02040503050406030204" pitchFamily="18" charset="0"/>
              <a:ea typeface="Cambria" panose="02040503050406030204" pitchFamily="18" charset="0"/>
            </a:endParaRPr>
          </a:p>
          <a:p>
            <a:pPr algn="just" latinLnBrk="1"/>
            <a:endParaRPr lang="en-US" sz="2400" b="1" dirty="0">
              <a:solidFill>
                <a:srgbClr val="444444"/>
              </a:solidFill>
              <a:latin typeface="Cambria" panose="02040503050406030204" pitchFamily="18" charset="0"/>
              <a:ea typeface="Cambria" panose="02040503050406030204" pitchFamily="18" charset="0"/>
            </a:endParaRPr>
          </a:p>
          <a:p>
            <a:pPr marL="342900" indent="-342900" algn="just" latinLnBrk="1">
              <a:buFont typeface="Wingdings" panose="05000000000000000000" pitchFamily="2" charset="2"/>
              <a:buChar char="§"/>
            </a:pPr>
            <a:r>
              <a:rPr lang="en-US" sz="2400" dirty="0">
                <a:solidFill>
                  <a:srgbClr val="444444"/>
                </a:solidFill>
                <a:latin typeface="Cambria" panose="02040503050406030204" pitchFamily="18" charset="0"/>
                <a:ea typeface="Cambria" panose="02040503050406030204" pitchFamily="18" charset="0"/>
              </a:rPr>
              <a:t>Cold Start Problem</a:t>
            </a:r>
          </a:p>
          <a:p>
            <a:pPr algn="just" latinLnBrk="1"/>
            <a:endParaRPr lang="en-US" sz="2400" dirty="0">
              <a:solidFill>
                <a:srgbClr val="444444"/>
              </a:solidFill>
              <a:latin typeface="Cambria" panose="02040503050406030204" pitchFamily="18" charset="0"/>
              <a:ea typeface="Cambria" panose="02040503050406030204" pitchFamily="18" charset="0"/>
            </a:endParaRPr>
          </a:p>
          <a:p>
            <a:pPr marL="342900" indent="-342900" algn="just" latinLnBrk="1">
              <a:buFont typeface="Wingdings" panose="05000000000000000000" pitchFamily="2" charset="2"/>
              <a:buChar char="§"/>
            </a:pPr>
            <a:r>
              <a:rPr lang="en-IN" sz="2400" dirty="0">
                <a:latin typeface="Cambria" panose="02040503050406030204" pitchFamily="18" charset="0"/>
                <a:ea typeface="Cambria" panose="02040503050406030204" pitchFamily="18" charset="0"/>
              </a:rPr>
              <a:t>Model Complexity</a:t>
            </a:r>
          </a:p>
          <a:p>
            <a:pPr algn="just" latinLnBrk="1"/>
            <a:endParaRPr lang="en-IN" sz="2400" dirty="0">
              <a:latin typeface="Cambria" panose="02040503050406030204" pitchFamily="18" charset="0"/>
              <a:ea typeface="Cambria" panose="02040503050406030204" pitchFamily="18" charset="0"/>
            </a:endParaRPr>
          </a:p>
          <a:p>
            <a:pPr marL="342900" indent="-342900" algn="just" latinLnBrk="1">
              <a:buFont typeface="Wingdings" panose="05000000000000000000" pitchFamily="2" charset="2"/>
              <a:buChar char="§"/>
            </a:pPr>
            <a:r>
              <a:rPr lang="en-IN" sz="2400" dirty="0">
                <a:latin typeface="Cambria" panose="02040503050406030204" pitchFamily="18" charset="0"/>
                <a:ea typeface="Cambria" panose="02040503050406030204" pitchFamily="18" charset="0"/>
              </a:rPr>
              <a:t>Limited Personalization</a:t>
            </a:r>
          </a:p>
          <a:p>
            <a:pPr algn="just" latinLnBrk="1"/>
            <a:endParaRPr lang="en-IN" sz="2400" dirty="0">
              <a:latin typeface="Cambria" panose="02040503050406030204" pitchFamily="18" charset="0"/>
              <a:ea typeface="Cambria" panose="02040503050406030204" pitchFamily="18" charset="0"/>
            </a:endParaRPr>
          </a:p>
          <a:p>
            <a:pPr marL="342900" indent="-342900" algn="just" latinLnBrk="1">
              <a:buFont typeface="Wingdings" panose="05000000000000000000" pitchFamily="2" charset="2"/>
              <a:buChar char="§"/>
            </a:pPr>
            <a:r>
              <a:rPr lang="en-IN" sz="2400" dirty="0">
                <a:latin typeface="Cambria" panose="02040503050406030204" pitchFamily="18" charset="0"/>
                <a:ea typeface="Cambria" panose="02040503050406030204" pitchFamily="18" charset="0"/>
              </a:rPr>
              <a:t>Lack of Real-Time Adaptation</a:t>
            </a:r>
          </a:p>
          <a:p>
            <a:pPr algn="just" latinLnBrk="1"/>
            <a:endParaRPr lang="en-IN" sz="2400" dirty="0">
              <a:latin typeface="Cambria" panose="02040503050406030204" pitchFamily="18" charset="0"/>
              <a:ea typeface="Cambria" panose="02040503050406030204" pitchFamily="18" charset="0"/>
            </a:endParaRPr>
          </a:p>
          <a:p>
            <a:pPr marL="342900" indent="-342900" algn="just" latinLnBrk="1">
              <a:buFont typeface="Wingdings" panose="05000000000000000000" pitchFamily="2" charset="2"/>
              <a:buChar char="§"/>
            </a:pPr>
            <a:r>
              <a:rPr lang="en-IN" sz="2400" dirty="0">
                <a:latin typeface="Cambria" panose="02040503050406030204" pitchFamily="18" charset="0"/>
                <a:ea typeface="Cambria" panose="02040503050406030204" pitchFamily="18" charset="0"/>
              </a:rPr>
              <a:t>Missed Collaborative Insights</a:t>
            </a:r>
            <a:endParaRPr lang="en-US" sz="2400" dirty="0">
              <a:solidFill>
                <a:srgbClr val="444444"/>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65362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55FC5BA-CCF1-2648-6F08-6709BF10DFFB}"/>
              </a:ext>
            </a:extLst>
          </p:cNvPr>
          <p:cNvSpPr txBox="1"/>
          <p:nvPr/>
        </p:nvSpPr>
        <p:spPr>
          <a:xfrm>
            <a:off x="221673" y="152401"/>
            <a:ext cx="10547927" cy="3211457"/>
          </a:xfrm>
          <a:prstGeom prst="rect">
            <a:avLst/>
          </a:prstGeom>
          <a:noFill/>
        </p:spPr>
        <p:txBody>
          <a:bodyPr wrap="square">
            <a:spAutoFit/>
          </a:bodyPr>
          <a:lstStyle/>
          <a:p>
            <a:pPr marL="457200" algn="just">
              <a:lnSpc>
                <a:spcPct val="150000"/>
              </a:lnSpc>
            </a:pPr>
            <a:endPar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algn="just">
              <a:lnSpc>
                <a:spcPct val="150000"/>
              </a:lnSpc>
            </a:pP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lvl="2" indent="-228600" algn="just">
              <a:lnSpc>
                <a:spcPct val="150000"/>
              </a:lnSpc>
              <a:buSzPts val="1000"/>
              <a:buFont typeface="Wingdings" panose="05000000000000000000" pitchFamily="2" charset="2"/>
              <a:buChar char=""/>
              <a:tabLst>
                <a:tab pos="1371600" algn="l"/>
              </a:tabLst>
            </a:pPr>
            <a:endParaRPr lang="en-IN" sz="2400" dirty="0">
              <a:effectLst/>
              <a:latin typeface="Times New Roman" panose="02020603050405020304" pitchFamily="18" charset="0"/>
              <a:ea typeface="Times New Roman" panose="02020603050405020304" pitchFamily="18" charset="0"/>
            </a:endParaRPr>
          </a:p>
          <a:p>
            <a:pPr lvl="1" algn="just">
              <a:lnSpc>
                <a:spcPct val="150000"/>
              </a:lnSpc>
              <a:buSzPts val="1000"/>
              <a:tabLst>
                <a:tab pos="914400" algn="l"/>
              </a:tabLst>
            </a:pPr>
            <a:endParaRPr lang="en-IN" sz="2400" b="1"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50000"/>
              </a:lnSpc>
              <a:buSzPts val="1000"/>
              <a:tabLst>
                <a:tab pos="914400" algn="l"/>
              </a:tabLst>
            </a:pPr>
            <a:r>
              <a:rPr lang="en-IN" sz="1800" dirty="0">
                <a:effectLst/>
                <a:latin typeface="Times New Roman" panose="02020603050405020304" pitchFamily="18" charset="0"/>
                <a:ea typeface="Times New Roman" panose="02020603050405020304" pitchFamily="18" charset="0"/>
              </a:rPr>
              <a:t>.</a:t>
            </a:r>
          </a:p>
          <a:p>
            <a:pPr lvl="1" algn="just">
              <a:lnSpc>
                <a:spcPct val="150000"/>
              </a:lnSpc>
              <a:buSzPts val="1000"/>
              <a:tabLst>
                <a:tab pos="914400" algn="l"/>
              </a:tabLst>
            </a:pP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301442"/>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976</TotalTime>
  <Words>611</Words>
  <Application>Microsoft Office PowerPoint</Application>
  <PresentationFormat>Widescreen</PresentationFormat>
  <Paragraphs>90</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Arial</vt:lpstr>
      <vt:lpstr>Arial Narrow</vt:lpstr>
      <vt:lpstr>Cambria</vt:lpstr>
      <vt:lpstr>Georgia</vt:lpstr>
      <vt:lpstr>Times New Roman</vt:lpstr>
      <vt:lpstr>Trebuchet MS</vt:lpstr>
      <vt:lpstr>Wingdings</vt:lpstr>
      <vt:lpstr>Slipstream</vt:lpstr>
      <vt:lpstr>  MOVIE  RECOMMENDATION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RAINFALL PREDICTION</dc:title>
  <dc:creator>Microsoft account</dc:creator>
  <cp:lastModifiedBy>Selvabaskar Thandapani</cp:lastModifiedBy>
  <cp:revision>45</cp:revision>
  <dcterms:created xsi:type="dcterms:W3CDTF">2024-11-10T21:39:08Z</dcterms:created>
  <dcterms:modified xsi:type="dcterms:W3CDTF">2025-01-21T17:23:06Z</dcterms:modified>
</cp:coreProperties>
</file>