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8" r:id="rId4"/>
    <p:sldId id="270"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arthanan Palani" initials="JP" lastIdx="1" clrIdx="0">
    <p:extLst>
      <p:ext uri="{19B8F6BF-5375-455C-9EA6-DF929625EA0E}">
        <p15:presenceInfo xmlns:p15="http://schemas.microsoft.com/office/powerpoint/2012/main" userId="86c9c2321a8b1d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62464-6E5D-46C1-9AF4-B598116533BD}"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AD161-E0D3-4335-A815-45E14791E215}" type="slidenum">
              <a:rPr lang="en-IN" smtClean="0"/>
              <a:t>‹#›</a:t>
            </a:fld>
            <a:endParaRPr lang="en-IN"/>
          </a:p>
        </p:txBody>
      </p:sp>
    </p:spTree>
    <p:extLst>
      <p:ext uri="{BB962C8B-B14F-4D97-AF65-F5344CB8AC3E}">
        <p14:creationId xmlns:p14="http://schemas.microsoft.com/office/powerpoint/2010/main" val="122694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0AD161-E0D3-4335-A815-45E14791E215}" type="slidenum">
              <a:rPr lang="en-IN" smtClean="0"/>
              <a:t>10</a:t>
            </a:fld>
            <a:endParaRPr lang="en-IN"/>
          </a:p>
        </p:txBody>
      </p:sp>
    </p:spTree>
    <p:extLst>
      <p:ext uri="{BB962C8B-B14F-4D97-AF65-F5344CB8AC3E}">
        <p14:creationId xmlns:p14="http://schemas.microsoft.com/office/powerpoint/2010/main" val="223734078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0E522C-D39A-4FC0-BC1D-DCDA21BFBC2A}"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901B088-4D3A-425A-B458-8779BE040F85}" type="slidenum">
              <a:rPr lang="en-IN" smtClean="0"/>
              <a:t>‹#›</a:t>
            </a:fld>
            <a:endParaRPr lang="en-IN"/>
          </a:p>
        </p:txBody>
      </p:sp>
    </p:spTree>
    <p:extLst>
      <p:ext uri="{BB962C8B-B14F-4D97-AF65-F5344CB8AC3E}">
        <p14:creationId xmlns:p14="http://schemas.microsoft.com/office/powerpoint/2010/main" val="336857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E522C-D39A-4FC0-BC1D-DCDA21BFBC2A}"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814108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E522C-D39A-4FC0-BC1D-DCDA21BFBC2A}"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3178045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E522C-D39A-4FC0-BC1D-DCDA21BFBC2A}"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37737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10E522C-D39A-4FC0-BC1D-DCDA21BFBC2A}" type="datetimeFigureOut">
              <a:rPr lang="en-IN" smtClean="0"/>
              <a:t>21-01-2025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901B088-4D3A-425A-B458-8779BE040F85}" type="slidenum">
              <a:rPr lang="en-IN" smtClean="0"/>
              <a:t>‹#›</a:t>
            </a:fld>
            <a:endParaRPr lang="en-IN"/>
          </a:p>
        </p:txBody>
      </p:sp>
    </p:spTree>
    <p:extLst>
      <p:ext uri="{BB962C8B-B14F-4D97-AF65-F5344CB8AC3E}">
        <p14:creationId xmlns:p14="http://schemas.microsoft.com/office/powerpoint/2010/main" val="237125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0E522C-D39A-4FC0-BC1D-DCDA21BFBC2A}"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295800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0E522C-D39A-4FC0-BC1D-DCDA21BFBC2A}" type="datetimeFigureOut">
              <a:rPr lang="en-IN" smtClean="0"/>
              <a:t>21-01-2025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279081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0E522C-D39A-4FC0-BC1D-DCDA21BFBC2A}" type="datetimeFigureOut">
              <a:rPr lang="en-IN" smtClean="0"/>
              <a:t>21-01-2025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40828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E522C-D39A-4FC0-BC1D-DCDA21BFBC2A}" type="datetimeFigureOut">
              <a:rPr lang="en-IN" smtClean="0"/>
              <a:t>21-01-2025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86889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E522C-D39A-4FC0-BC1D-DCDA21BFBC2A}"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14411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E522C-D39A-4FC0-BC1D-DCDA21BFBC2A}" type="datetimeFigureOut">
              <a:rPr lang="en-IN" smtClean="0"/>
              <a:t>21-01-2025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1646500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10E522C-D39A-4FC0-BC1D-DCDA21BFBC2A}" type="datetimeFigureOut">
              <a:rPr lang="en-IN" smtClean="0"/>
              <a:t>21-01-2025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901B088-4D3A-425A-B458-8779BE040F85}" type="slidenum">
              <a:rPr lang="en-IN" smtClean="0"/>
              <a:t>‹#›</a:t>
            </a:fld>
            <a:endParaRPr lang="en-IN"/>
          </a:p>
        </p:txBody>
      </p:sp>
    </p:spTree>
    <p:extLst>
      <p:ext uri="{BB962C8B-B14F-4D97-AF65-F5344CB8AC3E}">
        <p14:creationId xmlns:p14="http://schemas.microsoft.com/office/powerpoint/2010/main" val="307326653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6373-9D05-643F-31A6-8C7FB8322F97}"/>
              </a:ext>
            </a:extLst>
          </p:cNvPr>
          <p:cNvSpPr>
            <a:spLocks noGrp="1"/>
          </p:cNvSpPr>
          <p:nvPr>
            <p:ph type="ctrTitle"/>
          </p:nvPr>
        </p:nvSpPr>
        <p:spPr>
          <a:xfrm>
            <a:off x="1069848" y="1353312"/>
            <a:ext cx="9966960" cy="3035808"/>
          </a:xfrm>
        </p:spPr>
        <p:txBody>
          <a:bodyPr>
            <a:normAutofit/>
          </a:bodyPr>
          <a:lstStyle/>
          <a:p>
            <a:r>
              <a:rPr lang="sv-SE" sz="4800" b="1" cap="all" dirty="0">
                <a:effectLst>
                  <a:outerShdw blurRad="50800" dist="63500" dir="2700000" algn="tl" rotWithShape="0">
                    <a:srgbClr val="000000">
                      <a:alpha val="48000"/>
                    </a:srgbClr>
                  </a:outerShdw>
                </a:effectLst>
              </a:rPr>
              <a:t>Helmet Detection System Using Vision Transformer (V</a:t>
            </a:r>
            <a:r>
              <a:rPr lang="sv-SE" sz="4800" b="1" cap="none" dirty="0">
                <a:effectLst>
                  <a:outerShdw blurRad="50800" dist="63500" dir="2700000" algn="tl" rotWithShape="0">
                    <a:srgbClr val="000000">
                      <a:alpha val="48000"/>
                    </a:srgbClr>
                  </a:outerShdw>
                </a:effectLst>
              </a:rPr>
              <a:t>i</a:t>
            </a:r>
            <a:r>
              <a:rPr lang="sv-SE" sz="4800" b="1" cap="all" dirty="0">
                <a:effectLst>
                  <a:outerShdw blurRad="50800" dist="63500" dir="2700000" algn="tl" rotWithShape="0">
                    <a:srgbClr val="000000">
                      <a:alpha val="48000"/>
                    </a:srgbClr>
                  </a:outerShdw>
                </a:effectLst>
              </a:rPr>
              <a:t>T)</a:t>
            </a:r>
            <a:endParaRPr lang="en-IN" sz="4800" b="1" cap="all" dirty="0">
              <a:effectLst>
                <a:outerShdw blurRad="50800" dist="63500" dir="2700000" algn="tl" rotWithShape="0">
                  <a:srgbClr val="000000">
                    <a:alpha val="48000"/>
                  </a:srgbClr>
                </a:outerShdw>
              </a:effectLst>
            </a:endParaRPr>
          </a:p>
        </p:txBody>
      </p:sp>
      <p:sp>
        <p:nvSpPr>
          <p:cNvPr id="3" name="Subtitle 2">
            <a:extLst>
              <a:ext uri="{FF2B5EF4-FFF2-40B4-BE49-F238E27FC236}">
                <a16:creationId xmlns:a16="http://schemas.microsoft.com/office/drawing/2014/main" id="{31F32F87-AF1E-5969-30DE-5A9586DD04F9}"/>
              </a:ext>
            </a:extLst>
          </p:cNvPr>
          <p:cNvSpPr>
            <a:spLocks noGrp="1"/>
          </p:cNvSpPr>
          <p:nvPr>
            <p:ph type="subTitle" idx="1"/>
          </p:nvPr>
        </p:nvSpPr>
        <p:spPr>
          <a:xfrm>
            <a:off x="1069848" y="4389119"/>
            <a:ext cx="8309822" cy="1691169"/>
          </a:xfrm>
        </p:spPr>
        <p:txBody>
          <a:bodyPr>
            <a:normAutofit/>
          </a:bodyPr>
          <a:lstStyle/>
          <a:p>
            <a:pPr algn="l"/>
            <a:r>
              <a:rPr lang="en-US" dirty="0">
                <a:effectLst>
                  <a:outerShdw blurRad="50800" dist="38100" dir="2700000" algn="tl" rotWithShape="0">
                    <a:srgbClr val="000000">
                      <a:alpha val="48000"/>
                    </a:srgbClr>
                  </a:outerShdw>
                </a:effectLst>
              </a:rPr>
              <a:t>Presented By:</a:t>
            </a:r>
            <a:r>
              <a:rPr lang="en-IN" dirty="0">
                <a:effectLst>
                  <a:outerShdw blurRad="50800" dist="38100" dir="2700000" algn="tl" rotWithShape="0">
                    <a:srgbClr val="000000">
                      <a:alpha val="48000"/>
                    </a:srgbClr>
                  </a:outerShdw>
                </a:effectLst>
              </a:rPr>
              <a:t>					</a:t>
            </a:r>
            <a:r>
              <a:rPr lang="en-US" dirty="0">
                <a:effectLst>
                  <a:outerShdw blurRad="50800" dist="38100" dir="2700000" algn="tl" rotWithShape="0">
                    <a:srgbClr val="000000">
                      <a:alpha val="48000"/>
                    </a:srgbClr>
                  </a:outerShdw>
                </a:effectLst>
              </a:rPr>
              <a:t>Guided by: </a:t>
            </a:r>
            <a:endParaRPr lang="en-IN" dirty="0">
              <a:effectLst>
                <a:outerShdw blurRad="50800" dist="38100" dir="2700000" algn="tl" rotWithShape="0">
                  <a:srgbClr val="000000">
                    <a:alpha val="48000"/>
                  </a:srgbClr>
                </a:outerShdw>
              </a:effectLst>
            </a:endParaRPr>
          </a:p>
          <a:p>
            <a:pPr algn="l"/>
            <a:r>
              <a:rPr lang="en-IN" dirty="0">
                <a:effectLst>
                  <a:outerShdw blurRad="50800" dist="38100" dir="2700000" algn="tl" rotWithShape="0">
                    <a:srgbClr val="000000">
                      <a:alpha val="48000"/>
                    </a:srgbClr>
                  </a:outerShdw>
                </a:effectLst>
              </a:rPr>
              <a:t>Ganesh Raj S (2301507308)</a:t>
            </a:r>
            <a:r>
              <a:rPr lang="en-US" dirty="0">
                <a:effectLst>
                  <a:outerShdw blurRad="50800" dist="38100" dir="2700000" algn="tl" rotWithShape="0">
                    <a:srgbClr val="000000">
                      <a:alpha val="48000"/>
                    </a:srgbClr>
                  </a:outerShdw>
                </a:effectLst>
              </a:rPr>
              <a:t>	         		Dr. P. </a:t>
            </a:r>
            <a:r>
              <a:rPr lang="en-US" dirty="0" err="1">
                <a:effectLst>
                  <a:outerShdw blurRad="50800" dist="38100" dir="2700000" algn="tl" rotWithShape="0">
                    <a:srgbClr val="000000">
                      <a:alpha val="48000"/>
                    </a:srgbClr>
                  </a:outerShdw>
                </a:effectLst>
              </a:rPr>
              <a:t>Dharanyadevi</a:t>
            </a:r>
            <a:endParaRPr lang="en-US" dirty="0">
              <a:effectLst>
                <a:outerShdw blurRad="50800" dist="38100" dir="2700000" algn="tl" rotWithShape="0">
                  <a:srgbClr val="000000">
                    <a:alpha val="48000"/>
                  </a:srgbClr>
                </a:outerShdw>
              </a:effectLst>
            </a:endParaRPr>
          </a:p>
          <a:p>
            <a:pPr algn="l"/>
            <a:r>
              <a:rPr lang="en-IN" dirty="0">
                <a:effectLst>
                  <a:outerShdw blurRad="50800" dist="38100" dir="2700000" algn="tl" rotWithShape="0">
                    <a:srgbClr val="000000">
                      <a:alpha val="48000"/>
                    </a:srgbClr>
                  </a:outerShdw>
                </a:effectLst>
              </a:rPr>
              <a:t>Janarthanan P (2301507310) 			20 </a:t>
            </a:r>
            <a:r>
              <a:rPr lang="en-US" dirty="0">
                <a:effectLst>
                  <a:outerShdw blurRad="50800" dist="38100" dir="2700000" algn="tl" rotWithShape="0">
                    <a:srgbClr val="000000">
                      <a:alpha val="48000"/>
                    </a:srgbClr>
                  </a:outerShdw>
                </a:effectLst>
              </a:rPr>
              <a:t>January 2025</a:t>
            </a:r>
          </a:p>
          <a:p>
            <a:endParaRPr lang="en-IN" dirty="0"/>
          </a:p>
        </p:txBody>
      </p:sp>
    </p:spTree>
    <p:extLst>
      <p:ext uri="{BB962C8B-B14F-4D97-AF65-F5344CB8AC3E}">
        <p14:creationId xmlns:p14="http://schemas.microsoft.com/office/powerpoint/2010/main" val="2830758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57D1-3D72-34FA-C0AF-35FA2A0C9607}"/>
              </a:ext>
            </a:extLst>
          </p:cNvPr>
          <p:cNvSpPr>
            <a:spLocks noGrp="1"/>
          </p:cNvSpPr>
          <p:nvPr>
            <p:ph type="title"/>
          </p:nvPr>
        </p:nvSpPr>
        <p:spPr/>
        <p:txBody>
          <a:bodyPr/>
          <a:lstStyle/>
          <a:p>
            <a:r>
              <a:rPr lang="en-US" dirty="0"/>
              <a:t>Results &amp; Insights</a:t>
            </a:r>
            <a:endParaRPr lang="en-IN" dirty="0"/>
          </a:p>
        </p:txBody>
      </p:sp>
      <p:sp>
        <p:nvSpPr>
          <p:cNvPr id="3" name="Content Placeholder 2">
            <a:extLst>
              <a:ext uri="{FF2B5EF4-FFF2-40B4-BE49-F238E27FC236}">
                <a16:creationId xmlns:a16="http://schemas.microsoft.com/office/drawing/2014/main" id="{A0F299BC-C19F-38E4-52DF-A11FED005147}"/>
              </a:ext>
            </a:extLst>
          </p:cNvPr>
          <p:cNvSpPr>
            <a:spLocks noGrp="1"/>
          </p:cNvSpPr>
          <p:nvPr>
            <p:ph idx="1"/>
          </p:nvPr>
        </p:nvSpPr>
        <p:spPr/>
        <p:txBody>
          <a:bodyPr>
            <a:normAutofit fontScale="92500" lnSpcReduction="20000"/>
          </a:bodyPr>
          <a:lstStyle/>
          <a:p>
            <a:r>
              <a:rPr lang="en-IN" b="1" dirty="0"/>
              <a:t>Results:</a:t>
            </a:r>
          </a:p>
          <a:p>
            <a:pPr>
              <a:buFont typeface="Arial" panose="020B0604020202020204" pitchFamily="34" charset="0"/>
              <a:buChar char="•"/>
            </a:pPr>
            <a:r>
              <a:rPr lang="en-IN" b="1" dirty="0"/>
              <a:t>Training Accuracy</a:t>
            </a:r>
            <a:r>
              <a:rPr lang="en-IN" dirty="0"/>
              <a:t>: ~95%, </a:t>
            </a:r>
            <a:r>
              <a:rPr lang="en-IN" b="1" dirty="0"/>
              <a:t>Validation Accuracy</a:t>
            </a:r>
            <a:r>
              <a:rPr lang="en-IN" dirty="0"/>
              <a:t>: ~90%.</a:t>
            </a:r>
          </a:p>
          <a:p>
            <a:pPr>
              <a:buFont typeface="Arial" panose="020B0604020202020204" pitchFamily="34" charset="0"/>
              <a:buChar char="•"/>
            </a:pPr>
            <a:r>
              <a:rPr lang="en-IN" b="1" dirty="0"/>
              <a:t>Metrics</a:t>
            </a:r>
            <a:r>
              <a:rPr lang="en-IN" dirty="0"/>
              <a:t>:</a:t>
            </a:r>
          </a:p>
          <a:p>
            <a:pPr marL="742950" lvl="1" indent="-285750">
              <a:buFont typeface="Arial" panose="020B0604020202020204" pitchFamily="34" charset="0"/>
              <a:buChar char="•"/>
            </a:pPr>
            <a:r>
              <a:rPr lang="en-IN" dirty="0"/>
              <a:t>Helmet: Precision (0.92), Recall (0.89), F1-Score (0.90).</a:t>
            </a:r>
          </a:p>
          <a:p>
            <a:pPr marL="742950" lvl="1" indent="-285750">
              <a:buFont typeface="Arial" panose="020B0604020202020204" pitchFamily="34" charset="0"/>
              <a:buChar char="•"/>
            </a:pPr>
            <a:r>
              <a:rPr lang="en-IN" dirty="0"/>
              <a:t>No-Helmet: Precision (0.88), Recall (0.91), F1-Score (0.89).</a:t>
            </a:r>
          </a:p>
          <a:p>
            <a:pPr>
              <a:buFont typeface="Arial" panose="020B0604020202020204" pitchFamily="34" charset="0"/>
              <a:buChar char="•"/>
            </a:pPr>
            <a:r>
              <a:rPr lang="en-IN" b="1" dirty="0"/>
              <a:t>Confusion Matrix</a:t>
            </a:r>
            <a:r>
              <a:rPr lang="en-IN" dirty="0"/>
              <a:t>: Minimal misclassifications, robust across classes.</a:t>
            </a:r>
          </a:p>
          <a:p>
            <a:r>
              <a:rPr lang="en-IN" b="1" dirty="0"/>
              <a:t>Insights:</a:t>
            </a:r>
          </a:p>
          <a:p>
            <a:pPr>
              <a:buFont typeface="Arial" panose="020B0604020202020204" pitchFamily="34" charset="0"/>
              <a:buChar char="•"/>
            </a:pPr>
            <a:r>
              <a:rPr lang="en-IN" b="1" dirty="0"/>
              <a:t>Strengths</a:t>
            </a:r>
            <a:r>
              <a:rPr lang="en-IN" dirty="0"/>
              <a:t>: High accuracy, effective generalization, scalable to multi-class detection.</a:t>
            </a:r>
          </a:p>
          <a:p>
            <a:pPr>
              <a:buFont typeface="Arial" panose="020B0604020202020204" pitchFamily="34" charset="0"/>
              <a:buChar char="•"/>
            </a:pPr>
            <a:r>
              <a:rPr lang="en-IN" b="1" dirty="0"/>
              <a:t>Challenges</a:t>
            </a:r>
            <a:r>
              <a:rPr lang="en-IN" dirty="0"/>
              <a:t>: Dataset size, computational overhead for video analysis.</a:t>
            </a:r>
          </a:p>
          <a:p>
            <a:pPr>
              <a:buFont typeface="Arial" panose="020B0604020202020204" pitchFamily="34" charset="0"/>
              <a:buChar char="•"/>
            </a:pPr>
            <a:r>
              <a:rPr lang="en-IN" b="1" dirty="0"/>
              <a:t>Applications</a:t>
            </a:r>
            <a:r>
              <a:rPr lang="en-IN" dirty="0"/>
              <a:t>: Traffic monitoring, safety compliance in industries.</a:t>
            </a:r>
          </a:p>
          <a:p>
            <a:pPr>
              <a:buFont typeface="Arial" panose="020B0604020202020204" pitchFamily="34" charset="0"/>
              <a:buChar char="•"/>
            </a:pPr>
            <a:r>
              <a:rPr lang="en-IN" b="1" dirty="0"/>
              <a:t>Future Work</a:t>
            </a:r>
            <a:r>
              <a:rPr lang="en-IN" dirty="0"/>
              <a:t>: Extend to object detection, real-time optimization, explore temporal models</a:t>
            </a:r>
          </a:p>
          <a:p>
            <a:endParaRPr lang="en-IN" dirty="0"/>
          </a:p>
        </p:txBody>
      </p:sp>
    </p:spTree>
    <p:extLst>
      <p:ext uri="{BB962C8B-B14F-4D97-AF65-F5344CB8AC3E}">
        <p14:creationId xmlns:p14="http://schemas.microsoft.com/office/powerpoint/2010/main" val="411783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3FB8-B846-A321-16B5-71591E52D68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91E21E1-89C3-9C42-99C4-3FEA7C0F12FF}"/>
              </a:ext>
            </a:extLst>
          </p:cNvPr>
          <p:cNvSpPr>
            <a:spLocks noGrp="1"/>
          </p:cNvSpPr>
          <p:nvPr>
            <p:ph idx="1"/>
          </p:nvPr>
        </p:nvSpPr>
        <p:spPr>
          <a:xfrm>
            <a:off x="1069848" y="2121408"/>
            <a:ext cx="10058400" cy="4392514"/>
          </a:xfrm>
        </p:spPr>
        <p:txBody>
          <a:bodyPr>
            <a:normAutofit fontScale="92500" lnSpcReduction="10000"/>
          </a:bodyPr>
          <a:lstStyle/>
          <a:p>
            <a:r>
              <a:rPr lang="en-US" dirty="0"/>
              <a:t>1. </a:t>
            </a:r>
            <a:r>
              <a:rPr lang="en-US" dirty="0" err="1"/>
              <a:t>ViT</a:t>
            </a:r>
            <a:r>
              <a:rPr lang="en-US" dirty="0"/>
              <a:t> Outperforms YOLO:</a:t>
            </a:r>
          </a:p>
          <a:p>
            <a:pPr lvl="1"/>
            <a:r>
              <a:rPr lang="en-US" dirty="0"/>
              <a:t>The Vision Transformer (</a:t>
            </a:r>
            <a:r>
              <a:rPr lang="en-US" dirty="0" err="1"/>
              <a:t>ViT</a:t>
            </a:r>
            <a:r>
              <a:rPr lang="en-US" dirty="0"/>
              <a:t>) model demonstrated superior performance compared to YOLO v8, particularly in detecting small helmets or helmets in occluded environments.   </a:t>
            </a:r>
          </a:p>
          <a:p>
            <a:pPr lvl="1"/>
            <a:r>
              <a:rPr lang="en-US" dirty="0"/>
              <a:t>Self-attention mechanism in </a:t>
            </a:r>
            <a:r>
              <a:rPr lang="en-US" dirty="0" err="1"/>
              <a:t>ViT</a:t>
            </a:r>
            <a:r>
              <a:rPr lang="en-US" dirty="0"/>
              <a:t> enables better understanding of global context and relationships between image patches, improving detection accuracy.</a:t>
            </a:r>
          </a:p>
          <a:p>
            <a:r>
              <a:rPr lang="en-US" dirty="0"/>
              <a:t>2. Robust Helmet Detection:</a:t>
            </a:r>
          </a:p>
          <a:p>
            <a:pPr lvl="1"/>
            <a:r>
              <a:rPr lang="en-US" dirty="0"/>
              <a:t>The model achieved high precision, recall, and F1 scores, showing its capability to accurately detect helmets in various environments, including crowded or partially obstructed scenarios.</a:t>
            </a:r>
          </a:p>
          <a:p>
            <a:pPr lvl="1"/>
            <a:r>
              <a:rPr lang="en-US" dirty="0"/>
              <a:t>The model can generalize well across diverse conditions, making it effective for real-world applications like surveillance.</a:t>
            </a:r>
          </a:p>
          <a:p>
            <a:r>
              <a:rPr lang="en-US" dirty="0"/>
              <a:t>3. </a:t>
            </a:r>
            <a:r>
              <a:rPr lang="en-US" dirty="0" err="1"/>
              <a:t>ViT's</a:t>
            </a:r>
            <a:r>
              <a:rPr lang="en-US" dirty="0"/>
              <a:t> Potential: </a:t>
            </a:r>
          </a:p>
          <a:p>
            <a:pPr lvl="1"/>
            <a:r>
              <a:rPr lang="en-US" dirty="0"/>
              <a:t>Despite being computationally more intensive than YOLO, </a:t>
            </a:r>
            <a:r>
              <a:rPr lang="en-US" dirty="0" err="1"/>
              <a:t>ViT’s</a:t>
            </a:r>
            <a:r>
              <a:rPr lang="en-US" dirty="0"/>
              <a:t> performance in terms of detection accuracy justifies its application in safety-critical systems like helmet detection.</a:t>
            </a:r>
          </a:p>
          <a:p>
            <a:pPr lvl="1"/>
            <a:r>
              <a:rPr lang="en-US" dirty="0"/>
              <a:t>Future improvements in model optimization, multi-scale detection, and edge deployment can further enhance its usability in real-time applications.</a:t>
            </a:r>
            <a:endParaRPr lang="en-IN" dirty="0"/>
          </a:p>
        </p:txBody>
      </p:sp>
    </p:spTree>
    <p:extLst>
      <p:ext uri="{BB962C8B-B14F-4D97-AF65-F5344CB8AC3E}">
        <p14:creationId xmlns:p14="http://schemas.microsoft.com/office/powerpoint/2010/main" val="42782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CFA1-0163-B9BD-2F9A-94462C05DA2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2CBD157-0D54-C89B-3E44-71B3B8715D94}"/>
              </a:ext>
            </a:extLst>
          </p:cNvPr>
          <p:cNvSpPr>
            <a:spLocks noGrp="1"/>
          </p:cNvSpPr>
          <p:nvPr>
            <p:ph idx="1"/>
          </p:nvPr>
        </p:nvSpPr>
        <p:spPr/>
        <p:txBody>
          <a:bodyPr/>
          <a:lstStyle/>
          <a:p>
            <a:r>
              <a:rPr lang="en-US" dirty="0"/>
              <a:t>Problem: Helmets are essential for safety, especially in construction and industrial work, but many workers fail to wear them. Detecting whether workers are wearing helmets is crucial for safety monitoring. </a:t>
            </a:r>
          </a:p>
          <a:p>
            <a:r>
              <a:rPr lang="en-US" dirty="0"/>
              <a:t>Existing System: Current systems, like YOLO v8, are widely used for object detection tasks, including helmet detection. However, there are some limitations in their detection accuracy, speed, or efficiency when detecting small objects or complex scenes. </a:t>
            </a:r>
          </a:p>
          <a:p>
            <a:r>
              <a:rPr lang="en-US" dirty="0"/>
              <a:t>Proposed Solution: Improve helmet detection by leveraging the Vision Transformer (</a:t>
            </a:r>
            <a:r>
              <a:rPr lang="en-US" dirty="0" err="1"/>
              <a:t>ViT</a:t>
            </a:r>
            <a:r>
              <a:rPr lang="en-US" dirty="0"/>
              <a:t>), which has shown impressive performance in various vision tasks due to its ability to capture long-range dependencies in images.</a:t>
            </a:r>
          </a:p>
        </p:txBody>
      </p:sp>
    </p:spTree>
    <p:extLst>
      <p:ext uri="{BB962C8B-B14F-4D97-AF65-F5344CB8AC3E}">
        <p14:creationId xmlns:p14="http://schemas.microsoft.com/office/powerpoint/2010/main" val="3437694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7E22-6244-320F-8FD4-E1464F2A7B10}"/>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803FB063-BF12-C753-8D37-1A0420DC0629}"/>
              </a:ext>
            </a:extLst>
          </p:cNvPr>
          <p:cNvSpPr>
            <a:spLocks noGrp="1"/>
          </p:cNvSpPr>
          <p:nvPr>
            <p:ph idx="1"/>
          </p:nvPr>
        </p:nvSpPr>
        <p:spPr/>
        <p:txBody>
          <a:bodyPr/>
          <a:lstStyle/>
          <a:p>
            <a:r>
              <a:rPr lang="en-US" dirty="0"/>
              <a:t>To design a helmet detection system that uses the Vision Transformer (</a:t>
            </a:r>
            <a:r>
              <a:rPr lang="en-US" dirty="0" err="1"/>
              <a:t>ViT</a:t>
            </a:r>
            <a:r>
              <a:rPr lang="en-US" dirty="0"/>
              <a:t>) to improve detection accuracy and robustness compared to YOLO v8 in real-world settings. </a:t>
            </a:r>
          </a:p>
          <a:p>
            <a:r>
              <a:rPr lang="en-US" dirty="0"/>
              <a:t>Improve the detection of helmets in challenging scenarios such as low resolution, occlusion, and varying lighting. </a:t>
            </a:r>
          </a:p>
        </p:txBody>
      </p:sp>
    </p:spTree>
    <p:extLst>
      <p:ext uri="{BB962C8B-B14F-4D97-AF65-F5344CB8AC3E}">
        <p14:creationId xmlns:p14="http://schemas.microsoft.com/office/powerpoint/2010/main" val="1899371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3DD08-76AF-1D3A-70FC-ADFF020B2F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ACF036-1C32-67D8-D63F-A644E71E43B5}"/>
              </a:ext>
            </a:extLst>
          </p:cNvPr>
          <p:cNvSpPr>
            <a:spLocks noGrp="1"/>
          </p:cNvSpPr>
          <p:nvPr>
            <p:ph type="title"/>
          </p:nvPr>
        </p:nvSpPr>
        <p:spPr/>
        <p:txBody>
          <a:bodyPr/>
          <a:lstStyle/>
          <a:p>
            <a:r>
              <a:rPr lang="en-US" dirty="0"/>
              <a:t>Dataset Overview</a:t>
            </a:r>
            <a:endParaRPr lang="en-IN" dirty="0"/>
          </a:p>
        </p:txBody>
      </p:sp>
      <p:sp>
        <p:nvSpPr>
          <p:cNvPr id="3" name="Content Placeholder 2">
            <a:extLst>
              <a:ext uri="{FF2B5EF4-FFF2-40B4-BE49-F238E27FC236}">
                <a16:creationId xmlns:a16="http://schemas.microsoft.com/office/drawing/2014/main" id="{2C3C2AD2-43B1-E578-360A-BA04C6E63DE0}"/>
              </a:ext>
            </a:extLst>
          </p:cNvPr>
          <p:cNvSpPr>
            <a:spLocks noGrp="1"/>
          </p:cNvSpPr>
          <p:nvPr>
            <p:ph idx="1"/>
          </p:nvPr>
        </p:nvSpPr>
        <p:spPr/>
        <p:txBody>
          <a:bodyPr>
            <a:normAutofit/>
          </a:bodyPr>
          <a:lstStyle/>
          <a:p>
            <a:r>
              <a:rPr lang="en-US" dirty="0"/>
              <a:t>Dataset Source: The dataset used is the same as the one from the existing YOLO v8 helmet detection project.     </a:t>
            </a:r>
          </a:p>
          <a:p>
            <a:r>
              <a:rPr lang="en-US" dirty="0"/>
              <a:t>Data Preprocessing:- </a:t>
            </a:r>
          </a:p>
          <a:p>
            <a:r>
              <a:rPr lang="en-US" dirty="0"/>
              <a:t>Resizing: Images resized to 224x224 pixels to fit the </a:t>
            </a:r>
            <a:r>
              <a:rPr lang="en-US" dirty="0" err="1"/>
              <a:t>ViT</a:t>
            </a:r>
            <a:r>
              <a:rPr lang="en-US" dirty="0"/>
              <a:t> input size.</a:t>
            </a:r>
          </a:p>
          <a:p>
            <a:r>
              <a:rPr lang="en-US" dirty="0"/>
              <a:t>Normalization: Pixel values normalized to a range [0, 1] or [-1, 1].</a:t>
            </a:r>
          </a:p>
          <a:p>
            <a:r>
              <a:rPr lang="en-US" dirty="0"/>
              <a:t>Augmentation: Techniques like rotation, flipping, and scaling used to improve robustness.</a:t>
            </a:r>
          </a:p>
        </p:txBody>
      </p:sp>
    </p:spTree>
    <p:extLst>
      <p:ext uri="{BB962C8B-B14F-4D97-AF65-F5344CB8AC3E}">
        <p14:creationId xmlns:p14="http://schemas.microsoft.com/office/powerpoint/2010/main" val="104153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B55A-1FDE-1D98-D14F-83A5C26D7816}"/>
              </a:ext>
            </a:extLst>
          </p:cNvPr>
          <p:cNvSpPr>
            <a:spLocks noGrp="1"/>
          </p:cNvSpPr>
          <p:nvPr>
            <p:ph type="title"/>
          </p:nvPr>
        </p:nvSpPr>
        <p:spPr/>
        <p:txBody>
          <a:bodyPr/>
          <a:lstStyle/>
          <a:p>
            <a:r>
              <a:rPr lang="en-US" dirty="0"/>
              <a:t>Existing System - YOLO v8 </a:t>
            </a:r>
            <a:endParaRPr lang="en-IN" dirty="0"/>
          </a:p>
        </p:txBody>
      </p:sp>
      <p:sp>
        <p:nvSpPr>
          <p:cNvPr id="3" name="Content Placeholder 2">
            <a:extLst>
              <a:ext uri="{FF2B5EF4-FFF2-40B4-BE49-F238E27FC236}">
                <a16:creationId xmlns:a16="http://schemas.microsoft.com/office/drawing/2014/main" id="{06E06A0B-7239-58EB-5B46-580E7A96DB5D}"/>
              </a:ext>
            </a:extLst>
          </p:cNvPr>
          <p:cNvSpPr>
            <a:spLocks noGrp="1"/>
          </p:cNvSpPr>
          <p:nvPr>
            <p:ph idx="1"/>
          </p:nvPr>
        </p:nvSpPr>
        <p:spPr>
          <a:xfrm>
            <a:off x="1069848" y="2121407"/>
            <a:ext cx="10058400" cy="4411367"/>
          </a:xfrm>
        </p:spPr>
        <p:txBody>
          <a:bodyPr>
            <a:normAutofit fontScale="92500" lnSpcReduction="20000"/>
          </a:bodyPr>
          <a:lstStyle/>
          <a:p>
            <a:r>
              <a:rPr lang="en-US" dirty="0"/>
              <a:t>YOLOv8 is a state-of-the-art convolutional neural network (CNN) architecture used for object detection and segmentation tasks. In a helmet detection project, YOLOv8 is likely used to:</a:t>
            </a:r>
          </a:p>
          <a:p>
            <a:pPr>
              <a:buFont typeface="Arial" panose="020B0604020202020204" pitchFamily="34" charset="0"/>
              <a:buChar char="•"/>
            </a:pPr>
            <a:r>
              <a:rPr lang="en-US" dirty="0"/>
              <a:t>Detect helmets in real-time by drawing bounding boxes around them in images or video frames.</a:t>
            </a:r>
          </a:p>
          <a:p>
            <a:pPr>
              <a:buFont typeface="Arial" panose="020B0604020202020204" pitchFamily="34" charset="0"/>
              <a:buChar char="•"/>
            </a:pPr>
            <a:r>
              <a:rPr lang="en-US" dirty="0"/>
              <a:t>Perform well on both high and low-resolution datasets with optimized anchor boxes and detection heads. </a:t>
            </a:r>
          </a:p>
          <a:p>
            <a:pPr>
              <a:buFont typeface="Arial" panose="020B0604020202020204" pitchFamily="34" charset="0"/>
              <a:buChar char="•"/>
            </a:pPr>
            <a:r>
              <a:rPr lang="en-US" b="1" dirty="0"/>
              <a:t>Disadvantages of  YOLOv8 :</a:t>
            </a:r>
          </a:p>
          <a:p>
            <a:pPr>
              <a:buFont typeface="+mj-lt"/>
              <a:buAutoNum type="arabicPeriod"/>
            </a:pPr>
            <a:r>
              <a:rPr lang="en-US" b="1" dirty="0"/>
              <a:t>Dependency on Anchor Boxes</a:t>
            </a:r>
            <a:r>
              <a:rPr lang="en-US" dirty="0"/>
              <a:t>: YOLO relies heavily on anchor boxes, which require careful tuning for different datasets.</a:t>
            </a:r>
          </a:p>
          <a:p>
            <a:pPr>
              <a:buFont typeface="+mj-lt"/>
              <a:buAutoNum type="arabicPeriod"/>
            </a:pPr>
            <a:r>
              <a:rPr lang="en-US" b="1" dirty="0"/>
              <a:t>Sensitivity to Small Objects</a:t>
            </a:r>
            <a:r>
              <a:rPr lang="en-US" dirty="0"/>
              <a:t>: While improved, it may still struggle with small or overlapping objects compared to transformer-based models.</a:t>
            </a:r>
          </a:p>
          <a:p>
            <a:pPr>
              <a:buFont typeface="+mj-lt"/>
              <a:buAutoNum type="arabicPeriod"/>
            </a:pPr>
            <a:r>
              <a:rPr lang="en-US" b="1" dirty="0"/>
              <a:t>Limited Context Understanding</a:t>
            </a:r>
            <a:r>
              <a:rPr lang="en-US" dirty="0"/>
              <a:t>: YOLO processes input locally within bounding boxes, which can result in suboptimal detection in complex scenarios.</a:t>
            </a:r>
          </a:p>
          <a:p>
            <a:pPr>
              <a:buFont typeface="+mj-lt"/>
              <a:buAutoNum type="arabicPeriod"/>
            </a:pPr>
            <a:r>
              <a:rPr lang="en-US" b="1" dirty="0"/>
              <a:t>Complexity in Edge Cases</a:t>
            </a:r>
            <a:r>
              <a:rPr lang="en-US" dirty="0"/>
              <a:t>: Objects partially obscured or in unconventional poses may reduce detection performance.</a:t>
            </a:r>
          </a:p>
        </p:txBody>
      </p:sp>
    </p:spTree>
    <p:extLst>
      <p:ext uri="{BB962C8B-B14F-4D97-AF65-F5344CB8AC3E}">
        <p14:creationId xmlns:p14="http://schemas.microsoft.com/office/powerpoint/2010/main" val="426083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B5E9-279C-3A17-7994-55751EF26AEE}"/>
              </a:ext>
            </a:extLst>
          </p:cNvPr>
          <p:cNvSpPr>
            <a:spLocks noGrp="1"/>
          </p:cNvSpPr>
          <p:nvPr>
            <p:ph type="title"/>
          </p:nvPr>
        </p:nvSpPr>
        <p:spPr>
          <a:xfrm>
            <a:off x="367645" y="484632"/>
            <a:ext cx="11491275" cy="1609344"/>
          </a:xfrm>
        </p:spPr>
        <p:txBody>
          <a:bodyPr/>
          <a:lstStyle/>
          <a:p>
            <a:r>
              <a:rPr lang="en-US" dirty="0"/>
              <a:t>Proposed System - Vision Transformer (</a:t>
            </a:r>
            <a:r>
              <a:rPr lang="en-US" dirty="0" err="1"/>
              <a:t>V</a:t>
            </a:r>
            <a:r>
              <a:rPr lang="en-US" cap="none" dirty="0" err="1"/>
              <a:t>i</a:t>
            </a:r>
            <a:r>
              <a:rPr lang="en-US" dirty="0" err="1"/>
              <a:t>T</a:t>
            </a:r>
            <a:r>
              <a:rPr lang="en-US" dirty="0"/>
              <a:t>)</a:t>
            </a:r>
            <a:endParaRPr lang="en-IN" dirty="0"/>
          </a:p>
        </p:txBody>
      </p:sp>
      <p:sp>
        <p:nvSpPr>
          <p:cNvPr id="3" name="Content Placeholder 2">
            <a:extLst>
              <a:ext uri="{FF2B5EF4-FFF2-40B4-BE49-F238E27FC236}">
                <a16:creationId xmlns:a16="http://schemas.microsoft.com/office/drawing/2014/main" id="{3DA3A423-5D74-307B-1F97-0101A506A4E8}"/>
              </a:ext>
            </a:extLst>
          </p:cNvPr>
          <p:cNvSpPr>
            <a:spLocks noGrp="1"/>
          </p:cNvSpPr>
          <p:nvPr>
            <p:ph idx="1"/>
          </p:nvPr>
        </p:nvSpPr>
        <p:spPr/>
        <p:txBody>
          <a:bodyPr>
            <a:normAutofit fontScale="62500" lnSpcReduction="20000"/>
          </a:bodyPr>
          <a:lstStyle/>
          <a:p>
            <a:r>
              <a:rPr lang="en-US" dirty="0"/>
              <a:t>Switching to </a:t>
            </a:r>
            <a:r>
              <a:rPr lang="en-US" dirty="0" err="1"/>
              <a:t>ViT</a:t>
            </a:r>
            <a:r>
              <a:rPr lang="en-US" dirty="0"/>
              <a:t> is advantageous if your system needs better generalization, scalability, or accuracy for complex scenes. However, if real-time performance is critical, you may need to consider lightweight transformer architectures or hybrid approaches that balance </a:t>
            </a:r>
            <a:r>
              <a:rPr lang="en-US" dirty="0" err="1"/>
              <a:t>ViT's</a:t>
            </a:r>
            <a:r>
              <a:rPr lang="en-US" dirty="0"/>
              <a:t> strengths with YOLO's speed.</a:t>
            </a:r>
          </a:p>
          <a:p>
            <a:r>
              <a:rPr lang="en-US" b="1" dirty="0"/>
              <a:t>Advantages of </a:t>
            </a:r>
            <a:r>
              <a:rPr lang="en-US" b="1" dirty="0" err="1"/>
              <a:t>ViT</a:t>
            </a:r>
            <a:r>
              <a:rPr lang="en-US" b="1" dirty="0"/>
              <a:t> over YOLOv8</a:t>
            </a:r>
          </a:p>
          <a:p>
            <a:pPr>
              <a:buFont typeface="+mj-lt"/>
              <a:buAutoNum type="arabicPeriod"/>
            </a:pPr>
            <a:r>
              <a:rPr lang="en-US" b="1" dirty="0"/>
              <a:t>Global Context Awareness</a:t>
            </a:r>
            <a:r>
              <a:rPr lang="en-US" dirty="0"/>
              <a:t>:</a:t>
            </a:r>
          </a:p>
          <a:p>
            <a:pPr marL="742950" lvl="1" indent="-285750">
              <a:buFont typeface="+mj-lt"/>
              <a:buAutoNum type="arabicPeriod"/>
            </a:pPr>
            <a:r>
              <a:rPr lang="en-US" dirty="0"/>
              <a:t>Transformers model entire images as sequences of patches, capturing global dependencies better than CNNs, which focus on local receptive fields.</a:t>
            </a:r>
          </a:p>
          <a:p>
            <a:pPr>
              <a:buFont typeface="+mj-lt"/>
              <a:buAutoNum type="arabicPeriod"/>
            </a:pPr>
            <a:r>
              <a:rPr lang="en-US" b="1" dirty="0"/>
              <a:t>Better Handling of Small Objects</a:t>
            </a:r>
            <a:r>
              <a:rPr lang="en-US" dirty="0"/>
              <a:t>:</a:t>
            </a:r>
          </a:p>
          <a:p>
            <a:pPr marL="742950" lvl="1" indent="-285750">
              <a:buFont typeface="+mj-lt"/>
              <a:buAutoNum type="arabicPeriod"/>
            </a:pPr>
            <a:r>
              <a:rPr lang="en-US" dirty="0" err="1"/>
              <a:t>ViT</a:t>
            </a:r>
            <a:r>
              <a:rPr lang="en-US" dirty="0"/>
              <a:t> models consider all patches simultaneously, which can help improve detection of small objects like helmets.</a:t>
            </a:r>
          </a:p>
          <a:p>
            <a:pPr>
              <a:buFont typeface="+mj-lt"/>
              <a:buAutoNum type="arabicPeriod"/>
            </a:pPr>
            <a:r>
              <a:rPr lang="en-US" b="1" dirty="0"/>
              <a:t>Anchor-Free Design</a:t>
            </a:r>
            <a:r>
              <a:rPr lang="en-US" dirty="0"/>
              <a:t>:</a:t>
            </a:r>
          </a:p>
          <a:p>
            <a:pPr marL="742950" lvl="1" indent="-285750">
              <a:buFont typeface="+mj-lt"/>
              <a:buAutoNum type="arabicPeriod"/>
            </a:pPr>
            <a:r>
              <a:rPr lang="en-US" dirty="0"/>
              <a:t>Unlike YOLO, </a:t>
            </a:r>
            <a:r>
              <a:rPr lang="en-US" dirty="0" err="1"/>
              <a:t>ViT</a:t>
            </a:r>
            <a:r>
              <a:rPr lang="en-US" dirty="0"/>
              <a:t>-based models (like DETR or custom </a:t>
            </a:r>
            <a:r>
              <a:rPr lang="en-US" dirty="0" err="1"/>
              <a:t>ViT</a:t>
            </a:r>
            <a:r>
              <a:rPr lang="en-US" dirty="0"/>
              <a:t> pipelines) don't rely on anchor boxes, avoiding the need for manual tuning.</a:t>
            </a:r>
          </a:p>
          <a:p>
            <a:pPr>
              <a:buFont typeface="+mj-lt"/>
              <a:buAutoNum type="arabicPeriod"/>
            </a:pPr>
            <a:r>
              <a:rPr lang="en-US" b="1" dirty="0"/>
              <a:t>Scalability</a:t>
            </a:r>
            <a:r>
              <a:rPr lang="en-US" dirty="0"/>
              <a:t>:</a:t>
            </a:r>
          </a:p>
          <a:p>
            <a:pPr marL="742950" lvl="1" indent="-285750">
              <a:buFont typeface="+mj-lt"/>
              <a:buAutoNum type="arabicPeriod"/>
            </a:pPr>
            <a:r>
              <a:rPr lang="en-US" dirty="0" err="1"/>
              <a:t>ViTs</a:t>
            </a:r>
            <a:r>
              <a:rPr lang="en-US" dirty="0"/>
              <a:t> scale better with data and model size, often outperforming CNNs when more data and computational resources are available.</a:t>
            </a:r>
          </a:p>
          <a:p>
            <a:pPr>
              <a:buFont typeface="+mj-lt"/>
              <a:buAutoNum type="arabicPeriod"/>
            </a:pPr>
            <a:r>
              <a:rPr lang="en-US" b="1" dirty="0"/>
              <a:t>State-of-the-Art Results in Detection</a:t>
            </a:r>
            <a:r>
              <a:rPr lang="en-US" dirty="0"/>
              <a:t>:</a:t>
            </a:r>
          </a:p>
          <a:p>
            <a:pPr marL="742950" lvl="1" indent="-285750">
              <a:buFont typeface="+mj-lt"/>
              <a:buAutoNum type="arabicPeriod"/>
            </a:pPr>
            <a:r>
              <a:rPr lang="en-US" dirty="0"/>
              <a:t>Transformer-based detection models (like DETR or </a:t>
            </a:r>
            <a:r>
              <a:rPr lang="en-US" dirty="0" err="1"/>
              <a:t>ViT</a:t>
            </a:r>
            <a:r>
              <a:rPr lang="en-US" dirty="0"/>
              <a:t>-variants) are setting new benchmarks in detection tasks by combining robustness and accuracy.</a:t>
            </a:r>
          </a:p>
          <a:p>
            <a:pPr>
              <a:buFont typeface="+mj-lt"/>
              <a:buAutoNum type="arabicPeriod"/>
            </a:pPr>
            <a:r>
              <a:rPr lang="en-US" b="1" dirty="0"/>
              <a:t>Simplified Integration with Attention Mechanisms</a:t>
            </a:r>
            <a:r>
              <a:rPr lang="en-US" dirty="0"/>
              <a:t>:</a:t>
            </a:r>
          </a:p>
          <a:p>
            <a:pPr marL="742950" lvl="1" indent="-285750">
              <a:buFont typeface="+mj-lt"/>
              <a:buAutoNum type="arabicPeriod"/>
            </a:pPr>
            <a:r>
              <a:rPr lang="en-US" dirty="0"/>
              <a:t>The built-in attention mechanisms can highlight critical image regions, potentially improving interpretability and decision-making.</a:t>
            </a:r>
          </a:p>
        </p:txBody>
      </p:sp>
    </p:spTree>
    <p:extLst>
      <p:ext uri="{BB962C8B-B14F-4D97-AF65-F5344CB8AC3E}">
        <p14:creationId xmlns:p14="http://schemas.microsoft.com/office/powerpoint/2010/main" val="183559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1976-1DC4-18AB-1B55-EFF85C651DDB}"/>
              </a:ext>
            </a:extLst>
          </p:cNvPr>
          <p:cNvSpPr>
            <a:spLocks noGrp="1"/>
          </p:cNvSpPr>
          <p:nvPr>
            <p:ph type="title"/>
          </p:nvPr>
        </p:nvSpPr>
        <p:spPr/>
        <p:txBody>
          <a:bodyPr/>
          <a:lstStyle/>
          <a:p>
            <a:r>
              <a:rPr lang="en-US" dirty="0"/>
              <a:t>Model Training</a:t>
            </a:r>
            <a:endParaRPr lang="en-IN" dirty="0"/>
          </a:p>
        </p:txBody>
      </p:sp>
      <p:sp>
        <p:nvSpPr>
          <p:cNvPr id="3" name="Content Placeholder 2">
            <a:extLst>
              <a:ext uri="{FF2B5EF4-FFF2-40B4-BE49-F238E27FC236}">
                <a16:creationId xmlns:a16="http://schemas.microsoft.com/office/drawing/2014/main" id="{9F52D9A8-C834-7AED-7962-FB5E8652DC4C}"/>
              </a:ext>
            </a:extLst>
          </p:cNvPr>
          <p:cNvSpPr>
            <a:spLocks noGrp="1"/>
          </p:cNvSpPr>
          <p:nvPr>
            <p:ph idx="1"/>
          </p:nvPr>
        </p:nvSpPr>
        <p:spPr/>
        <p:txBody>
          <a:bodyPr>
            <a:normAutofit fontScale="92500" lnSpcReduction="10000"/>
          </a:bodyPr>
          <a:lstStyle/>
          <a:p>
            <a:r>
              <a:rPr kumimoji="0" lang="en-US" altLang="en-US" sz="2000" b="0" i="0" u="none" strike="noStrike" cap="none" normalizeH="0" baseline="0" dirty="0">
                <a:ln>
                  <a:noFill/>
                </a:ln>
                <a:solidFill>
                  <a:schemeClr val="tx1"/>
                </a:solidFill>
                <a:effectLst/>
                <a:latin typeface="Arial" panose="020B0604020202020204" pitchFamily="34" charset="0"/>
              </a:rPr>
              <a:t>Vision Transformer (</a:t>
            </a:r>
            <a:r>
              <a:rPr kumimoji="0" lang="en-US" altLang="en-US" sz="2000" b="0" i="0" u="none" strike="noStrike" cap="none" normalizeH="0" baseline="0" dirty="0" err="1">
                <a:ln>
                  <a:noFill/>
                </a:ln>
                <a:solidFill>
                  <a:schemeClr val="tx1"/>
                </a:solidFill>
                <a:effectLst/>
                <a:latin typeface="Arial" panose="020B0604020202020204" pitchFamily="34" charset="0"/>
              </a:rPr>
              <a:t>ViT</a:t>
            </a:r>
            <a:r>
              <a:rPr kumimoji="0" lang="en-US" altLang="en-US" sz="2000" b="0" i="0" u="none" strike="noStrike" cap="none" normalizeH="0" baseline="0" dirty="0">
                <a:ln>
                  <a:noFill/>
                </a:ln>
                <a:solidFill>
                  <a:schemeClr val="tx1"/>
                </a:solidFill>
                <a:effectLst/>
                <a:latin typeface="Arial" panose="020B0604020202020204" pitchFamily="34" charset="0"/>
              </a:rPr>
              <a:t>) fine-tuned for binary classification (</a:t>
            </a:r>
            <a:r>
              <a:rPr lang="en-US" altLang="en-US" sz="2100" dirty="0">
                <a:latin typeface="Arial" panose="020B0604020202020204" pitchFamily="34" charset="0"/>
              </a:rPr>
              <a:t>helmet vs. no-helmet).</a:t>
            </a:r>
          </a:p>
          <a:p>
            <a:r>
              <a:rPr lang="en-US" altLang="en-US" dirty="0">
                <a:latin typeface="Arial" panose="020B0604020202020204" pitchFamily="34" charset="0"/>
              </a:rPr>
              <a:t>Fine-Tuning the </a:t>
            </a:r>
            <a:r>
              <a:rPr lang="en-US" altLang="en-US" dirty="0" err="1">
                <a:latin typeface="Arial" panose="020B0604020202020204" pitchFamily="34" charset="0"/>
              </a:rPr>
              <a:t>ViT</a:t>
            </a:r>
            <a:r>
              <a:rPr lang="en-US" altLang="en-US" dirty="0">
                <a:latin typeface="Arial" panose="020B0604020202020204" pitchFamily="34" charset="0"/>
              </a:rPr>
              <a:t> Model with Pretrained Model:</a:t>
            </a:r>
          </a:p>
          <a:p>
            <a:r>
              <a:rPr lang="en-US" altLang="en-US" dirty="0">
                <a:latin typeface="Arial" panose="020B0604020202020204" pitchFamily="34" charset="0"/>
              </a:rPr>
              <a:t>Used the google/vit-base-patch16-224-in21k as the base model, which was pretrained on ImageNet21k.</a:t>
            </a:r>
          </a:p>
          <a:p>
            <a:r>
              <a:rPr lang="en-US" altLang="en-US" dirty="0">
                <a:latin typeface="Arial" panose="020B0604020202020204" pitchFamily="34" charset="0"/>
              </a:rPr>
              <a:t>Training Details:</a:t>
            </a:r>
          </a:p>
          <a:p>
            <a:r>
              <a:rPr lang="en-US" altLang="en-US" dirty="0">
                <a:latin typeface="Arial" panose="020B0604020202020204" pitchFamily="34" charset="0"/>
              </a:rPr>
              <a:t>Dataset: Custom helmet detection dataset.</a:t>
            </a:r>
          </a:p>
          <a:p>
            <a:r>
              <a:rPr lang="en-US" altLang="en-US" dirty="0">
                <a:latin typeface="Arial" panose="020B0604020202020204" pitchFamily="34" charset="0"/>
              </a:rPr>
              <a:t>Loss: </a:t>
            </a:r>
            <a:r>
              <a:rPr lang="en-US" altLang="en-US" dirty="0" err="1">
                <a:latin typeface="Arial" panose="020B0604020202020204" pitchFamily="34" charset="0"/>
              </a:rPr>
              <a:t>CrossEntropyLoss</a:t>
            </a:r>
            <a:r>
              <a:rPr lang="en-US" altLang="en-US" dirty="0">
                <a:latin typeface="Arial" panose="020B0604020202020204" pitchFamily="34" charset="0"/>
              </a:rPr>
              <a:t>.</a:t>
            </a:r>
          </a:p>
          <a:p>
            <a:r>
              <a:rPr lang="en-US" altLang="en-US" dirty="0">
                <a:latin typeface="Arial" panose="020B0604020202020204" pitchFamily="34" charset="0"/>
              </a:rPr>
              <a:t>Optimizer: Adam with learning rate scheduler.</a:t>
            </a:r>
          </a:p>
          <a:p>
            <a:r>
              <a:rPr lang="en-US" altLang="en-US" dirty="0">
                <a:latin typeface="Arial" panose="020B0604020202020204" pitchFamily="34" charset="0"/>
              </a:rPr>
              <a:t>Metrics: Accuracy, precision, recall, F1-score.</a:t>
            </a:r>
          </a:p>
          <a:p>
            <a:r>
              <a:rPr lang="en-US" altLang="en-US" dirty="0">
                <a:latin typeface="Arial" panose="020B0604020202020204" pitchFamily="34" charset="0"/>
              </a:rPr>
              <a:t>Results: High accuracy and generalization on validation data.</a:t>
            </a:r>
          </a:p>
          <a:p>
            <a:r>
              <a:rPr lang="en-US" altLang="en-US" dirty="0">
                <a:latin typeface="Arial" panose="020B0604020202020204" pitchFamily="34" charset="0"/>
              </a:rPr>
              <a:t>Challenges: Limited data (solved with augmentation, transfer learning). </a:t>
            </a:r>
          </a:p>
          <a:p>
            <a:pPr marL="0" indent="0">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677803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C3C8-3BD6-8264-4BDD-D932272EBE21}"/>
              </a:ext>
            </a:extLst>
          </p:cNvPr>
          <p:cNvSpPr>
            <a:spLocks noGrp="1"/>
          </p:cNvSpPr>
          <p:nvPr>
            <p:ph type="title"/>
          </p:nvPr>
        </p:nvSpPr>
        <p:spPr/>
        <p:txBody>
          <a:bodyPr/>
          <a:lstStyle/>
          <a:p>
            <a:r>
              <a:rPr lang="en-US" dirty="0"/>
              <a:t>Model Evaluation</a:t>
            </a:r>
            <a:endParaRPr lang="en-IN" dirty="0"/>
          </a:p>
        </p:txBody>
      </p:sp>
      <p:sp>
        <p:nvSpPr>
          <p:cNvPr id="3" name="Content Placeholder 2">
            <a:extLst>
              <a:ext uri="{FF2B5EF4-FFF2-40B4-BE49-F238E27FC236}">
                <a16:creationId xmlns:a16="http://schemas.microsoft.com/office/drawing/2014/main" id="{2C99BEC6-DCAF-0A16-ECF0-EE34E671E70D}"/>
              </a:ext>
            </a:extLst>
          </p:cNvPr>
          <p:cNvSpPr>
            <a:spLocks noGrp="1"/>
          </p:cNvSpPr>
          <p:nvPr>
            <p:ph idx="1"/>
          </p:nvPr>
        </p:nvSpPr>
        <p:spPr/>
        <p:txBody>
          <a:bodyPr/>
          <a:lstStyle/>
          <a:p>
            <a:r>
              <a:rPr lang="en-US" dirty="0"/>
              <a:t>Present the performance metrics for the </a:t>
            </a:r>
            <a:r>
              <a:rPr lang="en-US" dirty="0" err="1"/>
              <a:t>ViT</a:t>
            </a:r>
            <a:r>
              <a:rPr lang="en-US" dirty="0"/>
              <a:t> model. This could include:</a:t>
            </a:r>
          </a:p>
          <a:p>
            <a:r>
              <a:rPr lang="en-US" dirty="0"/>
              <a:t>- Accuracy       </a:t>
            </a:r>
          </a:p>
          <a:p>
            <a:r>
              <a:rPr lang="en-US" dirty="0"/>
              <a:t>- Precision, Recall, F1-Score       </a:t>
            </a:r>
          </a:p>
          <a:p>
            <a:r>
              <a:rPr lang="en-US" dirty="0"/>
              <a:t>- Confusion Matrix       </a:t>
            </a:r>
          </a:p>
          <a:p>
            <a:r>
              <a:rPr lang="en-US" dirty="0"/>
              <a:t>- ROC Curve     </a:t>
            </a:r>
          </a:p>
          <a:p>
            <a:r>
              <a:rPr lang="en-US" dirty="0"/>
              <a:t>Compare the results of </a:t>
            </a:r>
            <a:r>
              <a:rPr lang="en-US" dirty="0" err="1"/>
              <a:t>ViT</a:t>
            </a:r>
            <a:r>
              <a:rPr lang="en-US" dirty="0"/>
              <a:t> with YOLO v8 to highlight improvements or trade-offs.</a:t>
            </a:r>
          </a:p>
          <a:p>
            <a:r>
              <a:rPr lang="en-US" dirty="0"/>
              <a:t>Use visuals (e.g., confusion matrix, bar charts, etc.) to demonstrate the comparison.</a:t>
            </a:r>
          </a:p>
          <a:p>
            <a:r>
              <a:rPr lang="en-US" dirty="0"/>
              <a:t>Purpose: Evaluate how well the </a:t>
            </a:r>
            <a:r>
              <a:rPr lang="en-US" dirty="0" err="1"/>
              <a:t>ViT</a:t>
            </a:r>
            <a:r>
              <a:rPr lang="en-US" dirty="0"/>
              <a:t> model performs in comparison to YOLO v8.</a:t>
            </a:r>
            <a:endParaRPr lang="en-IN" dirty="0"/>
          </a:p>
        </p:txBody>
      </p:sp>
    </p:spTree>
    <p:extLst>
      <p:ext uri="{BB962C8B-B14F-4D97-AF65-F5344CB8AC3E}">
        <p14:creationId xmlns:p14="http://schemas.microsoft.com/office/powerpoint/2010/main" val="1216524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604F-9164-4799-EC69-A8DB0C2D1F83}"/>
              </a:ext>
            </a:extLst>
          </p:cNvPr>
          <p:cNvSpPr>
            <a:spLocks noGrp="1"/>
          </p:cNvSpPr>
          <p:nvPr>
            <p:ph type="title"/>
          </p:nvPr>
        </p:nvSpPr>
        <p:spPr/>
        <p:txBody>
          <a:bodyPr/>
          <a:lstStyle/>
          <a:p>
            <a:r>
              <a:rPr lang="en-US" dirty="0"/>
              <a:t>Challenges and Solutions</a:t>
            </a:r>
            <a:endParaRPr lang="en-IN" dirty="0"/>
          </a:p>
        </p:txBody>
      </p:sp>
      <p:sp>
        <p:nvSpPr>
          <p:cNvPr id="3" name="Content Placeholder 2">
            <a:extLst>
              <a:ext uri="{FF2B5EF4-FFF2-40B4-BE49-F238E27FC236}">
                <a16:creationId xmlns:a16="http://schemas.microsoft.com/office/drawing/2014/main" id="{542B2818-7994-D86C-B83F-C5C243D655A7}"/>
              </a:ext>
            </a:extLst>
          </p:cNvPr>
          <p:cNvSpPr>
            <a:spLocks noGrp="1"/>
          </p:cNvSpPr>
          <p:nvPr>
            <p:ph idx="1"/>
          </p:nvPr>
        </p:nvSpPr>
        <p:spPr/>
        <p:txBody>
          <a:bodyPr/>
          <a:lstStyle/>
          <a:p>
            <a:r>
              <a:rPr lang="en-US" dirty="0"/>
              <a:t>Challenge 1: Handling various real-world scenarios (e.g., occlusions, lighting conditions).</a:t>
            </a:r>
          </a:p>
          <a:p>
            <a:r>
              <a:rPr lang="en-US" dirty="0"/>
              <a:t>Challenge 2: Dataset limitations and the need for proper annotations. </a:t>
            </a:r>
          </a:p>
          <a:p>
            <a:r>
              <a:rPr lang="en-US" dirty="0"/>
              <a:t>Challenge 3: Training Vision Transformer models requires significant computational resources.</a:t>
            </a:r>
          </a:p>
        </p:txBody>
      </p:sp>
    </p:spTree>
    <p:extLst>
      <p:ext uri="{BB962C8B-B14F-4D97-AF65-F5344CB8AC3E}">
        <p14:creationId xmlns:p14="http://schemas.microsoft.com/office/powerpoint/2010/main" val="496266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333</TotalTime>
  <Words>1132</Words>
  <Application>Microsoft Office PowerPoint</Application>
  <PresentationFormat>Widescreen</PresentationFormat>
  <Paragraphs>88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Rockwell</vt:lpstr>
      <vt:lpstr>Rockwell Condensed</vt:lpstr>
      <vt:lpstr>Wingdings</vt:lpstr>
      <vt:lpstr>Wood Type</vt:lpstr>
      <vt:lpstr>Helmet Detection System Using Vision Transformer (ViT)</vt:lpstr>
      <vt:lpstr>Problem Statement</vt:lpstr>
      <vt:lpstr>Objective</vt:lpstr>
      <vt:lpstr>Dataset Overview</vt:lpstr>
      <vt:lpstr>Existing System - YOLO v8 </vt:lpstr>
      <vt:lpstr>Proposed System - Vision Transformer (ViT)</vt:lpstr>
      <vt:lpstr>Model Training</vt:lpstr>
      <vt:lpstr>Model Evaluation</vt:lpstr>
      <vt:lpstr>Challenges and Solutions</vt:lpstr>
      <vt:lpstr>Results &amp; 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Janarthanan Palani</dc:creator>
  <cp:lastModifiedBy>Janarthanan Palani</cp:lastModifiedBy>
  <cp:revision>6</cp:revision>
  <dcterms:created xsi:type="dcterms:W3CDTF">2025-01-18T04:42:43Z</dcterms:created>
  <dcterms:modified xsi:type="dcterms:W3CDTF">2025-01-21T12:37:13Z</dcterms:modified>
</cp:coreProperties>
</file>