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8" r:id="rId2"/>
    <p:sldId id="267" r:id="rId3"/>
    <p:sldId id="256" r:id="rId4"/>
    <p:sldId id="271" r:id="rId5"/>
    <p:sldId id="257" r:id="rId6"/>
    <p:sldId id="272" r:id="rId7"/>
    <p:sldId id="279" r:id="rId8"/>
    <p:sldId id="270" r:id="rId9"/>
    <p:sldId id="258" r:id="rId10"/>
    <p:sldId id="274" r:id="rId11"/>
    <p:sldId id="261" r:id="rId12"/>
    <p:sldId id="262" r:id="rId13"/>
    <p:sldId id="275" r:id="rId14"/>
    <p:sldId id="276" r:id="rId15"/>
    <p:sldId id="277" r:id="rId16"/>
    <p:sldId id="278" r:id="rId17"/>
    <p:sldId id="265" r:id="rId18"/>
    <p:sldId id="263"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5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F5109-0877-4616-BAFA-6CDA14DCF9AD}" type="datetimeFigureOut">
              <a:rPr lang="en-IN" smtClean="0"/>
              <a:t>16-12-2023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ADEB4-4C7B-43AB-935A-4407AE358FAE}" type="slidenum">
              <a:rPr lang="en-IN" smtClean="0"/>
              <a:t>‹#›</a:t>
            </a:fld>
            <a:endParaRPr lang="en-IN"/>
          </a:p>
        </p:txBody>
      </p:sp>
    </p:spTree>
    <p:extLst>
      <p:ext uri="{BB962C8B-B14F-4D97-AF65-F5344CB8AC3E}">
        <p14:creationId xmlns:p14="http://schemas.microsoft.com/office/powerpoint/2010/main" val="4277967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2EDCED-BFC1-41B1-8791-51E603247C7D}" type="slidenum">
              <a:rPr lang="en-IN" smtClean="0"/>
              <a:t>2</a:t>
            </a:fld>
            <a:endParaRPr lang="en-IN"/>
          </a:p>
        </p:txBody>
      </p:sp>
      <p:sp>
        <p:nvSpPr>
          <p:cNvPr id="5" name="Footer Placeholder 4">
            <a:extLst>
              <a:ext uri="{FF2B5EF4-FFF2-40B4-BE49-F238E27FC236}">
                <a16:creationId xmlns:a16="http://schemas.microsoft.com/office/drawing/2014/main" id="{81DCFC61-2380-D2C0-2550-9DA04FDC649F}"/>
              </a:ext>
            </a:extLst>
          </p:cNvPr>
          <p:cNvSpPr>
            <a:spLocks noGrp="1"/>
          </p:cNvSpPr>
          <p:nvPr>
            <p:ph type="ftr" sz="quarter" idx="4"/>
          </p:nvPr>
        </p:nvSpPr>
        <p:spPr/>
        <p:txBody>
          <a:bodyPr/>
          <a:lstStyle/>
          <a:p>
            <a:r>
              <a:rPr lang="en-IN"/>
              <a:t>M.KUMA</a:t>
            </a:r>
          </a:p>
        </p:txBody>
      </p:sp>
    </p:spTree>
    <p:extLst>
      <p:ext uri="{BB962C8B-B14F-4D97-AF65-F5344CB8AC3E}">
        <p14:creationId xmlns:p14="http://schemas.microsoft.com/office/powerpoint/2010/main" val="233858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44ADEB4-4C7B-43AB-935A-4407AE358FAE}" type="slidenum">
              <a:rPr lang="en-IN" smtClean="0"/>
              <a:t>18</a:t>
            </a:fld>
            <a:endParaRPr lang="en-IN"/>
          </a:p>
        </p:txBody>
      </p:sp>
    </p:spTree>
    <p:extLst>
      <p:ext uri="{BB962C8B-B14F-4D97-AF65-F5344CB8AC3E}">
        <p14:creationId xmlns:p14="http://schemas.microsoft.com/office/powerpoint/2010/main" val="3743562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5C16F-4203-5227-84C5-2B7EAFF8A3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34BBBA-85E7-BA99-AB28-F7516CF201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72D6F0-0047-839F-A569-A3CF8A7BCA6E}"/>
              </a:ext>
            </a:extLst>
          </p:cNvPr>
          <p:cNvSpPr>
            <a:spLocks noGrp="1"/>
          </p:cNvSpPr>
          <p:nvPr>
            <p:ph type="dt" sz="half" idx="10"/>
          </p:nvPr>
        </p:nvSpPr>
        <p:spPr/>
        <p:txBody>
          <a:bodyPr/>
          <a:lstStyle/>
          <a:p>
            <a:fld id="{E0AF7C8E-5D79-490E-896B-DD66BC754845}" type="datetimeFigureOut">
              <a:rPr lang="en-IN" smtClean="0"/>
              <a:t>16-12-2023</a:t>
            </a:fld>
            <a:endParaRPr lang="en-IN"/>
          </a:p>
        </p:txBody>
      </p:sp>
      <p:sp>
        <p:nvSpPr>
          <p:cNvPr id="5" name="Footer Placeholder 4">
            <a:extLst>
              <a:ext uri="{FF2B5EF4-FFF2-40B4-BE49-F238E27FC236}">
                <a16:creationId xmlns:a16="http://schemas.microsoft.com/office/drawing/2014/main" id="{B8303820-5152-AEF3-FF36-6B4A044F7F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D83E7E-4D6B-60E6-4B33-35AE14DFA2BC}"/>
              </a:ext>
            </a:extLst>
          </p:cNvPr>
          <p:cNvSpPr>
            <a:spLocks noGrp="1"/>
          </p:cNvSpPr>
          <p:nvPr>
            <p:ph type="sldNum" sz="quarter" idx="12"/>
          </p:nvPr>
        </p:nvSpPr>
        <p:spPr/>
        <p:txBody>
          <a:bodyPr/>
          <a:lstStyle/>
          <a:p>
            <a:fld id="{13A017EA-1204-4FFA-B2E2-C1DF11274401}" type="slidenum">
              <a:rPr lang="en-IN" smtClean="0"/>
              <a:t>‹#›</a:t>
            </a:fld>
            <a:endParaRPr lang="en-IN"/>
          </a:p>
        </p:txBody>
      </p:sp>
    </p:spTree>
    <p:extLst>
      <p:ext uri="{BB962C8B-B14F-4D97-AF65-F5344CB8AC3E}">
        <p14:creationId xmlns:p14="http://schemas.microsoft.com/office/powerpoint/2010/main" val="294862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A84E-A06B-9A6F-B60A-E618A1B202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B6A80D-099D-F2A9-22FE-AEC7BB899A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DF6E47-927D-4B9F-D948-3BF506139EC0}"/>
              </a:ext>
            </a:extLst>
          </p:cNvPr>
          <p:cNvSpPr>
            <a:spLocks noGrp="1"/>
          </p:cNvSpPr>
          <p:nvPr>
            <p:ph type="dt" sz="half" idx="10"/>
          </p:nvPr>
        </p:nvSpPr>
        <p:spPr/>
        <p:txBody>
          <a:bodyPr/>
          <a:lstStyle/>
          <a:p>
            <a:fld id="{E0AF7C8E-5D79-490E-896B-DD66BC754845}" type="datetimeFigureOut">
              <a:rPr lang="en-IN" smtClean="0"/>
              <a:t>16-12-2023</a:t>
            </a:fld>
            <a:endParaRPr lang="en-IN"/>
          </a:p>
        </p:txBody>
      </p:sp>
      <p:sp>
        <p:nvSpPr>
          <p:cNvPr id="5" name="Footer Placeholder 4">
            <a:extLst>
              <a:ext uri="{FF2B5EF4-FFF2-40B4-BE49-F238E27FC236}">
                <a16:creationId xmlns:a16="http://schemas.microsoft.com/office/drawing/2014/main" id="{88FD1B52-02E3-6812-54BE-7DD74C1348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941052-BD0F-EA78-0EE7-74FA8640D345}"/>
              </a:ext>
            </a:extLst>
          </p:cNvPr>
          <p:cNvSpPr>
            <a:spLocks noGrp="1"/>
          </p:cNvSpPr>
          <p:nvPr>
            <p:ph type="sldNum" sz="quarter" idx="12"/>
          </p:nvPr>
        </p:nvSpPr>
        <p:spPr/>
        <p:txBody>
          <a:bodyPr/>
          <a:lstStyle/>
          <a:p>
            <a:fld id="{13A017EA-1204-4FFA-B2E2-C1DF11274401}" type="slidenum">
              <a:rPr lang="en-IN" smtClean="0"/>
              <a:t>‹#›</a:t>
            </a:fld>
            <a:endParaRPr lang="en-IN"/>
          </a:p>
        </p:txBody>
      </p:sp>
    </p:spTree>
    <p:extLst>
      <p:ext uri="{BB962C8B-B14F-4D97-AF65-F5344CB8AC3E}">
        <p14:creationId xmlns:p14="http://schemas.microsoft.com/office/powerpoint/2010/main" val="72918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B45B4-CB21-43F1-133C-51B3E06150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A8C42F-0D12-F830-334E-A303673281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0163A9-C5F3-8F75-5C5D-EFD369D6AA3E}"/>
              </a:ext>
            </a:extLst>
          </p:cNvPr>
          <p:cNvSpPr>
            <a:spLocks noGrp="1"/>
          </p:cNvSpPr>
          <p:nvPr>
            <p:ph type="dt" sz="half" idx="10"/>
          </p:nvPr>
        </p:nvSpPr>
        <p:spPr/>
        <p:txBody>
          <a:bodyPr/>
          <a:lstStyle/>
          <a:p>
            <a:fld id="{E0AF7C8E-5D79-490E-896B-DD66BC754845}" type="datetimeFigureOut">
              <a:rPr lang="en-IN" smtClean="0"/>
              <a:t>16-12-2023</a:t>
            </a:fld>
            <a:endParaRPr lang="en-IN"/>
          </a:p>
        </p:txBody>
      </p:sp>
      <p:sp>
        <p:nvSpPr>
          <p:cNvPr id="5" name="Footer Placeholder 4">
            <a:extLst>
              <a:ext uri="{FF2B5EF4-FFF2-40B4-BE49-F238E27FC236}">
                <a16:creationId xmlns:a16="http://schemas.microsoft.com/office/drawing/2014/main" id="{1218CEB7-608E-107F-FCC8-0C9DA4B067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A4845D-0532-7C15-792C-BD3036B85C48}"/>
              </a:ext>
            </a:extLst>
          </p:cNvPr>
          <p:cNvSpPr>
            <a:spLocks noGrp="1"/>
          </p:cNvSpPr>
          <p:nvPr>
            <p:ph type="sldNum" sz="quarter" idx="12"/>
          </p:nvPr>
        </p:nvSpPr>
        <p:spPr/>
        <p:txBody>
          <a:bodyPr/>
          <a:lstStyle/>
          <a:p>
            <a:fld id="{13A017EA-1204-4FFA-B2E2-C1DF11274401}" type="slidenum">
              <a:rPr lang="en-IN" smtClean="0"/>
              <a:t>‹#›</a:t>
            </a:fld>
            <a:endParaRPr lang="en-IN"/>
          </a:p>
        </p:txBody>
      </p:sp>
    </p:spTree>
    <p:extLst>
      <p:ext uri="{BB962C8B-B14F-4D97-AF65-F5344CB8AC3E}">
        <p14:creationId xmlns:p14="http://schemas.microsoft.com/office/powerpoint/2010/main" val="160911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C8F1-79B4-CD52-B935-F1B1B08D1F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595CCC-2C2A-66F9-D834-9D889060E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8C3C18-D835-D79B-52E5-35554D9277FB}"/>
              </a:ext>
            </a:extLst>
          </p:cNvPr>
          <p:cNvSpPr>
            <a:spLocks noGrp="1"/>
          </p:cNvSpPr>
          <p:nvPr>
            <p:ph type="dt" sz="half" idx="10"/>
          </p:nvPr>
        </p:nvSpPr>
        <p:spPr/>
        <p:txBody>
          <a:bodyPr/>
          <a:lstStyle/>
          <a:p>
            <a:fld id="{E0AF7C8E-5D79-490E-896B-DD66BC754845}" type="datetimeFigureOut">
              <a:rPr lang="en-IN" smtClean="0"/>
              <a:t>16-12-2023</a:t>
            </a:fld>
            <a:endParaRPr lang="en-IN"/>
          </a:p>
        </p:txBody>
      </p:sp>
      <p:sp>
        <p:nvSpPr>
          <p:cNvPr id="5" name="Footer Placeholder 4">
            <a:extLst>
              <a:ext uri="{FF2B5EF4-FFF2-40B4-BE49-F238E27FC236}">
                <a16:creationId xmlns:a16="http://schemas.microsoft.com/office/drawing/2014/main" id="{26680E3C-72A2-10E0-57D3-B1CE56C3FC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4F31D-E83C-76FB-EB36-2284F5A1890B}"/>
              </a:ext>
            </a:extLst>
          </p:cNvPr>
          <p:cNvSpPr>
            <a:spLocks noGrp="1"/>
          </p:cNvSpPr>
          <p:nvPr>
            <p:ph type="sldNum" sz="quarter" idx="12"/>
          </p:nvPr>
        </p:nvSpPr>
        <p:spPr/>
        <p:txBody>
          <a:bodyPr/>
          <a:lstStyle/>
          <a:p>
            <a:fld id="{13A017EA-1204-4FFA-B2E2-C1DF11274401}" type="slidenum">
              <a:rPr lang="en-IN" smtClean="0"/>
              <a:t>‹#›</a:t>
            </a:fld>
            <a:endParaRPr lang="en-IN"/>
          </a:p>
        </p:txBody>
      </p:sp>
    </p:spTree>
    <p:extLst>
      <p:ext uri="{BB962C8B-B14F-4D97-AF65-F5344CB8AC3E}">
        <p14:creationId xmlns:p14="http://schemas.microsoft.com/office/powerpoint/2010/main" val="306178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523F-D5C1-3910-A775-771A5C0B68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ECE31D-256B-3FF4-8AD3-3DBAE0FA0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89FF2A-2D10-6AD7-A056-B55C9E5F67A3}"/>
              </a:ext>
            </a:extLst>
          </p:cNvPr>
          <p:cNvSpPr>
            <a:spLocks noGrp="1"/>
          </p:cNvSpPr>
          <p:nvPr>
            <p:ph type="dt" sz="half" idx="10"/>
          </p:nvPr>
        </p:nvSpPr>
        <p:spPr/>
        <p:txBody>
          <a:bodyPr/>
          <a:lstStyle/>
          <a:p>
            <a:fld id="{E0AF7C8E-5D79-490E-896B-DD66BC754845}" type="datetimeFigureOut">
              <a:rPr lang="en-IN" smtClean="0"/>
              <a:t>16-12-2023</a:t>
            </a:fld>
            <a:endParaRPr lang="en-IN"/>
          </a:p>
        </p:txBody>
      </p:sp>
      <p:sp>
        <p:nvSpPr>
          <p:cNvPr id="5" name="Footer Placeholder 4">
            <a:extLst>
              <a:ext uri="{FF2B5EF4-FFF2-40B4-BE49-F238E27FC236}">
                <a16:creationId xmlns:a16="http://schemas.microsoft.com/office/drawing/2014/main" id="{3DE33290-2049-D183-CC3E-CE59AC66EF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B12BA2-C030-DD99-3A09-F17621E004B9}"/>
              </a:ext>
            </a:extLst>
          </p:cNvPr>
          <p:cNvSpPr>
            <a:spLocks noGrp="1"/>
          </p:cNvSpPr>
          <p:nvPr>
            <p:ph type="sldNum" sz="quarter" idx="12"/>
          </p:nvPr>
        </p:nvSpPr>
        <p:spPr/>
        <p:txBody>
          <a:bodyPr/>
          <a:lstStyle/>
          <a:p>
            <a:fld id="{13A017EA-1204-4FFA-B2E2-C1DF11274401}" type="slidenum">
              <a:rPr lang="en-IN" smtClean="0"/>
              <a:t>‹#›</a:t>
            </a:fld>
            <a:endParaRPr lang="en-IN"/>
          </a:p>
        </p:txBody>
      </p:sp>
    </p:spTree>
    <p:extLst>
      <p:ext uri="{BB962C8B-B14F-4D97-AF65-F5344CB8AC3E}">
        <p14:creationId xmlns:p14="http://schemas.microsoft.com/office/powerpoint/2010/main" val="62589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E8B2-DDB3-E0E8-5809-D3D35FB989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B6414F-7267-83D4-D6EC-EC10BAEF8C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2AA558-BD38-76D1-D51C-AF4365A355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961260-5174-2D8A-9569-C6F04B3565B5}"/>
              </a:ext>
            </a:extLst>
          </p:cNvPr>
          <p:cNvSpPr>
            <a:spLocks noGrp="1"/>
          </p:cNvSpPr>
          <p:nvPr>
            <p:ph type="dt" sz="half" idx="10"/>
          </p:nvPr>
        </p:nvSpPr>
        <p:spPr/>
        <p:txBody>
          <a:bodyPr/>
          <a:lstStyle/>
          <a:p>
            <a:fld id="{E0AF7C8E-5D79-490E-896B-DD66BC754845}" type="datetimeFigureOut">
              <a:rPr lang="en-IN" smtClean="0"/>
              <a:t>16-12-2023</a:t>
            </a:fld>
            <a:endParaRPr lang="en-IN"/>
          </a:p>
        </p:txBody>
      </p:sp>
      <p:sp>
        <p:nvSpPr>
          <p:cNvPr id="6" name="Footer Placeholder 5">
            <a:extLst>
              <a:ext uri="{FF2B5EF4-FFF2-40B4-BE49-F238E27FC236}">
                <a16:creationId xmlns:a16="http://schemas.microsoft.com/office/drawing/2014/main" id="{8B2C0978-0370-7FD3-FBA7-FC722BC09D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8E4575-A2AE-647B-AA48-8199D4DB2208}"/>
              </a:ext>
            </a:extLst>
          </p:cNvPr>
          <p:cNvSpPr>
            <a:spLocks noGrp="1"/>
          </p:cNvSpPr>
          <p:nvPr>
            <p:ph type="sldNum" sz="quarter" idx="12"/>
          </p:nvPr>
        </p:nvSpPr>
        <p:spPr/>
        <p:txBody>
          <a:bodyPr/>
          <a:lstStyle/>
          <a:p>
            <a:fld id="{13A017EA-1204-4FFA-B2E2-C1DF11274401}" type="slidenum">
              <a:rPr lang="en-IN" smtClean="0"/>
              <a:t>‹#›</a:t>
            </a:fld>
            <a:endParaRPr lang="en-IN"/>
          </a:p>
        </p:txBody>
      </p:sp>
    </p:spTree>
    <p:extLst>
      <p:ext uri="{BB962C8B-B14F-4D97-AF65-F5344CB8AC3E}">
        <p14:creationId xmlns:p14="http://schemas.microsoft.com/office/powerpoint/2010/main" val="310363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C0AD-B903-6F33-6EC2-EDDE750A60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50734E-D57B-ADC1-4136-FBCCF10DB9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D16D01-9485-99AB-F139-F149F31953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F35091-1005-A3B6-BDA4-46F2094A1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ACC2CF-98C3-98A5-D38D-E2F2B53620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D4E667-C116-6FED-63E1-94B078BBBC19}"/>
              </a:ext>
            </a:extLst>
          </p:cNvPr>
          <p:cNvSpPr>
            <a:spLocks noGrp="1"/>
          </p:cNvSpPr>
          <p:nvPr>
            <p:ph type="dt" sz="half" idx="10"/>
          </p:nvPr>
        </p:nvSpPr>
        <p:spPr/>
        <p:txBody>
          <a:bodyPr/>
          <a:lstStyle/>
          <a:p>
            <a:fld id="{E0AF7C8E-5D79-490E-896B-DD66BC754845}" type="datetimeFigureOut">
              <a:rPr lang="en-IN" smtClean="0"/>
              <a:t>16-12-2023</a:t>
            </a:fld>
            <a:endParaRPr lang="en-IN"/>
          </a:p>
        </p:txBody>
      </p:sp>
      <p:sp>
        <p:nvSpPr>
          <p:cNvPr id="8" name="Footer Placeholder 7">
            <a:extLst>
              <a:ext uri="{FF2B5EF4-FFF2-40B4-BE49-F238E27FC236}">
                <a16:creationId xmlns:a16="http://schemas.microsoft.com/office/drawing/2014/main" id="{71F71508-3BE9-0F7C-1980-3505404E07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E76F9D-D900-9440-39D5-D7ABA3E8C54D}"/>
              </a:ext>
            </a:extLst>
          </p:cNvPr>
          <p:cNvSpPr>
            <a:spLocks noGrp="1"/>
          </p:cNvSpPr>
          <p:nvPr>
            <p:ph type="sldNum" sz="quarter" idx="12"/>
          </p:nvPr>
        </p:nvSpPr>
        <p:spPr/>
        <p:txBody>
          <a:bodyPr/>
          <a:lstStyle/>
          <a:p>
            <a:fld id="{13A017EA-1204-4FFA-B2E2-C1DF11274401}" type="slidenum">
              <a:rPr lang="en-IN" smtClean="0"/>
              <a:t>‹#›</a:t>
            </a:fld>
            <a:endParaRPr lang="en-IN"/>
          </a:p>
        </p:txBody>
      </p:sp>
    </p:spTree>
    <p:extLst>
      <p:ext uri="{BB962C8B-B14F-4D97-AF65-F5344CB8AC3E}">
        <p14:creationId xmlns:p14="http://schemas.microsoft.com/office/powerpoint/2010/main" val="401606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179D-E5A1-5C0E-3C42-3C76237AD3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0C7965-E2DB-1196-A896-668B28940B98}"/>
              </a:ext>
            </a:extLst>
          </p:cNvPr>
          <p:cNvSpPr>
            <a:spLocks noGrp="1"/>
          </p:cNvSpPr>
          <p:nvPr>
            <p:ph type="dt" sz="half" idx="10"/>
          </p:nvPr>
        </p:nvSpPr>
        <p:spPr/>
        <p:txBody>
          <a:bodyPr/>
          <a:lstStyle/>
          <a:p>
            <a:fld id="{E0AF7C8E-5D79-490E-896B-DD66BC754845}" type="datetimeFigureOut">
              <a:rPr lang="en-IN" smtClean="0"/>
              <a:t>16-12-2023</a:t>
            </a:fld>
            <a:endParaRPr lang="en-IN"/>
          </a:p>
        </p:txBody>
      </p:sp>
      <p:sp>
        <p:nvSpPr>
          <p:cNvPr id="4" name="Footer Placeholder 3">
            <a:extLst>
              <a:ext uri="{FF2B5EF4-FFF2-40B4-BE49-F238E27FC236}">
                <a16:creationId xmlns:a16="http://schemas.microsoft.com/office/drawing/2014/main" id="{D4F39F84-9B7B-9865-058B-40D329730C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541E49-1D47-0D97-04B3-FED3DAF7FE6F}"/>
              </a:ext>
            </a:extLst>
          </p:cNvPr>
          <p:cNvSpPr>
            <a:spLocks noGrp="1"/>
          </p:cNvSpPr>
          <p:nvPr>
            <p:ph type="sldNum" sz="quarter" idx="12"/>
          </p:nvPr>
        </p:nvSpPr>
        <p:spPr/>
        <p:txBody>
          <a:bodyPr/>
          <a:lstStyle/>
          <a:p>
            <a:fld id="{13A017EA-1204-4FFA-B2E2-C1DF11274401}" type="slidenum">
              <a:rPr lang="en-IN" smtClean="0"/>
              <a:t>‹#›</a:t>
            </a:fld>
            <a:endParaRPr lang="en-IN"/>
          </a:p>
        </p:txBody>
      </p:sp>
    </p:spTree>
    <p:extLst>
      <p:ext uri="{BB962C8B-B14F-4D97-AF65-F5344CB8AC3E}">
        <p14:creationId xmlns:p14="http://schemas.microsoft.com/office/powerpoint/2010/main" val="270509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0C2DB0-982C-64AA-1B77-684E0968510B}"/>
              </a:ext>
            </a:extLst>
          </p:cNvPr>
          <p:cNvSpPr>
            <a:spLocks noGrp="1"/>
          </p:cNvSpPr>
          <p:nvPr>
            <p:ph type="dt" sz="half" idx="10"/>
          </p:nvPr>
        </p:nvSpPr>
        <p:spPr/>
        <p:txBody>
          <a:bodyPr/>
          <a:lstStyle/>
          <a:p>
            <a:fld id="{E0AF7C8E-5D79-490E-896B-DD66BC754845}" type="datetimeFigureOut">
              <a:rPr lang="en-IN" smtClean="0"/>
              <a:t>16-12-2023</a:t>
            </a:fld>
            <a:endParaRPr lang="en-IN"/>
          </a:p>
        </p:txBody>
      </p:sp>
      <p:sp>
        <p:nvSpPr>
          <p:cNvPr id="3" name="Footer Placeholder 2">
            <a:extLst>
              <a:ext uri="{FF2B5EF4-FFF2-40B4-BE49-F238E27FC236}">
                <a16:creationId xmlns:a16="http://schemas.microsoft.com/office/drawing/2014/main" id="{B83DC982-F5DD-976F-FDD3-7B7B2D5862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07DFBF-C4E3-5527-5CFA-B11463B89EE9}"/>
              </a:ext>
            </a:extLst>
          </p:cNvPr>
          <p:cNvSpPr>
            <a:spLocks noGrp="1"/>
          </p:cNvSpPr>
          <p:nvPr>
            <p:ph type="sldNum" sz="quarter" idx="12"/>
          </p:nvPr>
        </p:nvSpPr>
        <p:spPr/>
        <p:txBody>
          <a:bodyPr/>
          <a:lstStyle/>
          <a:p>
            <a:fld id="{13A017EA-1204-4FFA-B2E2-C1DF11274401}" type="slidenum">
              <a:rPr lang="en-IN" smtClean="0"/>
              <a:t>‹#›</a:t>
            </a:fld>
            <a:endParaRPr lang="en-IN"/>
          </a:p>
        </p:txBody>
      </p:sp>
    </p:spTree>
    <p:extLst>
      <p:ext uri="{BB962C8B-B14F-4D97-AF65-F5344CB8AC3E}">
        <p14:creationId xmlns:p14="http://schemas.microsoft.com/office/powerpoint/2010/main" val="226888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8BAA-3102-1625-6DE0-5CB78A162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0B2A4F-6485-138B-60B2-8943940A9B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0F13A7-54D8-575B-B2F2-CEFDE53F4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DAD356-E47E-EFF3-C0C4-544FB8B5B51B}"/>
              </a:ext>
            </a:extLst>
          </p:cNvPr>
          <p:cNvSpPr>
            <a:spLocks noGrp="1"/>
          </p:cNvSpPr>
          <p:nvPr>
            <p:ph type="dt" sz="half" idx="10"/>
          </p:nvPr>
        </p:nvSpPr>
        <p:spPr/>
        <p:txBody>
          <a:bodyPr/>
          <a:lstStyle/>
          <a:p>
            <a:fld id="{E0AF7C8E-5D79-490E-896B-DD66BC754845}" type="datetimeFigureOut">
              <a:rPr lang="en-IN" smtClean="0"/>
              <a:t>16-12-2023</a:t>
            </a:fld>
            <a:endParaRPr lang="en-IN"/>
          </a:p>
        </p:txBody>
      </p:sp>
      <p:sp>
        <p:nvSpPr>
          <p:cNvPr id="6" name="Footer Placeholder 5">
            <a:extLst>
              <a:ext uri="{FF2B5EF4-FFF2-40B4-BE49-F238E27FC236}">
                <a16:creationId xmlns:a16="http://schemas.microsoft.com/office/drawing/2014/main" id="{843B002C-7391-5794-F22E-5D03079673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A89BCC-327E-20F9-72EE-86A835E7569B}"/>
              </a:ext>
            </a:extLst>
          </p:cNvPr>
          <p:cNvSpPr>
            <a:spLocks noGrp="1"/>
          </p:cNvSpPr>
          <p:nvPr>
            <p:ph type="sldNum" sz="quarter" idx="12"/>
          </p:nvPr>
        </p:nvSpPr>
        <p:spPr/>
        <p:txBody>
          <a:bodyPr/>
          <a:lstStyle/>
          <a:p>
            <a:fld id="{13A017EA-1204-4FFA-B2E2-C1DF11274401}" type="slidenum">
              <a:rPr lang="en-IN" smtClean="0"/>
              <a:t>‹#›</a:t>
            </a:fld>
            <a:endParaRPr lang="en-IN"/>
          </a:p>
        </p:txBody>
      </p:sp>
    </p:spTree>
    <p:extLst>
      <p:ext uri="{BB962C8B-B14F-4D97-AF65-F5344CB8AC3E}">
        <p14:creationId xmlns:p14="http://schemas.microsoft.com/office/powerpoint/2010/main" val="47070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9BBA-74F7-FCC4-3BC3-E5CA5DFB5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8DA77E-C0C3-9B37-21A8-D94BE91F58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AA62AE-4418-E665-BE95-2D459BD56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10595-664E-0758-5086-D3A23972248D}"/>
              </a:ext>
            </a:extLst>
          </p:cNvPr>
          <p:cNvSpPr>
            <a:spLocks noGrp="1"/>
          </p:cNvSpPr>
          <p:nvPr>
            <p:ph type="dt" sz="half" idx="10"/>
          </p:nvPr>
        </p:nvSpPr>
        <p:spPr/>
        <p:txBody>
          <a:bodyPr/>
          <a:lstStyle/>
          <a:p>
            <a:fld id="{E0AF7C8E-5D79-490E-896B-DD66BC754845}" type="datetimeFigureOut">
              <a:rPr lang="en-IN" smtClean="0"/>
              <a:t>16-12-2023</a:t>
            </a:fld>
            <a:endParaRPr lang="en-IN"/>
          </a:p>
        </p:txBody>
      </p:sp>
      <p:sp>
        <p:nvSpPr>
          <p:cNvPr id="6" name="Footer Placeholder 5">
            <a:extLst>
              <a:ext uri="{FF2B5EF4-FFF2-40B4-BE49-F238E27FC236}">
                <a16:creationId xmlns:a16="http://schemas.microsoft.com/office/drawing/2014/main" id="{4D08852E-488F-23D2-859F-5D040ACEC5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1E2799-8EC6-0A66-51F6-6C98BAB3C77D}"/>
              </a:ext>
            </a:extLst>
          </p:cNvPr>
          <p:cNvSpPr>
            <a:spLocks noGrp="1"/>
          </p:cNvSpPr>
          <p:nvPr>
            <p:ph type="sldNum" sz="quarter" idx="12"/>
          </p:nvPr>
        </p:nvSpPr>
        <p:spPr/>
        <p:txBody>
          <a:bodyPr/>
          <a:lstStyle/>
          <a:p>
            <a:fld id="{13A017EA-1204-4FFA-B2E2-C1DF11274401}" type="slidenum">
              <a:rPr lang="en-IN" smtClean="0"/>
              <a:t>‹#›</a:t>
            </a:fld>
            <a:endParaRPr lang="en-IN"/>
          </a:p>
        </p:txBody>
      </p:sp>
    </p:spTree>
    <p:extLst>
      <p:ext uri="{BB962C8B-B14F-4D97-AF65-F5344CB8AC3E}">
        <p14:creationId xmlns:p14="http://schemas.microsoft.com/office/powerpoint/2010/main" val="3488889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33CE3F-8903-587C-123A-083077687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7A2C24-C299-2408-3998-1CAD47708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F5CB86-F949-C8A4-D584-2EE7B7E30B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F7C8E-5D79-490E-896B-DD66BC754845}" type="datetimeFigureOut">
              <a:rPr lang="en-IN" smtClean="0"/>
              <a:t>16-12-2023</a:t>
            </a:fld>
            <a:endParaRPr lang="en-IN"/>
          </a:p>
        </p:txBody>
      </p:sp>
      <p:sp>
        <p:nvSpPr>
          <p:cNvPr id="5" name="Footer Placeholder 4">
            <a:extLst>
              <a:ext uri="{FF2B5EF4-FFF2-40B4-BE49-F238E27FC236}">
                <a16:creationId xmlns:a16="http://schemas.microsoft.com/office/drawing/2014/main" id="{D7DFCCDF-CAA7-9708-637F-9EA41AE94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27AD07-1C70-7B32-4319-A4C2462165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017EA-1204-4FFA-B2E2-C1DF11274401}" type="slidenum">
              <a:rPr lang="en-IN" smtClean="0"/>
              <a:t>‹#›</a:t>
            </a:fld>
            <a:endParaRPr lang="en-IN"/>
          </a:p>
        </p:txBody>
      </p:sp>
    </p:spTree>
    <p:extLst>
      <p:ext uri="{BB962C8B-B14F-4D97-AF65-F5344CB8AC3E}">
        <p14:creationId xmlns:p14="http://schemas.microsoft.com/office/powerpoint/2010/main" val="2809637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BD35-6FE3-19AC-67DF-FB9FC412FAE1}"/>
              </a:ext>
            </a:extLst>
          </p:cNvPr>
          <p:cNvSpPr>
            <a:spLocks noGrp="1"/>
          </p:cNvSpPr>
          <p:nvPr>
            <p:ph type="ctrTitle"/>
          </p:nvPr>
        </p:nvSpPr>
        <p:spPr/>
        <p:txBody>
          <a:bodyPr>
            <a:normAutofit fontScale="90000"/>
          </a:bodyPr>
          <a:lstStyle/>
          <a:p>
            <a:r>
              <a:rPr lang="en-US" sz="16600" b="1" dirty="0">
                <a:latin typeface="Algerian" panose="04020705040A02060702" pitchFamily="82" charset="0"/>
              </a:rPr>
              <a:t>WELCOME</a:t>
            </a:r>
            <a:endParaRPr lang="en-IN" sz="16600" b="1" dirty="0">
              <a:latin typeface="Algerian" panose="04020705040A02060702" pitchFamily="82" charset="0"/>
            </a:endParaRPr>
          </a:p>
        </p:txBody>
      </p:sp>
      <p:sp>
        <p:nvSpPr>
          <p:cNvPr id="3" name="Subtitle 2">
            <a:extLst>
              <a:ext uri="{FF2B5EF4-FFF2-40B4-BE49-F238E27FC236}">
                <a16:creationId xmlns:a16="http://schemas.microsoft.com/office/drawing/2014/main" id="{B8F954B7-65BE-B525-1251-4C808534A9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85025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2969-5E5A-E761-A4E9-B2F7449BC5D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SYSTEM ARCHITECTURE</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B34969A-28F2-7EBF-008C-B747E6D6A79C}"/>
              </a:ext>
            </a:extLst>
          </p:cNvPr>
          <p:cNvPicPr>
            <a:picLocks noGrp="1" noChangeAspect="1"/>
          </p:cNvPicPr>
          <p:nvPr>
            <p:ph idx="1"/>
          </p:nvPr>
        </p:nvPicPr>
        <p:blipFill rotWithShape="1">
          <a:blip r:embed="rId2"/>
          <a:srcRect l="1639"/>
          <a:stretch/>
        </p:blipFill>
        <p:spPr>
          <a:xfrm>
            <a:off x="1450109" y="1956955"/>
            <a:ext cx="8312726" cy="4720936"/>
          </a:xfrm>
        </p:spPr>
      </p:pic>
    </p:spTree>
    <p:extLst>
      <p:ext uri="{BB962C8B-B14F-4D97-AF65-F5344CB8AC3E}">
        <p14:creationId xmlns:p14="http://schemas.microsoft.com/office/powerpoint/2010/main" val="131833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7342-816C-5F51-BFB8-1E87B03A8D7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A5C79DDA-BF9F-42A3-0C42-A12E0FDB7E6A}"/>
              </a:ext>
            </a:extLst>
          </p:cNvPr>
          <p:cNvSpPr>
            <a:spLocks noGrp="1"/>
          </p:cNvSpPr>
          <p:nvPr>
            <p:ph idx="1"/>
          </p:nvPr>
        </p:nvSpPr>
        <p:spPr>
          <a:xfrm>
            <a:off x="1676400" y="2141537"/>
            <a:ext cx="10515600" cy="4351338"/>
          </a:xfrm>
        </p:spPr>
        <p:txBody>
          <a:bodyPr/>
          <a:lstStyle/>
          <a:p>
            <a:r>
              <a:rPr lang="en-US" dirty="0">
                <a:latin typeface="Times New Roman" panose="02020603050405020304" pitchFamily="18" charset="0"/>
                <a:cs typeface="Times New Roman" panose="02020603050405020304" pitchFamily="18" charset="0"/>
              </a:rPr>
              <a:t>Moisture Sensor</a:t>
            </a:r>
          </a:p>
          <a:p>
            <a:r>
              <a:rPr lang="en-US" dirty="0">
                <a:latin typeface="Times New Roman" panose="02020603050405020304" pitchFamily="18" charset="0"/>
                <a:cs typeface="Times New Roman" panose="02020603050405020304" pitchFamily="18" charset="0"/>
              </a:rPr>
              <a:t>Temperature and Humidity Sensor</a:t>
            </a:r>
          </a:p>
          <a:p>
            <a:r>
              <a:rPr lang="en-US" dirty="0">
                <a:latin typeface="Times New Roman" panose="02020603050405020304" pitchFamily="18" charset="0"/>
                <a:cs typeface="Times New Roman" panose="02020603050405020304" pitchFamily="18" charset="0"/>
              </a:rPr>
              <a:t>Arduino Uno Board</a:t>
            </a:r>
          </a:p>
          <a:p>
            <a:r>
              <a:rPr lang="en-US" dirty="0">
                <a:latin typeface="Times New Roman" panose="02020603050405020304" pitchFamily="18" charset="0"/>
                <a:cs typeface="Times New Roman" panose="02020603050405020304" pitchFamily="18" charset="0"/>
              </a:rPr>
              <a:t>Color Sensor</a:t>
            </a:r>
          </a:p>
          <a:p>
            <a:r>
              <a:rPr lang="en-IN" dirty="0">
                <a:latin typeface="Times New Roman" panose="02020603050405020304" pitchFamily="18" charset="0"/>
                <a:cs typeface="Times New Roman" panose="02020603050405020304" pitchFamily="18" charset="0"/>
              </a:rPr>
              <a:t>Arduino IDE</a:t>
            </a:r>
          </a:p>
          <a:p>
            <a:r>
              <a:rPr lang="en-IN" dirty="0">
                <a:latin typeface="Times New Roman" panose="02020603050405020304" pitchFamily="18" charset="0"/>
                <a:cs typeface="Times New Roman" panose="02020603050405020304" pitchFamily="18" charset="0"/>
              </a:rPr>
              <a:t> Hardware programming (</a:t>
            </a:r>
            <a:r>
              <a:rPr lang="en-IN" dirty="0" err="1">
                <a:latin typeface="Times New Roman" panose="02020603050405020304" pitchFamily="18" charset="0"/>
                <a:cs typeface="Times New Roman" panose="02020603050405020304" pitchFamily="18" charset="0"/>
              </a:rPr>
              <a:t>aurdino</a:t>
            </a:r>
            <a:r>
              <a:rPr lang="en-IN" dirty="0">
                <a:latin typeface="Times New Roman" panose="02020603050405020304" pitchFamily="18" charset="0"/>
                <a:cs typeface="Times New Roman" panose="02020603050405020304" pitchFamily="18" charset="0"/>
              </a:rPr>
              <a:t> C). </a:t>
            </a:r>
          </a:p>
          <a:p>
            <a:r>
              <a:rPr lang="en-IN" dirty="0">
                <a:latin typeface="Times New Roman" panose="02020603050405020304" pitchFamily="18" charset="0"/>
                <a:cs typeface="Times New Roman" panose="02020603050405020304" pitchFamily="18" charset="0"/>
              </a:rPr>
              <a:t>Server Back-end (python, </a:t>
            </a:r>
            <a:r>
              <a:rPr lang="en-IN" dirty="0" err="1">
                <a:latin typeface="Times New Roman" panose="02020603050405020304" pitchFamily="18" charset="0"/>
                <a:cs typeface="Times New Roman" panose="02020603050405020304" pitchFamily="18" charset="0"/>
              </a:rPr>
              <a:t>mysql</a:t>
            </a:r>
            <a:r>
              <a:rPr lang="en-IN" dirty="0">
                <a:latin typeface="Times New Roman" panose="02020603050405020304" pitchFamily="18" charset="0"/>
                <a:cs typeface="Times New Roman" panose="02020603050405020304" pitchFamily="18" charset="0"/>
              </a:rPr>
              <a:t> database).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18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7A7A-1A51-06EA-2B85-7DDAAE656D6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MODULES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4A154E-60A3-335E-2507-F27B4935D23C}"/>
              </a:ext>
            </a:extLst>
          </p:cNvPr>
          <p:cNvSpPr>
            <a:spLocks noGrp="1"/>
          </p:cNvSpPr>
          <p:nvPr>
            <p:ph idx="1"/>
          </p:nvPr>
        </p:nvSpPr>
        <p:spPr>
          <a:xfrm>
            <a:off x="1752600" y="1964171"/>
            <a:ext cx="10515600" cy="4351338"/>
          </a:xfrm>
        </p:spPr>
        <p:txBody>
          <a:bodyPr/>
          <a:lstStyle/>
          <a:p>
            <a:r>
              <a:rPr lang="en-IN" i="0" dirty="0">
                <a:effectLst/>
                <a:latin typeface="Times New Roman" panose="02020603050405020304" pitchFamily="18" charset="0"/>
                <a:cs typeface="Times New Roman" panose="02020603050405020304" pitchFamily="18" charset="0"/>
              </a:rPr>
              <a:t>Data Collection Module</a:t>
            </a:r>
          </a:p>
          <a:p>
            <a:r>
              <a:rPr lang="en-IN" i="0" dirty="0">
                <a:effectLst/>
                <a:latin typeface="Times New Roman" panose="02020603050405020304" pitchFamily="18" charset="0"/>
                <a:cs typeface="Times New Roman" panose="02020603050405020304" pitchFamily="18" charset="0"/>
              </a:rPr>
              <a:t>Disease Detection Module</a:t>
            </a:r>
          </a:p>
          <a:p>
            <a:r>
              <a:rPr lang="en-IN" i="0" dirty="0">
                <a:effectLst/>
                <a:latin typeface="Times New Roman" panose="02020603050405020304" pitchFamily="18" charset="0"/>
                <a:cs typeface="Times New Roman" panose="02020603050405020304" pitchFamily="18" charset="0"/>
              </a:rPr>
              <a:t>Alert and Notification Module</a:t>
            </a:r>
            <a:endParaRPr lang="en-IN" dirty="0">
              <a:latin typeface="Times New Roman" panose="02020603050405020304" pitchFamily="18" charset="0"/>
              <a:cs typeface="Times New Roman" panose="02020603050405020304" pitchFamily="18" charset="0"/>
            </a:endParaRPr>
          </a:p>
          <a:p>
            <a:r>
              <a:rPr lang="en-IN" i="0" dirty="0">
                <a:effectLst/>
                <a:latin typeface="Times New Roman" panose="02020603050405020304" pitchFamily="18" charset="0"/>
                <a:cs typeface="Times New Roman" panose="02020603050405020304" pitchFamily="18" charset="0"/>
              </a:rPr>
              <a:t>User Interface Module</a:t>
            </a:r>
          </a:p>
          <a:p>
            <a:r>
              <a:rPr lang="en-IN" i="0" dirty="0">
                <a:effectLst/>
                <a:latin typeface="Times New Roman" panose="02020603050405020304" pitchFamily="18" charset="0"/>
                <a:cs typeface="Times New Roman" panose="02020603050405020304" pitchFamily="18" charset="0"/>
              </a:rPr>
              <a:t>Remote Monitoring Module</a:t>
            </a:r>
          </a:p>
          <a:p>
            <a:r>
              <a:rPr lang="en-IN" i="0" dirty="0">
                <a:effectLst/>
                <a:latin typeface="Times New Roman" panose="02020603050405020304" pitchFamily="18" charset="0"/>
                <a:cs typeface="Times New Roman" panose="02020603050405020304" pitchFamily="18" charset="0"/>
              </a:rPr>
              <a:t>Power Supply Module</a:t>
            </a:r>
          </a:p>
        </p:txBody>
      </p:sp>
    </p:spTree>
    <p:extLst>
      <p:ext uri="{BB962C8B-B14F-4D97-AF65-F5344CB8AC3E}">
        <p14:creationId xmlns:p14="http://schemas.microsoft.com/office/powerpoint/2010/main" val="3791585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EA54-0EEE-D64F-4E56-3F40ACD5215E}"/>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Data Collection Module</a:t>
            </a:r>
            <a:endParaRPr lang="en-IN" b="1" dirty="0"/>
          </a:p>
        </p:txBody>
      </p:sp>
      <p:sp>
        <p:nvSpPr>
          <p:cNvPr id="3" name="Content Placeholder 2">
            <a:extLst>
              <a:ext uri="{FF2B5EF4-FFF2-40B4-BE49-F238E27FC236}">
                <a16:creationId xmlns:a16="http://schemas.microsoft.com/office/drawing/2014/main" id="{B7AAD44C-7AB2-508A-99E7-A78E7EF1FFDA}"/>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Describe how the Data Collection Module gathers real-time sensor data from crop fields using IoT sensors.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Explain the types of data collected and the sensors involved.</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Specify the types of IoT sensors used (e.g., humidity, temperature, image sensors).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Mention how data is transmitted to the cloud (e.g., wireless protocols).</a:t>
            </a:r>
          </a:p>
          <a:p>
            <a:pPr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001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13C3-A9C7-2A3E-FCBD-F6E7C759B9D7}"/>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Disease Detection Module</a:t>
            </a:r>
            <a:endParaRPr lang="en-IN" b="1" dirty="0"/>
          </a:p>
        </p:txBody>
      </p:sp>
      <p:sp>
        <p:nvSpPr>
          <p:cNvPr id="3" name="Content Placeholder 2">
            <a:extLst>
              <a:ext uri="{FF2B5EF4-FFF2-40B4-BE49-F238E27FC236}">
                <a16:creationId xmlns:a16="http://schemas.microsoft.com/office/drawing/2014/main" id="{326FE242-DB71-276F-B918-69C5EA4DBCDD}"/>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Discuss how the Disease Detection Module analyzes the collected data using machine learning techniques to identify crop diseases.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Highlight the importance of early disease detection.</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Share any specific accuracy rates or success stories related to disease identification.</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Emphasize the role of rapid disease detection in minimizing crop losses.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66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7808-B822-25E0-783A-7CD0032641A1}"/>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Alert and Notification Module</a:t>
            </a:r>
            <a:endParaRPr lang="en-IN" b="1" dirty="0"/>
          </a:p>
        </p:txBody>
      </p:sp>
      <p:sp>
        <p:nvSpPr>
          <p:cNvPr id="3" name="Content Placeholder 2">
            <a:extLst>
              <a:ext uri="{FF2B5EF4-FFF2-40B4-BE49-F238E27FC236}">
                <a16:creationId xmlns:a16="http://schemas.microsoft.com/office/drawing/2014/main" id="{621C8579-5054-68E0-8AF6-E7B2E7839A7B}"/>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Explain how the Alert and Notification Module triggers alerts when diseases are detected.</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Mention the communication channels used for notifications.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Detail the criteria for triggering alerts (e.g., disease severity thresholds).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Discuss the various notification methods used to alert users.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Highlight the importance of timely alerts for proactive action.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501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459B-AC85-AC62-C10D-C32C8A76500E}"/>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Remote Monitoring Module</a:t>
            </a:r>
            <a:endParaRPr lang="en-IN" b="1" dirty="0"/>
          </a:p>
        </p:txBody>
      </p:sp>
      <p:sp>
        <p:nvSpPr>
          <p:cNvPr id="3" name="Content Placeholder 2">
            <a:extLst>
              <a:ext uri="{FF2B5EF4-FFF2-40B4-BE49-F238E27FC236}">
                <a16:creationId xmlns:a16="http://schemas.microsoft.com/office/drawing/2014/main" id="{DAD08D33-E645-862B-2743-7C18A358904D}"/>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Discuss the capabilities of the Remote Monitoring Module for real-time data access and decision-making.</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Explain how remote monitoring benefits crop producers.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Provide examples of how remote monitoring has benefited crop producers (e.g., case studies).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Discuss the significance of real-time data access for making informed decisions.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Mention any remote control features, if applicable.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27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27F5-BADB-E30F-EEB3-8D6B396B997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87E2A9-2DD1-7430-4948-B35C48700169}"/>
              </a:ext>
            </a:extLst>
          </p:cNvPr>
          <p:cNvSpPr>
            <a:spLocks noGrp="1"/>
          </p:cNvSpPr>
          <p:nvPr>
            <p:ph idx="1"/>
          </p:nvPr>
        </p:nvSpPr>
        <p:spPr>
          <a:xfrm>
            <a:off x="838200" y="2065770"/>
            <a:ext cx="10515600" cy="4351338"/>
          </a:xfrm>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Leaf disease detection using sensors is a transformative step towards more efficient and sustainable agriculture.</a:t>
            </a:r>
          </a:p>
          <a:p>
            <a:r>
              <a:rPr lang="en-US" b="0" i="0" dirty="0">
                <a:solidFill>
                  <a:srgbClr val="374151"/>
                </a:solidFill>
                <a:effectLst/>
                <a:latin typeface="Times New Roman" panose="02020603050405020304" pitchFamily="18" charset="0"/>
                <a:cs typeface="Times New Roman" panose="02020603050405020304" pitchFamily="18" charset="0"/>
              </a:rPr>
              <a:t> By leveraging the power of environmental sensors, leaf imaging cameras, and advanced analysis techniques.</a:t>
            </a:r>
          </a:p>
          <a:p>
            <a:r>
              <a:rPr lang="en-US" b="0" i="0" dirty="0">
                <a:solidFill>
                  <a:srgbClr val="374151"/>
                </a:solidFill>
                <a:effectLst/>
                <a:latin typeface="Times New Roman" panose="02020603050405020304" pitchFamily="18" charset="0"/>
                <a:cs typeface="Times New Roman" panose="02020603050405020304" pitchFamily="18" charset="0"/>
              </a:rPr>
              <a:t> Cropcare++ empowers farmers with the tools they need to ensure healthy crops, maximize yield, and contribute to a greener future.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496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82C3-635D-4AF2-5B98-7433A3E4D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A11245-884C-DE4E-F1D3-EF472A0CBF82}"/>
              </a:ext>
            </a:extLst>
          </p:cNvPr>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An IoT Based Smart Solution for Leaf Disease Detection, </a:t>
            </a:r>
            <a:r>
              <a:rPr lang="en-IN" sz="2400" dirty="0" err="1">
                <a:latin typeface="Times New Roman" panose="02020603050405020304" pitchFamily="18" charset="0"/>
                <a:cs typeface="Times New Roman" panose="02020603050405020304" pitchFamily="18" charset="0"/>
              </a:rPr>
              <a:t>Apeksha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Thorat</a:t>
            </a:r>
            <a:r>
              <a:rPr lang="en-IN" sz="2400" dirty="0">
                <a:latin typeface="Times New Roman" panose="02020603050405020304" pitchFamily="18" charset="0"/>
                <a:cs typeface="Times New Roman" panose="02020603050405020304" pitchFamily="18" charset="0"/>
              </a:rPr>
              <a:t> Sangeeta Kumari Nandakishor D. </a:t>
            </a:r>
            <a:r>
              <a:rPr lang="en-IN" sz="2400" dirty="0" err="1">
                <a:latin typeface="Times New Roman" panose="02020603050405020304" pitchFamily="18" charset="0"/>
                <a:cs typeface="Times New Roman" panose="02020603050405020304" pitchFamily="18" charset="0"/>
              </a:rPr>
              <a:t>Valakunde</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Plant Disease Detection using Internet of Thing (IoT) </a:t>
            </a:r>
            <a:r>
              <a:rPr lang="en-IN" sz="2400" dirty="0">
                <a:latin typeface="Times New Roman" panose="02020603050405020304" pitchFamily="18" charset="0"/>
                <a:cs typeface="Times New Roman" panose="02020603050405020304" pitchFamily="18" charset="0"/>
              </a:rPr>
              <a:t>Muhammad Amir Nawaz1 , </a:t>
            </a:r>
            <a:r>
              <a:rPr lang="en-IN" sz="2400" dirty="0" err="1">
                <a:latin typeface="Times New Roman" panose="02020603050405020304" pitchFamily="18" charset="0"/>
                <a:cs typeface="Times New Roman" panose="02020603050405020304" pitchFamily="18" charset="0"/>
              </a:rPr>
              <a:t>Tehmina</a:t>
            </a:r>
            <a:r>
              <a:rPr lang="en-IN" sz="2400" dirty="0">
                <a:latin typeface="Times New Roman" panose="02020603050405020304" pitchFamily="18" charset="0"/>
                <a:cs typeface="Times New Roman" panose="02020603050405020304" pitchFamily="18" charset="0"/>
              </a:rPr>
              <a:t> khan2 , Rana Mudassar Rasool3 , Maryam Kausar4 Amir Usman5 , Tanvir Fatima Naik Bukht6 , Rizwan Ahmad7 , Jaleel Ahmad8 [2020]</a:t>
            </a:r>
          </a:p>
          <a:p>
            <a:r>
              <a:rPr lang="en-US" sz="2400" dirty="0">
                <a:latin typeface="Times New Roman" panose="02020603050405020304" pitchFamily="18" charset="0"/>
                <a:cs typeface="Times New Roman" panose="02020603050405020304" pitchFamily="18" charset="0"/>
              </a:rPr>
              <a:t>IOT Based on Plant Diseases Detection and Classification</a:t>
            </a:r>
            <a:r>
              <a:rPr lang="en-IN" sz="2400" dirty="0">
                <a:latin typeface="Times New Roman" panose="02020603050405020304" pitchFamily="18" charset="0"/>
                <a:cs typeface="Times New Roman" panose="02020603050405020304" pitchFamily="18" charset="0"/>
              </a:rPr>
              <a:t> Waleed </a:t>
            </a:r>
            <a:r>
              <a:rPr lang="en-IN" sz="2400" dirty="0" err="1">
                <a:latin typeface="Times New Roman" panose="02020603050405020304" pitchFamily="18" charset="0"/>
                <a:cs typeface="Times New Roman" panose="02020603050405020304" pitchFamily="18" charset="0"/>
              </a:rPr>
              <a:t>M.Ead</a:t>
            </a:r>
            <a:r>
              <a:rPr lang="en-IN" sz="2400" dirty="0">
                <a:latin typeface="Times New Roman" panose="02020603050405020304" pitchFamily="18" charset="0"/>
                <a:cs typeface="Times New Roman" panose="02020603050405020304" pitchFamily="18" charset="0"/>
              </a:rPr>
              <a:t> , Mohamed </a:t>
            </a:r>
            <a:r>
              <a:rPr lang="en-IN" sz="2400" dirty="0" err="1">
                <a:latin typeface="Times New Roman" panose="02020603050405020304" pitchFamily="18" charset="0"/>
                <a:cs typeface="Times New Roman" panose="02020603050405020304" pitchFamily="18" charset="0"/>
              </a:rPr>
              <a:t>M.Abbassy</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Rajesh </a:t>
            </a:r>
            <a:r>
              <a:rPr lang="en-IN" sz="2400" dirty="0" err="1">
                <a:latin typeface="Times New Roman" panose="02020603050405020304" pitchFamily="18" charset="0"/>
                <a:cs typeface="Times New Roman" panose="02020603050405020304" pitchFamily="18" charset="0"/>
              </a:rPr>
              <a:t>Yakkundimath</a:t>
            </a:r>
            <a:r>
              <a:rPr lang="en-IN" sz="2400" dirty="0">
                <a:latin typeface="Times New Roman" panose="02020603050405020304" pitchFamily="18" charset="0"/>
                <a:cs typeface="Times New Roman" panose="02020603050405020304" pitchFamily="18" charset="0"/>
              </a:rPr>
              <a:t>, Girish </a:t>
            </a:r>
            <a:r>
              <a:rPr lang="en-IN" sz="2400" dirty="0" err="1">
                <a:latin typeface="Times New Roman" panose="02020603050405020304" pitchFamily="18" charset="0"/>
                <a:cs typeface="Times New Roman" panose="02020603050405020304" pitchFamily="18" charset="0"/>
              </a:rPr>
              <a:t>Saunshi</a:t>
            </a:r>
            <a:r>
              <a:rPr lang="en-IN" sz="2400" dirty="0">
                <a:latin typeface="Times New Roman" panose="02020603050405020304" pitchFamily="18" charset="0"/>
                <a:cs typeface="Times New Roman" panose="02020603050405020304" pitchFamily="18" charset="0"/>
              </a:rPr>
              <a:t>, Vishwanath </a:t>
            </a:r>
            <a:r>
              <a:rPr lang="en-IN" sz="2400" dirty="0" err="1">
                <a:latin typeface="Times New Roman" panose="02020603050405020304" pitchFamily="18" charset="0"/>
                <a:cs typeface="Times New Roman" panose="02020603050405020304" pitchFamily="18" charset="0"/>
              </a:rPr>
              <a:t>Kamatar</a:t>
            </a:r>
            <a:r>
              <a:rPr lang="en-IN" sz="2400" dirty="0">
                <a:latin typeface="Times New Roman" panose="02020603050405020304" pitchFamily="18" charset="0"/>
                <a:cs typeface="Times New Roman" panose="02020603050405020304" pitchFamily="18" charset="0"/>
              </a:rPr>
              <a:t> “Plant disease detection using IOT” . </a:t>
            </a:r>
          </a:p>
          <a:p>
            <a:r>
              <a:rPr lang="en-IN" sz="2400" dirty="0">
                <a:latin typeface="Times New Roman" panose="02020603050405020304" pitchFamily="18" charset="0"/>
                <a:cs typeface="Times New Roman" panose="02020603050405020304" pitchFamily="18" charset="0"/>
              </a:rPr>
              <a:t> Yun Shi, Zhen Wang, </a:t>
            </a:r>
            <a:r>
              <a:rPr lang="en-IN" sz="2400" dirty="0" err="1">
                <a:latin typeface="Times New Roman" panose="02020603050405020304" pitchFamily="18" charset="0"/>
                <a:cs typeface="Times New Roman" panose="02020603050405020304" pitchFamily="18" charset="0"/>
              </a:rPr>
              <a:t>Xianfeng</a:t>
            </a:r>
            <a:r>
              <a:rPr lang="en-IN" sz="2400" dirty="0">
                <a:latin typeface="Times New Roman" panose="02020603050405020304" pitchFamily="18" charset="0"/>
                <a:cs typeface="Times New Roman" panose="02020603050405020304" pitchFamily="18" charset="0"/>
              </a:rPr>
              <a:t> Wang, </a:t>
            </a:r>
            <a:r>
              <a:rPr lang="en-IN" sz="2400" dirty="0" err="1">
                <a:latin typeface="Times New Roman" panose="02020603050405020304" pitchFamily="18" charset="0"/>
                <a:cs typeface="Times New Roman" panose="02020603050405020304" pitchFamily="18" charset="0"/>
              </a:rPr>
              <a:t>Shanwen</a:t>
            </a:r>
            <a:r>
              <a:rPr lang="en-IN" sz="2400" dirty="0">
                <a:latin typeface="Times New Roman" panose="02020603050405020304" pitchFamily="18" charset="0"/>
                <a:cs typeface="Times New Roman" panose="02020603050405020304" pitchFamily="18" charset="0"/>
              </a:rPr>
              <a:t> Zhang, “Internet of Things Application to Monitoring Plant Diseases and Insect Pests”, </a:t>
            </a:r>
          </a:p>
          <a:p>
            <a:r>
              <a:rPr lang="en-IN" sz="2400" dirty="0">
                <a:latin typeface="Times New Roman" panose="02020603050405020304" pitchFamily="18" charset="0"/>
                <a:cs typeface="Times New Roman" panose="02020603050405020304" pitchFamily="18" charset="0"/>
              </a:rPr>
              <a:t>Sai Vivek, P. </a:t>
            </a:r>
            <a:r>
              <a:rPr lang="en-IN" sz="2400" dirty="0" err="1">
                <a:latin typeface="Times New Roman" panose="02020603050405020304" pitchFamily="18" charset="0"/>
                <a:cs typeface="Times New Roman" panose="02020603050405020304" pitchFamily="18" charset="0"/>
              </a:rPr>
              <a:t>Ponnammal</a:t>
            </a:r>
            <a:r>
              <a:rPr lang="en-IN" sz="2400" dirty="0">
                <a:latin typeface="Times New Roman" panose="02020603050405020304" pitchFamily="18" charset="0"/>
                <a:cs typeface="Times New Roman" panose="02020603050405020304" pitchFamily="18" charset="0"/>
              </a:rPr>
              <a:t>, T Akash, </a:t>
            </a:r>
            <a:r>
              <a:rPr lang="en-IN" sz="2400" dirty="0" err="1">
                <a:latin typeface="Times New Roman" panose="02020603050405020304" pitchFamily="18" charset="0"/>
                <a:cs typeface="Times New Roman" panose="02020603050405020304" pitchFamily="18" charset="0"/>
              </a:rPr>
              <a:t>Rithvikikaran</a:t>
            </a:r>
            <a:r>
              <a:rPr lang="en-IN" sz="2400" dirty="0">
                <a:latin typeface="Times New Roman" panose="02020603050405020304" pitchFamily="18" charset="0"/>
                <a:cs typeface="Times New Roman" panose="02020603050405020304" pitchFamily="18" charset="0"/>
              </a:rPr>
              <a:t>, “Arduino Based Pest Control Using Real Time Environmental Monitoring Sensors”, </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496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8BEFBA-EDC1-EEFF-4D7A-563C6AF2D476}"/>
              </a:ext>
            </a:extLst>
          </p:cNvPr>
          <p:cNvSpPr>
            <a:spLocks noGrp="1"/>
          </p:cNvSpPr>
          <p:nvPr>
            <p:ph type="ctrTitle"/>
          </p:nvPr>
        </p:nvSpPr>
        <p:spPr/>
        <p:txBody>
          <a:bodyPr>
            <a:normAutofit/>
          </a:bodyPr>
          <a:lstStyle/>
          <a:p>
            <a:r>
              <a:rPr lang="en-US" sz="11500" dirty="0">
                <a:latin typeface="Algerian" panose="04020705040A02060702" pitchFamily="82" charset="0"/>
              </a:rPr>
              <a:t>THANKYOU</a:t>
            </a:r>
            <a:endParaRPr lang="en-IN" sz="11500" dirty="0">
              <a:latin typeface="Algerian" panose="04020705040A02060702" pitchFamily="82" charset="0"/>
            </a:endParaRPr>
          </a:p>
        </p:txBody>
      </p:sp>
      <p:sp>
        <p:nvSpPr>
          <p:cNvPr id="5" name="Subtitle 4">
            <a:extLst>
              <a:ext uri="{FF2B5EF4-FFF2-40B4-BE49-F238E27FC236}">
                <a16:creationId xmlns:a16="http://schemas.microsoft.com/office/drawing/2014/main" id="{05B9B41F-8DFB-D37A-9770-06B9C9F4DFE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0879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3"/>
          <a:srcRect/>
          <a:stretch>
            <a:fillRect/>
          </a:stretch>
        </p:blipFill>
        <p:spPr>
          <a:xfrm>
            <a:off x="7721600" y="78550"/>
            <a:ext cx="5255119" cy="2226945"/>
          </a:xfrm>
          <a:prstGeom prst="rect">
            <a:avLst/>
          </a:prstGeom>
        </p:spPr>
      </p:pic>
      <p:sp>
        <p:nvSpPr>
          <p:cNvPr id="5" name="TextBox 5"/>
          <p:cNvSpPr txBox="1"/>
          <p:nvPr/>
        </p:nvSpPr>
        <p:spPr>
          <a:xfrm>
            <a:off x="406400" y="2380837"/>
            <a:ext cx="11357763" cy="410369"/>
          </a:xfrm>
          <a:prstGeom prst="rect">
            <a:avLst/>
          </a:prstGeom>
        </p:spPr>
        <p:txBody>
          <a:bodyPr wrap="square" lIns="0" tIns="0" rIns="0" bIns="0" rtlCol="0" anchor="t">
            <a:spAutoFit/>
          </a:bodyPr>
          <a:lstStyle/>
          <a:p>
            <a:pPr algn="ctr">
              <a:lnSpc>
                <a:spcPts val="3200"/>
              </a:lnSpc>
              <a:spcBef>
                <a:spcPct val="0"/>
              </a:spcBef>
            </a:pPr>
            <a:r>
              <a:rPr lang="en-US" sz="2933" b="1" dirty="0">
                <a:solidFill>
                  <a:srgbClr val="000000"/>
                </a:solidFill>
                <a:latin typeface="Times Neue Roman Bold"/>
              </a:rPr>
              <a:t>DEPARTMENT OF INFORMATION TECHNOLOGY</a:t>
            </a:r>
          </a:p>
        </p:txBody>
      </p:sp>
      <p:sp>
        <p:nvSpPr>
          <p:cNvPr id="6" name="TextBox 6"/>
          <p:cNvSpPr txBox="1"/>
          <p:nvPr/>
        </p:nvSpPr>
        <p:spPr>
          <a:xfrm>
            <a:off x="-1473200" y="4684569"/>
            <a:ext cx="5724056" cy="1231106"/>
          </a:xfrm>
          <a:prstGeom prst="rect">
            <a:avLst/>
          </a:prstGeom>
        </p:spPr>
        <p:txBody>
          <a:bodyPr lIns="0" tIns="0" rIns="0" bIns="0" rtlCol="0" anchor="t">
            <a:spAutoFit/>
          </a:bodyPr>
          <a:lstStyle/>
          <a:p>
            <a:pPr algn="ctr">
              <a:lnSpc>
                <a:spcPts val="3200"/>
              </a:lnSpc>
            </a:pPr>
            <a:r>
              <a:rPr lang="en-US" sz="2400" b="1" dirty="0">
                <a:solidFill>
                  <a:srgbClr val="000000"/>
                </a:solidFill>
                <a:latin typeface="Times Neue Roman"/>
              </a:rPr>
              <a:t>GUIDED BY :</a:t>
            </a:r>
          </a:p>
          <a:p>
            <a:pPr algn="ctr">
              <a:lnSpc>
                <a:spcPts val="3200"/>
              </a:lnSpc>
            </a:pPr>
            <a:endParaRPr lang="en-US" sz="3200" dirty="0">
              <a:solidFill>
                <a:srgbClr val="000000"/>
              </a:solidFill>
              <a:latin typeface="Times Neue Roman"/>
            </a:endParaRPr>
          </a:p>
          <a:p>
            <a:pPr algn="ctr">
              <a:lnSpc>
                <a:spcPts val="3200"/>
              </a:lnSpc>
              <a:spcBef>
                <a:spcPct val="0"/>
              </a:spcBef>
            </a:pPr>
            <a:r>
              <a:rPr lang="en-US" sz="3200" dirty="0">
                <a:solidFill>
                  <a:srgbClr val="000000"/>
                </a:solidFill>
                <a:latin typeface="Times Neue Roman"/>
              </a:rPr>
              <a:t>  </a:t>
            </a:r>
          </a:p>
        </p:txBody>
      </p:sp>
      <p:sp>
        <p:nvSpPr>
          <p:cNvPr id="7" name="TextBox 7"/>
          <p:cNvSpPr txBox="1"/>
          <p:nvPr/>
        </p:nvSpPr>
        <p:spPr>
          <a:xfrm>
            <a:off x="5649648" y="4421530"/>
            <a:ext cx="6863412" cy="1602939"/>
          </a:xfrm>
          <a:prstGeom prst="rect">
            <a:avLst/>
          </a:prstGeom>
        </p:spPr>
        <p:txBody>
          <a:bodyPr lIns="0" tIns="0" rIns="0" bIns="0" rtlCol="0" anchor="t">
            <a:spAutoFit/>
          </a:bodyPr>
          <a:lstStyle/>
          <a:p>
            <a:pPr>
              <a:lnSpc>
                <a:spcPts val="3200"/>
              </a:lnSpc>
            </a:pPr>
            <a:r>
              <a:rPr lang="en-US" sz="2133">
                <a:solidFill>
                  <a:srgbClr val="000000"/>
                </a:solidFill>
                <a:latin typeface="Times Neue Roman"/>
              </a:rPr>
              <a:t>                </a:t>
            </a:r>
            <a:endParaRPr lang="en-US" sz="2133" dirty="0">
              <a:solidFill>
                <a:srgbClr val="000000"/>
              </a:solidFill>
              <a:latin typeface="Times Neue Roman"/>
            </a:endParaRPr>
          </a:p>
          <a:p>
            <a:pPr>
              <a:lnSpc>
                <a:spcPts val="3200"/>
              </a:lnSpc>
            </a:pPr>
            <a:r>
              <a:rPr lang="en-US" sz="2133" dirty="0">
                <a:solidFill>
                  <a:srgbClr val="000000"/>
                </a:solidFill>
                <a:latin typeface="Times Neue Roman"/>
              </a:rPr>
              <a:t>       JAGADHEESWARAN  T       (927621BIT0037)</a:t>
            </a:r>
          </a:p>
          <a:p>
            <a:pPr>
              <a:lnSpc>
                <a:spcPts val="3200"/>
              </a:lnSpc>
            </a:pPr>
            <a:r>
              <a:rPr lang="en-US" sz="2133" dirty="0">
                <a:solidFill>
                  <a:srgbClr val="000000"/>
                </a:solidFill>
                <a:latin typeface="Times Neue Roman"/>
              </a:rPr>
              <a:t>       JANARTHANAN S                 (927621BIT039)</a:t>
            </a:r>
          </a:p>
          <a:p>
            <a:pPr>
              <a:lnSpc>
                <a:spcPts val="3200"/>
              </a:lnSpc>
              <a:spcBef>
                <a:spcPct val="0"/>
              </a:spcBef>
            </a:pPr>
            <a:endParaRPr lang="en-US" sz="2133" dirty="0">
              <a:solidFill>
                <a:srgbClr val="000000"/>
              </a:solidFill>
              <a:latin typeface="Times Neue Roman"/>
            </a:endParaRPr>
          </a:p>
        </p:txBody>
      </p:sp>
      <p:sp>
        <p:nvSpPr>
          <p:cNvPr id="9" name="Rectangle 8"/>
          <p:cNvSpPr/>
          <p:nvPr/>
        </p:nvSpPr>
        <p:spPr>
          <a:xfrm>
            <a:off x="5995115" y="4142256"/>
            <a:ext cx="2903359" cy="470257"/>
          </a:xfrm>
          <a:prstGeom prst="rect">
            <a:avLst/>
          </a:prstGeom>
        </p:spPr>
        <p:txBody>
          <a:bodyPr wrap="none">
            <a:spAutoFit/>
          </a:bodyPr>
          <a:lstStyle/>
          <a:p>
            <a:pPr>
              <a:lnSpc>
                <a:spcPts val="3200"/>
              </a:lnSpc>
            </a:pPr>
            <a:r>
              <a:rPr lang="en-IN" sz="2400" b="1" dirty="0">
                <a:latin typeface="Times Neue Roman" panose="020B0604020202020204" charset="0"/>
              </a:rPr>
              <a:t>TEAM MEMBERS :</a:t>
            </a:r>
          </a:p>
        </p:txBody>
      </p:sp>
      <p:sp>
        <p:nvSpPr>
          <p:cNvPr id="11" name="Rectangle 10"/>
          <p:cNvSpPr/>
          <p:nvPr/>
        </p:nvSpPr>
        <p:spPr>
          <a:xfrm>
            <a:off x="1246809" y="5306234"/>
            <a:ext cx="3312125" cy="748795"/>
          </a:xfrm>
          <a:prstGeom prst="rect">
            <a:avLst/>
          </a:prstGeom>
        </p:spPr>
        <p:txBody>
          <a:bodyPr wrap="none">
            <a:spAutoFit/>
          </a:bodyPr>
          <a:lstStyle/>
          <a:p>
            <a:r>
              <a:rPr lang="en-IN" sz="2133" dirty="0">
                <a:latin typeface="Times Neue Roman" panose="020B0604020202020204" charset="0"/>
              </a:rPr>
              <a:t>    MRS.A.NITHIYA </a:t>
            </a:r>
          </a:p>
          <a:p>
            <a:r>
              <a:rPr lang="en-IN" sz="2133" dirty="0">
                <a:latin typeface="Times Neue Roman" panose="020B0604020202020204" charset="0"/>
              </a:rPr>
              <a:t>ASSISTANT PROF.OF IT</a:t>
            </a:r>
          </a:p>
        </p:txBody>
      </p:sp>
      <p:pic>
        <p:nvPicPr>
          <p:cNvPr id="12" name="Picture 11"/>
          <p:cNvPicPr>
            <a:picLocks noChangeAspect="1"/>
          </p:cNvPicPr>
          <p:nvPr/>
        </p:nvPicPr>
        <p:blipFill>
          <a:blip r:embed="rId4"/>
          <a:stretch>
            <a:fillRect/>
          </a:stretch>
        </p:blipFill>
        <p:spPr>
          <a:xfrm>
            <a:off x="254001" y="330200"/>
            <a:ext cx="4673599" cy="1727933"/>
          </a:xfrm>
          <a:prstGeom prst="rect">
            <a:avLst/>
          </a:prstGeom>
        </p:spPr>
      </p:pic>
      <p:sp>
        <p:nvSpPr>
          <p:cNvPr id="2" name="Footer Placeholder 1">
            <a:extLst>
              <a:ext uri="{FF2B5EF4-FFF2-40B4-BE49-F238E27FC236}">
                <a16:creationId xmlns:a16="http://schemas.microsoft.com/office/drawing/2014/main" id="{1AF7084B-0572-8C05-CB7B-C709245C343E}"/>
              </a:ext>
            </a:extLst>
          </p:cNvPr>
          <p:cNvSpPr>
            <a:spLocks noGrp="1"/>
          </p:cNvSpPr>
          <p:nvPr>
            <p:ph type="ftr" sz="quarter" idx="11"/>
          </p:nvPr>
        </p:nvSpPr>
        <p:spPr>
          <a:xfrm>
            <a:off x="8077201" y="5273752"/>
            <a:ext cx="30479" cy="71431"/>
          </a:xfrm>
        </p:spPr>
        <p:txBody>
          <a:bodyPr/>
          <a:lstStyle/>
          <a:p>
            <a:endParaRPr lang="en-US" sz="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DBBD23-458F-A728-42F1-8D1C5CF8718B}"/>
              </a:ext>
            </a:extLst>
          </p:cNvPr>
          <p:cNvSpPr>
            <a:spLocks noGrp="1"/>
          </p:cNvSpPr>
          <p:nvPr>
            <p:ph type="ctrTitle"/>
          </p:nvPr>
        </p:nvSpPr>
        <p:spPr>
          <a:xfrm>
            <a:off x="1399309" y="2043229"/>
            <a:ext cx="9144000" cy="2387600"/>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leaf disease detection using</a:t>
            </a:r>
            <a:br>
              <a:rPr lang="en-US" sz="6000"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CROPCARE++</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28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CED2-2436-89CD-B033-FACC1EDA040B}"/>
              </a:ext>
            </a:extLst>
          </p:cNvPr>
          <p:cNvSpPr>
            <a:spLocks noGrp="1"/>
          </p:cNvSpPr>
          <p:nvPr>
            <p:ph type="title"/>
          </p:nvPr>
        </p:nvSpPr>
        <p:spPr/>
        <p:txBody>
          <a:bodyPr/>
          <a:lstStyle/>
          <a:p>
            <a:r>
              <a:rPr lang="en-US" b="1" dirty="0">
                <a:latin typeface="Times Neue Roman"/>
              </a:rPr>
              <a:t>ABSTRACT</a:t>
            </a:r>
            <a:endParaRPr lang="en-IN" b="1" dirty="0">
              <a:latin typeface="Times Neue Roman"/>
            </a:endParaRPr>
          </a:p>
        </p:txBody>
      </p:sp>
      <p:sp>
        <p:nvSpPr>
          <p:cNvPr id="3" name="Content Placeholder 2">
            <a:extLst>
              <a:ext uri="{FF2B5EF4-FFF2-40B4-BE49-F238E27FC236}">
                <a16:creationId xmlns:a16="http://schemas.microsoft.com/office/drawing/2014/main" id="{22F11827-EBA3-1750-013E-F21A930488FD}"/>
              </a:ext>
            </a:extLst>
          </p:cNvPr>
          <p:cNvSpPr>
            <a:spLocks noGrp="1"/>
          </p:cNvSpPr>
          <p:nvPr>
            <p:ph idx="1"/>
          </p:nvPr>
        </p:nvSpPr>
        <p:spPr/>
        <p:txBody>
          <a:bodyPr/>
          <a:lstStyle/>
          <a:p>
            <a:r>
              <a:rPr lang="en-US" b="0" i="0" dirty="0">
                <a:solidFill>
                  <a:srgbClr val="374151"/>
                </a:solidFill>
                <a:effectLst/>
                <a:latin typeface="Times Neue Roman Bold"/>
              </a:rPr>
              <a:t>Cropcare++ is an innovative project at the intersection of agriculture and technology.</a:t>
            </a:r>
          </a:p>
          <a:p>
            <a:r>
              <a:rPr lang="en-US" b="0" i="0" dirty="0">
                <a:solidFill>
                  <a:srgbClr val="374151"/>
                </a:solidFill>
                <a:effectLst/>
                <a:latin typeface="Times Neue Roman Bold"/>
              </a:rPr>
              <a:t> It uses IoT sensors to gather real-time crop data, which is analyzed in the cloud using advanced machine learning. </a:t>
            </a:r>
          </a:p>
          <a:p>
            <a:r>
              <a:rPr lang="en-US" b="0" i="0" dirty="0">
                <a:solidFill>
                  <a:srgbClr val="374151"/>
                </a:solidFill>
                <a:effectLst/>
                <a:latin typeface="Times Neue Roman Bold"/>
              </a:rPr>
              <a:t>This system simplifies device complexity, allows early disease detection for timely intervention, boosts crop yields, and offers remote monitoring.</a:t>
            </a:r>
          </a:p>
          <a:p>
            <a:r>
              <a:rPr lang="en-US" b="0" i="0" dirty="0">
                <a:solidFill>
                  <a:srgbClr val="374151"/>
                </a:solidFill>
                <a:effectLst/>
                <a:latin typeface="Times Neue Roman Bold"/>
              </a:rPr>
              <a:t> Cropcare++ aims to revolutionize agriculture by providing an integrated solution for disease detection and IoT-based pesticide recommendations.</a:t>
            </a:r>
            <a:endParaRPr lang="en-IN" dirty="0">
              <a:latin typeface="Times Neue Roman Bold"/>
            </a:endParaRPr>
          </a:p>
        </p:txBody>
      </p:sp>
    </p:spTree>
    <p:extLst>
      <p:ext uri="{BB962C8B-B14F-4D97-AF65-F5344CB8AC3E}">
        <p14:creationId xmlns:p14="http://schemas.microsoft.com/office/powerpoint/2010/main" val="360214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CE80-E1B1-EADA-7D44-16EEE26C876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B51208-0E5B-E4AD-1136-A30D1DE77C84}"/>
              </a:ext>
            </a:extLst>
          </p:cNvPr>
          <p:cNvSpPr>
            <a:spLocks noGrp="1"/>
          </p:cNvSpPr>
          <p:nvPr>
            <p:ph idx="1"/>
          </p:nvPr>
        </p:nvSpPr>
        <p:spPr>
          <a:xfrm>
            <a:off x="624840" y="1902286"/>
            <a:ext cx="10515600" cy="4351338"/>
          </a:xfrm>
        </p:spPr>
        <p:txBody>
          <a:bodyPr/>
          <a:lstStyle/>
          <a:p>
            <a:r>
              <a:rPr lang="en-US" dirty="0">
                <a:solidFill>
                  <a:srgbClr val="374151"/>
                </a:solidFill>
                <a:latin typeface="Times New Roman" panose="02020603050405020304" pitchFamily="18" charset="0"/>
                <a:cs typeface="Times New Roman" panose="02020603050405020304" pitchFamily="18" charset="0"/>
              </a:rPr>
              <a:t>A</a:t>
            </a:r>
            <a:r>
              <a:rPr lang="en-US" b="0" i="0" dirty="0">
                <a:solidFill>
                  <a:srgbClr val="374151"/>
                </a:solidFill>
                <a:effectLst/>
                <a:latin typeface="Times New Roman" panose="02020603050405020304" pitchFamily="18" charset="0"/>
                <a:cs typeface="Times New Roman" panose="02020603050405020304" pitchFamily="18" charset="0"/>
              </a:rPr>
              <a:t>n innovative project at the intersection of agriculture and technology.</a:t>
            </a:r>
          </a:p>
          <a:p>
            <a:endParaRPr lang="en-US" b="0" i="0" dirty="0">
              <a:solidFill>
                <a:srgbClr val="374151"/>
              </a:solidFill>
              <a:effectLst/>
              <a:latin typeface="Times New Roman" panose="02020603050405020304" pitchFamily="18" charset="0"/>
              <a:cs typeface="Times New Roman" panose="02020603050405020304" pitchFamily="18" charset="0"/>
            </a:endParaRPr>
          </a:p>
          <a:p>
            <a:r>
              <a:rPr lang="en-US" b="0" i="0" dirty="0">
                <a:solidFill>
                  <a:srgbClr val="374151"/>
                </a:solidFill>
                <a:effectLst/>
                <a:latin typeface="Times New Roman" panose="02020603050405020304" pitchFamily="18" charset="0"/>
                <a:cs typeface="Times New Roman" panose="02020603050405020304" pitchFamily="18" charset="0"/>
              </a:rPr>
              <a:t> Cropcare++ aims to enhance crop health management by leveraging.</a:t>
            </a:r>
          </a:p>
          <a:p>
            <a:endParaRPr lang="en-US" b="0" i="0" dirty="0">
              <a:solidFill>
                <a:srgbClr val="374151"/>
              </a:solidFill>
              <a:effectLst/>
              <a:latin typeface="Times New Roman" panose="02020603050405020304" pitchFamily="18" charset="0"/>
              <a:cs typeface="Times New Roman" panose="02020603050405020304" pitchFamily="18" charset="0"/>
            </a:endParaRPr>
          </a:p>
          <a:p>
            <a:r>
              <a:rPr lang="en-US" dirty="0">
                <a:solidFill>
                  <a:srgbClr val="374151"/>
                </a:solidFill>
                <a:latin typeface="Times New Roman" panose="02020603050405020304" pitchFamily="18" charset="0"/>
                <a:cs typeface="Times New Roman" panose="02020603050405020304" pitchFamily="18" charset="0"/>
              </a:rPr>
              <a:t>We</a:t>
            </a:r>
            <a:r>
              <a:rPr lang="en-US" b="0" i="0" dirty="0">
                <a:solidFill>
                  <a:srgbClr val="374151"/>
                </a:solidFill>
                <a:effectLst/>
                <a:latin typeface="Times New Roman" panose="02020603050405020304" pitchFamily="18" charset="0"/>
                <a:cs typeface="Times New Roman" panose="02020603050405020304" pitchFamily="18" charset="0"/>
              </a:rPr>
              <a:t> designed to detect and prevent plant diseases through advanced leaf health monitoring.</a:t>
            </a:r>
          </a:p>
          <a:p>
            <a:endParaRPr lang="en-US" b="0" i="0" dirty="0">
              <a:solidFill>
                <a:srgbClr val="374151"/>
              </a:solidFill>
              <a:effectLst/>
              <a:latin typeface="Times New Roman" panose="02020603050405020304" pitchFamily="18" charset="0"/>
              <a:cs typeface="Times New Roman" panose="02020603050405020304" pitchFamily="18" charset="0"/>
            </a:endParaRPr>
          </a:p>
          <a:p>
            <a:r>
              <a:rPr lang="en-US" b="0" i="0" dirty="0">
                <a:solidFill>
                  <a:srgbClr val="374151"/>
                </a:solidFill>
                <a:effectLst/>
                <a:latin typeface="Times New Roman" panose="02020603050405020304" pitchFamily="18" charset="0"/>
                <a:cs typeface="Times New Roman" panose="02020603050405020304" pitchFamily="18" charset="0"/>
              </a:rPr>
              <a:t> By harnessing the capabilities of IoT sensors</a:t>
            </a:r>
          </a:p>
          <a:p>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27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67BC-C2DF-AC20-AC19-F8F313C9165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1D3FD2-69BF-C956-E487-7947E060A14B}"/>
              </a:ext>
            </a:extLst>
          </p:cNvPr>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Takes real time sensor data of the crop field and upload them to the cloud.</a:t>
            </a: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obtained data using machine learning techniques and take accurate decisions on the cloud side. This drastically improves processing speed and reduce the complexity of the device compared to other architectures of similar kind.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Detect the crop disease and give the suggestion of pesticides to the crop producer by using Internet of Things.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0459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0F15-2A86-4123-12D6-A2E98A2F99F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4">
            <a:extLst>
              <a:ext uri="{FF2B5EF4-FFF2-40B4-BE49-F238E27FC236}">
                <a16:creationId xmlns:a16="http://schemas.microsoft.com/office/drawing/2014/main" id="{8666F24E-D8F4-E492-E785-97E9E3F3C83A}"/>
              </a:ext>
            </a:extLst>
          </p:cNvPr>
          <p:cNvGraphicFramePr>
            <a:graphicFrameLocks noGrp="1"/>
          </p:cNvGraphicFramePr>
          <p:nvPr>
            <p:ph idx="1"/>
            <p:extLst>
              <p:ext uri="{D42A27DB-BD31-4B8C-83A1-F6EECF244321}">
                <p14:modId xmlns:p14="http://schemas.microsoft.com/office/powerpoint/2010/main" val="3982545398"/>
              </p:ext>
            </p:extLst>
          </p:nvPr>
        </p:nvGraphicFramePr>
        <p:xfrm>
          <a:off x="849748" y="1788680"/>
          <a:ext cx="10504052" cy="4824556"/>
        </p:xfrm>
        <a:graphic>
          <a:graphicData uri="http://schemas.openxmlformats.org/drawingml/2006/table">
            <a:tbl>
              <a:tblPr firstRow="1" bandRow="1">
                <a:tableStyleId>{5940675A-B579-460E-94D1-54222C63F5DA}</a:tableStyleId>
              </a:tblPr>
              <a:tblGrid>
                <a:gridCol w="3493654">
                  <a:extLst>
                    <a:ext uri="{9D8B030D-6E8A-4147-A177-3AD203B41FA5}">
                      <a16:colId xmlns:a16="http://schemas.microsoft.com/office/drawing/2014/main" val="2099880291"/>
                    </a:ext>
                  </a:extLst>
                </a:gridCol>
                <a:gridCol w="3505199">
                  <a:extLst>
                    <a:ext uri="{9D8B030D-6E8A-4147-A177-3AD203B41FA5}">
                      <a16:colId xmlns:a16="http://schemas.microsoft.com/office/drawing/2014/main" val="3751476561"/>
                    </a:ext>
                  </a:extLst>
                </a:gridCol>
                <a:gridCol w="3505199">
                  <a:extLst>
                    <a:ext uri="{9D8B030D-6E8A-4147-A177-3AD203B41FA5}">
                      <a16:colId xmlns:a16="http://schemas.microsoft.com/office/drawing/2014/main" val="2683451565"/>
                    </a:ext>
                  </a:extLst>
                </a:gridCol>
              </a:tblGrid>
              <a:tr h="444127">
                <a:tc>
                  <a:txBody>
                    <a:bodyPr/>
                    <a:lstStyle/>
                    <a:p>
                      <a:r>
                        <a:rPr lang="en-US" b="1" dirty="0">
                          <a:latin typeface="Times New Roman" panose="02020603050405020304" pitchFamily="18" charset="0"/>
                          <a:cs typeface="Times New Roman" panose="02020603050405020304" pitchFamily="18" charset="0"/>
                        </a:rPr>
                        <a:t>TOPIC</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AUTHOR </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YEAR</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4954328"/>
                  </a:ext>
                </a:extLst>
              </a:tr>
              <a:tr h="766575">
                <a:tc>
                  <a:txBody>
                    <a:bodyPr/>
                    <a:lstStyle/>
                    <a:p>
                      <a:r>
                        <a:rPr lang="en-US" dirty="0">
                          <a:latin typeface="Times New Roman" panose="02020603050405020304" pitchFamily="18" charset="0"/>
                          <a:cs typeface="Times New Roman" panose="02020603050405020304" pitchFamily="18" charset="0"/>
                        </a:rPr>
                        <a:t>An IoT Based Smart Solution for Leaf Disease Detection, </a:t>
                      </a:r>
                      <a:endParaRPr lang="en-IN" dirty="0"/>
                    </a:p>
                  </a:txBody>
                  <a:tcPr/>
                </a:tc>
                <a:tc>
                  <a:txBody>
                    <a:bodyPr/>
                    <a:lstStyle/>
                    <a:p>
                      <a:r>
                        <a:rPr lang="en-IN" dirty="0" err="1">
                          <a:latin typeface="Times New Roman" panose="02020603050405020304" pitchFamily="18" charset="0"/>
                          <a:cs typeface="Times New Roman" panose="02020603050405020304" pitchFamily="18" charset="0"/>
                        </a:rPr>
                        <a:t>Apeksha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Thorat</a:t>
                      </a:r>
                      <a:r>
                        <a:rPr lang="en-IN" dirty="0">
                          <a:latin typeface="Times New Roman" panose="02020603050405020304" pitchFamily="18" charset="0"/>
                          <a:cs typeface="Times New Roman" panose="02020603050405020304" pitchFamily="18" charset="0"/>
                        </a:rPr>
                        <a:t> Sangeeta Kumari Nandakishor D. </a:t>
                      </a:r>
                      <a:r>
                        <a:rPr lang="en-IN" dirty="0" err="1">
                          <a:latin typeface="Times New Roman" panose="02020603050405020304" pitchFamily="18" charset="0"/>
                          <a:cs typeface="Times New Roman" panose="02020603050405020304" pitchFamily="18" charset="0"/>
                        </a:rPr>
                        <a:t>Valakunde</a:t>
                      </a:r>
                      <a:endParaRPr lang="en-IN" dirty="0"/>
                    </a:p>
                  </a:txBody>
                  <a:tcPr/>
                </a:tc>
                <a:tc>
                  <a:txBody>
                    <a:bodyPr/>
                    <a:lstStyle/>
                    <a:p>
                      <a:r>
                        <a:rPr lang="en-US" dirty="0"/>
                        <a:t>2017</a:t>
                      </a:r>
                      <a:endParaRPr lang="en-IN" dirty="0"/>
                    </a:p>
                  </a:txBody>
                  <a:tcPr/>
                </a:tc>
                <a:extLst>
                  <a:ext uri="{0D108BD9-81ED-4DB2-BD59-A6C34878D82A}">
                    <a16:rowId xmlns:a16="http://schemas.microsoft.com/office/drawing/2014/main" val="2289488416"/>
                  </a:ext>
                </a:extLst>
              </a:tr>
              <a:tr h="2080704">
                <a:tc>
                  <a:txBody>
                    <a:bodyPr/>
                    <a:lstStyle/>
                    <a:p>
                      <a:r>
                        <a:rPr lang="en-US" dirty="0">
                          <a:latin typeface="Times New Roman" panose="02020603050405020304" pitchFamily="18" charset="0"/>
                          <a:cs typeface="Times New Roman" panose="02020603050405020304" pitchFamily="18" charset="0"/>
                        </a:rPr>
                        <a:t>Plant Disease Detection using Internet of Thing (IoT) </a:t>
                      </a:r>
                      <a:endParaRPr lang="en-IN" dirty="0"/>
                    </a:p>
                  </a:txBody>
                  <a:tcPr/>
                </a:tc>
                <a:tc>
                  <a:txBody>
                    <a:bodyPr/>
                    <a:lstStyle/>
                    <a:p>
                      <a:r>
                        <a:rPr lang="en-IN" dirty="0">
                          <a:latin typeface="Times New Roman" panose="02020603050405020304" pitchFamily="18" charset="0"/>
                          <a:cs typeface="Times New Roman" panose="02020603050405020304" pitchFamily="18" charset="0"/>
                        </a:rPr>
                        <a:t>Muhammad Amir Nawaz1 , </a:t>
                      </a:r>
                      <a:r>
                        <a:rPr lang="en-IN" dirty="0" err="1">
                          <a:latin typeface="Times New Roman" panose="02020603050405020304" pitchFamily="18" charset="0"/>
                          <a:cs typeface="Times New Roman" panose="02020603050405020304" pitchFamily="18" charset="0"/>
                        </a:rPr>
                        <a:t>Tehmina</a:t>
                      </a:r>
                      <a:r>
                        <a:rPr lang="en-IN" dirty="0">
                          <a:latin typeface="Times New Roman" panose="02020603050405020304" pitchFamily="18" charset="0"/>
                          <a:cs typeface="Times New Roman" panose="02020603050405020304" pitchFamily="18" charset="0"/>
                        </a:rPr>
                        <a:t> khan2 , Rana Mudassar Rasool3 , Maryam Kausar4 Amir Usman5 , Tanvir Fatima Naik Bukht6 , Rizwan Ahmad7 , Jaleel Ahmad8</a:t>
                      </a:r>
                      <a:endParaRPr lang="en-IN" dirty="0"/>
                    </a:p>
                  </a:txBody>
                  <a:tcPr/>
                </a:tc>
                <a:tc>
                  <a:txBody>
                    <a:bodyPr/>
                    <a:lstStyle/>
                    <a:p>
                      <a:r>
                        <a:rPr lang="en-US" dirty="0"/>
                        <a:t>2020</a:t>
                      </a:r>
                      <a:endParaRPr lang="en-IN" dirty="0"/>
                    </a:p>
                  </a:txBody>
                  <a:tcPr/>
                </a:tc>
                <a:extLst>
                  <a:ext uri="{0D108BD9-81ED-4DB2-BD59-A6C34878D82A}">
                    <a16:rowId xmlns:a16="http://schemas.microsoft.com/office/drawing/2014/main" val="2504397891"/>
                  </a:ext>
                </a:extLst>
              </a:tr>
              <a:tr h="766575">
                <a:tc>
                  <a:txBody>
                    <a:bodyPr/>
                    <a:lstStyle/>
                    <a:p>
                      <a:r>
                        <a:rPr lang="en-US" dirty="0">
                          <a:latin typeface="Times New Roman" panose="02020603050405020304" pitchFamily="18" charset="0"/>
                          <a:cs typeface="Times New Roman" panose="02020603050405020304" pitchFamily="18" charset="0"/>
                        </a:rPr>
                        <a:t>IOT Based on Plant Diseases Detection and Classification</a:t>
                      </a:r>
                      <a:r>
                        <a:rPr lang="en-IN" dirty="0">
                          <a:latin typeface="Times New Roman" panose="02020603050405020304" pitchFamily="18" charset="0"/>
                          <a:cs typeface="Times New Roman" panose="02020603050405020304" pitchFamily="18" charset="0"/>
                        </a:rPr>
                        <a:t> </a:t>
                      </a:r>
                      <a:endParaRPr lang="en-IN" dirty="0"/>
                    </a:p>
                  </a:txBody>
                  <a:tcPr/>
                </a:tc>
                <a:tc>
                  <a:txBody>
                    <a:bodyPr/>
                    <a:lstStyle/>
                    <a:p>
                      <a:r>
                        <a:rPr lang="en-IN" dirty="0">
                          <a:latin typeface="Times New Roman" panose="02020603050405020304" pitchFamily="18" charset="0"/>
                          <a:cs typeface="Times New Roman" panose="02020603050405020304" pitchFamily="18" charset="0"/>
                        </a:rPr>
                        <a:t>Waleed </a:t>
                      </a:r>
                      <a:r>
                        <a:rPr lang="en-IN" dirty="0" err="1">
                          <a:latin typeface="Times New Roman" panose="02020603050405020304" pitchFamily="18" charset="0"/>
                          <a:cs typeface="Times New Roman" panose="02020603050405020304" pitchFamily="18" charset="0"/>
                        </a:rPr>
                        <a:t>M.Ead</a:t>
                      </a:r>
                      <a:r>
                        <a:rPr lang="en-IN" dirty="0">
                          <a:latin typeface="Times New Roman" panose="02020603050405020304" pitchFamily="18" charset="0"/>
                          <a:cs typeface="Times New Roman" panose="02020603050405020304" pitchFamily="18" charset="0"/>
                        </a:rPr>
                        <a:t> , Mohamed </a:t>
                      </a:r>
                      <a:r>
                        <a:rPr lang="en-IN" dirty="0" err="1">
                          <a:latin typeface="Times New Roman" panose="02020603050405020304" pitchFamily="18" charset="0"/>
                          <a:cs typeface="Times New Roman" panose="02020603050405020304" pitchFamily="18" charset="0"/>
                        </a:rPr>
                        <a:t>M.Abbassy</a:t>
                      </a:r>
                      <a:endParaRPr lang="en-IN" dirty="0"/>
                    </a:p>
                  </a:txBody>
                  <a:tcPr/>
                </a:tc>
                <a:tc>
                  <a:txBody>
                    <a:bodyPr/>
                    <a:lstStyle/>
                    <a:p>
                      <a:r>
                        <a:rPr lang="en-US" dirty="0"/>
                        <a:t>2021</a:t>
                      </a:r>
                      <a:endParaRPr lang="en-IN" dirty="0"/>
                    </a:p>
                  </a:txBody>
                  <a:tcPr/>
                </a:tc>
                <a:extLst>
                  <a:ext uri="{0D108BD9-81ED-4DB2-BD59-A6C34878D82A}">
                    <a16:rowId xmlns:a16="http://schemas.microsoft.com/office/drawing/2014/main" val="1107289661"/>
                  </a:ext>
                </a:extLst>
              </a:tr>
              <a:tr h="766575">
                <a:tc>
                  <a:txBody>
                    <a:bodyPr/>
                    <a:lstStyle/>
                    <a:p>
                      <a:r>
                        <a:rPr lang="en-IN" dirty="0">
                          <a:latin typeface="Times New Roman" panose="02020603050405020304" pitchFamily="18" charset="0"/>
                          <a:cs typeface="Times New Roman" panose="02020603050405020304" pitchFamily="18" charset="0"/>
                        </a:rPr>
                        <a:t>IoT Based Crop Disease Detection and </a:t>
                      </a:r>
                      <a:r>
                        <a:rPr lang="en-IN" dirty="0" err="1">
                          <a:latin typeface="Times New Roman" panose="02020603050405020304" pitchFamily="18" charset="0"/>
                          <a:cs typeface="Times New Roman" panose="02020603050405020304" pitchFamily="18" charset="0"/>
                        </a:rPr>
                        <a:t>Pesting</a:t>
                      </a:r>
                      <a:r>
                        <a:rPr lang="en-IN" dirty="0">
                          <a:latin typeface="Times New Roman" panose="02020603050405020304" pitchFamily="18" charset="0"/>
                          <a:cs typeface="Times New Roman" panose="02020603050405020304" pitchFamily="18" charset="0"/>
                        </a:rPr>
                        <a:t> for Greenhouse</a:t>
                      </a:r>
                      <a:endParaRPr lang="en-IN" dirty="0"/>
                    </a:p>
                  </a:txBody>
                  <a:tcPr/>
                </a:tc>
                <a:tc>
                  <a:txBody>
                    <a:bodyPr/>
                    <a:lstStyle/>
                    <a:p>
                      <a:r>
                        <a:rPr lang="en-IN" dirty="0" err="1">
                          <a:latin typeface="Times New Roman" panose="02020603050405020304" pitchFamily="18" charset="0"/>
                          <a:cs typeface="Times New Roman" panose="02020603050405020304" pitchFamily="18" charset="0"/>
                        </a:rPr>
                        <a:t>Sanket</a:t>
                      </a:r>
                      <a:r>
                        <a:rPr lang="en-IN" dirty="0">
                          <a:latin typeface="Times New Roman" panose="02020603050405020304" pitchFamily="18" charset="0"/>
                          <a:cs typeface="Times New Roman" panose="02020603050405020304" pitchFamily="18" charset="0"/>
                        </a:rPr>
                        <a:t> Solanke ,</a:t>
                      </a:r>
                      <a:r>
                        <a:rPr lang="en-IN" dirty="0" err="1">
                          <a:latin typeface="Times New Roman" panose="02020603050405020304" pitchFamily="18" charset="0"/>
                          <a:cs typeface="Times New Roman" panose="02020603050405020304" pitchFamily="18" charset="0"/>
                        </a:rPr>
                        <a:t>Paurnima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Mehare</a:t>
                      </a:r>
                      <a:r>
                        <a:rPr lang="en-IN" dirty="0">
                          <a:latin typeface="Times New Roman" panose="02020603050405020304" pitchFamily="18" charset="0"/>
                          <a:cs typeface="Times New Roman" panose="02020603050405020304" pitchFamily="18" charset="0"/>
                        </a:rPr>
                        <a:t> ,Shweta Shinde, Vivek Ingle</a:t>
                      </a:r>
                      <a:endParaRPr lang="en-IN" dirty="0"/>
                    </a:p>
                  </a:txBody>
                  <a:tcPr/>
                </a:tc>
                <a:tc>
                  <a:txBody>
                    <a:bodyPr/>
                    <a:lstStyle/>
                    <a:p>
                      <a:r>
                        <a:rPr lang="en-US" dirty="0"/>
                        <a:t>2018</a:t>
                      </a:r>
                      <a:endParaRPr lang="en-IN" dirty="0"/>
                    </a:p>
                  </a:txBody>
                  <a:tcPr/>
                </a:tc>
                <a:extLst>
                  <a:ext uri="{0D108BD9-81ED-4DB2-BD59-A6C34878D82A}">
                    <a16:rowId xmlns:a16="http://schemas.microsoft.com/office/drawing/2014/main" val="867639228"/>
                  </a:ext>
                </a:extLst>
              </a:tr>
            </a:tbl>
          </a:graphicData>
        </a:graphic>
      </p:graphicFrame>
    </p:spTree>
    <p:extLst>
      <p:ext uri="{BB962C8B-B14F-4D97-AF65-F5344CB8AC3E}">
        <p14:creationId xmlns:p14="http://schemas.microsoft.com/office/powerpoint/2010/main" val="423381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CD7A-9BFF-E178-7C56-A69D07ABFDC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CCFD41-0E87-DBEE-0747-DADBD1877CD8}"/>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Describe the current method of plant disease detection, which relies on naked eye observation by experts.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Highlight that this method is manual and dependent on human expertise.</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Mention any limitations or drawbacks of the existing system, such as subjectivity, time-consuming, and potential for errors.</a:t>
            </a:r>
            <a:endParaRPr lang="en-US" dirty="0">
              <a:solidFill>
                <a:srgbClr val="202124"/>
              </a:solidFill>
              <a:latin typeface="Times New Roman" panose="02020603050405020304" pitchFamily="18" charset="0"/>
              <a:cs typeface="Times New Roman" panose="02020603050405020304" pitchFamily="18" charset="0"/>
            </a:endParaRPr>
          </a:p>
          <a:p>
            <a:r>
              <a:rPr lang="en-US" b="0" i="0" dirty="0">
                <a:solidFill>
                  <a:srgbClr val="202124"/>
                </a:solidFill>
                <a:effectLst/>
                <a:latin typeface="Times New Roman" panose="02020603050405020304" pitchFamily="18" charset="0"/>
                <a:cs typeface="Times New Roman" panose="02020603050405020304" pitchFamily="18" charset="0"/>
              </a:rPr>
              <a:t>We will create the separate software for leaf disease detection .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836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F54B-0418-365A-B5F6-FB8298D9256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1724F6-2587-9032-ECBE-20A613F37894}"/>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Early Detection: Rapid disease identification leads to timely intervention.</a:t>
            </a:r>
          </a:p>
          <a:p>
            <a:pPr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Increased Yield: Healthy crops result in improved yield and product quality.</a:t>
            </a:r>
          </a:p>
          <a:p>
            <a:pPr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Remote Monitoring: Real-time data access allows remote monitoring and decision-making.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961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965</Words>
  <Application>Microsoft Office PowerPoint</Application>
  <PresentationFormat>Widescreen</PresentationFormat>
  <Paragraphs>111</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WELCOME</vt:lpstr>
      <vt:lpstr>PowerPoint Presentation</vt:lpstr>
      <vt:lpstr> leaf disease detection using CROPCARE++ </vt:lpstr>
      <vt:lpstr>ABSTRACT</vt:lpstr>
      <vt:lpstr>INTRODUCTION</vt:lpstr>
      <vt:lpstr>PROBLEM STATEMENT</vt:lpstr>
      <vt:lpstr>LITERATURE SURVEY</vt:lpstr>
      <vt:lpstr>EXISTING SYSTEM</vt:lpstr>
      <vt:lpstr>PROPOSED SYSTEM</vt:lpstr>
      <vt:lpstr>SYSTEM ARCHITECTURE</vt:lpstr>
      <vt:lpstr>REQUIREMENTS</vt:lpstr>
      <vt:lpstr>MODULES </vt:lpstr>
      <vt:lpstr>Data Collection Module</vt:lpstr>
      <vt:lpstr>Disease Detection Module</vt:lpstr>
      <vt:lpstr>Alert and Notification Module</vt:lpstr>
      <vt:lpstr>Remote Monitoring Module</vt:lpstr>
      <vt:lpstr>CONCLUSION</vt:lpstr>
      <vt:lpstr>REFERENCES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CROPCARE++</dc:title>
  <dc:creator>Kishore Kishore</dc:creator>
  <cp:lastModifiedBy>sjanakmp2004@outlook.com</cp:lastModifiedBy>
  <cp:revision>27</cp:revision>
  <dcterms:created xsi:type="dcterms:W3CDTF">2023-08-26T03:21:24Z</dcterms:created>
  <dcterms:modified xsi:type="dcterms:W3CDTF">2023-12-16T10:38:19Z</dcterms:modified>
</cp:coreProperties>
</file>