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93" autoAdjust="0"/>
    <p:restoredTop sz="94660"/>
  </p:normalViewPr>
  <p:slideViewPr>
    <p:cSldViewPr snapToGrid="0">
      <p:cViewPr varScale="1">
        <p:scale>
          <a:sx n="91" d="100"/>
          <a:sy n="91" d="100"/>
        </p:scale>
        <p:origin x="86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ro fracaro" userId="5ec04f8370ecb25f" providerId="LiveId" clId="{D3BC5CD4-47CA-4534-8B26-C9FE61DBB3DE}"/>
    <pc:docChg chg="undo custSel addSld modSld">
      <pc:chgData name="sandro fracaro" userId="5ec04f8370ecb25f" providerId="LiveId" clId="{D3BC5CD4-47CA-4534-8B26-C9FE61DBB3DE}" dt="2021-11-19T20:30:17.768" v="241" actId="313"/>
      <pc:docMkLst>
        <pc:docMk/>
      </pc:docMkLst>
      <pc:sldChg chg="modSp mod">
        <pc:chgData name="sandro fracaro" userId="5ec04f8370ecb25f" providerId="LiveId" clId="{D3BC5CD4-47CA-4534-8B26-C9FE61DBB3DE}" dt="2021-11-19T01:59:36.470" v="54" actId="20577"/>
        <pc:sldMkLst>
          <pc:docMk/>
          <pc:sldMk cId="2003472312" sldId="257"/>
        </pc:sldMkLst>
        <pc:spChg chg="mod">
          <ac:chgData name="sandro fracaro" userId="5ec04f8370ecb25f" providerId="LiveId" clId="{D3BC5CD4-47CA-4534-8B26-C9FE61DBB3DE}" dt="2021-11-19T01:59:36.470" v="54" actId="20577"/>
          <ac:spMkLst>
            <pc:docMk/>
            <pc:sldMk cId="2003472312" sldId="257"/>
            <ac:spMk id="3" creationId="{1569DA3D-5782-4507-B3C2-DACE6CA88A55}"/>
          </ac:spMkLst>
        </pc:spChg>
      </pc:sldChg>
      <pc:sldChg chg="modSp mod">
        <pc:chgData name="sandro fracaro" userId="5ec04f8370ecb25f" providerId="LiveId" clId="{D3BC5CD4-47CA-4534-8B26-C9FE61DBB3DE}" dt="2021-11-19T02:15:14.801" v="81" actId="20577"/>
        <pc:sldMkLst>
          <pc:docMk/>
          <pc:sldMk cId="1055394519" sldId="258"/>
        </pc:sldMkLst>
        <pc:spChg chg="mod">
          <ac:chgData name="sandro fracaro" userId="5ec04f8370ecb25f" providerId="LiveId" clId="{D3BC5CD4-47CA-4534-8B26-C9FE61DBB3DE}" dt="2021-11-19T02:15:14.801" v="81" actId="20577"/>
          <ac:spMkLst>
            <pc:docMk/>
            <pc:sldMk cId="1055394519" sldId="258"/>
            <ac:spMk id="3" creationId="{42AE5885-DD0D-4124-BEFB-2ECD67930963}"/>
          </ac:spMkLst>
        </pc:spChg>
      </pc:sldChg>
      <pc:sldChg chg="modSp mod">
        <pc:chgData name="sandro fracaro" userId="5ec04f8370ecb25f" providerId="LiveId" clId="{D3BC5CD4-47CA-4534-8B26-C9FE61DBB3DE}" dt="2021-11-19T01:56:16.718" v="32" actId="20577"/>
        <pc:sldMkLst>
          <pc:docMk/>
          <pc:sldMk cId="2687672380" sldId="259"/>
        </pc:sldMkLst>
        <pc:spChg chg="mod">
          <ac:chgData name="sandro fracaro" userId="5ec04f8370ecb25f" providerId="LiveId" clId="{D3BC5CD4-47CA-4534-8B26-C9FE61DBB3DE}" dt="2021-11-19T01:56:16.718" v="32" actId="20577"/>
          <ac:spMkLst>
            <pc:docMk/>
            <pc:sldMk cId="2687672380" sldId="259"/>
            <ac:spMk id="3" creationId="{40E1B137-F562-45D1-B04E-4DFC3B3CD9B7}"/>
          </ac:spMkLst>
        </pc:spChg>
      </pc:sldChg>
      <pc:sldChg chg="modSp mod">
        <pc:chgData name="sandro fracaro" userId="5ec04f8370ecb25f" providerId="LiveId" clId="{D3BC5CD4-47CA-4534-8B26-C9FE61DBB3DE}" dt="2021-11-19T02:44:15.579" v="82" actId="6549"/>
        <pc:sldMkLst>
          <pc:docMk/>
          <pc:sldMk cId="474923631" sldId="261"/>
        </pc:sldMkLst>
        <pc:spChg chg="mod">
          <ac:chgData name="sandro fracaro" userId="5ec04f8370ecb25f" providerId="LiveId" clId="{D3BC5CD4-47CA-4534-8B26-C9FE61DBB3DE}" dt="2021-11-19T02:44:15.579" v="82" actId="6549"/>
          <ac:spMkLst>
            <pc:docMk/>
            <pc:sldMk cId="474923631" sldId="261"/>
            <ac:spMk id="3" creationId="{67E6854F-8357-487D-B611-7C28ED4E539D}"/>
          </ac:spMkLst>
        </pc:spChg>
      </pc:sldChg>
      <pc:sldChg chg="modSp mod">
        <pc:chgData name="sandro fracaro" userId="5ec04f8370ecb25f" providerId="LiveId" clId="{D3BC5CD4-47CA-4534-8B26-C9FE61DBB3DE}" dt="2021-11-19T20:30:17.768" v="241" actId="313"/>
        <pc:sldMkLst>
          <pc:docMk/>
          <pc:sldMk cId="801249811" sldId="264"/>
        </pc:sldMkLst>
        <pc:spChg chg="mod">
          <ac:chgData name="sandro fracaro" userId="5ec04f8370ecb25f" providerId="LiveId" clId="{D3BC5CD4-47CA-4534-8B26-C9FE61DBB3DE}" dt="2021-11-19T20:30:17.768" v="241" actId="313"/>
          <ac:spMkLst>
            <pc:docMk/>
            <pc:sldMk cId="801249811" sldId="264"/>
            <ac:spMk id="3" creationId="{2DAE4265-30BC-4795-A49B-C18F0038B8CD}"/>
          </ac:spMkLst>
        </pc:spChg>
      </pc:sldChg>
      <pc:sldChg chg="modSp mod">
        <pc:chgData name="sandro fracaro" userId="5ec04f8370ecb25f" providerId="LiveId" clId="{D3BC5CD4-47CA-4534-8B26-C9FE61DBB3DE}" dt="2021-11-19T02:58:09.717" v="169" actId="20577"/>
        <pc:sldMkLst>
          <pc:docMk/>
          <pc:sldMk cId="659920461" sldId="266"/>
        </pc:sldMkLst>
        <pc:spChg chg="mod">
          <ac:chgData name="sandro fracaro" userId="5ec04f8370ecb25f" providerId="LiveId" clId="{D3BC5CD4-47CA-4534-8B26-C9FE61DBB3DE}" dt="2021-11-19T02:58:09.717" v="169" actId="20577"/>
          <ac:spMkLst>
            <pc:docMk/>
            <pc:sldMk cId="659920461" sldId="266"/>
            <ac:spMk id="3" creationId="{E4EC0FE7-E551-46CA-91C5-DA557AC21121}"/>
          </ac:spMkLst>
        </pc:spChg>
      </pc:sldChg>
      <pc:sldChg chg="modSp mod">
        <pc:chgData name="sandro fracaro" userId="5ec04f8370ecb25f" providerId="LiveId" clId="{D3BC5CD4-47CA-4534-8B26-C9FE61DBB3DE}" dt="2021-11-19T16:13:28.076" v="231" actId="27636"/>
        <pc:sldMkLst>
          <pc:docMk/>
          <pc:sldMk cId="1094885809" sldId="268"/>
        </pc:sldMkLst>
        <pc:spChg chg="mod">
          <ac:chgData name="sandro fracaro" userId="5ec04f8370ecb25f" providerId="LiveId" clId="{D3BC5CD4-47CA-4534-8B26-C9FE61DBB3DE}" dt="2021-11-19T16:13:28.076" v="231" actId="27636"/>
          <ac:spMkLst>
            <pc:docMk/>
            <pc:sldMk cId="1094885809" sldId="268"/>
            <ac:spMk id="3" creationId="{EF06074A-866C-443A-8AA7-D813962050D3}"/>
          </ac:spMkLst>
        </pc:spChg>
      </pc:sldChg>
      <pc:sldChg chg="modSp mod">
        <pc:chgData name="sandro fracaro" userId="5ec04f8370ecb25f" providerId="LiveId" clId="{D3BC5CD4-47CA-4534-8B26-C9FE61DBB3DE}" dt="2021-11-19T03:07:04.791" v="199" actId="20577"/>
        <pc:sldMkLst>
          <pc:docMk/>
          <pc:sldMk cId="938922185" sldId="269"/>
        </pc:sldMkLst>
        <pc:spChg chg="mod">
          <ac:chgData name="sandro fracaro" userId="5ec04f8370ecb25f" providerId="LiveId" clId="{D3BC5CD4-47CA-4534-8B26-C9FE61DBB3DE}" dt="2021-11-19T03:07:04.791" v="199" actId="20577"/>
          <ac:spMkLst>
            <pc:docMk/>
            <pc:sldMk cId="938922185" sldId="269"/>
            <ac:spMk id="2" creationId="{50D2902F-B7C8-4F4D-95A2-85B6E1270D19}"/>
          </ac:spMkLst>
        </pc:spChg>
        <pc:spChg chg="mod">
          <ac:chgData name="sandro fracaro" userId="5ec04f8370ecb25f" providerId="LiveId" clId="{D3BC5CD4-47CA-4534-8B26-C9FE61DBB3DE}" dt="2021-11-19T03:06:42.546" v="190" actId="6549"/>
          <ac:spMkLst>
            <pc:docMk/>
            <pc:sldMk cId="938922185" sldId="269"/>
            <ac:spMk id="3" creationId="{F4D988E4-9A76-44E2-B50F-B9698954C31D}"/>
          </ac:spMkLst>
        </pc:spChg>
      </pc:sldChg>
      <pc:sldChg chg="addSp delSp modSp new mod">
        <pc:chgData name="sandro fracaro" userId="5ec04f8370ecb25f" providerId="LiveId" clId="{D3BC5CD4-47CA-4534-8B26-C9FE61DBB3DE}" dt="2021-11-19T16:13:41.106" v="233" actId="255"/>
        <pc:sldMkLst>
          <pc:docMk/>
          <pc:sldMk cId="3668053036" sldId="270"/>
        </pc:sldMkLst>
        <pc:spChg chg="del">
          <ac:chgData name="sandro fracaro" userId="5ec04f8370ecb25f" providerId="LiveId" clId="{D3BC5CD4-47CA-4534-8B26-C9FE61DBB3DE}" dt="2021-11-19T16:06:22.456" v="201"/>
          <ac:spMkLst>
            <pc:docMk/>
            <pc:sldMk cId="3668053036" sldId="270"/>
            <ac:spMk id="3" creationId="{AFCBE242-281F-4A3F-83F8-EE19695898DD}"/>
          </ac:spMkLst>
        </pc:spChg>
        <pc:graphicFrameChg chg="add mod modGraphic">
          <ac:chgData name="sandro fracaro" userId="5ec04f8370ecb25f" providerId="LiveId" clId="{D3BC5CD4-47CA-4534-8B26-C9FE61DBB3DE}" dt="2021-11-19T16:13:41.106" v="233" actId="255"/>
          <ac:graphicFrameMkLst>
            <pc:docMk/>
            <pc:sldMk cId="3668053036" sldId="270"/>
            <ac:graphicFrameMk id="4" creationId="{05B2D326-4C54-4ADF-825D-C2A6D67AE055}"/>
          </ac:graphicFrameMkLst>
        </pc:graphicFrameChg>
      </pc:sldChg>
      <pc:sldChg chg="addSp delSp modSp new mod">
        <pc:chgData name="sandro fracaro" userId="5ec04f8370ecb25f" providerId="LiveId" clId="{D3BC5CD4-47CA-4534-8B26-C9FE61DBB3DE}" dt="2021-11-19T16:38:43.045" v="239"/>
        <pc:sldMkLst>
          <pc:docMk/>
          <pc:sldMk cId="2957791977" sldId="271"/>
        </pc:sldMkLst>
        <pc:spChg chg="mod">
          <ac:chgData name="sandro fracaro" userId="5ec04f8370ecb25f" providerId="LiveId" clId="{D3BC5CD4-47CA-4534-8B26-C9FE61DBB3DE}" dt="2021-11-19T16:37:05.564" v="238" actId="122"/>
          <ac:spMkLst>
            <pc:docMk/>
            <pc:sldMk cId="2957791977" sldId="271"/>
            <ac:spMk id="2" creationId="{E5D4F8E2-9A74-4A92-9638-C3FE1731CD45}"/>
          </ac:spMkLst>
        </pc:spChg>
        <pc:spChg chg="del">
          <ac:chgData name="sandro fracaro" userId="5ec04f8370ecb25f" providerId="LiveId" clId="{D3BC5CD4-47CA-4534-8B26-C9FE61DBB3DE}" dt="2021-11-19T16:38:43.045" v="239"/>
          <ac:spMkLst>
            <pc:docMk/>
            <pc:sldMk cId="2957791977" sldId="271"/>
            <ac:spMk id="3" creationId="{6B0E7C05-C437-4D03-BBF0-10DD3C2E2151}"/>
          </ac:spMkLst>
        </pc:spChg>
        <pc:picChg chg="add mod">
          <ac:chgData name="sandro fracaro" userId="5ec04f8370ecb25f" providerId="LiveId" clId="{D3BC5CD4-47CA-4534-8B26-C9FE61DBB3DE}" dt="2021-11-19T16:38:43.045" v="239"/>
          <ac:picMkLst>
            <pc:docMk/>
            <pc:sldMk cId="2957791977" sldId="271"/>
            <ac:picMk id="2050" creationId="{609D8774-E3EA-4BCA-AC1A-82214822F71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11/19/2021</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3815528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11/19/2021</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2895508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11/19/2021</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1519860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11/19/2021</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41997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11/19/2021</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2063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11/19/2021</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71209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11/19/2021</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2625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11/19/2021</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30268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11/19/2021</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3053085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11/19/2021</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4141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11/19/2021</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0531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11/19/2021</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‹nº›</a:t>
            </a:fld>
            <a:endParaRPr lang="en-US" dirty="0"/>
          </a:p>
        </p:txBody>
      </p:sp>
    </p:spTree>
    <p:extLst>
      <p:ext uri="{BB962C8B-B14F-4D97-AF65-F5344CB8AC3E}">
        <p14:creationId xmlns:p14="http://schemas.microsoft.com/office/powerpoint/2010/main" val="276949857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8A95209C-5275-4E15-8EA7-7F42980ABF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3" descr="Padrão do plano de fundo&#10;&#10;Descrição gerada automaticamente">
            <a:extLst>
              <a:ext uri="{FF2B5EF4-FFF2-40B4-BE49-F238E27FC236}">
                <a16:creationId xmlns:a16="http://schemas.microsoft.com/office/drawing/2014/main" id="{D29BD3EC-CF74-4227-B92C-F2514807E3D3}"/>
              </a:ext>
            </a:extLst>
          </p:cNvPr>
          <p:cNvPicPr>
            <a:picLocks noChangeAspect="1"/>
          </p:cNvPicPr>
          <p:nvPr/>
        </p:nvPicPr>
        <p:blipFill rotWithShape="1">
          <a:blip r:embed="rId2">
            <a:alphaModFix amt="50000"/>
          </a:blip>
          <a:srcRect t="7616" r="-1" b="8093"/>
          <a:stretch/>
        </p:blipFill>
        <p:spPr>
          <a:xfrm>
            <a:off x="20" y="10"/>
            <a:ext cx="12188931" cy="6857990"/>
          </a:xfrm>
          <a:prstGeom prst="rect">
            <a:avLst/>
          </a:prstGeom>
        </p:spPr>
      </p:pic>
      <p:sp>
        <p:nvSpPr>
          <p:cNvPr id="2" name="Título 1">
            <a:extLst>
              <a:ext uri="{FF2B5EF4-FFF2-40B4-BE49-F238E27FC236}">
                <a16:creationId xmlns:a16="http://schemas.microsoft.com/office/drawing/2014/main" id="{6E3840D2-5CEB-43C4-B8C1-6CDD504DD476}"/>
              </a:ext>
            </a:extLst>
          </p:cNvPr>
          <p:cNvSpPr>
            <a:spLocks noGrp="1"/>
          </p:cNvSpPr>
          <p:nvPr>
            <p:ph type="ctrTitle"/>
          </p:nvPr>
        </p:nvSpPr>
        <p:spPr>
          <a:xfrm>
            <a:off x="1527048" y="1124712"/>
            <a:ext cx="9144000" cy="3063240"/>
          </a:xfrm>
        </p:spPr>
        <p:txBody>
          <a:bodyPr>
            <a:normAutofit/>
          </a:bodyPr>
          <a:lstStyle/>
          <a:p>
            <a:pPr algn="ctr"/>
            <a:r>
              <a:rPr lang="pt-BR"/>
              <a:t>Apresentação do artigo</a:t>
            </a:r>
          </a:p>
        </p:txBody>
      </p:sp>
      <p:sp>
        <p:nvSpPr>
          <p:cNvPr id="3" name="Subtítulo 2">
            <a:extLst>
              <a:ext uri="{FF2B5EF4-FFF2-40B4-BE49-F238E27FC236}">
                <a16:creationId xmlns:a16="http://schemas.microsoft.com/office/drawing/2014/main" id="{C814E959-CE4E-404D-BA73-2370C3F5D852}"/>
              </a:ext>
            </a:extLst>
          </p:cNvPr>
          <p:cNvSpPr>
            <a:spLocks noGrp="1"/>
          </p:cNvSpPr>
          <p:nvPr>
            <p:ph type="subTitle" idx="1"/>
          </p:nvPr>
        </p:nvSpPr>
        <p:spPr>
          <a:xfrm>
            <a:off x="1527048" y="4599432"/>
            <a:ext cx="9144000" cy="1227520"/>
          </a:xfrm>
        </p:spPr>
        <p:txBody>
          <a:bodyPr>
            <a:normAutofit/>
          </a:bodyPr>
          <a:lstStyle/>
          <a:p>
            <a:pPr algn="ctr"/>
            <a:r>
              <a:rPr lang="pt-BR" sz="3200" b="1" dirty="0"/>
              <a:t>Integrante: </a:t>
            </a:r>
            <a:r>
              <a:rPr lang="pt-BR" sz="3200" dirty="0"/>
              <a:t>Sandro Eduardo Fracaro</a:t>
            </a:r>
          </a:p>
        </p:txBody>
      </p:sp>
      <p:sp>
        <p:nvSpPr>
          <p:cNvPr id="32" name="Rectangle 6">
            <a:extLst>
              <a:ext uri="{FF2B5EF4-FFF2-40B4-BE49-F238E27FC236}">
                <a16:creationId xmlns:a16="http://schemas.microsoft.com/office/drawing/2014/main" id="{4F2ED431-E304-4FF0-9F4E-032783C9D61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5715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
            <a:extLst>
              <a:ext uri="{FF2B5EF4-FFF2-40B4-BE49-F238E27FC236}">
                <a16:creationId xmlns:a16="http://schemas.microsoft.com/office/drawing/2014/main" id="{4E87FCFB-2CCE-460D-B3DD-557C8BD1B94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519064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337458-130B-4AAB-90D2-6A21479A2F82}"/>
              </a:ext>
            </a:extLst>
          </p:cNvPr>
          <p:cNvSpPr>
            <a:spLocks noGrp="1"/>
          </p:cNvSpPr>
          <p:nvPr>
            <p:ph type="title"/>
          </p:nvPr>
        </p:nvSpPr>
        <p:spPr>
          <a:xfrm>
            <a:off x="2458418" y="0"/>
            <a:ext cx="10515600" cy="1325563"/>
          </a:xfrm>
        </p:spPr>
        <p:txBody>
          <a:bodyPr/>
          <a:lstStyle/>
          <a:p>
            <a:r>
              <a:rPr lang="pt-BR" sz="1800" b="1" dirty="0">
                <a:effectLst/>
                <a:latin typeface="Arial" panose="020B0604020202020204" pitchFamily="34" charset="0"/>
                <a:ea typeface="Calibri" panose="020F0502020204030204" pitchFamily="34" charset="0"/>
                <a:cs typeface="Times New Roman" panose="02020603050405020304" pitchFamily="18" charset="0"/>
              </a:rPr>
              <a:t>Figura 4. </a:t>
            </a:r>
            <a:r>
              <a:rPr lang="pt-BR" sz="1800" dirty="0">
                <a:effectLst/>
                <a:latin typeface="Arial" panose="020B0604020202020204" pitchFamily="34" charset="0"/>
                <a:ea typeface="Calibri" panose="020F0502020204030204" pitchFamily="34" charset="0"/>
                <a:cs typeface="Times New Roman" panose="02020603050405020304" pitchFamily="18" charset="0"/>
              </a:rPr>
              <a:t>Tela inicial e de agendamentos do cidadão do Conecte SUS Cidadão.</a:t>
            </a:r>
            <a:r>
              <a:rPr lang="pt-BR" sz="1800" dirty="0">
                <a:effectLst/>
                <a:latin typeface="Calibri" panose="020F0502020204030204" pitchFamily="34" charset="0"/>
                <a:ea typeface="Calibri" panose="020F0502020204030204" pitchFamily="34" charset="0"/>
                <a:cs typeface="Times New Roman" panose="02020603050405020304" pitchFamily="18" charset="0"/>
              </a:rPr>
              <a:t/>
            </a:r>
            <a:br>
              <a:rPr lang="pt-BR" sz="1800" dirty="0">
                <a:effectLst/>
                <a:latin typeface="Calibri" panose="020F0502020204030204" pitchFamily="34" charset="0"/>
                <a:ea typeface="Calibri" panose="020F0502020204030204" pitchFamily="34" charset="0"/>
                <a:cs typeface="Times New Roman" panose="02020603050405020304" pitchFamily="18" charset="0"/>
              </a:rPr>
            </a:br>
            <a:endParaRPr lang="pt-BR" dirty="0"/>
          </a:p>
        </p:txBody>
      </p:sp>
      <p:pic>
        <p:nvPicPr>
          <p:cNvPr id="4" name="Espaço Reservado para Conteúdo 3">
            <a:extLst>
              <a:ext uri="{FF2B5EF4-FFF2-40B4-BE49-F238E27FC236}">
                <a16:creationId xmlns:a16="http://schemas.microsoft.com/office/drawing/2014/main" id="{D56ED3C2-6B66-4317-9118-3C37CFE2302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58418" y="499915"/>
            <a:ext cx="7090661" cy="6286779"/>
          </a:xfrm>
          <a:prstGeom prst="rect">
            <a:avLst/>
          </a:prstGeom>
          <a:noFill/>
          <a:ln>
            <a:noFill/>
          </a:ln>
        </p:spPr>
      </p:pic>
    </p:spTree>
    <p:extLst>
      <p:ext uri="{BB962C8B-B14F-4D97-AF65-F5344CB8AC3E}">
        <p14:creationId xmlns:p14="http://schemas.microsoft.com/office/powerpoint/2010/main" val="2681409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5D33D0-84C8-4CCA-AD6A-FA3C8574F54D}"/>
              </a:ext>
            </a:extLst>
          </p:cNvPr>
          <p:cNvSpPr>
            <a:spLocks noGrp="1"/>
          </p:cNvSpPr>
          <p:nvPr>
            <p:ph type="title"/>
          </p:nvPr>
        </p:nvSpPr>
        <p:spPr/>
        <p:txBody>
          <a:bodyPr/>
          <a:lstStyle/>
          <a:p>
            <a:pPr algn="ctr"/>
            <a:r>
              <a:rPr lang="pt-BR" dirty="0"/>
              <a:t>Materiais e métodos</a:t>
            </a:r>
          </a:p>
        </p:txBody>
      </p:sp>
      <p:sp>
        <p:nvSpPr>
          <p:cNvPr id="3" name="Espaço Reservado para Conteúdo 2">
            <a:extLst>
              <a:ext uri="{FF2B5EF4-FFF2-40B4-BE49-F238E27FC236}">
                <a16:creationId xmlns:a16="http://schemas.microsoft.com/office/drawing/2014/main" id="{E4EC0FE7-E551-46CA-91C5-DA557AC21121}"/>
              </a:ext>
            </a:extLst>
          </p:cNvPr>
          <p:cNvSpPr>
            <a:spLocks noGrp="1"/>
          </p:cNvSpPr>
          <p:nvPr>
            <p:ph idx="1"/>
          </p:nvPr>
        </p:nvSpPr>
        <p:spPr/>
        <p:txBody>
          <a:bodyPr/>
          <a:lstStyle/>
          <a:p>
            <a:pPr>
              <a:lnSpc>
                <a:spcPct val="107000"/>
              </a:lnSpc>
              <a:spcAft>
                <a:spcPts val="800"/>
              </a:spcAft>
            </a:pPr>
            <a:r>
              <a:rPr lang="pt-BR" sz="1800" dirty="0">
                <a:effectLst/>
                <a:latin typeface="Arial" panose="020B0604020202020204" pitchFamily="34" charset="0"/>
                <a:ea typeface="Calibri" panose="020F0502020204030204" pitchFamily="34" charset="0"/>
                <a:cs typeface="Times New Roman" panose="02020603050405020304" pitchFamily="18" charset="0"/>
              </a:rPr>
              <a:t>O servidor é o componente central para o funcionamento do sistema, sua função principal é intermediar a comunicação entre o aplicativo </a:t>
            </a:r>
            <a:r>
              <a:rPr lang="pt-BR" sz="1800" i="1" dirty="0">
                <a:effectLst/>
                <a:latin typeface="Arial" panose="020B0604020202020204" pitchFamily="34" charset="0"/>
                <a:ea typeface="Calibri" panose="020F0502020204030204" pitchFamily="34" charset="0"/>
                <a:cs typeface="Times New Roman" panose="02020603050405020304" pitchFamily="18" charset="0"/>
              </a:rPr>
              <a:t>Conecte SUS Cidadão </a:t>
            </a:r>
            <a:r>
              <a:rPr lang="pt-BR" sz="1800" dirty="0">
                <a:effectLst/>
                <a:latin typeface="Arial" panose="020B0604020202020204" pitchFamily="34" charset="0"/>
                <a:ea typeface="Calibri" panose="020F0502020204030204" pitchFamily="34" charset="0"/>
                <a:cs typeface="Times New Roman" panose="02020603050405020304" pitchFamily="18" charset="0"/>
              </a:rPr>
              <a:t>e o sistema de PEC e-SUS APS. Este componente também é responsável por armazenar os dados de agendamentos e configurações do serviço, garantindo que as trocas de mensagens ocorram somente entre o aplicativo </a:t>
            </a:r>
            <a:r>
              <a:rPr lang="pt-BR" sz="1800" i="1" dirty="0">
                <a:effectLst/>
                <a:latin typeface="Arial" panose="020B0604020202020204" pitchFamily="34" charset="0"/>
                <a:ea typeface="Calibri" panose="020F0502020204030204" pitchFamily="34" charset="0"/>
                <a:cs typeface="Times New Roman" panose="02020603050405020304" pitchFamily="18" charset="0"/>
              </a:rPr>
              <a:t>Conecte SUS Cidadão </a:t>
            </a:r>
            <a:r>
              <a:rPr lang="pt-BR" sz="1800" dirty="0">
                <a:effectLst/>
                <a:latin typeface="Arial" panose="020B0604020202020204" pitchFamily="34" charset="0"/>
                <a:ea typeface="Calibri" panose="020F0502020204030204" pitchFamily="34" charset="0"/>
                <a:cs typeface="Times New Roman" panose="02020603050405020304" pitchFamily="18" charset="0"/>
              </a:rPr>
              <a:t>e instalações PEC habilitadas, o que garante segurança na transmissão e armazenamento dos dados. O </a:t>
            </a:r>
            <a:r>
              <a:rPr lang="pt-BR" sz="1800" i="1" dirty="0">
                <a:effectLst/>
                <a:latin typeface="Arial" panose="020B0604020202020204" pitchFamily="34" charset="0"/>
                <a:ea typeface="Calibri" panose="020F0502020204030204" pitchFamily="34" charset="0"/>
                <a:cs typeface="Times New Roman" panose="02020603050405020304" pitchFamily="18" charset="0"/>
              </a:rPr>
              <a:t>Portal e-Gestor </a:t>
            </a:r>
            <a:r>
              <a:rPr lang="pt-BR" sz="1800" dirty="0">
                <a:effectLst/>
                <a:latin typeface="Arial" panose="020B0604020202020204" pitchFamily="34" charset="0"/>
                <a:ea typeface="Calibri" panose="020F0502020204030204" pitchFamily="34" charset="0"/>
                <a:cs typeface="Times New Roman" panose="02020603050405020304" pitchFamily="18" charset="0"/>
              </a:rPr>
              <a:t>é responsável por ativar ou desativar a funcionalidade de agendamento online e informar o servidor quais instalações do e-SUS APS estão autenticadas e autorizadas a utilizarem este serviço.</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pt-BR" dirty="0"/>
          </a:p>
        </p:txBody>
      </p:sp>
    </p:spTree>
    <p:extLst>
      <p:ext uri="{BB962C8B-B14F-4D97-AF65-F5344CB8AC3E}">
        <p14:creationId xmlns:p14="http://schemas.microsoft.com/office/powerpoint/2010/main" val="659920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101C1F-CD90-4AA7-A8D8-4C522946682A}"/>
              </a:ext>
            </a:extLst>
          </p:cNvPr>
          <p:cNvSpPr>
            <a:spLocks noGrp="1"/>
          </p:cNvSpPr>
          <p:nvPr>
            <p:ph type="title"/>
          </p:nvPr>
        </p:nvSpPr>
        <p:spPr>
          <a:xfrm>
            <a:off x="838199" y="676656"/>
            <a:ext cx="10515600" cy="1325563"/>
          </a:xfrm>
        </p:spPr>
        <p:txBody>
          <a:bodyPr/>
          <a:lstStyle/>
          <a:p>
            <a:r>
              <a:rPr lang="pt-BR" sz="1800" b="1" dirty="0">
                <a:effectLst/>
                <a:latin typeface="Arial" panose="020B0604020202020204" pitchFamily="34" charset="0"/>
                <a:ea typeface="Calibri" panose="020F0502020204030204" pitchFamily="34" charset="0"/>
                <a:cs typeface="Times New Roman" panose="02020603050405020304" pitchFamily="18" charset="0"/>
              </a:rPr>
              <a:t>Figura 5. </a:t>
            </a:r>
            <a:r>
              <a:rPr lang="pt-BR" sz="1800" dirty="0">
                <a:effectLst/>
                <a:latin typeface="Arial" panose="020B0604020202020204" pitchFamily="34" charset="0"/>
                <a:ea typeface="Calibri" panose="020F0502020204030204" pitchFamily="34" charset="0"/>
                <a:cs typeface="Times New Roman" panose="02020603050405020304" pitchFamily="18" charset="0"/>
              </a:rPr>
              <a:t>Arquitetura do Sistema de Agendamento Online.</a:t>
            </a:r>
            <a:r>
              <a:rPr lang="pt-BR" sz="1800" dirty="0">
                <a:effectLst/>
                <a:latin typeface="Calibri" panose="020F0502020204030204" pitchFamily="34" charset="0"/>
                <a:ea typeface="Calibri" panose="020F0502020204030204" pitchFamily="34" charset="0"/>
                <a:cs typeface="Times New Roman" panose="02020603050405020304" pitchFamily="18" charset="0"/>
              </a:rPr>
              <a:t/>
            </a:r>
            <a:br>
              <a:rPr lang="pt-BR" sz="1800" dirty="0">
                <a:effectLst/>
                <a:latin typeface="Calibri" panose="020F0502020204030204" pitchFamily="34" charset="0"/>
                <a:ea typeface="Calibri" panose="020F0502020204030204" pitchFamily="34" charset="0"/>
                <a:cs typeface="Times New Roman" panose="02020603050405020304" pitchFamily="18" charset="0"/>
              </a:rPr>
            </a:br>
            <a:endParaRPr lang="pt-BR" dirty="0"/>
          </a:p>
        </p:txBody>
      </p:sp>
      <p:sp>
        <p:nvSpPr>
          <p:cNvPr id="3" name="Espaço Reservado para Conteúdo 2">
            <a:extLst>
              <a:ext uri="{FF2B5EF4-FFF2-40B4-BE49-F238E27FC236}">
                <a16:creationId xmlns:a16="http://schemas.microsoft.com/office/drawing/2014/main" id="{A9F245C9-F0F6-4FCE-BCE3-2DCBA2B9D026}"/>
              </a:ext>
            </a:extLst>
          </p:cNvPr>
          <p:cNvSpPr>
            <a:spLocks noGrp="1"/>
          </p:cNvSpPr>
          <p:nvPr>
            <p:ph idx="1"/>
          </p:nvPr>
        </p:nvSpPr>
        <p:spPr/>
        <p:txBody>
          <a:bodyPr/>
          <a:lstStyle/>
          <a:p>
            <a:endParaRPr lang="pt-BR"/>
          </a:p>
        </p:txBody>
      </p:sp>
      <p:pic>
        <p:nvPicPr>
          <p:cNvPr id="5" name="Imagem 4">
            <a:extLst>
              <a:ext uri="{FF2B5EF4-FFF2-40B4-BE49-F238E27FC236}">
                <a16:creationId xmlns:a16="http://schemas.microsoft.com/office/drawing/2014/main" id="{D3762CC6-FFDD-4656-8FFC-A5FD7060794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1787" y="1142455"/>
            <a:ext cx="8868425" cy="5482280"/>
          </a:xfrm>
          <a:prstGeom prst="rect">
            <a:avLst/>
          </a:prstGeom>
          <a:noFill/>
          <a:ln>
            <a:noFill/>
          </a:ln>
        </p:spPr>
      </p:pic>
    </p:spTree>
    <p:extLst>
      <p:ext uri="{BB962C8B-B14F-4D97-AF65-F5344CB8AC3E}">
        <p14:creationId xmlns:p14="http://schemas.microsoft.com/office/powerpoint/2010/main" val="3390646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04C1C9-9CD4-47E5-97E2-D6565F2034F8}"/>
              </a:ext>
            </a:extLst>
          </p:cNvPr>
          <p:cNvSpPr>
            <a:spLocks noGrp="1"/>
          </p:cNvSpPr>
          <p:nvPr>
            <p:ph type="title"/>
          </p:nvPr>
        </p:nvSpPr>
        <p:spPr/>
        <p:txBody>
          <a:bodyPr>
            <a:normAutofit fontScale="90000"/>
          </a:bodyPr>
          <a:lstStyle/>
          <a:p>
            <a:pPr algn="ctr"/>
            <a:r>
              <a:rPr lang="pt-BR" dirty="0"/>
              <a:t>Resultados</a:t>
            </a:r>
            <a:r>
              <a:rPr lang="pt-BR" sz="1800" dirty="0">
                <a:effectLst/>
                <a:latin typeface="Calibri" panose="020F0502020204030204" pitchFamily="34" charset="0"/>
                <a:ea typeface="Calibri" panose="020F0502020204030204" pitchFamily="34" charset="0"/>
                <a:cs typeface="Times New Roman" panose="02020603050405020304" pitchFamily="18" charset="0"/>
              </a:rPr>
              <a:t/>
            </a:r>
            <a:br>
              <a:rPr lang="pt-BR" sz="1800" dirty="0">
                <a:effectLst/>
                <a:latin typeface="Calibri" panose="020F0502020204030204" pitchFamily="34" charset="0"/>
                <a:ea typeface="Calibri" panose="020F0502020204030204" pitchFamily="34" charset="0"/>
                <a:cs typeface="Times New Roman" panose="02020603050405020304" pitchFamily="18" charset="0"/>
              </a:rPr>
            </a:br>
            <a:endParaRPr lang="pt-BR" dirty="0"/>
          </a:p>
        </p:txBody>
      </p:sp>
      <p:sp>
        <p:nvSpPr>
          <p:cNvPr id="3" name="Espaço Reservado para Conteúdo 2">
            <a:extLst>
              <a:ext uri="{FF2B5EF4-FFF2-40B4-BE49-F238E27FC236}">
                <a16:creationId xmlns:a16="http://schemas.microsoft.com/office/drawing/2014/main" id="{EF06074A-866C-443A-8AA7-D813962050D3}"/>
              </a:ext>
            </a:extLst>
          </p:cNvPr>
          <p:cNvSpPr>
            <a:spLocks noGrp="1"/>
          </p:cNvSpPr>
          <p:nvPr>
            <p:ph idx="1"/>
          </p:nvPr>
        </p:nvSpPr>
        <p:spPr/>
        <p:txBody>
          <a:bodyPr>
            <a:normAutofit lnSpcReduction="10000"/>
          </a:bodyPr>
          <a:lstStyle/>
          <a:p>
            <a:pPr algn="l"/>
            <a:r>
              <a:rPr lang="pt-BR" sz="1800" dirty="0">
                <a:effectLst/>
                <a:latin typeface="Arial" panose="020B0604020202020204" pitchFamily="34" charset="0"/>
                <a:ea typeface="Calibri" panose="020F0502020204030204" pitchFamily="34" charset="0"/>
                <a:cs typeface="Times New Roman" panose="02020603050405020304" pitchFamily="18" charset="0"/>
              </a:rPr>
              <a:t>Para mensurar o uso da ferramenta de agendamento online disponível no sistema PEC e-SUS APS foram realizadas duas pesquisas. A primeira, através do Sistema Eletrônico do Serviço de Informação ao Cidadão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e-SIC</a:t>
            </a:r>
            <a:r>
              <a:rPr lang="pt-BR" sz="1800" dirty="0">
                <a:effectLst/>
                <a:latin typeface="Arial" panose="020B0604020202020204" pitchFamily="34" charset="0"/>
                <a:ea typeface="Calibri" panose="020F0502020204030204" pitchFamily="34" charset="0"/>
                <a:cs typeface="Times New Roman" panose="02020603050405020304" pitchFamily="18" charset="0"/>
              </a:rPr>
              <a:t>)34, com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oobjetivo</a:t>
            </a:r>
            <a:r>
              <a:rPr lang="pt-BR" sz="1800" dirty="0">
                <a:effectLst/>
                <a:latin typeface="Arial" panose="020B0604020202020204" pitchFamily="34" charset="0"/>
                <a:ea typeface="Calibri" panose="020F0502020204030204" pitchFamily="34" charset="0"/>
                <a:cs typeface="Times New Roman" panose="02020603050405020304" pitchFamily="18" charset="0"/>
              </a:rPr>
              <a:t> de obter dados quantitativa os presentes na base de dados do servidor de agendamento online. A segunda, uma pesquisa do tipo </a:t>
            </a:r>
            <a:r>
              <a:rPr lang="pt-BR" sz="1800" i="1" dirty="0" err="1">
                <a:effectLst/>
                <a:latin typeface="Arial" panose="020B0604020202020204" pitchFamily="34" charset="0"/>
                <a:ea typeface="Calibri" panose="020F0502020204030204" pitchFamily="34" charset="0"/>
                <a:cs typeface="Times New Roman" panose="02020603050405020304" pitchFamily="18" charset="0"/>
              </a:rPr>
              <a:t>survey</a:t>
            </a:r>
            <a:r>
              <a:rPr lang="pt-BR" sz="1800" dirty="0">
                <a:effectLst/>
                <a:latin typeface="Arial" panose="020B0604020202020204" pitchFamily="34" charset="0"/>
                <a:ea typeface="Calibri" panose="020F0502020204030204" pitchFamily="34" charset="0"/>
                <a:cs typeface="Times New Roman" panose="02020603050405020304" pitchFamily="18" charset="0"/>
              </a:rPr>
              <a:t>, foi direcionada aos profissionais dos estabelecimentos de saúde com o objetivo de compreender a visão destes profissionais sobre o sistema de agendamento online do PEC e-SUS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APS.Na</a:t>
            </a:r>
            <a:r>
              <a:rPr lang="pt-BR" sz="1800" dirty="0">
                <a:effectLst/>
                <a:latin typeface="Arial" panose="020B0604020202020204" pitchFamily="34" charset="0"/>
                <a:ea typeface="Calibri" panose="020F0502020204030204" pitchFamily="34" charset="0"/>
                <a:cs typeface="Times New Roman" panose="02020603050405020304" pitchFamily="18" charset="0"/>
              </a:rPr>
              <a:t> pesquisa feita na base de dados do sistema de agendamento online foram contabilizados dados registrados desde 2018 até o mês de junho de 2020, inclusive. Foram solicitadas, ao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e-SIC</a:t>
            </a:r>
            <a:r>
              <a:rPr lang="pt-BR" sz="1800" dirty="0">
                <a:effectLst/>
                <a:latin typeface="Arial" panose="020B0604020202020204" pitchFamily="34" charset="0"/>
                <a:ea typeface="Calibri" panose="020F0502020204030204" pitchFamily="34" charset="0"/>
                <a:cs typeface="Times New Roman" panose="02020603050405020304" pitchFamily="18" charset="0"/>
              </a:rPr>
              <a:t>, 11 informações quantitativas, conforme apresenta o Quadro 1. </a:t>
            </a:r>
            <a:r>
              <a:rPr lang="pt-BR" sz="1800" b="0" i="0" u="none" strike="noStrike" baseline="0" dirty="0">
                <a:latin typeface="Minion-Regular"/>
              </a:rPr>
              <a:t>As informações estão organizadas em</a:t>
            </a:r>
          </a:p>
          <a:p>
            <a:pPr algn="l"/>
            <a:r>
              <a:rPr lang="pt-BR" sz="1800" b="0" i="0" u="none" strike="noStrike" baseline="0" dirty="0">
                <a:latin typeface="Minion-Regular"/>
              </a:rPr>
              <a:t>três categorias: </a:t>
            </a:r>
          </a:p>
          <a:p>
            <a:pPr algn="l"/>
            <a:r>
              <a:rPr lang="pt-BR" sz="1800" b="0" i="0" u="none" strike="noStrike" baseline="0" dirty="0">
                <a:latin typeface="Minion-Regular"/>
              </a:rPr>
              <a:t>1) agendamentos de consulta; </a:t>
            </a:r>
          </a:p>
          <a:p>
            <a:pPr algn="l"/>
            <a:r>
              <a:rPr lang="pt-BR" sz="1800" b="0" i="0" u="none" strike="noStrike" baseline="0" dirty="0">
                <a:latin typeface="Minion-Regular"/>
              </a:rPr>
              <a:t>2) instalações que ativaram o serviço; </a:t>
            </a:r>
          </a:p>
          <a:p>
            <a:pPr algn="l"/>
            <a:r>
              <a:rPr lang="pt-BR" sz="1800" b="0" i="0" u="none" strike="noStrike" baseline="0" dirty="0">
                <a:latin typeface="Minion-Regular"/>
              </a:rPr>
              <a:t>3) profissionais com agendas online cadastradas.</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pt-BR" dirty="0"/>
          </a:p>
        </p:txBody>
      </p:sp>
    </p:spTree>
    <p:extLst>
      <p:ext uri="{BB962C8B-B14F-4D97-AF65-F5344CB8AC3E}">
        <p14:creationId xmlns:p14="http://schemas.microsoft.com/office/powerpoint/2010/main" val="1094885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4B28E6-A558-44D9-9438-47275380BD1D}"/>
              </a:ext>
            </a:extLst>
          </p:cNvPr>
          <p:cNvSpPr>
            <a:spLocks noGrp="1"/>
          </p:cNvSpPr>
          <p:nvPr>
            <p:ph type="title"/>
          </p:nvPr>
        </p:nvSpPr>
        <p:spPr/>
        <p:txBody>
          <a:bodyPr/>
          <a:lstStyle/>
          <a:p>
            <a:endParaRPr lang="pt-BR"/>
          </a:p>
        </p:txBody>
      </p:sp>
      <p:graphicFrame>
        <p:nvGraphicFramePr>
          <p:cNvPr id="4" name="Espaço Reservado para Conteúdo 3">
            <a:extLst>
              <a:ext uri="{FF2B5EF4-FFF2-40B4-BE49-F238E27FC236}">
                <a16:creationId xmlns:a16="http://schemas.microsoft.com/office/drawing/2014/main" id="{05B2D326-4C54-4ADF-825D-C2A6D67AE055}"/>
              </a:ext>
            </a:extLst>
          </p:cNvPr>
          <p:cNvGraphicFramePr>
            <a:graphicFrameLocks noGrp="1"/>
          </p:cNvGraphicFramePr>
          <p:nvPr>
            <p:ph idx="1"/>
            <p:extLst>
              <p:ext uri="{D42A27DB-BD31-4B8C-83A1-F6EECF244321}">
                <p14:modId xmlns:p14="http://schemas.microsoft.com/office/powerpoint/2010/main" val="3561532298"/>
              </p:ext>
            </p:extLst>
          </p:nvPr>
        </p:nvGraphicFramePr>
        <p:xfrm>
          <a:off x="1820411" y="163473"/>
          <a:ext cx="9404059" cy="9677773"/>
        </p:xfrm>
        <a:graphic>
          <a:graphicData uri="http://schemas.openxmlformats.org/drawingml/2006/table">
            <a:tbl>
              <a:tblPr firstRow="1" firstCol="1" bandRow="1">
                <a:tableStyleId>{5C22544A-7EE6-4342-B048-85BDC9FD1C3A}</a:tableStyleId>
              </a:tblPr>
              <a:tblGrid>
                <a:gridCol w="1722017">
                  <a:extLst>
                    <a:ext uri="{9D8B030D-6E8A-4147-A177-3AD203B41FA5}">
                      <a16:colId xmlns:a16="http://schemas.microsoft.com/office/drawing/2014/main" val="1353324955"/>
                    </a:ext>
                  </a:extLst>
                </a:gridCol>
                <a:gridCol w="5668469">
                  <a:extLst>
                    <a:ext uri="{9D8B030D-6E8A-4147-A177-3AD203B41FA5}">
                      <a16:colId xmlns:a16="http://schemas.microsoft.com/office/drawing/2014/main" val="2100841198"/>
                    </a:ext>
                  </a:extLst>
                </a:gridCol>
                <a:gridCol w="2013573">
                  <a:extLst>
                    <a:ext uri="{9D8B030D-6E8A-4147-A177-3AD203B41FA5}">
                      <a16:colId xmlns:a16="http://schemas.microsoft.com/office/drawing/2014/main" val="491341183"/>
                    </a:ext>
                  </a:extLst>
                </a:gridCol>
              </a:tblGrid>
              <a:tr h="465701">
                <a:tc>
                  <a:txBody>
                    <a:bodyPr/>
                    <a:lstStyle/>
                    <a:p>
                      <a:pPr>
                        <a:lnSpc>
                          <a:spcPct val="107000"/>
                        </a:lnSpc>
                        <a:spcAft>
                          <a:spcPts val="800"/>
                        </a:spcAft>
                      </a:pPr>
                      <a:r>
                        <a:rPr lang="pt-BR" sz="2000">
                          <a:effectLst/>
                        </a:rPr>
                        <a:t>Categoria</a:t>
                      </a:r>
                      <a:endParaRPr lang="pt-BR" sz="2000">
                        <a:effectLst/>
                        <a:latin typeface="Calibri" panose="020F0502020204030204" pitchFamily="34" charset="0"/>
                        <a:ea typeface="Calibri" panose="020F0502020204030204" pitchFamily="34" charset="0"/>
                        <a:cs typeface="Times New Roman" panose="02020603050405020304" pitchFamily="18" charset="0"/>
                      </a:endParaRPr>
                    </a:p>
                  </a:txBody>
                  <a:tcPr marL="39770" marR="39770" marT="0" marB="0"/>
                </a:tc>
                <a:tc>
                  <a:txBody>
                    <a:bodyPr/>
                    <a:lstStyle/>
                    <a:p>
                      <a:pPr algn="ctr">
                        <a:lnSpc>
                          <a:spcPct val="107000"/>
                        </a:lnSpc>
                        <a:spcAft>
                          <a:spcPts val="800"/>
                        </a:spcAft>
                      </a:pPr>
                      <a:r>
                        <a:rPr lang="pt-BR" sz="2000">
                          <a:effectLst/>
                        </a:rPr>
                        <a:t>Informação</a:t>
                      </a:r>
                      <a:endParaRPr lang="pt-BR" sz="2000">
                        <a:effectLst/>
                        <a:latin typeface="Calibri" panose="020F0502020204030204" pitchFamily="34" charset="0"/>
                        <a:ea typeface="Calibri" panose="020F0502020204030204" pitchFamily="34" charset="0"/>
                        <a:cs typeface="Times New Roman" panose="02020603050405020304" pitchFamily="18" charset="0"/>
                      </a:endParaRPr>
                    </a:p>
                  </a:txBody>
                  <a:tcPr marL="39770" marR="39770" marT="0" marB="0"/>
                </a:tc>
                <a:tc>
                  <a:txBody>
                    <a:bodyPr/>
                    <a:lstStyle/>
                    <a:p>
                      <a:pPr algn="ctr">
                        <a:lnSpc>
                          <a:spcPct val="107000"/>
                        </a:lnSpc>
                        <a:spcAft>
                          <a:spcPts val="800"/>
                        </a:spcAft>
                      </a:pPr>
                      <a:r>
                        <a:rPr lang="pt-BR" sz="2000" dirty="0">
                          <a:effectLst/>
                        </a:rPr>
                        <a:t>Quantidade</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9770" marR="39770" marT="0" marB="0"/>
                </a:tc>
                <a:extLst>
                  <a:ext uri="{0D108BD9-81ED-4DB2-BD59-A6C34878D82A}">
                    <a16:rowId xmlns:a16="http://schemas.microsoft.com/office/drawing/2014/main" val="1259093964"/>
                  </a:ext>
                </a:extLst>
              </a:tr>
              <a:tr h="483621">
                <a:tc>
                  <a:txBody>
                    <a:bodyPr/>
                    <a:lstStyle/>
                    <a:p>
                      <a:pPr>
                        <a:lnSpc>
                          <a:spcPct val="107000"/>
                        </a:lnSpc>
                        <a:spcAft>
                          <a:spcPts val="800"/>
                        </a:spcAft>
                      </a:pPr>
                      <a:r>
                        <a:rPr lang="pt-BR" sz="2000" dirty="0">
                          <a:effectLst/>
                        </a:rPr>
                        <a:t>1</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9770" marR="39770" marT="0" marB="0"/>
                </a:tc>
                <a:tc>
                  <a:txBody>
                    <a:bodyPr/>
                    <a:lstStyle/>
                    <a:p>
                      <a:pPr>
                        <a:lnSpc>
                          <a:spcPct val="107000"/>
                        </a:lnSpc>
                        <a:spcAft>
                          <a:spcPts val="800"/>
                        </a:spcAft>
                      </a:pPr>
                      <a:r>
                        <a:rPr lang="pt-BR" sz="2000" dirty="0">
                          <a:effectLst/>
                        </a:rPr>
                        <a:t>Quantidade de agendamentos realizados pelo aplicativo Conecte SUS Cidadão</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9770" marR="39770" marT="0" marB="0"/>
                </a:tc>
                <a:tc>
                  <a:txBody>
                    <a:bodyPr/>
                    <a:lstStyle/>
                    <a:p>
                      <a:pPr>
                        <a:lnSpc>
                          <a:spcPct val="107000"/>
                        </a:lnSpc>
                        <a:spcAft>
                          <a:spcPts val="800"/>
                        </a:spcAft>
                      </a:pPr>
                      <a:r>
                        <a:rPr lang="pt-BR" sz="2000" dirty="0">
                          <a:effectLst/>
                        </a:rPr>
                        <a:t>539</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9770" marR="39770" marT="0" marB="0"/>
                </a:tc>
                <a:extLst>
                  <a:ext uri="{0D108BD9-81ED-4DB2-BD59-A6C34878D82A}">
                    <a16:rowId xmlns:a16="http://schemas.microsoft.com/office/drawing/2014/main" val="3145719789"/>
                  </a:ext>
                </a:extLst>
              </a:tr>
              <a:tr h="483621">
                <a:tc>
                  <a:txBody>
                    <a:bodyPr/>
                    <a:lstStyle/>
                    <a:p>
                      <a:pPr>
                        <a:lnSpc>
                          <a:spcPct val="107000"/>
                        </a:lnSpc>
                        <a:spcAft>
                          <a:spcPts val="800"/>
                        </a:spcAft>
                      </a:pPr>
                      <a:r>
                        <a:rPr lang="pt-BR" sz="1600">
                          <a:effectLst/>
                        </a:rPr>
                        <a:t>1</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39770" marR="39770" marT="0" marB="0"/>
                </a:tc>
                <a:tc>
                  <a:txBody>
                    <a:bodyPr/>
                    <a:lstStyle/>
                    <a:p>
                      <a:pPr>
                        <a:lnSpc>
                          <a:spcPct val="107000"/>
                        </a:lnSpc>
                        <a:spcAft>
                          <a:spcPts val="800"/>
                        </a:spcAft>
                      </a:pPr>
                      <a:r>
                        <a:rPr lang="pt-BR" sz="2000" dirty="0">
                          <a:effectLst/>
                        </a:rPr>
                        <a:t>Quantidade de agendamentos cancelados pelo aplicativo Conecte SUS Cidadão</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9770" marR="39770" marT="0" marB="0"/>
                </a:tc>
                <a:tc>
                  <a:txBody>
                    <a:bodyPr/>
                    <a:lstStyle/>
                    <a:p>
                      <a:pPr>
                        <a:lnSpc>
                          <a:spcPct val="107000"/>
                        </a:lnSpc>
                        <a:spcAft>
                          <a:spcPts val="800"/>
                        </a:spcAft>
                      </a:pPr>
                      <a:r>
                        <a:rPr lang="pt-BR" sz="1600" dirty="0">
                          <a:effectLst/>
                        </a:rPr>
                        <a:t>250</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70" marR="39770" marT="0" marB="0"/>
                </a:tc>
                <a:extLst>
                  <a:ext uri="{0D108BD9-81ED-4DB2-BD59-A6C34878D82A}">
                    <a16:rowId xmlns:a16="http://schemas.microsoft.com/office/drawing/2014/main" val="656737812"/>
                  </a:ext>
                </a:extLst>
              </a:tr>
              <a:tr h="483621">
                <a:tc>
                  <a:txBody>
                    <a:bodyPr/>
                    <a:lstStyle/>
                    <a:p>
                      <a:pPr>
                        <a:lnSpc>
                          <a:spcPct val="107000"/>
                        </a:lnSpc>
                        <a:spcAft>
                          <a:spcPts val="800"/>
                        </a:spcAft>
                      </a:pPr>
                      <a:r>
                        <a:rPr lang="pt-BR" sz="2000">
                          <a:effectLst/>
                        </a:rPr>
                        <a:t>1</a:t>
                      </a:r>
                      <a:endParaRPr lang="pt-BR" sz="2000">
                        <a:effectLst/>
                        <a:latin typeface="Calibri" panose="020F0502020204030204" pitchFamily="34" charset="0"/>
                        <a:ea typeface="Calibri" panose="020F0502020204030204" pitchFamily="34" charset="0"/>
                        <a:cs typeface="Times New Roman" panose="02020603050405020304" pitchFamily="18" charset="0"/>
                      </a:endParaRPr>
                    </a:p>
                  </a:txBody>
                  <a:tcPr marL="39770" marR="39770" marT="0" marB="0"/>
                </a:tc>
                <a:tc>
                  <a:txBody>
                    <a:bodyPr/>
                    <a:lstStyle/>
                    <a:p>
                      <a:pPr>
                        <a:lnSpc>
                          <a:spcPct val="107000"/>
                        </a:lnSpc>
                        <a:spcAft>
                          <a:spcPts val="800"/>
                        </a:spcAft>
                      </a:pPr>
                      <a:r>
                        <a:rPr lang="pt-BR" sz="2000" dirty="0">
                          <a:effectLst/>
                        </a:rPr>
                        <a:t>Quantidade de agendamentos realizados pelo sistema PEC e-SUS APS</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9770" marR="39770" marT="0" marB="0"/>
                </a:tc>
                <a:tc>
                  <a:txBody>
                    <a:bodyPr/>
                    <a:lstStyle/>
                    <a:p>
                      <a:pPr>
                        <a:lnSpc>
                          <a:spcPct val="107000"/>
                        </a:lnSpc>
                        <a:spcAft>
                          <a:spcPts val="800"/>
                        </a:spcAft>
                      </a:pPr>
                      <a:r>
                        <a:rPr lang="pt-BR" sz="2000" dirty="0">
                          <a:effectLst/>
                        </a:rPr>
                        <a:t>3.194.471</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9770" marR="39770" marT="0" marB="0"/>
                </a:tc>
                <a:extLst>
                  <a:ext uri="{0D108BD9-81ED-4DB2-BD59-A6C34878D82A}">
                    <a16:rowId xmlns:a16="http://schemas.microsoft.com/office/drawing/2014/main" val="3495177819"/>
                  </a:ext>
                </a:extLst>
              </a:tr>
              <a:tr h="896647">
                <a:tc>
                  <a:txBody>
                    <a:bodyPr/>
                    <a:lstStyle/>
                    <a:p>
                      <a:pPr>
                        <a:lnSpc>
                          <a:spcPct val="107000"/>
                        </a:lnSpc>
                        <a:spcAft>
                          <a:spcPts val="800"/>
                        </a:spcAft>
                      </a:pPr>
                      <a:r>
                        <a:rPr lang="pt-BR" sz="2000">
                          <a:effectLst/>
                        </a:rPr>
                        <a:t>1</a:t>
                      </a:r>
                      <a:endParaRPr lang="pt-BR" sz="2000">
                        <a:effectLst/>
                        <a:latin typeface="Calibri" panose="020F0502020204030204" pitchFamily="34" charset="0"/>
                        <a:ea typeface="Calibri" panose="020F0502020204030204" pitchFamily="34" charset="0"/>
                        <a:cs typeface="Times New Roman" panose="02020603050405020304" pitchFamily="18" charset="0"/>
                      </a:endParaRPr>
                    </a:p>
                  </a:txBody>
                  <a:tcPr marL="39770" marR="39770" marT="0" marB="0"/>
                </a:tc>
                <a:tc>
                  <a:txBody>
                    <a:bodyPr/>
                    <a:lstStyle/>
                    <a:p>
                      <a:pPr>
                        <a:lnSpc>
                          <a:spcPct val="107000"/>
                        </a:lnSpc>
                        <a:spcAft>
                          <a:spcPts val="800"/>
                        </a:spcAft>
                      </a:pPr>
                      <a:r>
                        <a:rPr lang="pt-BR" sz="2000" dirty="0">
                          <a:effectLst/>
                        </a:rPr>
                        <a:t>Quantidade de instalações do sistema PEC e-SUS APS que receberam agendamentos</a:t>
                      </a:r>
                    </a:p>
                    <a:p>
                      <a:pPr>
                        <a:lnSpc>
                          <a:spcPct val="107000"/>
                        </a:lnSpc>
                        <a:spcAft>
                          <a:spcPts val="800"/>
                        </a:spcAft>
                      </a:pPr>
                      <a:r>
                        <a:rPr lang="pt-BR" sz="2000" dirty="0">
                          <a:effectLst/>
                        </a:rPr>
                        <a:t>realizados pelo aplicativo Conecte SUS Cidadão</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9770" marR="39770" marT="0" marB="0"/>
                </a:tc>
                <a:tc>
                  <a:txBody>
                    <a:bodyPr/>
                    <a:lstStyle/>
                    <a:p>
                      <a:pPr>
                        <a:lnSpc>
                          <a:spcPct val="107000"/>
                        </a:lnSpc>
                        <a:spcAft>
                          <a:spcPts val="800"/>
                        </a:spcAft>
                      </a:pPr>
                      <a:r>
                        <a:rPr lang="pt-BR" sz="2000" dirty="0">
                          <a:effectLst/>
                        </a:rPr>
                        <a:t>42</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9770" marR="39770" marT="0" marB="0"/>
                </a:tc>
                <a:extLst>
                  <a:ext uri="{0D108BD9-81ED-4DB2-BD59-A6C34878D82A}">
                    <a16:rowId xmlns:a16="http://schemas.microsoft.com/office/drawing/2014/main" val="2916880459"/>
                  </a:ext>
                </a:extLst>
              </a:tr>
              <a:tr h="319664">
                <a:tc>
                  <a:txBody>
                    <a:bodyPr/>
                    <a:lstStyle/>
                    <a:p>
                      <a:pPr>
                        <a:lnSpc>
                          <a:spcPct val="107000"/>
                        </a:lnSpc>
                        <a:spcAft>
                          <a:spcPts val="800"/>
                        </a:spcAft>
                      </a:pPr>
                      <a:r>
                        <a:rPr lang="pt-BR" sz="2000">
                          <a:effectLst/>
                        </a:rPr>
                        <a:t>2</a:t>
                      </a:r>
                      <a:endParaRPr lang="pt-BR" sz="2000">
                        <a:effectLst/>
                        <a:latin typeface="Calibri" panose="020F0502020204030204" pitchFamily="34" charset="0"/>
                        <a:ea typeface="Calibri" panose="020F0502020204030204" pitchFamily="34" charset="0"/>
                        <a:cs typeface="Times New Roman" panose="02020603050405020304" pitchFamily="18" charset="0"/>
                      </a:endParaRPr>
                    </a:p>
                  </a:txBody>
                  <a:tcPr marL="39770" marR="39770" marT="0" marB="0"/>
                </a:tc>
                <a:tc>
                  <a:txBody>
                    <a:bodyPr/>
                    <a:lstStyle/>
                    <a:p>
                      <a:pPr>
                        <a:lnSpc>
                          <a:spcPct val="107000"/>
                        </a:lnSpc>
                        <a:spcAft>
                          <a:spcPts val="800"/>
                        </a:spcAft>
                      </a:pPr>
                      <a:r>
                        <a:rPr lang="pt-BR" sz="2000" dirty="0">
                          <a:effectLst/>
                        </a:rPr>
                        <a:t>Quantidade de chaves ativadas no servidor de agendamento online</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9770" marR="39770" marT="0" marB="0"/>
                </a:tc>
                <a:tc>
                  <a:txBody>
                    <a:bodyPr/>
                    <a:lstStyle/>
                    <a:p>
                      <a:pPr>
                        <a:lnSpc>
                          <a:spcPct val="107000"/>
                        </a:lnSpc>
                        <a:spcAft>
                          <a:spcPts val="800"/>
                        </a:spcAft>
                      </a:pPr>
                      <a:r>
                        <a:rPr lang="pt-BR" sz="2000">
                          <a:effectLst/>
                        </a:rPr>
                        <a:t>795</a:t>
                      </a:r>
                      <a:endParaRPr lang="pt-BR" sz="2000">
                        <a:effectLst/>
                        <a:latin typeface="Calibri" panose="020F0502020204030204" pitchFamily="34" charset="0"/>
                        <a:ea typeface="Calibri" panose="020F0502020204030204" pitchFamily="34" charset="0"/>
                        <a:cs typeface="Times New Roman" panose="02020603050405020304" pitchFamily="18" charset="0"/>
                      </a:endParaRPr>
                    </a:p>
                  </a:txBody>
                  <a:tcPr marL="39770" marR="39770" marT="0" marB="0"/>
                </a:tc>
                <a:extLst>
                  <a:ext uri="{0D108BD9-81ED-4DB2-BD59-A6C34878D82A}">
                    <a16:rowId xmlns:a16="http://schemas.microsoft.com/office/drawing/2014/main" val="1741079309"/>
                  </a:ext>
                </a:extLst>
              </a:tr>
              <a:tr h="319664">
                <a:tc>
                  <a:txBody>
                    <a:bodyPr/>
                    <a:lstStyle/>
                    <a:p>
                      <a:pPr>
                        <a:lnSpc>
                          <a:spcPct val="107000"/>
                        </a:lnSpc>
                        <a:spcAft>
                          <a:spcPts val="800"/>
                        </a:spcAft>
                      </a:pPr>
                      <a:r>
                        <a:rPr lang="pt-BR" sz="2000">
                          <a:effectLst/>
                        </a:rPr>
                        <a:t>2</a:t>
                      </a:r>
                      <a:endParaRPr lang="pt-BR" sz="2000">
                        <a:effectLst/>
                        <a:latin typeface="Calibri" panose="020F0502020204030204" pitchFamily="34" charset="0"/>
                        <a:ea typeface="Calibri" panose="020F0502020204030204" pitchFamily="34" charset="0"/>
                        <a:cs typeface="Times New Roman" panose="02020603050405020304" pitchFamily="18" charset="0"/>
                      </a:endParaRPr>
                    </a:p>
                  </a:txBody>
                  <a:tcPr marL="39770" marR="39770" marT="0" marB="0"/>
                </a:tc>
                <a:tc>
                  <a:txBody>
                    <a:bodyPr/>
                    <a:lstStyle/>
                    <a:p>
                      <a:pPr>
                        <a:lnSpc>
                          <a:spcPct val="107000"/>
                        </a:lnSpc>
                        <a:spcAft>
                          <a:spcPts val="800"/>
                        </a:spcAft>
                      </a:pPr>
                      <a:r>
                        <a:rPr lang="pt-BR" sz="2000">
                          <a:effectLst/>
                        </a:rPr>
                        <a:t>Quantidade de chaves desativadas no servidor de agendamento online</a:t>
                      </a:r>
                      <a:endParaRPr lang="pt-BR" sz="2000">
                        <a:effectLst/>
                        <a:latin typeface="Calibri" panose="020F0502020204030204" pitchFamily="34" charset="0"/>
                        <a:ea typeface="Calibri" panose="020F0502020204030204" pitchFamily="34" charset="0"/>
                        <a:cs typeface="Times New Roman" panose="02020603050405020304" pitchFamily="18" charset="0"/>
                      </a:endParaRPr>
                    </a:p>
                  </a:txBody>
                  <a:tcPr marL="39770" marR="39770" marT="0" marB="0"/>
                </a:tc>
                <a:tc>
                  <a:txBody>
                    <a:bodyPr/>
                    <a:lstStyle/>
                    <a:p>
                      <a:pPr>
                        <a:lnSpc>
                          <a:spcPct val="107000"/>
                        </a:lnSpc>
                        <a:spcAft>
                          <a:spcPts val="800"/>
                        </a:spcAft>
                      </a:pPr>
                      <a:r>
                        <a:rPr lang="pt-BR" sz="2000">
                          <a:effectLst/>
                        </a:rPr>
                        <a:t>3.243</a:t>
                      </a:r>
                      <a:endParaRPr lang="pt-BR" sz="2000">
                        <a:effectLst/>
                        <a:latin typeface="Calibri" panose="020F0502020204030204" pitchFamily="34" charset="0"/>
                        <a:ea typeface="Calibri" panose="020F0502020204030204" pitchFamily="34" charset="0"/>
                        <a:cs typeface="Times New Roman" panose="02020603050405020304" pitchFamily="18" charset="0"/>
                      </a:endParaRPr>
                    </a:p>
                  </a:txBody>
                  <a:tcPr marL="39770" marR="39770" marT="0" marB="0"/>
                </a:tc>
                <a:extLst>
                  <a:ext uri="{0D108BD9-81ED-4DB2-BD59-A6C34878D82A}">
                    <a16:rowId xmlns:a16="http://schemas.microsoft.com/office/drawing/2014/main" val="2096356876"/>
                  </a:ext>
                </a:extLst>
              </a:tr>
              <a:tr h="732692">
                <a:tc>
                  <a:txBody>
                    <a:bodyPr/>
                    <a:lstStyle/>
                    <a:p>
                      <a:pPr>
                        <a:lnSpc>
                          <a:spcPct val="107000"/>
                        </a:lnSpc>
                        <a:spcAft>
                          <a:spcPts val="800"/>
                        </a:spcAft>
                      </a:pPr>
                      <a:r>
                        <a:rPr lang="pt-BR" sz="2000">
                          <a:effectLst/>
                        </a:rPr>
                        <a:t>2</a:t>
                      </a:r>
                      <a:endParaRPr lang="pt-BR" sz="2000">
                        <a:effectLst/>
                        <a:latin typeface="Calibri" panose="020F0502020204030204" pitchFamily="34" charset="0"/>
                        <a:ea typeface="Calibri" panose="020F0502020204030204" pitchFamily="34" charset="0"/>
                        <a:cs typeface="Times New Roman" panose="02020603050405020304" pitchFamily="18" charset="0"/>
                      </a:endParaRPr>
                    </a:p>
                  </a:txBody>
                  <a:tcPr marL="39770" marR="39770" marT="0" marB="0"/>
                </a:tc>
                <a:tc>
                  <a:txBody>
                    <a:bodyPr/>
                    <a:lstStyle/>
                    <a:p>
                      <a:pPr>
                        <a:lnSpc>
                          <a:spcPct val="107000"/>
                        </a:lnSpc>
                        <a:spcAft>
                          <a:spcPts val="800"/>
                        </a:spcAft>
                      </a:pPr>
                      <a:r>
                        <a:rPr lang="pt-BR" sz="2000">
                          <a:effectLst/>
                        </a:rPr>
                        <a:t>Quantidade de chaves ativadas e vinculadas a uma instalação do sistema PEC e-SUS</a:t>
                      </a:r>
                    </a:p>
                    <a:p>
                      <a:pPr>
                        <a:lnSpc>
                          <a:spcPct val="107000"/>
                        </a:lnSpc>
                        <a:spcAft>
                          <a:spcPts val="800"/>
                        </a:spcAft>
                      </a:pPr>
                      <a:r>
                        <a:rPr lang="pt-BR" sz="2000">
                          <a:effectLst/>
                        </a:rPr>
                        <a:t>APS</a:t>
                      </a:r>
                      <a:endParaRPr lang="pt-BR" sz="2000">
                        <a:effectLst/>
                        <a:latin typeface="Calibri" panose="020F0502020204030204" pitchFamily="34" charset="0"/>
                        <a:ea typeface="Calibri" panose="020F0502020204030204" pitchFamily="34" charset="0"/>
                        <a:cs typeface="Times New Roman" panose="02020603050405020304" pitchFamily="18" charset="0"/>
                      </a:endParaRPr>
                    </a:p>
                  </a:txBody>
                  <a:tcPr marL="39770" marR="39770" marT="0" marB="0"/>
                </a:tc>
                <a:tc>
                  <a:txBody>
                    <a:bodyPr/>
                    <a:lstStyle/>
                    <a:p>
                      <a:pPr>
                        <a:lnSpc>
                          <a:spcPct val="107000"/>
                        </a:lnSpc>
                        <a:spcAft>
                          <a:spcPts val="800"/>
                        </a:spcAft>
                      </a:pPr>
                      <a:r>
                        <a:rPr lang="pt-BR" sz="2000">
                          <a:effectLst/>
                        </a:rPr>
                        <a:t>310</a:t>
                      </a:r>
                      <a:endParaRPr lang="pt-BR" sz="2000">
                        <a:effectLst/>
                        <a:latin typeface="Calibri" panose="020F0502020204030204" pitchFamily="34" charset="0"/>
                        <a:ea typeface="Calibri" panose="020F0502020204030204" pitchFamily="34" charset="0"/>
                        <a:cs typeface="Times New Roman" panose="02020603050405020304" pitchFamily="18" charset="0"/>
                      </a:endParaRPr>
                    </a:p>
                  </a:txBody>
                  <a:tcPr marL="39770" marR="39770" marT="0" marB="0"/>
                </a:tc>
                <a:extLst>
                  <a:ext uri="{0D108BD9-81ED-4DB2-BD59-A6C34878D82A}">
                    <a16:rowId xmlns:a16="http://schemas.microsoft.com/office/drawing/2014/main" val="2410762087"/>
                  </a:ext>
                </a:extLst>
              </a:tr>
              <a:tr h="319664">
                <a:tc>
                  <a:txBody>
                    <a:bodyPr/>
                    <a:lstStyle/>
                    <a:p>
                      <a:pPr>
                        <a:lnSpc>
                          <a:spcPct val="107000"/>
                        </a:lnSpc>
                        <a:spcAft>
                          <a:spcPts val="800"/>
                        </a:spcAft>
                      </a:pPr>
                      <a:r>
                        <a:rPr lang="pt-BR" sz="2000">
                          <a:effectLst/>
                        </a:rPr>
                        <a:t>3</a:t>
                      </a:r>
                      <a:endParaRPr lang="pt-BR" sz="2000">
                        <a:effectLst/>
                        <a:latin typeface="Calibri" panose="020F0502020204030204" pitchFamily="34" charset="0"/>
                        <a:ea typeface="Calibri" panose="020F0502020204030204" pitchFamily="34" charset="0"/>
                        <a:cs typeface="Times New Roman" panose="02020603050405020304" pitchFamily="18" charset="0"/>
                      </a:endParaRPr>
                    </a:p>
                  </a:txBody>
                  <a:tcPr marL="39770" marR="39770" marT="0" marB="0"/>
                </a:tc>
                <a:tc>
                  <a:txBody>
                    <a:bodyPr/>
                    <a:lstStyle/>
                    <a:p>
                      <a:pPr>
                        <a:lnSpc>
                          <a:spcPct val="107000"/>
                        </a:lnSpc>
                        <a:spcAft>
                          <a:spcPts val="800"/>
                        </a:spcAft>
                      </a:pPr>
                      <a:r>
                        <a:rPr lang="pt-BR" sz="2000" dirty="0">
                          <a:effectLst/>
                        </a:rPr>
                        <a:t>Quantidade de profissionais de saúde com agenda online ativada</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9770" marR="39770" marT="0" marB="0"/>
                </a:tc>
                <a:tc>
                  <a:txBody>
                    <a:bodyPr/>
                    <a:lstStyle/>
                    <a:p>
                      <a:pPr>
                        <a:lnSpc>
                          <a:spcPct val="107000"/>
                        </a:lnSpc>
                        <a:spcAft>
                          <a:spcPts val="800"/>
                        </a:spcAft>
                      </a:pPr>
                      <a:r>
                        <a:rPr lang="pt-BR" sz="2000">
                          <a:effectLst/>
                        </a:rPr>
                        <a:t>209</a:t>
                      </a:r>
                      <a:endParaRPr lang="pt-BR" sz="2000">
                        <a:effectLst/>
                        <a:latin typeface="Calibri" panose="020F0502020204030204" pitchFamily="34" charset="0"/>
                        <a:ea typeface="Calibri" panose="020F0502020204030204" pitchFamily="34" charset="0"/>
                        <a:cs typeface="Times New Roman" panose="02020603050405020304" pitchFamily="18" charset="0"/>
                      </a:endParaRPr>
                    </a:p>
                  </a:txBody>
                  <a:tcPr marL="39770" marR="39770" marT="0" marB="0"/>
                </a:tc>
                <a:extLst>
                  <a:ext uri="{0D108BD9-81ED-4DB2-BD59-A6C34878D82A}">
                    <a16:rowId xmlns:a16="http://schemas.microsoft.com/office/drawing/2014/main" val="3227129063"/>
                  </a:ext>
                </a:extLst>
              </a:tr>
              <a:tr h="319664">
                <a:tc>
                  <a:txBody>
                    <a:bodyPr/>
                    <a:lstStyle/>
                    <a:p>
                      <a:pPr>
                        <a:lnSpc>
                          <a:spcPct val="107000"/>
                        </a:lnSpc>
                        <a:spcAft>
                          <a:spcPts val="800"/>
                        </a:spcAft>
                      </a:pPr>
                      <a:r>
                        <a:rPr lang="pt-BR" sz="2000">
                          <a:effectLst/>
                        </a:rPr>
                        <a:t>3</a:t>
                      </a:r>
                      <a:endParaRPr lang="pt-BR" sz="2000">
                        <a:effectLst/>
                        <a:latin typeface="Calibri" panose="020F0502020204030204" pitchFamily="34" charset="0"/>
                        <a:ea typeface="Calibri" panose="020F0502020204030204" pitchFamily="34" charset="0"/>
                        <a:cs typeface="Times New Roman" panose="02020603050405020304" pitchFamily="18" charset="0"/>
                      </a:endParaRPr>
                    </a:p>
                  </a:txBody>
                  <a:tcPr marL="39770" marR="39770" marT="0" marB="0"/>
                </a:tc>
                <a:tc>
                  <a:txBody>
                    <a:bodyPr/>
                    <a:lstStyle/>
                    <a:p>
                      <a:pPr>
                        <a:lnSpc>
                          <a:spcPct val="107000"/>
                        </a:lnSpc>
                        <a:spcAft>
                          <a:spcPts val="800"/>
                        </a:spcAft>
                      </a:pPr>
                      <a:r>
                        <a:rPr lang="pt-BR" sz="2000">
                          <a:effectLst/>
                        </a:rPr>
                        <a:t>Quantidade de profissionais de saúde com agenda online desativada</a:t>
                      </a:r>
                      <a:endParaRPr lang="pt-BR" sz="2000">
                        <a:effectLst/>
                        <a:latin typeface="Calibri" panose="020F0502020204030204" pitchFamily="34" charset="0"/>
                        <a:ea typeface="Calibri" panose="020F0502020204030204" pitchFamily="34" charset="0"/>
                        <a:cs typeface="Times New Roman" panose="02020603050405020304" pitchFamily="18" charset="0"/>
                      </a:endParaRPr>
                    </a:p>
                  </a:txBody>
                  <a:tcPr marL="39770" marR="39770" marT="0" marB="0"/>
                </a:tc>
                <a:tc>
                  <a:txBody>
                    <a:bodyPr/>
                    <a:lstStyle/>
                    <a:p>
                      <a:pPr>
                        <a:lnSpc>
                          <a:spcPct val="107000"/>
                        </a:lnSpc>
                        <a:spcAft>
                          <a:spcPts val="800"/>
                        </a:spcAft>
                      </a:pPr>
                      <a:r>
                        <a:rPr lang="pt-BR" sz="2000">
                          <a:effectLst/>
                        </a:rPr>
                        <a:t>221</a:t>
                      </a:r>
                      <a:endParaRPr lang="pt-BR" sz="2000">
                        <a:effectLst/>
                        <a:latin typeface="Calibri" panose="020F0502020204030204" pitchFamily="34" charset="0"/>
                        <a:ea typeface="Calibri" panose="020F0502020204030204" pitchFamily="34" charset="0"/>
                        <a:cs typeface="Times New Roman" panose="02020603050405020304" pitchFamily="18" charset="0"/>
                      </a:endParaRPr>
                    </a:p>
                  </a:txBody>
                  <a:tcPr marL="39770" marR="39770" marT="0" marB="0"/>
                </a:tc>
                <a:extLst>
                  <a:ext uri="{0D108BD9-81ED-4DB2-BD59-A6C34878D82A}">
                    <a16:rowId xmlns:a16="http://schemas.microsoft.com/office/drawing/2014/main" val="2238729221"/>
                  </a:ext>
                </a:extLst>
              </a:tr>
              <a:tr h="896647">
                <a:tc>
                  <a:txBody>
                    <a:bodyPr/>
                    <a:lstStyle/>
                    <a:p>
                      <a:pPr>
                        <a:lnSpc>
                          <a:spcPct val="107000"/>
                        </a:lnSpc>
                        <a:spcAft>
                          <a:spcPts val="800"/>
                        </a:spcAft>
                      </a:pPr>
                      <a:r>
                        <a:rPr lang="pt-BR" sz="2000">
                          <a:effectLst/>
                        </a:rPr>
                        <a:t>3</a:t>
                      </a:r>
                      <a:endParaRPr lang="pt-BR" sz="2000">
                        <a:effectLst/>
                        <a:latin typeface="Calibri" panose="020F0502020204030204" pitchFamily="34" charset="0"/>
                        <a:ea typeface="Calibri" panose="020F0502020204030204" pitchFamily="34" charset="0"/>
                        <a:cs typeface="Times New Roman" panose="02020603050405020304" pitchFamily="18" charset="0"/>
                      </a:endParaRPr>
                    </a:p>
                  </a:txBody>
                  <a:tcPr marL="39770" marR="39770" marT="0" marB="0"/>
                </a:tc>
                <a:tc>
                  <a:txBody>
                    <a:bodyPr/>
                    <a:lstStyle/>
                    <a:p>
                      <a:pPr>
                        <a:lnSpc>
                          <a:spcPct val="107000"/>
                        </a:lnSpc>
                        <a:spcAft>
                          <a:spcPts val="800"/>
                        </a:spcAft>
                      </a:pPr>
                      <a:r>
                        <a:rPr lang="pt-BR" sz="2000">
                          <a:effectLst/>
                        </a:rPr>
                        <a:t>Quantidade de profissionais de saúde com agenda online ativada e configurada para</a:t>
                      </a:r>
                    </a:p>
                    <a:p>
                      <a:pPr>
                        <a:lnSpc>
                          <a:spcPct val="107000"/>
                        </a:lnSpc>
                        <a:spcAft>
                          <a:spcPts val="800"/>
                        </a:spcAft>
                      </a:pPr>
                      <a:r>
                        <a:rPr lang="pt-BR" sz="2000">
                          <a:effectLst/>
                        </a:rPr>
                        <a:t>receber agendamentos do aplicativo Conecte SUS Cidadão</a:t>
                      </a:r>
                      <a:endParaRPr lang="pt-BR" sz="2000">
                        <a:effectLst/>
                        <a:latin typeface="Calibri" panose="020F0502020204030204" pitchFamily="34" charset="0"/>
                        <a:ea typeface="Calibri" panose="020F0502020204030204" pitchFamily="34" charset="0"/>
                        <a:cs typeface="Times New Roman" panose="02020603050405020304" pitchFamily="18" charset="0"/>
                      </a:endParaRPr>
                    </a:p>
                  </a:txBody>
                  <a:tcPr marL="39770" marR="39770" marT="0" marB="0"/>
                </a:tc>
                <a:tc>
                  <a:txBody>
                    <a:bodyPr/>
                    <a:lstStyle/>
                    <a:p>
                      <a:pPr>
                        <a:lnSpc>
                          <a:spcPct val="107000"/>
                        </a:lnSpc>
                        <a:spcAft>
                          <a:spcPts val="800"/>
                        </a:spcAft>
                      </a:pPr>
                      <a:r>
                        <a:rPr lang="pt-BR" sz="2000">
                          <a:effectLst/>
                        </a:rPr>
                        <a:t>205</a:t>
                      </a:r>
                      <a:endParaRPr lang="pt-BR" sz="2000">
                        <a:effectLst/>
                        <a:latin typeface="Calibri" panose="020F0502020204030204" pitchFamily="34" charset="0"/>
                        <a:ea typeface="Calibri" panose="020F0502020204030204" pitchFamily="34" charset="0"/>
                        <a:cs typeface="Times New Roman" panose="02020603050405020304" pitchFamily="18" charset="0"/>
                      </a:endParaRPr>
                    </a:p>
                  </a:txBody>
                  <a:tcPr marL="39770" marR="39770" marT="0" marB="0"/>
                </a:tc>
                <a:extLst>
                  <a:ext uri="{0D108BD9-81ED-4DB2-BD59-A6C34878D82A}">
                    <a16:rowId xmlns:a16="http://schemas.microsoft.com/office/drawing/2014/main" val="2770193388"/>
                  </a:ext>
                </a:extLst>
              </a:tr>
              <a:tr h="732692">
                <a:tc>
                  <a:txBody>
                    <a:bodyPr/>
                    <a:lstStyle/>
                    <a:p>
                      <a:pPr>
                        <a:lnSpc>
                          <a:spcPct val="107000"/>
                        </a:lnSpc>
                        <a:spcAft>
                          <a:spcPts val="800"/>
                        </a:spcAft>
                      </a:pPr>
                      <a:r>
                        <a:rPr lang="pt-BR" sz="2000">
                          <a:effectLst/>
                        </a:rPr>
                        <a:t>3</a:t>
                      </a:r>
                      <a:endParaRPr lang="pt-BR" sz="2000">
                        <a:effectLst/>
                        <a:latin typeface="Calibri" panose="020F0502020204030204" pitchFamily="34" charset="0"/>
                        <a:ea typeface="Calibri" panose="020F0502020204030204" pitchFamily="34" charset="0"/>
                        <a:cs typeface="Times New Roman" panose="02020603050405020304" pitchFamily="18" charset="0"/>
                      </a:endParaRPr>
                    </a:p>
                  </a:txBody>
                  <a:tcPr marL="39770" marR="39770" marT="0" marB="0"/>
                </a:tc>
                <a:tc>
                  <a:txBody>
                    <a:bodyPr/>
                    <a:lstStyle/>
                    <a:p>
                      <a:pPr>
                        <a:lnSpc>
                          <a:spcPct val="107000"/>
                        </a:lnSpc>
                        <a:spcAft>
                          <a:spcPts val="800"/>
                        </a:spcAft>
                      </a:pPr>
                      <a:r>
                        <a:rPr lang="pt-BR" sz="2000">
                          <a:effectLst/>
                        </a:rPr>
                        <a:t>Quantidade de horários semanais disponíveis para agendamentos a partir do</a:t>
                      </a:r>
                    </a:p>
                    <a:p>
                      <a:pPr>
                        <a:lnSpc>
                          <a:spcPct val="107000"/>
                        </a:lnSpc>
                        <a:spcAft>
                          <a:spcPts val="800"/>
                        </a:spcAft>
                      </a:pPr>
                      <a:r>
                        <a:rPr lang="pt-BR" sz="2000">
                          <a:effectLst/>
                        </a:rPr>
                        <a:t>aplicativo Conecte SUS Cidadão</a:t>
                      </a:r>
                      <a:endParaRPr lang="pt-BR" sz="2000">
                        <a:effectLst/>
                        <a:latin typeface="Calibri" panose="020F0502020204030204" pitchFamily="34" charset="0"/>
                        <a:ea typeface="Calibri" panose="020F0502020204030204" pitchFamily="34" charset="0"/>
                        <a:cs typeface="Times New Roman" panose="02020603050405020304" pitchFamily="18" charset="0"/>
                      </a:endParaRPr>
                    </a:p>
                  </a:txBody>
                  <a:tcPr marL="39770" marR="39770" marT="0" marB="0"/>
                </a:tc>
                <a:tc>
                  <a:txBody>
                    <a:bodyPr/>
                    <a:lstStyle/>
                    <a:p>
                      <a:pPr>
                        <a:lnSpc>
                          <a:spcPct val="107000"/>
                        </a:lnSpc>
                        <a:spcAft>
                          <a:spcPts val="800"/>
                        </a:spcAft>
                      </a:pPr>
                      <a:r>
                        <a:rPr lang="pt-BR" sz="2000" dirty="0">
                          <a:effectLst/>
                        </a:rPr>
                        <a:t>7.648</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9770" marR="39770" marT="0" marB="0"/>
                </a:tc>
                <a:extLst>
                  <a:ext uri="{0D108BD9-81ED-4DB2-BD59-A6C34878D82A}">
                    <a16:rowId xmlns:a16="http://schemas.microsoft.com/office/drawing/2014/main" val="3441977514"/>
                  </a:ext>
                </a:extLst>
              </a:tr>
            </a:tbl>
          </a:graphicData>
        </a:graphic>
      </p:graphicFrame>
    </p:spTree>
    <p:extLst>
      <p:ext uri="{BB962C8B-B14F-4D97-AF65-F5344CB8AC3E}">
        <p14:creationId xmlns:p14="http://schemas.microsoft.com/office/powerpoint/2010/main" val="3668053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D2902F-B7C8-4F4D-95A2-85B6E1270D19}"/>
              </a:ext>
            </a:extLst>
          </p:cNvPr>
          <p:cNvSpPr>
            <a:spLocks noGrp="1"/>
          </p:cNvSpPr>
          <p:nvPr>
            <p:ph type="title"/>
          </p:nvPr>
        </p:nvSpPr>
        <p:spPr/>
        <p:txBody>
          <a:bodyPr>
            <a:normAutofit fontScale="90000"/>
          </a:bodyPr>
          <a:lstStyle/>
          <a:p>
            <a:pPr algn="ctr"/>
            <a:r>
              <a:rPr lang="pt-BR"/>
              <a:t>CONCLUSÃO</a:t>
            </a:r>
            <a:r>
              <a:rPr lang="pt-BR" sz="1800" dirty="0">
                <a:effectLst/>
                <a:latin typeface="Calibri" panose="020F0502020204030204" pitchFamily="34" charset="0"/>
                <a:ea typeface="Calibri" panose="020F0502020204030204" pitchFamily="34" charset="0"/>
                <a:cs typeface="Times New Roman" panose="02020603050405020304" pitchFamily="18" charset="0"/>
              </a:rPr>
              <a:t/>
            </a:r>
            <a:br>
              <a:rPr lang="pt-BR" sz="1800" dirty="0">
                <a:effectLst/>
                <a:latin typeface="Calibri" panose="020F0502020204030204" pitchFamily="34" charset="0"/>
                <a:ea typeface="Calibri" panose="020F0502020204030204" pitchFamily="34" charset="0"/>
                <a:cs typeface="Times New Roman" panose="02020603050405020304" pitchFamily="18" charset="0"/>
              </a:rPr>
            </a:br>
            <a:endParaRPr lang="pt-BR" dirty="0"/>
          </a:p>
        </p:txBody>
      </p:sp>
      <p:sp>
        <p:nvSpPr>
          <p:cNvPr id="3" name="Espaço Reservado para Conteúdo 2">
            <a:extLst>
              <a:ext uri="{FF2B5EF4-FFF2-40B4-BE49-F238E27FC236}">
                <a16:creationId xmlns:a16="http://schemas.microsoft.com/office/drawing/2014/main" id="{F4D988E4-9A76-44E2-B50F-B9698954C31D}"/>
              </a:ext>
            </a:extLst>
          </p:cNvPr>
          <p:cNvSpPr>
            <a:spLocks noGrp="1"/>
          </p:cNvSpPr>
          <p:nvPr>
            <p:ph idx="1"/>
          </p:nvPr>
        </p:nvSpPr>
        <p:spPr/>
        <p:txBody>
          <a:bodyPr>
            <a:normAutofit/>
          </a:bodyPr>
          <a:lstStyle/>
          <a:p>
            <a:pPr>
              <a:lnSpc>
                <a:spcPct val="107000"/>
              </a:lnSpc>
              <a:spcAft>
                <a:spcPts val="800"/>
              </a:spcAft>
            </a:pPr>
            <a:r>
              <a:rPr lang="pt-BR" sz="1800" dirty="0">
                <a:effectLst/>
                <a:latin typeface="Arial" panose="020B0604020202020204" pitchFamily="34" charset="0"/>
                <a:ea typeface="Calibri" panose="020F0502020204030204" pitchFamily="34" charset="0"/>
                <a:cs typeface="Times New Roman" panose="02020603050405020304" pitchFamily="18" charset="0"/>
              </a:rPr>
              <a:t>Este artigo apresentou o </a:t>
            </a:r>
            <a:r>
              <a:rPr lang="pt-BR" sz="1800" i="1" dirty="0">
                <a:effectLst/>
                <a:latin typeface="Arial" panose="020B0604020202020204" pitchFamily="34" charset="0"/>
                <a:ea typeface="Calibri" panose="020F0502020204030204" pitchFamily="34" charset="0"/>
                <a:cs typeface="Times New Roman" panose="02020603050405020304" pitchFamily="18" charset="0"/>
              </a:rPr>
              <a:t>Sistema de Agendamento Online </a:t>
            </a:r>
            <a:r>
              <a:rPr lang="pt-BR" sz="1800" dirty="0">
                <a:effectLst/>
                <a:latin typeface="Arial" panose="020B0604020202020204" pitchFamily="34" charset="0"/>
                <a:ea typeface="Calibri" panose="020F0502020204030204" pitchFamily="34" charset="0"/>
                <a:cs typeface="Times New Roman" panose="02020603050405020304" pitchFamily="18" charset="0"/>
              </a:rPr>
              <a:t>de consultas fornecido gratuitamente pelo Ministério da Saúde e integrado aos sistemas PEC E-SUS APS e </a:t>
            </a:r>
            <a:r>
              <a:rPr lang="pt-BR" sz="1800" i="1" dirty="0">
                <a:effectLst/>
                <a:latin typeface="Arial" panose="020B0604020202020204" pitchFamily="34" charset="0"/>
                <a:ea typeface="Calibri" panose="020F0502020204030204" pitchFamily="34" charset="0"/>
                <a:cs typeface="Times New Roman" panose="02020603050405020304" pitchFamily="18" charset="0"/>
              </a:rPr>
              <a:t>Conecte SUS Cidadão</a:t>
            </a:r>
            <a:r>
              <a:rPr lang="pt-BR" sz="1800" dirty="0">
                <a:effectLst/>
                <a:latin typeface="Arial" panose="020B0604020202020204" pitchFamily="34" charset="0"/>
                <a:ea typeface="Calibri" panose="020F0502020204030204" pitchFamily="34" charset="0"/>
                <a:cs typeface="Times New Roman" panose="02020603050405020304" pitchFamily="18" charset="0"/>
              </a:rPr>
              <a:t>. Embora o uso de sistemas de agendamento online seja capaz de fornecer benefícios tanto para o cidadão quanto para os profissionais de saúde, eles têm sido pouco explorados na APS. Os principais motivos estão relacionados com a falta de informação e capacitação dos profissionais sobre o funcionamento deste sistema e seus impactos nos serviços prestados pelos estabelecimentos de saúde da APS.</a:t>
            </a:r>
          </a:p>
          <a:p>
            <a:pPr>
              <a:lnSpc>
                <a:spcPct val="107000"/>
              </a:lnSpc>
              <a:spcAft>
                <a:spcPts val="800"/>
              </a:spcAft>
            </a:pPr>
            <a:r>
              <a:rPr lang="pt-BR" sz="1800" dirty="0">
                <a:effectLst/>
                <a:latin typeface="Arial" panose="020B0604020202020204" pitchFamily="34" charset="0"/>
                <a:ea typeface="Calibri" panose="020F0502020204030204" pitchFamily="34" charset="0"/>
                <a:cs typeface="Times New Roman" panose="02020603050405020304" pitchFamily="18" charset="0"/>
              </a:rPr>
              <a:t>A partir da análise da literatura sobre o uso de sistemas de agendamento online, considera-se que o uso das funcionalidades disponibilizadas no sistema apresentado neste estudo pode facilitar o acesso aos serviços de APS no Brasil. Para isso, destaca-se a necessidade de avançar na divulgação do sistema e instrumentalizar os profissionais de saúde e usuários do SUS para o seu uso.</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pt-BR" dirty="0"/>
          </a:p>
        </p:txBody>
      </p:sp>
    </p:spTree>
    <p:extLst>
      <p:ext uri="{BB962C8B-B14F-4D97-AF65-F5344CB8AC3E}">
        <p14:creationId xmlns:p14="http://schemas.microsoft.com/office/powerpoint/2010/main" val="938922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D4F8E2-9A74-4A92-9638-C3FE1731CD45}"/>
              </a:ext>
            </a:extLst>
          </p:cNvPr>
          <p:cNvSpPr>
            <a:spLocks noGrp="1"/>
          </p:cNvSpPr>
          <p:nvPr>
            <p:ph type="title"/>
          </p:nvPr>
        </p:nvSpPr>
        <p:spPr/>
        <p:txBody>
          <a:bodyPr/>
          <a:lstStyle/>
          <a:p>
            <a:pPr algn="ctr"/>
            <a:r>
              <a:rPr lang="pt-BR" dirty="0"/>
              <a:t>FIM</a:t>
            </a:r>
          </a:p>
        </p:txBody>
      </p:sp>
      <p:pic>
        <p:nvPicPr>
          <p:cNvPr id="2050" name="Picture 2" descr="ISSO É TUDO PESSOAL !!!!! Poster | zcblack | Keep Calm-o-Matic">
            <a:extLst>
              <a:ext uri="{FF2B5EF4-FFF2-40B4-BE49-F238E27FC236}">
                <a16:creationId xmlns:a16="http://schemas.microsoft.com/office/drawing/2014/main" id="{609D8774-E3EA-4BCA-AC1A-82214822F7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73323" y="1928813"/>
            <a:ext cx="3645353" cy="4252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791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EB3F50-4DB5-4C6F-B8F1-BE050B287E14}"/>
              </a:ext>
            </a:extLst>
          </p:cNvPr>
          <p:cNvSpPr>
            <a:spLocks noGrp="1"/>
          </p:cNvSpPr>
          <p:nvPr>
            <p:ph type="title"/>
          </p:nvPr>
        </p:nvSpPr>
        <p:spPr/>
        <p:txBody>
          <a:bodyPr/>
          <a:lstStyle/>
          <a:p>
            <a:pPr algn="ctr"/>
            <a:r>
              <a:rPr lang="pt-BR" dirty="0"/>
              <a:t>Objetivo</a:t>
            </a:r>
          </a:p>
        </p:txBody>
      </p:sp>
      <p:sp>
        <p:nvSpPr>
          <p:cNvPr id="3" name="Espaço Reservado para Conteúdo 2">
            <a:extLst>
              <a:ext uri="{FF2B5EF4-FFF2-40B4-BE49-F238E27FC236}">
                <a16:creationId xmlns:a16="http://schemas.microsoft.com/office/drawing/2014/main" id="{1569DA3D-5782-4507-B3C2-DACE6CA88A55}"/>
              </a:ext>
            </a:extLst>
          </p:cNvPr>
          <p:cNvSpPr>
            <a:spLocks noGrp="1"/>
          </p:cNvSpPr>
          <p:nvPr>
            <p:ph idx="1"/>
          </p:nvPr>
        </p:nvSpPr>
        <p:spPr>
          <a:xfrm>
            <a:off x="838200" y="1929384"/>
            <a:ext cx="8337331" cy="4251960"/>
          </a:xfrm>
        </p:spPr>
        <p:txBody>
          <a:bodyPr>
            <a:normAutofit/>
          </a:bodyPr>
          <a:lstStyle/>
          <a:p>
            <a:r>
              <a:rPr lang="pt-BR" dirty="0"/>
              <a:t>Contexto do problema</a:t>
            </a:r>
          </a:p>
          <a:p>
            <a:pPr algn="l"/>
            <a:r>
              <a:rPr lang="pt-BR" sz="1800" b="0" i="0" u="none" strike="noStrike" baseline="0" dirty="0">
                <a:latin typeface="Minion-Regular"/>
              </a:rPr>
              <a:t>O gerenciamento dos agendamentos para consultas em é um desafio enfrentado em todo o mundo.</a:t>
            </a:r>
            <a:endParaRPr lang="pt-BR" dirty="0"/>
          </a:p>
          <a:p>
            <a:pPr>
              <a:lnSpc>
                <a:spcPct val="107000"/>
              </a:lnSpc>
              <a:spcAft>
                <a:spcPts val="800"/>
              </a:spcAft>
            </a:pPr>
            <a:r>
              <a:rPr lang="pt-BR" sz="1800" dirty="0">
                <a:effectLst/>
                <a:latin typeface="Arial" panose="020B0604020202020204" pitchFamily="34" charset="0"/>
                <a:ea typeface="Calibri" panose="020F0502020204030204" pitchFamily="34" charset="0"/>
                <a:cs typeface="Times New Roman" panose="02020603050405020304" pitchFamily="18" charset="0"/>
              </a:rPr>
              <a:t>Estudos evidenciam os principais motivos para o não comparecimento dos usuários nas consultas agendadas, como esquecimento, agendamento para horários inoportunos, falta e/ou falha de comunicação entre paciente e unidade de saúde, agendamentos marcados com semanas ou meses de antecedência e dificuldade de acesso ao serviço de saúde.</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pt-BR" dirty="0"/>
          </a:p>
        </p:txBody>
      </p:sp>
    </p:spTree>
    <p:extLst>
      <p:ext uri="{BB962C8B-B14F-4D97-AF65-F5344CB8AC3E}">
        <p14:creationId xmlns:p14="http://schemas.microsoft.com/office/powerpoint/2010/main" val="2003472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2CAC17-173F-467D-9951-4CDDDA3C8CF1}"/>
              </a:ext>
            </a:extLst>
          </p:cNvPr>
          <p:cNvSpPr>
            <a:spLocks noGrp="1"/>
          </p:cNvSpPr>
          <p:nvPr>
            <p:ph type="title"/>
          </p:nvPr>
        </p:nvSpPr>
        <p:spPr/>
        <p:txBody>
          <a:bodyPr/>
          <a:lstStyle/>
          <a:p>
            <a:pPr algn="ctr"/>
            <a:r>
              <a:rPr lang="pt-BR" dirty="0"/>
              <a:t>Objetivo</a:t>
            </a:r>
          </a:p>
        </p:txBody>
      </p:sp>
      <p:sp>
        <p:nvSpPr>
          <p:cNvPr id="3" name="Espaço Reservado para Conteúdo 2">
            <a:extLst>
              <a:ext uri="{FF2B5EF4-FFF2-40B4-BE49-F238E27FC236}">
                <a16:creationId xmlns:a16="http://schemas.microsoft.com/office/drawing/2014/main" id="{42AE5885-DD0D-4124-BEFB-2ECD67930963}"/>
              </a:ext>
            </a:extLst>
          </p:cNvPr>
          <p:cNvSpPr>
            <a:spLocks noGrp="1"/>
          </p:cNvSpPr>
          <p:nvPr>
            <p:ph idx="1"/>
          </p:nvPr>
        </p:nvSpPr>
        <p:spPr/>
        <p:txBody>
          <a:bodyPr/>
          <a:lstStyle/>
          <a:p>
            <a:r>
              <a:rPr lang="pt-BR" dirty="0"/>
              <a:t>Objetivo </a:t>
            </a:r>
          </a:p>
          <a:p>
            <a:pPr marL="0" indent="0">
              <a:buNone/>
            </a:pPr>
            <a:r>
              <a:rPr lang="pt-BR" sz="1800" dirty="0">
                <a:effectLst/>
                <a:latin typeface="Arial" panose="020B0604020202020204" pitchFamily="34" charset="0"/>
                <a:ea typeface="Calibri" panose="020F0502020204030204" pitchFamily="34" charset="0"/>
              </a:rPr>
              <a:t>A partir desse contexto, questiona-se: Quais estratégias podem facilitar o acesso dos usuários aos serviços de saúde de Atenção primaria a saúde(APS) no Brasil? Assim, o objetivo seria apresentar o sistema de agendamento online recentemente implementado no sistema de Prontuário Eletrônico do Cidadão da Atenção Primária à Saúde (PEC e-SUS APS) como uma estratégia para a redução do absenteísmo e melhoria do acesso à APS no Brasil. O serviço de agendamento online, utilizado via sistema PEC e-SUS  APS, permite a comunicação automatizada entre os profissionais da UBS e o cidadão através do </a:t>
            </a:r>
            <a:r>
              <a:rPr lang="pt-BR" sz="1800" i="1" dirty="0">
                <a:effectLst/>
                <a:latin typeface="Arial" panose="020B0604020202020204" pitchFamily="34" charset="0"/>
                <a:ea typeface="Calibri" panose="020F0502020204030204" pitchFamily="34" charset="0"/>
              </a:rPr>
              <a:t>Conecte SUS Cidadão</a:t>
            </a:r>
            <a:r>
              <a:rPr lang="pt-BR" sz="1800" dirty="0">
                <a:effectLst/>
                <a:latin typeface="Arial" panose="020B0604020202020204" pitchFamily="34" charset="0"/>
                <a:ea typeface="Calibri" panose="020F0502020204030204" pitchFamily="34" charset="0"/>
              </a:rPr>
              <a:t>. O objetivo deste sistema é facilitar o agendamento de consultas via aplicativo, sem que o cidadão precise ir até o estabelecimento de saúde para ser notificado sobre a marcação e cancelamento de consultas.</a:t>
            </a:r>
            <a:endParaRPr lang="pt-BR" dirty="0"/>
          </a:p>
        </p:txBody>
      </p:sp>
    </p:spTree>
    <p:extLst>
      <p:ext uri="{BB962C8B-B14F-4D97-AF65-F5344CB8AC3E}">
        <p14:creationId xmlns:p14="http://schemas.microsoft.com/office/powerpoint/2010/main" val="1055394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EA530D-402D-4BD9-BEEA-2A7BF6507675}"/>
              </a:ext>
            </a:extLst>
          </p:cNvPr>
          <p:cNvSpPr>
            <a:spLocks noGrp="1"/>
          </p:cNvSpPr>
          <p:nvPr>
            <p:ph type="title"/>
          </p:nvPr>
        </p:nvSpPr>
        <p:spPr/>
        <p:txBody>
          <a:bodyPr/>
          <a:lstStyle/>
          <a:p>
            <a:pPr algn="ctr"/>
            <a:r>
              <a:rPr lang="pt-BR" dirty="0"/>
              <a:t>Materiais e métodos</a:t>
            </a:r>
          </a:p>
        </p:txBody>
      </p:sp>
      <p:sp>
        <p:nvSpPr>
          <p:cNvPr id="3" name="Espaço Reservado para Conteúdo 2">
            <a:extLst>
              <a:ext uri="{FF2B5EF4-FFF2-40B4-BE49-F238E27FC236}">
                <a16:creationId xmlns:a16="http://schemas.microsoft.com/office/drawing/2014/main" id="{40E1B137-F562-45D1-B04E-4DFC3B3CD9B7}"/>
              </a:ext>
            </a:extLst>
          </p:cNvPr>
          <p:cNvSpPr>
            <a:spLocks noGrp="1"/>
          </p:cNvSpPr>
          <p:nvPr>
            <p:ph idx="1"/>
          </p:nvPr>
        </p:nvSpPr>
        <p:spPr>
          <a:xfrm>
            <a:off x="838199" y="1929384"/>
            <a:ext cx="10805719" cy="4251960"/>
          </a:xfrm>
        </p:spPr>
        <p:txBody>
          <a:bodyPr>
            <a:normAutofit/>
          </a:bodyPr>
          <a:lstStyle/>
          <a:p>
            <a:r>
              <a:rPr lang="pt-BR" dirty="0"/>
              <a:t>Como funciona o aplicativo </a:t>
            </a:r>
          </a:p>
          <a:p>
            <a:r>
              <a:rPr lang="pt-BR" sz="1800" b="0" i="0" u="none" strike="noStrike" baseline="0" dirty="0">
                <a:latin typeface="Arial" panose="020B0604020202020204" pitchFamily="34" charset="0"/>
                <a:cs typeface="Arial" panose="020B0604020202020204" pitchFamily="34" charset="0"/>
              </a:rPr>
              <a:t>O sistema de agendamento online na APS está disponível através do sistema PEC e-SUS APS e funciona de maneira integrada com o aplicativo </a:t>
            </a:r>
            <a:r>
              <a:rPr lang="pt-BR" sz="1800" b="0" i="1" u="none" strike="noStrike" baseline="0" dirty="0">
                <a:latin typeface="Arial" panose="020B0604020202020204" pitchFamily="34" charset="0"/>
                <a:cs typeface="Arial" panose="020B0604020202020204" pitchFamily="34" charset="0"/>
              </a:rPr>
              <a:t>Conecte SUS Cidadão</a:t>
            </a:r>
            <a:r>
              <a:rPr lang="pt-BR" sz="1800" b="0" i="0" u="none" strike="noStrike" baseline="0" dirty="0">
                <a:latin typeface="Arial" panose="020B0604020202020204" pitchFamily="34" charset="0"/>
                <a:cs typeface="Arial" panose="020B0604020202020204" pitchFamily="34" charset="0"/>
              </a:rPr>
              <a:t>, estabelecendo um canal de comunicação automatizado entre os estabelecimentos de saúde e os cidadãos, oferecendo ferramentas às UBS para enfrentar os desafios postos. </a:t>
            </a:r>
          </a:p>
          <a:p>
            <a:r>
              <a:rPr lang="pt-BR" sz="1800" dirty="0">
                <a:effectLst/>
                <a:latin typeface="Arial" panose="020B0604020202020204" pitchFamily="34" charset="0"/>
                <a:ea typeface="Calibri" panose="020F0502020204030204" pitchFamily="34" charset="0"/>
                <a:cs typeface="Arial" panose="020B0604020202020204" pitchFamily="34" charset="0"/>
              </a:rPr>
              <a:t>O PEC e-SUS APS contém um prontuário estruturado de acordo com o modelo de Registro Clínico Orientado à Problemas (RCOP) contemplando as etapas </a:t>
            </a:r>
            <a:r>
              <a:rPr lang="pt-BR" sz="1800" i="1" dirty="0">
                <a:effectLst/>
                <a:latin typeface="Arial" panose="020B0604020202020204" pitchFamily="34" charset="0"/>
                <a:ea typeface="Calibri" panose="020F0502020204030204" pitchFamily="34" charset="0"/>
                <a:cs typeface="Arial" panose="020B0604020202020204" pitchFamily="34" charset="0"/>
              </a:rPr>
              <a:t>Subjetivo</a:t>
            </a:r>
            <a:r>
              <a:rPr lang="pt-BR" sz="1800" dirty="0">
                <a:effectLst/>
                <a:latin typeface="Arial" panose="020B0604020202020204" pitchFamily="34" charset="0"/>
                <a:ea typeface="Calibri" panose="020F0502020204030204" pitchFamily="34" charset="0"/>
                <a:cs typeface="Arial" panose="020B0604020202020204" pitchFamily="34" charset="0"/>
              </a:rPr>
              <a:t>, </a:t>
            </a:r>
            <a:r>
              <a:rPr lang="pt-BR" sz="1800" i="1" dirty="0">
                <a:effectLst/>
                <a:latin typeface="Arial" panose="020B0604020202020204" pitchFamily="34" charset="0"/>
                <a:ea typeface="Calibri" panose="020F0502020204030204" pitchFamily="34" charset="0"/>
                <a:cs typeface="Arial" panose="020B0604020202020204" pitchFamily="34" charset="0"/>
              </a:rPr>
              <a:t>Objetivo</a:t>
            </a:r>
            <a:r>
              <a:rPr lang="pt-BR" sz="1800" dirty="0">
                <a:effectLst/>
                <a:latin typeface="Arial" panose="020B0604020202020204" pitchFamily="34" charset="0"/>
                <a:ea typeface="Calibri" panose="020F0502020204030204" pitchFamily="34" charset="0"/>
                <a:cs typeface="Arial" panose="020B0604020202020204" pitchFamily="34" charset="0"/>
              </a:rPr>
              <a:t>, </a:t>
            </a:r>
            <a:r>
              <a:rPr lang="pt-BR" sz="1800" i="1" dirty="0">
                <a:effectLst/>
                <a:latin typeface="Arial" panose="020B0604020202020204" pitchFamily="34" charset="0"/>
                <a:ea typeface="Calibri" panose="020F0502020204030204" pitchFamily="34" charset="0"/>
                <a:cs typeface="Arial" panose="020B0604020202020204" pitchFamily="34" charset="0"/>
              </a:rPr>
              <a:t>Avaliação e Plano </a:t>
            </a:r>
            <a:r>
              <a:rPr lang="pt-BR" sz="1800" dirty="0">
                <a:effectLst/>
                <a:latin typeface="Arial" panose="020B0604020202020204" pitchFamily="34" charset="0"/>
                <a:ea typeface="Calibri" panose="020F0502020204030204" pitchFamily="34" charset="0"/>
                <a:cs typeface="Arial" panose="020B0604020202020204" pitchFamily="34" charset="0"/>
              </a:rPr>
              <a:t>(SOAP), conforme mostra a Figura 1. </a:t>
            </a:r>
          </a:p>
          <a:p>
            <a:pPr marL="0" indent="0">
              <a:buNone/>
            </a:pPr>
            <a:endParaRPr lang="pt-BR" dirty="0"/>
          </a:p>
        </p:txBody>
      </p:sp>
    </p:spTree>
    <p:extLst>
      <p:ext uri="{BB962C8B-B14F-4D97-AF65-F5344CB8AC3E}">
        <p14:creationId xmlns:p14="http://schemas.microsoft.com/office/powerpoint/2010/main" val="2687672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a:extLst>
              <a:ext uri="{FF2B5EF4-FFF2-40B4-BE49-F238E27FC236}">
                <a16:creationId xmlns:a16="http://schemas.microsoft.com/office/drawing/2014/main" id="{41BF5D71-8D76-4A09-926A-609DC739EAE3}"/>
              </a:ext>
            </a:extLst>
          </p:cNvPr>
          <p:cNvPicPr>
            <a:picLocks noGrp="1" noChangeAspect="1"/>
          </p:cNvPicPr>
          <p:nvPr>
            <p:ph idx="1"/>
          </p:nvPr>
        </p:nvPicPr>
        <p:blipFill>
          <a:blip r:embed="rId2"/>
          <a:stretch>
            <a:fillRect/>
          </a:stretch>
        </p:blipFill>
        <p:spPr>
          <a:xfrm>
            <a:off x="1100352" y="478173"/>
            <a:ext cx="9288704" cy="6278956"/>
          </a:xfrm>
        </p:spPr>
      </p:pic>
      <p:sp>
        <p:nvSpPr>
          <p:cNvPr id="6" name="Título 1">
            <a:extLst>
              <a:ext uri="{FF2B5EF4-FFF2-40B4-BE49-F238E27FC236}">
                <a16:creationId xmlns:a16="http://schemas.microsoft.com/office/drawing/2014/main" id="{C2440475-A0DE-41B8-89AB-9BC82F0EDB01}"/>
              </a:ext>
            </a:extLst>
          </p:cNvPr>
          <p:cNvSpPr>
            <a:spLocks noGrp="1"/>
          </p:cNvSpPr>
          <p:nvPr>
            <p:ph type="title"/>
          </p:nvPr>
        </p:nvSpPr>
        <p:spPr>
          <a:xfrm>
            <a:off x="1100352" y="188957"/>
            <a:ext cx="10515600" cy="289216"/>
          </a:xfrm>
        </p:spPr>
        <p:txBody>
          <a:bodyPr>
            <a:normAutofit fontScale="90000"/>
          </a:bodyPr>
          <a:lstStyle/>
          <a:p>
            <a:pPr>
              <a:lnSpc>
                <a:spcPct val="107000"/>
              </a:lnSpc>
              <a:spcAft>
                <a:spcPts val="800"/>
              </a:spcAft>
            </a:pPr>
            <a:r>
              <a:rPr lang="pt-BR" sz="1800" b="1" dirty="0">
                <a:effectLst/>
                <a:latin typeface="Arial" panose="020B0604020202020204" pitchFamily="34" charset="0"/>
                <a:ea typeface="Calibri" panose="020F0502020204030204" pitchFamily="34" charset="0"/>
                <a:cs typeface="Times New Roman" panose="02020603050405020304" pitchFamily="18" charset="0"/>
              </a:rPr>
              <a:t>Figura 1. </a:t>
            </a:r>
            <a:r>
              <a:rPr lang="pt-BR" sz="1800" dirty="0">
                <a:effectLst/>
                <a:latin typeface="Arial" panose="020B0604020202020204" pitchFamily="34" charset="0"/>
                <a:ea typeface="Calibri" panose="020F0502020204030204" pitchFamily="34" charset="0"/>
                <a:cs typeface="Times New Roman" panose="02020603050405020304" pitchFamily="18" charset="0"/>
              </a:rPr>
              <a:t>Tela para registro de atendimento individual do PEC e-SUS APS.</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99906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C95235-989C-4F5A-AD3E-CC5628487B75}"/>
              </a:ext>
            </a:extLst>
          </p:cNvPr>
          <p:cNvSpPr>
            <a:spLocks noGrp="1"/>
          </p:cNvSpPr>
          <p:nvPr>
            <p:ph type="title"/>
          </p:nvPr>
        </p:nvSpPr>
        <p:spPr/>
        <p:txBody>
          <a:bodyPr/>
          <a:lstStyle/>
          <a:p>
            <a:pPr algn="ctr"/>
            <a:r>
              <a:rPr lang="pt-BR" dirty="0"/>
              <a:t>Materiais e métodos</a:t>
            </a:r>
          </a:p>
        </p:txBody>
      </p:sp>
      <p:sp>
        <p:nvSpPr>
          <p:cNvPr id="3" name="Espaço Reservado para Conteúdo 2">
            <a:extLst>
              <a:ext uri="{FF2B5EF4-FFF2-40B4-BE49-F238E27FC236}">
                <a16:creationId xmlns:a16="http://schemas.microsoft.com/office/drawing/2014/main" id="{67E6854F-8357-487D-B611-7C28ED4E539D}"/>
              </a:ext>
            </a:extLst>
          </p:cNvPr>
          <p:cNvSpPr>
            <a:spLocks noGrp="1"/>
          </p:cNvSpPr>
          <p:nvPr>
            <p:ph idx="1"/>
          </p:nvPr>
        </p:nvSpPr>
        <p:spPr/>
        <p:txBody>
          <a:bodyPr>
            <a:normAutofit/>
          </a:bodyPr>
          <a:lstStyle/>
          <a:p>
            <a:pPr>
              <a:lnSpc>
                <a:spcPct val="107000"/>
              </a:lnSpc>
              <a:spcAft>
                <a:spcPts val="800"/>
              </a:spcAft>
            </a:pPr>
            <a:r>
              <a:rPr lang="pt-BR" sz="1800" dirty="0">
                <a:effectLst/>
                <a:latin typeface="Arial" panose="020B0604020202020204" pitchFamily="34" charset="0"/>
                <a:ea typeface="Calibri" panose="020F0502020204030204" pitchFamily="34" charset="0"/>
                <a:cs typeface="Times New Roman" panose="02020603050405020304" pitchFamily="18" charset="0"/>
              </a:rPr>
              <a:t>O módulo de agenda profissional permite que os profissionais registrem a marcação/cancelamento de consultas e outros compromissos no sistema, de modo a permitir a visualização de seus horários e disponibilidade. O módulo de agenda profissional se integra com o aplicativo </a:t>
            </a:r>
            <a:r>
              <a:rPr lang="pt-BR" sz="1800" i="1" dirty="0">
                <a:effectLst/>
                <a:latin typeface="Arial" panose="020B0604020202020204" pitchFamily="34" charset="0"/>
                <a:ea typeface="Calibri" panose="020F0502020204030204" pitchFamily="34" charset="0"/>
                <a:cs typeface="Times New Roman" panose="02020603050405020304" pitchFamily="18" charset="0"/>
              </a:rPr>
              <a:t>conecte SUS Cidadão </a:t>
            </a:r>
            <a:r>
              <a:rPr lang="pt-BR" sz="1800" dirty="0">
                <a:effectLst/>
                <a:latin typeface="Arial" panose="020B0604020202020204" pitchFamily="34" charset="0"/>
                <a:ea typeface="Calibri" panose="020F0502020204030204" pitchFamily="34" charset="0"/>
                <a:cs typeface="Times New Roman" panose="02020603050405020304" pitchFamily="18" charset="0"/>
              </a:rPr>
              <a:t>através de um sistema de agendamento online.</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pt-BR" sz="1800" dirty="0">
                <a:effectLst/>
                <a:latin typeface="Arial" panose="020B0604020202020204" pitchFamily="34" charset="0"/>
                <a:ea typeface="Calibri" panose="020F0502020204030204" pitchFamily="34" charset="0"/>
                <a:cs typeface="Times New Roman" panose="02020603050405020304" pitchFamily="18" charset="0"/>
              </a:rPr>
              <a:t>A integração com o sistema de </a:t>
            </a:r>
            <a:r>
              <a:rPr lang="pt-BR" sz="1800" i="1" dirty="0">
                <a:effectLst/>
                <a:latin typeface="Arial" panose="020B0604020202020204" pitchFamily="34" charset="0"/>
                <a:ea typeface="Calibri" panose="020F0502020204030204" pitchFamily="34" charset="0"/>
                <a:cs typeface="Times New Roman" panose="02020603050405020304" pitchFamily="18" charset="0"/>
              </a:rPr>
              <a:t>Agendamento Online </a:t>
            </a:r>
            <a:r>
              <a:rPr lang="pt-BR" sz="1800" dirty="0">
                <a:effectLst/>
                <a:latin typeface="Arial" panose="020B0604020202020204" pitchFamily="34" charset="0"/>
                <a:ea typeface="Calibri" panose="020F0502020204030204" pitchFamily="34" charset="0"/>
                <a:cs typeface="Times New Roman" panose="02020603050405020304" pitchFamily="18" charset="0"/>
              </a:rPr>
              <a:t>é estabelecida por meio de uma funcionalidade disponível no PEC, a qual é responsável por ativar ou desativar o uso deste sistema, conforme mostram as Figuras 2 e 3. Quando o sistema estiver ativo no PEC, informações sobre marcação e/ou cancelamento de consultas serão enviados para o </a:t>
            </a:r>
            <a:r>
              <a:rPr lang="pt-BR" sz="1800" i="1" dirty="0">
                <a:effectLst/>
                <a:latin typeface="Arial" panose="020B0604020202020204" pitchFamily="34" charset="0"/>
                <a:ea typeface="Calibri" panose="020F0502020204030204" pitchFamily="34" charset="0"/>
                <a:cs typeface="Times New Roman" panose="02020603050405020304" pitchFamily="18" charset="0"/>
              </a:rPr>
              <a:t>Agendamento Online</a:t>
            </a:r>
            <a:r>
              <a:rPr lang="pt-BR" sz="1800" dirty="0">
                <a:effectLst/>
                <a:latin typeface="Arial" panose="020B0604020202020204" pitchFamily="34" charset="0"/>
                <a:ea typeface="Calibri" panose="020F0502020204030204" pitchFamily="34" charset="0"/>
                <a:cs typeface="Times New Roman" panose="02020603050405020304" pitchFamily="18" charset="0"/>
              </a:rPr>
              <a:t>. O sistema de agendamento, por sua vez, irá notificar os respectivos cidadãos por meio do </a:t>
            </a:r>
            <a:r>
              <a:rPr lang="pt-BR" sz="1800" i="1" dirty="0">
                <a:effectLst/>
                <a:latin typeface="Arial" panose="020B0604020202020204" pitchFamily="34" charset="0"/>
                <a:ea typeface="Calibri" panose="020F0502020204030204" pitchFamily="34" charset="0"/>
                <a:cs typeface="Times New Roman" panose="02020603050405020304" pitchFamily="18" charset="0"/>
              </a:rPr>
              <a:t>Conecte SUS Cidadão</a:t>
            </a:r>
            <a:r>
              <a:rPr lang="pt-BR" sz="1800" dirty="0">
                <a:effectLst/>
                <a:latin typeface="Arial" panose="020B0604020202020204" pitchFamily="34" charset="0"/>
                <a:ea typeface="Calibri" panose="020F0502020204030204" pitchFamily="34" charset="0"/>
                <a:cs typeface="Times New Roman" panose="02020603050405020304" pitchFamily="18" charset="0"/>
              </a:rPr>
              <a:t>, permitindo a comunicação entre os usuários e os profissionais da equipe de saúde. </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pt-BR" dirty="0"/>
          </a:p>
        </p:txBody>
      </p:sp>
    </p:spTree>
    <p:extLst>
      <p:ext uri="{BB962C8B-B14F-4D97-AF65-F5344CB8AC3E}">
        <p14:creationId xmlns:p14="http://schemas.microsoft.com/office/powerpoint/2010/main" val="474923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98606C-DC41-4A76-91CE-5BC69070AC35}"/>
              </a:ext>
            </a:extLst>
          </p:cNvPr>
          <p:cNvSpPr>
            <a:spLocks noGrp="1"/>
          </p:cNvSpPr>
          <p:nvPr>
            <p:ph type="title"/>
          </p:nvPr>
        </p:nvSpPr>
        <p:spPr>
          <a:xfrm>
            <a:off x="1050213" y="174018"/>
            <a:ext cx="10515600" cy="1325563"/>
          </a:xfrm>
        </p:spPr>
        <p:txBody>
          <a:bodyPr/>
          <a:lstStyle/>
          <a:p>
            <a:r>
              <a:rPr lang="pt-BR" sz="1800" b="1" dirty="0">
                <a:effectLst/>
                <a:latin typeface="Arial" panose="020B0604020202020204" pitchFamily="34" charset="0"/>
                <a:ea typeface="Calibri" panose="020F0502020204030204" pitchFamily="34" charset="0"/>
                <a:cs typeface="Times New Roman" panose="02020603050405020304" pitchFamily="18" charset="0"/>
              </a:rPr>
              <a:t>Figura 2. </a:t>
            </a:r>
            <a:r>
              <a:rPr lang="pt-BR" sz="1800" dirty="0">
                <a:effectLst/>
                <a:latin typeface="Arial" panose="020B0604020202020204" pitchFamily="34" charset="0"/>
                <a:ea typeface="Calibri" panose="020F0502020204030204" pitchFamily="34" charset="0"/>
                <a:cs typeface="Times New Roman" panose="02020603050405020304" pitchFamily="18" charset="0"/>
              </a:rPr>
              <a:t>Telas para ativação do Agendamento Online.</a:t>
            </a:r>
            <a:r>
              <a:rPr lang="pt-BR" sz="1800" dirty="0">
                <a:effectLst/>
                <a:latin typeface="Calibri" panose="020F0502020204030204" pitchFamily="34" charset="0"/>
                <a:ea typeface="Calibri" panose="020F0502020204030204" pitchFamily="34" charset="0"/>
                <a:cs typeface="Times New Roman" panose="02020603050405020304" pitchFamily="18" charset="0"/>
              </a:rPr>
              <a:t/>
            </a:r>
            <a:br>
              <a:rPr lang="pt-BR" sz="1800" dirty="0">
                <a:effectLst/>
                <a:latin typeface="Calibri" panose="020F0502020204030204" pitchFamily="34" charset="0"/>
                <a:ea typeface="Calibri" panose="020F0502020204030204" pitchFamily="34" charset="0"/>
                <a:cs typeface="Times New Roman" panose="02020603050405020304" pitchFamily="18" charset="0"/>
              </a:rPr>
            </a:br>
            <a:endParaRPr lang="pt-BR" dirty="0"/>
          </a:p>
        </p:txBody>
      </p:sp>
      <p:pic>
        <p:nvPicPr>
          <p:cNvPr id="4" name="Espaço Reservado para Conteúdo 3">
            <a:extLst>
              <a:ext uri="{FF2B5EF4-FFF2-40B4-BE49-F238E27FC236}">
                <a16:creationId xmlns:a16="http://schemas.microsoft.com/office/drawing/2014/main" id="{07BEA9C6-BCF7-44FE-A4BA-6174C13111F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50213" y="681863"/>
            <a:ext cx="9863090" cy="6002119"/>
          </a:xfrm>
          <a:prstGeom prst="rect">
            <a:avLst/>
          </a:prstGeom>
          <a:noFill/>
          <a:ln>
            <a:noFill/>
          </a:ln>
        </p:spPr>
      </p:pic>
    </p:spTree>
    <p:extLst>
      <p:ext uri="{BB962C8B-B14F-4D97-AF65-F5344CB8AC3E}">
        <p14:creationId xmlns:p14="http://schemas.microsoft.com/office/powerpoint/2010/main" val="2786894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6E8019-88CB-4560-B65E-2CD4C1855A27}"/>
              </a:ext>
            </a:extLst>
          </p:cNvPr>
          <p:cNvSpPr>
            <a:spLocks noGrp="1"/>
          </p:cNvSpPr>
          <p:nvPr>
            <p:ph type="title"/>
          </p:nvPr>
        </p:nvSpPr>
        <p:spPr>
          <a:xfrm>
            <a:off x="1080617" y="314791"/>
            <a:ext cx="10515600" cy="1325563"/>
          </a:xfrm>
        </p:spPr>
        <p:txBody>
          <a:bodyPr/>
          <a:lstStyle/>
          <a:p>
            <a:r>
              <a:rPr lang="pt-BR" sz="1800" b="1" dirty="0">
                <a:effectLst/>
                <a:latin typeface="Arial" panose="020B0604020202020204" pitchFamily="34" charset="0"/>
                <a:ea typeface="Calibri" panose="020F0502020204030204" pitchFamily="34" charset="0"/>
                <a:cs typeface="Times New Roman" panose="02020603050405020304" pitchFamily="18" charset="0"/>
              </a:rPr>
              <a:t>Figura 3. </a:t>
            </a:r>
            <a:r>
              <a:rPr lang="pt-BR" sz="1800" dirty="0">
                <a:effectLst/>
                <a:latin typeface="Arial" panose="020B0604020202020204" pitchFamily="34" charset="0"/>
                <a:ea typeface="Calibri" panose="020F0502020204030204" pitchFamily="34" charset="0"/>
                <a:cs typeface="Times New Roman" panose="02020603050405020304" pitchFamily="18" charset="0"/>
              </a:rPr>
              <a:t>Telas para configuração de agenda online do profissional.</a:t>
            </a:r>
            <a:r>
              <a:rPr lang="pt-BR" sz="1800" dirty="0">
                <a:effectLst/>
                <a:latin typeface="Calibri" panose="020F0502020204030204" pitchFamily="34" charset="0"/>
                <a:ea typeface="Calibri" panose="020F0502020204030204" pitchFamily="34" charset="0"/>
                <a:cs typeface="Times New Roman" panose="02020603050405020304" pitchFamily="18" charset="0"/>
              </a:rPr>
              <a:t/>
            </a:r>
            <a:br>
              <a:rPr lang="pt-BR" sz="1800" dirty="0">
                <a:effectLst/>
                <a:latin typeface="Calibri" panose="020F0502020204030204" pitchFamily="34" charset="0"/>
                <a:ea typeface="Calibri" panose="020F0502020204030204" pitchFamily="34" charset="0"/>
                <a:cs typeface="Times New Roman" panose="02020603050405020304" pitchFamily="18" charset="0"/>
              </a:rPr>
            </a:br>
            <a:endParaRPr lang="pt-BR" dirty="0"/>
          </a:p>
        </p:txBody>
      </p:sp>
      <p:sp>
        <p:nvSpPr>
          <p:cNvPr id="3" name="Espaço Reservado para Conteúdo 2">
            <a:extLst>
              <a:ext uri="{FF2B5EF4-FFF2-40B4-BE49-F238E27FC236}">
                <a16:creationId xmlns:a16="http://schemas.microsoft.com/office/drawing/2014/main" id="{9D98F487-0A94-4A24-B5BB-87E3A36E9B3F}"/>
              </a:ext>
            </a:extLst>
          </p:cNvPr>
          <p:cNvSpPr>
            <a:spLocks noGrp="1"/>
          </p:cNvSpPr>
          <p:nvPr>
            <p:ph idx="1"/>
          </p:nvPr>
        </p:nvSpPr>
        <p:spPr/>
        <p:txBody>
          <a:bodyPr/>
          <a:lstStyle/>
          <a:p>
            <a:endParaRPr lang="pt-BR"/>
          </a:p>
        </p:txBody>
      </p:sp>
      <p:pic>
        <p:nvPicPr>
          <p:cNvPr id="4" name="Imagem 3">
            <a:extLst>
              <a:ext uri="{FF2B5EF4-FFF2-40B4-BE49-F238E27FC236}">
                <a16:creationId xmlns:a16="http://schemas.microsoft.com/office/drawing/2014/main" id="{F0EF8D51-86EC-47B2-AC05-2EF20FE000F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0617" y="792962"/>
            <a:ext cx="9881921" cy="5918229"/>
          </a:xfrm>
          <a:prstGeom prst="rect">
            <a:avLst/>
          </a:prstGeom>
          <a:noFill/>
          <a:ln>
            <a:noFill/>
          </a:ln>
        </p:spPr>
      </p:pic>
    </p:spTree>
    <p:extLst>
      <p:ext uri="{BB962C8B-B14F-4D97-AF65-F5344CB8AC3E}">
        <p14:creationId xmlns:p14="http://schemas.microsoft.com/office/powerpoint/2010/main" val="3454265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E52111-AFF1-4C68-8BD7-AAE1C31C1B7E}"/>
              </a:ext>
            </a:extLst>
          </p:cNvPr>
          <p:cNvSpPr>
            <a:spLocks noGrp="1"/>
          </p:cNvSpPr>
          <p:nvPr>
            <p:ph type="title"/>
          </p:nvPr>
        </p:nvSpPr>
        <p:spPr/>
        <p:txBody>
          <a:bodyPr/>
          <a:lstStyle/>
          <a:p>
            <a:pPr algn="ctr"/>
            <a:r>
              <a:rPr lang="pt-BR" dirty="0"/>
              <a:t>Materiais e métodos</a:t>
            </a:r>
          </a:p>
        </p:txBody>
      </p:sp>
      <p:sp>
        <p:nvSpPr>
          <p:cNvPr id="3" name="Espaço Reservado para Conteúdo 2">
            <a:extLst>
              <a:ext uri="{FF2B5EF4-FFF2-40B4-BE49-F238E27FC236}">
                <a16:creationId xmlns:a16="http://schemas.microsoft.com/office/drawing/2014/main" id="{2DAE4265-30BC-4795-A49B-C18F0038B8CD}"/>
              </a:ext>
            </a:extLst>
          </p:cNvPr>
          <p:cNvSpPr>
            <a:spLocks noGrp="1"/>
          </p:cNvSpPr>
          <p:nvPr>
            <p:ph idx="1"/>
          </p:nvPr>
        </p:nvSpPr>
        <p:spPr/>
        <p:txBody>
          <a:bodyPr>
            <a:noAutofit/>
          </a:bodyPr>
          <a:lstStyle/>
          <a:p>
            <a:pPr algn="l"/>
            <a:r>
              <a:rPr lang="pt-BR" sz="1600" b="0" i="0" u="none" strike="noStrike" baseline="0" dirty="0">
                <a:latin typeface="Minion-Regular"/>
              </a:rPr>
              <a:t>O aplicativo </a:t>
            </a:r>
            <a:r>
              <a:rPr lang="pt-BR" sz="1600" b="0" i="1" u="none" strike="noStrike" baseline="0" dirty="0">
                <a:latin typeface="Minion-Italic"/>
              </a:rPr>
              <a:t>Conecte SUS Cidadão </a:t>
            </a:r>
            <a:r>
              <a:rPr lang="pt-BR" sz="1600" b="0" i="0" u="none" strike="noStrike" baseline="0" dirty="0">
                <a:latin typeface="Minion-Regular"/>
              </a:rPr>
              <a:t>também foi desenvolvido pelo Ministério da Saúde (MS) e pode ser utilizado em smartphones IOS e Android. O aplicativo tem o objetivo de permitir que os cidadãos acessem informações pessoais e clínicas contidas em diversos sistemas, como Rede Nacional de Dados em Saúde (RNDS), Sistema de Cadastramento de Usuários do SUS  (CADSUS), Cadastro Nacional de Estabelecimentos de Saúde (CNES), Sistema de Informação do Programa Nacional de Imunização (SIPNI) e PEC e-SUS APS. </a:t>
            </a:r>
          </a:p>
          <a:p>
            <a:pPr algn="l"/>
            <a:r>
              <a:rPr lang="pt-BR" sz="1600" b="0" i="0" u="none" strike="noStrike" baseline="0" dirty="0">
                <a:latin typeface="Minion-Regular"/>
              </a:rPr>
              <a:t>A integração com estes sistemas permite o acesso aos dados de vacinação do cidadão, resultados de exames da COVID-19, histórico de prescrição e retirada de medicamentos, consultas realizadas, histórico de doação de sangue e situação cadastral no sistema nacional de doação de órgãos, que podem ser observados na Figura 4.</a:t>
            </a:r>
            <a:endParaRPr lang="pt-BR" sz="1600" dirty="0"/>
          </a:p>
        </p:txBody>
      </p:sp>
    </p:spTree>
    <p:extLst>
      <p:ext uri="{BB962C8B-B14F-4D97-AF65-F5344CB8AC3E}">
        <p14:creationId xmlns:p14="http://schemas.microsoft.com/office/powerpoint/2010/main" val="801249811"/>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557</TotalTime>
  <Words>1275</Words>
  <Application>Microsoft Office PowerPoint</Application>
  <PresentationFormat>Widescreen</PresentationFormat>
  <Paragraphs>76</Paragraphs>
  <Slides>16</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16</vt:i4>
      </vt:variant>
    </vt:vector>
  </HeadingPairs>
  <TitlesOfParts>
    <vt:vector size="24" baseType="lpstr">
      <vt:lpstr>Arial</vt:lpstr>
      <vt:lpstr>Calibri</vt:lpstr>
      <vt:lpstr>Minion-Italic</vt:lpstr>
      <vt:lpstr>Minion-Regular</vt:lpstr>
      <vt:lpstr>Modern Love</vt:lpstr>
      <vt:lpstr>The Hand</vt:lpstr>
      <vt:lpstr>Times New Roman</vt:lpstr>
      <vt:lpstr>SketchyVTI</vt:lpstr>
      <vt:lpstr>Apresentação do artigo</vt:lpstr>
      <vt:lpstr>Objetivo</vt:lpstr>
      <vt:lpstr>Objetivo</vt:lpstr>
      <vt:lpstr>Materiais e métodos</vt:lpstr>
      <vt:lpstr>Figura 1. Tela para registro de atendimento individual do PEC e-SUS APS.</vt:lpstr>
      <vt:lpstr>Materiais e métodos</vt:lpstr>
      <vt:lpstr>Figura 2. Telas para ativação do Agendamento Online. </vt:lpstr>
      <vt:lpstr>Figura 3. Telas para configuração de agenda online do profissional. </vt:lpstr>
      <vt:lpstr>Materiais e métodos</vt:lpstr>
      <vt:lpstr>Figura 4. Tela inicial e de agendamentos do cidadão do Conecte SUS Cidadão. </vt:lpstr>
      <vt:lpstr>Materiais e métodos</vt:lpstr>
      <vt:lpstr>Figura 5. Arquitetura do Sistema de Agendamento Online. </vt:lpstr>
      <vt:lpstr>Resultados </vt:lpstr>
      <vt:lpstr>Apresentação do PowerPoint</vt:lpstr>
      <vt:lpstr>CONCLUSÃO </vt:lpstr>
      <vt:lpstr>FIM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artigo</dc:title>
  <dc:creator>sandro fracaro</dc:creator>
  <cp:lastModifiedBy>AlunoTI</cp:lastModifiedBy>
  <cp:revision>5</cp:revision>
  <dcterms:created xsi:type="dcterms:W3CDTF">2021-11-18T00:33:07Z</dcterms:created>
  <dcterms:modified xsi:type="dcterms:W3CDTF">2021-11-19T23:11:29Z</dcterms:modified>
</cp:coreProperties>
</file>