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56" r:id="rId2"/>
    <p:sldId id="272" r:id="rId3"/>
    <p:sldId id="293" r:id="rId4"/>
    <p:sldId id="257" r:id="rId5"/>
    <p:sldId id="258" r:id="rId6"/>
    <p:sldId id="259" r:id="rId7"/>
    <p:sldId id="260" r:id="rId8"/>
    <p:sldId id="261" r:id="rId9"/>
    <p:sldId id="262" r:id="rId10"/>
    <p:sldId id="263" r:id="rId11"/>
    <p:sldId id="264" r:id="rId12"/>
    <p:sldId id="265" r:id="rId13"/>
    <p:sldId id="266" r:id="rId14"/>
    <p:sldId id="267" r:id="rId15"/>
    <p:sldId id="290" r:id="rId16"/>
    <p:sldId id="268" r:id="rId17"/>
    <p:sldId id="269" r:id="rId18"/>
    <p:sldId id="291" r:id="rId19"/>
    <p:sldId id="292" r:id="rId20"/>
    <p:sldId id="295" r:id="rId21"/>
    <p:sldId id="274" r:id="rId22"/>
    <p:sldId id="294" r:id="rId23"/>
    <p:sldId id="275"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70" r:id="rId37"/>
    <p:sldId id="271" r:id="rId38"/>
    <p:sldId id="27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6A7806-C1AC-434D-AB62-BDD3E6656512}"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D9F54-A9A5-431C-9FF0-0B12C98B7AC4}" type="slidenum">
              <a:rPr lang="en-US" smtClean="0"/>
              <a:t>‹#›</a:t>
            </a:fld>
            <a:endParaRPr lang="en-US"/>
          </a:p>
        </p:txBody>
      </p:sp>
    </p:spTree>
    <p:extLst>
      <p:ext uri="{BB962C8B-B14F-4D97-AF65-F5344CB8AC3E}">
        <p14:creationId xmlns:p14="http://schemas.microsoft.com/office/powerpoint/2010/main" val="119010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72BDDEF-B28C-42E3-AB82-F295CD05A446}" type="datetime1">
              <a:rPr lang="en-US" smtClean="0"/>
              <a:t>24/07/2017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7A0A709-6ACC-4D06-A5CE-15ED633ED8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8B14E4-0721-4700-946B-B648DB4DA19E}" type="datetime1">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0A709-6ACC-4D06-A5CE-15ED633ED8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6C76F8-2E6D-4579-8D71-B651E3E006EF}" type="datetime1">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0A709-6ACC-4D06-A5CE-15ED633ED8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E9DA614-49C2-45E3-B223-16D367033F86}" type="datetime1">
              <a:rPr lang="en-US" smtClean="0"/>
              <a:t>24/07/2017</a:t>
            </a:fld>
            <a:endParaRPr lang="en-US"/>
          </a:p>
        </p:txBody>
      </p:sp>
      <p:sp>
        <p:nvSpPr>
          <p:cNvPr id="9" name="Slide Number Placeholder 8"/>
          <p:cNvSpPr>
            <a:spLocks noGrp="1"/>
          </p:cNvSpPr>
          <p:nvPr>
            <p:ph type="sldNum" sz="quarter" idx="15"/>
          </p:nvPr>
        </p:nvSpPr>
        <p:spPr/>
        <p:txBody>
          <a:bodyPr rtlCol="0"/>
          <a:lstStyle/>
          <a:p>
            <a:fld id="{C7A0A709-6ACC-4D06-A5CE-15ED633ED84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B179CD2-FF28-4D7E-8DC2-7E2FBD2C2E33}" type="datetime1">
              <a:rPr lang="en-US" smtClean="0"/>
              <a:t>24/07/2017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7A0A709-6ACC-4D06-A5CE-15ED633ED8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681693-F151-455C-B7DF-73F3FAE06284}" type="datetime1">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0A709-6ACC-4D06-A5CE-15ED633ED84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D1B4579-1C5D-4FE1-A137-9420E0162058}" type="datetime1">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0A709-6ACC-4D06-A5CE-15ED633ED84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2BFFACE-62DA-4FF7-828D-EA57660CF61F}" type="datetime1">
              <a:rPr lang="en-US" smtClean="0"/>
              <a:t>24/07/2017</a:t>
            </a:fld>
            <a:endParaRPr lang="en-US"/>
          </a:p>
        </p:txBody>
      </p:sp>
      <p:sp>
        <p:nvSpPr>
          <p:cNvPr id="7" name="Slide Number Placeholder 6"/>
          <p:cNvSpPr>
            <a:spLocks noGrp="1"/>
          </p:cNvSpPr>
          <p:nvPr>
            <p:ph type="sldNum" sz="quarter" idx="11"/>
          </p:nvPr>
        </p:nvSpPr>
        <p:spPr/>
        <p:txBody>
          <a:bodyPr rtlCol="0"/>
          <a:lstStyle/>
          <a:p>
            <a:fld id="{C7A0A709-6ACC-4D06-A5CE-15ED633ED84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D7371-8DBE-47B3-A515-CD2FED908B32}" type="datetime1">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0A709-6ACC-4D06-A5CE-15ED633ED8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EC9398E-9500-45DD-955B-2CDB68A9C855}" type="datetime1">
              <a:rPr lang="en-US" smtClean="0"/>
              <a:t>24/07/2017</a:t>
            </a:fld>
            <a:endParaRPr lang="en-US"/>
          </a:p>
        </p:txBody>
      </p:sp>
      <p:sp>
        <p:nvSpPr>
          <p:cNvPr id="22" name="Slide Number Placeholder 21"/>
          <p:cNvSpPr>
            <a:spLocks noGrp="1"/>
          </p:cNvSpPr>
          <p:nvPr>
            <p:ph type="sldNum" sz="quarter" idx="15"/>
          </p:nvPr>
        </p:nvSpPr>
        <p:spPr/>
        <p:txBody>
          <a:bodyPr rtlCol="0"/>
          <a:lstStyle/>
          <a:p>
            <a:fld id="{C7A0A709-6ACC-4D06-A5CE-15ED633ED84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EABF62F-435E-41FC-8EDF-A93AB46004D1}" type="datetime1">
              <a:rPr lang="en-US" smtClean="0"/>
              <a:t>24/07/2017</a:t>
            </a:fld>
            <a:endParaRPr lang="en-US"/>
          </a:p>
        </p:txBody>
      </p:sp>
      <p:sp>
        <p:nvSpPr>
          <p:cNvPr id="18" name="Slide Number Placeholder 17"/>
          <p:cNvSpPr>
            <a:spLocks noGrp="1"/>
          </p:cNvSpPr>
          <p:nvPr>
            <p:ph type="sldNum" sz="quarter" idx="11"/>
          </p:nvPr>
        </p:nvSpPr>
        <p:spPr/>
        <p:txBody>
          <a:bodyPr rtlCol="0"/>
          <a:lstStyle/>
          <a:p>
            <a:fld id="{C7A0A709-6ACC-4D06-A5CE-15ED633ED84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B92B0D5-8286-4922-B446-85816C933AAD}" type="datetime1">
              <a:rPr lang="en-US" smtClean="0"/>
              <a:t>24/07/2017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7A0A709-6ACC-4D06-A5CE-15ED633ED8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295400"/>
            <a:ext cx="7696200" cy="2362200"/>
          </a:xfrm>
        </p:spPr>
        <p:txBody>
          <a:bodyPr>
            <a:normAutofit/>
          </a:bodyPr>
          <a:lstStyle/>
          <a:p>
            <a:pPr algn="ctr"/>
            <a:r>
              <a:rPr lang="en-US" dirty="0"/>
              <a:t>An Efficient Approach to store data for Location based Chat Application </a:t>
            </a:r>
          </a:p>
        </p:txBody>
      </p:sp>
      <p:sp>
        <p:nvSpPr>
          <p:cNvPr id="4" name="Slide Number Placeholder 3"/>
          <p:cNvSpPr>
            <a:spLocks noGrp="1"/>
          </p:cNvSpPr>
          <p:nvPr>
            <p:ph type="sldNum" sz="quarter" idx="12"/>
          </p:nvPr>
        </p:nvSpPr>
        <p:spPr/>
        <p:txBody>
          <a:bodyPr/>
          <a:lstStyle/>
          <a:p>
            <a:fld id="{C7A0A709-6ACC-4D06-A5CE-15ED633ED844}" type="slidenum">
              <a:rPr lang="en-US" smtClean="0"/>
              <a:t>1</a:t>
            </a:fld>
            <a:endParaRPr lang="en-US" dirty="0"/>
          </a:p>
        </p:txBody>
      </p:sp>
      <p:pic>
        <p:nvPicPr>
          <p:cNvPr id="5" name="Picture 3" descr="Description: kle te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805" y="169718"/>
            <a:ext cx="7166795" cy="1808018"/>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p:nvPr>
        </p:nvSpPr>
        <p:spPr>
          <a:xfrm>
            <a:off x="3810000" y="4372877"/>
            <a:ext cx="6400800" cy="1752600"/>
          </a:xfrm>
        </p:spPr>
        <p:txBody>
          <a:bodyPr/>
          <a:lstStyle/>
          <a:p>
            <a:r>
              <a:rPr lang="en-US" dirty="0" smtClean="0">
                <a:solidFill>
                  <a:schemeClr val="tx1"/>
                </a:solidFill>
              </a:rPr>
              <a:t>          By:</a:t>
            </a:r>
          </a:p>
          <a:p>
            <a:r>
              <a:rPr lang="en-US" dirty="0" smtClean="0">
                <a:solidFill>
                  <a:schemeClr val="tx1"/>
                </a:solidFill>
              </a:rPr>
              <a:t>Jabiulla Mulla</a:t>
            </a:r>
          </a:p>
          <a:p>
            <a:r>
              <a:rPr lang="en-US" dirty="0" smtClean="0">
                <a:solidFill>
                  <a:schemeClr val="tx1"/>
                </a:solidFill>
              </a:rPr>
              <a:t>(01FE15MCS004)</a:t>
            </a:r>
            <a:endParaRPr lang="en-US" dirty="0">
              <a:solidFill>
                <a:schemeClr val="tx1"/>
              </a:solidFill>
            </a:endParaRPr>
          </a:p>
        </p:txBody>
      </p:sp>
      <p:pic>
        <p:nvPicPr>
          <p:cNvPr id="7" name="Picture 5" descr="http://www.servelots.com/new/img/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971" y="5092616"/>
            <a:ext cx="1776846" cy="152885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p:cNvSpPr txBox="1">
            <a:spLocks/>
          </p:cNvSpPr>
          <p:nvPr/>
        </p:nvSpPr>
        <p:spPr bwMode="auto">
          <a:xfrm>
            <a:off x="1477944" y="5081102"/>
            <a:ext cx="609600" cy="517524"/>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Rectangle 8"/>
          <p:cNvSpPr/>
          <p:nvPr/>
        </p:nvSpPr>
        <p:spPr>
          <a:xfrm>
            <a:off x="1143000" y="5643030"/>
            <a:ext cx="4572000" cy="923330"/>
          </a:xfrm>
          <a:prstGeom prst="rect">
            <a:avLst/>
          </a:prstGeom>
        </p:spPr>
        <p:txBody>
          <a:bodyPr>
            <a:spAutoFit/>
          </a:bodyPr>
          <a:lstStyle/>
          <a:p>
            <a:pPr algn="ctr"/>
            <a:r>
              <a:rPr lang="en-US" dirty="0" smtClean="0"/>
              <a:t>Under Guidance:</a:t>
            </a:r>
          </a:p>
          <a:p>
            <a:pPr algn="ctr"/>
            <a:r>
              <a:rPr lang="en-US" dirty="0" smtClean="0"/>
              <a:t>Dr. </a:t>
            </a:r>
            <a:r>
              <a:rPr lang="en-US" dirty="0" smtClean="0"/>
              <a:t>V.P.Baligar</a:t>
            </a:r>
            <a:endParaRPr lang="en-US" dirty="0"/>
          </a:p>
          <a:p>
            <a:pPr algn="ctr"/>
            <a:r>
              <a:rPr lang="en-US" dirty="0" err="1" smtClean="0"/>
              <a:t>T.B.Dinesh</a:t>
            </a:r>
            <a:endParaRPr lang="en-US" dirty="0"/>
          </a:p>
        </p:txBody>
      </p:sp>
      <p:sp>
        <p:nvSpPr>
          <p:cNvPr id="3" name="TextBox 2"/>
          <p:cNvSpPr txBox="1"/>
          <p:nvPr/>
        </p:nvSpPr>
        <p:spPr>
          <a:xfrm>
            <a:off x="4478299" y="3777734"/>
            <a:ext cx="1859805" cy="369332"/>
          </a:xfrm>
          <a:prstGeom prst="rect">
            <a:avLst/>
          </a:prstGeom>
          <a:noFill/>
        </p:spPr>
        <p:txBody>
          <a:bodyPr wrap="none" rtlCol="0">
            <a:spAutoFit/>
          </a:bodyPr>
          <a:lstStyle/>
          <a:p>
            <a:r>
              <a:rPr lang="en-US" dirty="0" smtClean="0"/>
              <a:t>3</a:t>
            </a:r>
            <a:r>
              <a:rPr lang="en-US" baseline="30000" dirty="0" smtClean="0"/>
              <a:t>rd</a:t>
            </a:r>
            <a:r>
              <a:rPr lang="en-US" dirty="0" smtClean="0"/>
              <a:t> Phase Demo</a:t>
            </a:r>
            <a:endParaRPr lang="en-US" dirty="0"/>
          </a:p>
        </p:txBody>
      </p:sp>
    </p:spTree>
    <p:extLst>
      <p:ext uri="{BB962C8B-B14F-4D97-AF65-F5344CB8AC3E}">
        <p14:creationId xmlns:p14="http://schemas.microsoft.com/office/powerpoint/2010/main" val="216755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Non- Functional</a:t>
            </a:r>
            <a:r>
              <a:rPr lang="en-US" b="1" spc="-20" dirty="0" smtClean="0">
                <a:latin typeface="Times New Roman"/>
                <a:cs typeface="Times New Roman"/>
              </a:rPr>
              <a:t> </a:t>
            </a:r>
            <a:r>
              <a:rPr lang="en-US" b="1" spc="-5" dirty="0" smtClean="0">
                <a:latin typeface="Times New Roman"/>
                <a:cs typeface="Times New Roman"/>
              </a:rPr>
              <a:t>Requirements:</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a:xfrm>
            <a:off x="152400" y="1219200"/>
            <a:ext cx="8229600" cy="4373563"/>
          </a:xfrm>
        </p:spPr>
        <p:txBody>
          <a:bodyPr>
            <a:normAutofit fontScale="25000" lnSpcReduction="20000"/>
          </a:bodyPr>
          <a:lstStyle/>
          <a:p>
            <a:pPr>
              <a:lnSpc>
                <a:spcPct val="100000"/>
              </a:lnSpc>
              <a:spcBef>
                <a:spcPts val="20"/>
              </a:spcBef>
            </a:pPr>
            <a:endParaRPr lang="en-US" sz="9600" dirty="0" smtClean="0">
              <a:cs typeface="Times New Roman"/>
            </a:endParaRPr>
          </a:p>
          <a:p>
            <a:pPr marL="412750" marR="6985" lvl="1" indent="-171450">
              <a:lnSpc>
                <a:spcPct val="110000"/>
              </a:lnSpc>
              <a:buFont typeface="Wingdings" pitchFamily="2" charset="2"/>
              <a:buChar char="Ø"/>
              <a:tabLst>
                <a:tab pos="469900" algn="l"/>
              </a:tabLst>
            </a:pPr>
            <a:r>
              <a:rPr lang="en-US" sz="8000" spc="-5" dirty="0" smtClean="0">
                <a:cs typeface="Times New Roman"/>
              </a:rPr>
              <a:t>Scalability: </a:t>
            </a:r>
            <a:r>
              <a:rPr lang="en-US" sz="8000" dirty="0" smtClean="0">
                <a:cs typeface="Times New Roman"/>
              </a:rPr>
              <a:t>The application should be highly </a:t>
            </a:r>
            <a:r>
              <a:rPr lang="en-US" sz="8000" spc="-5" dirty="0" smtClean="0">
                <a:cs typeface="Times New Roman"/>
              </a:rPr>
              <a:t>scalable; around </a:t>
            </a:r>
            <a:r>
              <a:rPr lang="en-US" sz="8000" dirty="0" smtClean="0">
                <a:cs typeface="Times New Roman"/>
              </a:rPr>
              <a:t>90% of users must be </a:t>
            </a:r>
            <a:r>
              <a:rPr lang="en-US" sz="8000" spc="-5" dirty="0" smtClean="0">
                <a:cs typeface="Times New Roman"/>
              </a:rPr>
              <a:t>able  </a:t>
            </a:r>
            <a:r>
              <a:rPr lang="en-US" sz="8000" dirty="0" smtClean="0">
                <a:cs typeface="Times New Roman"/>
              </a:rPr>
              <a:t>to use the </a:t>
            </a:r>
            <a:r>
              <a:rPr lang="en-US" sz="8000" spc="-5" dirty="0" smtClean="0">
                <a:cs typeface="Times New Roman"/>
              </a:rPr>
              <a:t>application</a:t>
            </a:r>
            <a:r>
              <a:rPr lang="en-US" sz="8000" spc="-20" dirty="0" smtClean="0">
                <a:cs typeface="Times New Roman"/>
              </a:rPr>
              <a:t> </a:t>
            </a:r>
            <a:r>
              <a:rPr lang="en-US" sz="8000" spc="-5" dirty="0" smtClean="0">
                <a:cs typeface="Times New Roman"/>
              </a:rPr>
              <a:t>simultaneously.</a:t>
            </a:r>
            <a:endParaRPr lang="en-US" sz="8000" dirty="0" smtClean="0">
              <a:cs typeface="Times New Roman"/>
            </a:endParaRPr>
          </a:p>
          <a:p>
            <a:pPr lvl="1">
              <a:spcBef>
                <a:spcPts val="40"/>
              </a:spcBef>
              <a:buFont typeface="Wingdings" pitchFamily="2" charset="2"/>
              <a:buChar char="Ø"/>
            </a:pPr>
            <a:endParaRPr lang="en-US" sz="8000" dirty="0" smtClean="0">
              <a:cs typeface="Times New Roman"/>
            </a:endParaRPr>
          </a:p>
          <a:p>
            <a:pPr marL="412750" marR="5080" lvl="1" indent="-171450">
              <a:lnSpc>
                <a:spcPct val="110000"/>
              </a:lnSpc>
              <a:buFont typeface="Wingdings" pitchFamily="2" charset="2"/>
              <a:buChar char="Ø"/>
              <a:tabLst>
                <a:tab pos="469900" algn="l"/>
              </a:tabLst>
            </a:pPr>
            <a:r>
              <a:rPr lang="en-US" sz="8000" spc="-5" dirty="0" smtClean="0">
                <a:cs typeface="Times New Roman"/>
              </a:rPr>
              <a:t>Performance: </a:t>
            </a:r>
            <a:r>
              <a:rPr lang="en-US" sz="8000" dirty="0" smtClean="0">
                <a:cs typeface="Times New Roman"/>
              </a:rPr>
              <a:t>The </a:t>
            </a:r>
            <a:r>
              <a:rPr lang="en-US" sz="8000" spc="-5" dirty="0" smtClean="0">
                <a:cs typeface="Times New Roman"/>
              </a:rPr>
              <a:t>application </a:t>
            </a:r>
            <a:r>
              <a:rPr lang="en-US" sz="8000" dirty="0" smtClean="0">
                <a:cs typeface="Times New Roman"/>
              </a:rPr>
              <a:t>should be </a:t>
            </a:r>
            <a:r>
              <a:rPr lang="en-US" sz="8000" spc="-5" dirty="0" smtClean="0">
                <a:cs typeface="Times New Roman"/>
              </a:rPr>
              <a:t>interactive and </a:t>
            </a:r>
            <a:r>
              <a:rPr lang="en-US" sz="8000" dirty="0" smtClean="0">
                <a:cs typeface="Times New Roman"/>
              </a:rPr>
              <a:t>the </a:t>
            </a:r>
            <a:r>
              <a:rPr lang="en-US" sz="8000" spc="-5" dirty="0" smtClean="0">
                <a:cs typeface="Times New Roman"/>
              </a:rPr>
              <a:t>delays </a:t>
            </a:r>
            <a:r>
              <a:rPr lang="en-US" sz="8000" dirty="0" smtClean="0">
                <a:cs typeface="Times New Roman"/>
              </a:rPr>
              <a:t>involved must be </a:t>
            </a:r>
            <a:r>
              <a:rPr lang="en-US" sz="8000" spc="-5" dirty="0" smtClean="0">
                <a:cs typeface="Times New Roman"/>
              </a:rPr>
              <a:t>less  which </a:t>
            </a:r>
            <a:r>
              <a:rPr lang="en-US" sz="8000" dirty="0" smtClean="0">
                <a:cs typeface="Times New Roman"/>
              </a:rPr>
              <a:t>is less </a:t>
            </a:r>
            <a:r>
              <a:rPr lang="en-US" sz="8000" spc="-5" dirty="0" smtClean="0">
                <a:cs typeface="Times New Roman"/>
              </a:rPr>
              <a:t>than </a:t>
            </a:r>
            <a:r>
              <a:rPr lang="en-US" sz="8000" dirty="0" smtClean="0">
                <a:cs typeface="Times New Roman"/>
              </a:rPr>
              <a:t>2</a:t>
            </a:r>
            <a:r>
              <a:rPr lang="en-US" sz="8000" spc="-45" dirty="0" smtClean="0">
                <a:cs typeface="Times New Roman"/>
              </a:rPr>
              <a:t> </a:t>
            </a:r>
            <a:r>
              <a:rPr lang="en-US" sz="8000" spc="-5" dirty="0" smtClean="0">
                <a:cs typeface="Times New Roman"/>
              </a:rPr>
              <a:t>secs.</a:t>
            </a:r>
            <a:endParaRPr lang="en-US" sz="8000" dirty="0" smtClean="0">
              <a:cs typeface="Times New Roman"/>
            </a:endParaRPr>
          </a:p>
          <a:p>
            <a:pPr lvl="1">
              <a:buFont typeface="Wingdings" pitchFamily="2" charset="2"/>
              <a:buChar char="Ø"/>
            </a:pPr>
            <a:endParaRPr lang="en-US" sz="8000" dirty="0" smtClean="0">
              <a:cs typeface="Times New Roman"/>
            </a:endParaRPr>
          </a:p>
          <a:p>
            <a:pPr marL="412750" lvl="1" indent="-171450">
              <a:buFont typeface="Wingdings" pitchFamily="2" charset="2"/>
              <a:buChar char="Ø"/>
              <a:tabLst>
                <a:tab pos="469900" algn="l"/>
              </a:tabLst>
            </a:pPr>
            <a:r>
              <a:rPr lang="en-US" sz="8000" spc="-5" dirty="0" smtClean="0">
                <a:cs typeface="Times New Roman"/>
              </a:rPr>
              <a:t>Reliability: </a:t>
            </a:r>
            <a:r>
              <a:rPr lang="en-US" sz="8000" dirty="0" smtClean="0">
                <a:cs typeface="Times New Roman"/>
              </a:rPr>
              <a:t>The application should be </a:t>
            </a:r>
            <a:r>
              <a:rPr lang="en-US" sz="8000" spc="-5" dirty="0" smtClean="0">
                <a:cs typeface="Times New Roman"/>
              </a:rPr>
              <a:t>reliable </a:t>
            </a:r>
            <a:r>
              <a:rPr lang="en-US" sz="8000" dirty="0" smtClean="0">
                <a:cs typeface="Times New Roman"/>
              </a:rPr>
              <a:t>on Cloudant </a:t>
            </a:r>
            <a:r>
              <a:rPr lang="en-US" sz="8000" spc="-5" dirty="0" smtClean="0">
                <a:cs typeface="Times New Roman"/>
              </a:rPr>
              <a:t>service and internet</a:t>
            </a:r>
            <a:r>
              <a:rPr lang="en-US" sz="8000" spc="60" dirty="0" smtClean="0">
                <a:cs typeface="Times New Roman"/>
              </a:rPr>
              <a:t> </a:t>
            </a:r>
            <a:r>
              <a:rPr lang="en-US" sz="8000" spc="-5" dirty="0" smtClean="0">
                <a:cs typeface="Times New Roman"/>
              </a:rPr>
              <a:t>service.</a:t>
            </a:r>
            <a:endParaRPr lang="en-US" sz="8000" dirty="0" smtClean="0">
              <a:cs typeface="Times New Roman"/>
            </a:endParaRPr>
          </a:p>
          <a:p>
            <a:pPr lvl="1">
              <a:spcBef>
                <a:spcPts val="15"/>
              </a:spcBef>
              <a:buFont typeface="Wingdings" pitchFamily="2" charset="2"/>
              <a:buChar char="Ø"/>
            </a:pPr>
            <a:endParaRPr lang="en-US" sz="8000" dirty="0" smtClean="0">
              <a:cs typeface="Times New Roman"/>
            </a:endParaRPr>
          </a:p>
          <a:p>
            <a:pPr marL="412750" lvl="1" indent="-171450">
              <a:buFont typeface="Wingdings" pitchFamily="2" charset="2"/>
              <a:buChar char="Ø"/>
              <a:tabLst>
                <a:tab pos="469900" algn="l"/>
              </a:tabLst>
            </a:pPr>
            <a:r>
              <a:rPr lang="en-US" sz="8000" spc="-5" dirty="0" smtClean="0">
                <a:cs typeface="Times New Roman"/>
              </a:rPr>
              <a:t>Speed </a:t>
            </a:r>
            <a:r>
              <a:rPr lang="en-US" sz="8000" dirty="0" smtClean="0">
                <a:cs typeface="Times New Roman"/>
              </a:rPr>
              <a:t>: The </a:t>
            </a:r>
            <a:r>
              <a:rPr lang="en-US" sz="8000" spc="-5" dirty="0" smtClean="0">
                <a:cs typeface="Times New Roman"/>
              </a:rPr>
              <a:t>application </a:t>
            </a:r>
            <a:r>
              <a:rPr lang="en-US" sz="8000" dirty="0" smtClean="0">
                <a:cs typeface="Times New Roman"/>
              </a:rPr>
              <a:t>speed should </a:t>
            </a:r>
            <a:r>
              <a:rPr lang="en-US" sz="8000" spc="-5" dirty="0" smtClean="0">
                <a:cs typeface="Times New Roman"/>
              </a:rPr>
              <a:t>depend </a:t>
            </a:r>
            <a:r>
              <a:rPr lang="en-US" sz="8000" dirty="0" smtClean="0">
                <a:cs typeface="Times New Roman"/>
              </a:rPr>
              <a:t>on </a:t>
            </a:r>
            <a:r>
              <a:rPr lang="en-US" sz="8000" spc="-5" dirty="0" smtClean="0">
                <a:cs typeface="Times New Roman"/>
              </a:rPr>
              <a:t>internet</a:t>
            </a:r>
            <a:r>
              <a:rPr lang="en-US" sz="8000" spc="50" dirty="0" smtClean="0">
                <a:cs typeface="Times New Roman"/>
              </a:rPr>
              <a:t> </a:t>
            </a:r>
            <a:r>
              <a:rPr lang="en-US" sz="8000" spc="-5" dirty="0" smtClean="0">
                <a:cs typeface="Times New Roman"/>
              </a:rPr>
              <a:t>service.</a:t>
            </a:r>
            <a:endParaRPr lang="en-US" sz="8000" dirty="0" smtClean="0">
              <a:cs typeface="Times New Roman"/>
            </a:endParaRPr>
          </a:p>
          <a:p>
            <a:pPr lvl="1">
              <a:spcBef>
                <a:spcPts val="20"/>
              </a:spcBef>
              <a:buFont typeface="Wingdings" pitchFamily="2" charset="2"/>
              <a:buChar char="Ø"/>
            </a:pPr>
            <a:endParaRPr lang="en-US" sz="8000" dirty="0" smtClean="0">
              <a:cs typeface="Times New Roman"/>
            </a:endParaRPr>
          </a:p>
          <a:p>
            <a:pPr marL="412750" marR="8255" lvl="1" indent="-171450">
              <a:lnSpc>
                <a:spcPct val="110800"/>
              </a:lnSpc>
              <a:buFont typeface="Wingdings" pitchFamily="2" charset="2"/>
              <a:buChar char="Ø"/>
              <a:tabLst>
                <a:tab pos="469900" algn="l"/>
                <a:tab pos="1148715" algn="l"/>
              </a:tabLst>
            </a:pPr>
            <a:r>
              <a:rPr lang="en-US" sz="8000" spc="-5" dirty="0" smtClean="0">
                <a:cs typeface="Times New Roman"/>
              </a:rPr>
              <a:t>Security:	</a:t>
            </a:r>
            <a:r>
              <a:rPr lang="en-US" sz="8000" dirty="0" smtClean="0">
                <a:cs typeface="Times New Roman"/>
              </a:rPr>
              <a:t>The</a:t>
            </a:r>
            <a:r>
              <a:rPr lang="en-US" sz="8000" spc="225" dirty="0" smtClean="0">
                <a:cs typeface="Times New Roman"/>
              </a:rPr>
              <a:t> </a:t>
            </a:r>
            <a:r>
              <a:rPr lang="en-US" sz="8000" spc="-5" dirty="0" smtClean="0">
                <a:cs typeface="Times New Roman"/>
              </a:rPr>
              <a:t>application</a:t>
            </a:r>
            <a:r>
              <a:rPr lang="en-US" sz="8000" spc="215" dirty="0" smtClean="0">
                <a:cs typeface="Times New Roman"/>
              </a:rPr>
              <a:t> </a:t>
            </a:r>
            <a:r>
              <a:rPr lang="en-US" sz="8000" dirty="0" smtClean="0">
                <a:cs typeface="Times New Roman"/>
              </a:rPr>
              <a:t>should</a:t>
            </a:r>
            <a:r>
              <a:rPr lang="en-US" sz="8000" spc="215" dirty="0" smtClean="0">
                <a:cs typeface="Times New Roman"/>
              </a:rPr>
              <a:t> </a:t>
            </a:r>
            <a:r>
              <a:rPr lang="en-US" sz="8000" spc="-5" dirty="0" smtClean="0">
                <a:cs typeface="Times New Roman"/>
              </a:rPr>
              <a:t>have</a:t>
            </a:r>
            <a:r>
              <a:rPr lang="en-US" sz="8000" spc="215" dirty="0" smtClean="0">
                <a:cs typeface="Times New Roman"/>
              </a:rPr>
              <a:t> </a:t>
            </a:r>
            <a:r>
              <a:rPr lang="en-US" sz="8000" spc="-5" dirty="0" smtClean="0">
                <a:cs typeface="Times New Roman"/>
              </a:rPr>
              <a:t>authentication</a:t>
            </a:r>
            <a:r>
              <a:rPr lang="en-US" sz="8000" spc="215" dirty="0" smtClean="0">
                <a:cs typeface="Times New Roman"/>
              </a:rPr>
              <a:t> </a:t>
            </a:r>
            <a:r>
              <a:rPr lang="en-US" sz="8000" spc="-5" dirty="0" smtClean="0">
                <a:cs typeface="Times New Roman"/>
              </a:rPr>
              <a:t>mechanism</a:t>
            </a:r>
            <a:r>
              <a:rPr lang="en-US" sz="8000" spc="225" dirty="0" smtClean="0">
                <a:cs typeface="Times New Roman"/>
              </a:rPr>
              <a:t> </a:t>
            </a:r>
            <a:r>
              <a:rPr lang="en-US" sz="8000" dirty="0" smtClean="0">
                <a:cs typeface="Times New Roman"/>
              </a:rPr>
              <a:t>which</a:t>
            </a:r>
            <a:r>
              <a:rPr lang="en-US" sz="8000" spc="215" dirty="0" smtClean="0">
                <a:cs typeface="Times New Roman"/>
              </a:rPr>
              <a:t> </a:t>
            </a:r>
            <a:r>
              <a:rPr lang="en-US" sz="8000" dirty="0" smtClean="0">
                <a:cs typeface="Times New Roman"/>
              </a:rPr>
              <a:t>should</a:t>
            </a:r>
            <a:r>
              <a:rPr lang="en-US" sz="8000" spc="215" dirty="0" smtClean="0">
                <a:cs typeface="Times New Roman"/>
              </a:rPr>
              <a:t> </a:t>
            </a:r>
            <a:r>
              <a:rPr lang="en-US" sz="8000" spc="-5" dirty="0" smtClean="0">
                <a:cs typeface="Times New Roman"/>
              </a:rPr>
              <a:t>avoid </a:t>
            </a:r>
            <a:r>
              <a:rPr lang="en-US" sz="8000" dirty="0" smtClean="0">
                <a:cs typeface="Times New Roman"/>
              </a:rPr>
              <a:t> </a:t>
            </a:r>
            <a:r>
              <a:rPr lang="en-US" sz="8000" spc="-5" dirty="0" smtClean="0">
                <a:cs typeface="Times New Roman"/>
              </a:rPr>
              <a:t>data</a:t>
            </a:r>
            <a:r>
              <a:rPr lang="en-US" sz="8000" spc="-65" dirty="0" smtClean="0">
                <a:cs typeface="Times New Roman"/>
              </a:rPr>
              <a:t> </a:t>
            </a:r>
            <a:r>
              <a:rPr lang="en-US" sz="8000" spc="-5" dirty="0" smtClean="0">
                <a:cs typeface="Times New Roman"/>
              </a:rPr>
              <a:t>hacking.</a:t>
            </a:r>
            <a:endParaRPr lang="en-US" sz="8000" dirty="0" smtClean="0">
              <a:cs typeface="Times New Roman"/>
            </a:endParaRPr>
          </a:p>
          <a:p>
            <a:pPr lvl="1">
              <a:buFont typeface="Wingdings" pitchFamily="2" charset="2"/>
              <a:buChar char="Ø"/>
            </a:pPr>
            <a:endParaRPr lang="en-US" sz="8000" dirty="0" smtClean="0">
              <a:cs typeface="Times New Roman"/>
            </a:endParaRPr>
          </a:p>
          <a:p>
            <a:pPr marL="412750" lvl="1" indent="-171450">
              <a:buFont typeface="Wingdings" pitchFamily="2" charset="2"/>
              <a:buChar char="Ø"/>
              <a:tabLst>
                <a:tab pos="469900" algn="l"/>
              </a:tabLst>
            </a:pPr>
            <a:r>
              <a:rPr lang="en-US" sz="8000" spc="-5" dirty="0" smtClean="0">
                <a:cs typeface="Times New Roman"/>
              </a:rPr>
              <a:t>Availability: </a:t>
            </a:r>
            <a:r>
              <a:rPr lang="en-US" sz="8000" dirty="0" smtClean="0">
                <a:cs typeface="Times New Roman"/>
              </a:rPr>
              <a:t>The application should be </a:t>
            </a:r>
            <a:r>
              <a:rPr lang="en-US" sz="8000" spc="-5" dirty="0" smtClean="0">
                <a:cs typeface="Times New Roman"/>
              </a:rPr>
              <a:t>available</a:t>
            </a:r>
            <a:r>
              <a:rPr lang="en-US" sz="8000" spc="-10" dirty="0" smtClean="0">
                <a:cs typeface="Times New Roman"/>
              </a:rPr>
              <a:t> </a:t>
            </a:r>
            <a:r>
              <a:rPr lang="en-US" sz="8000" spc="-5" dirty="0" smtClean="0">
                <a:cs typeface="Times New Roman"/>
              </a:rPr>
              <a:t>anytime.</a:t>
            </a:r>
            <a:endParaRPr lang="en-US" sz="8000" dirty="0" smtClean="0">
              <a:cs typeface="Times New Roman"/>
            </a:endParaRPr>
          </a:p>
          <a:p>
            <a:pPr lvl="1">
              <a:spcBef>
                <a:spcPts val="15"/>
              </a:spcBef>
              <a:buFont typeface="Wingdings" pitchFamily="2" charset="2"/>
              <a:buChar char="Ø"/>
            </a:pPr>
            <a:endParaRPr lang="en-US" sz="8000" dirty="0" smtClean="0">
              <a:cs typeface="Times New Roman"/>
            </a:endParaRPr>
          </a:p>
          <a:p>
            <a:pPr marL="412750" lvl="1" indent="-171450">
              <a:buFont typeface="Wingdings" pitchFamily="2" charset="2"/>
              <a:buChar char="Ø"/>
              <a:tabLst>
                <a:tab pos="469900" algn="l"/>
              </a:tabLst>
            </a:pPr>
            <a:r>
              <a:rPr lang="en-US" sz="8000" dirty="0" smtClean="0">
                <a:cs typeface="Times New Roman"/>
              </a:rPr>
              <a:t>Usability : The </a:t>
            </a:r>
            <a:r>
              <a:rPr lang="en-US" sz="8000" spc="-5" dirty="0" smtClean="0">
                <a:cs typeface="Times New Roman"/>
              </a:rPr>
              <a:t>application </a:t>
            </a:r>
            <a:r>
              <a:rPr lang="en-US" sz="8000" dirty="0" smtClean="0">
                <a:cs typeface="Times New Roman"/>
              </a:rPr>
              <a:t>is easy to handle </a:t>
            </a:r>
            <a:r>
              <a:rPr lang="en-US" sz="8000" spc="-5" dirty="0" smtClean="0">
                <a:cs typeface="Times New Roman"/>
              </a:rPr>
              <a:t>and </a:t>
            </a:r>
            <a:r>
              <a:rPr lang="en-US" sz="8000" dirty="0" smtClean="0">
                <a:cs typeface="Times New Roman"/>
              </a:rPr>
              <a:t>navigate </a:t>
            </a:r>
            <a:r>
              <a:rPr lang="en-US" sz="8000" spc="-5" dirty="0" smtClean="0">
                <a:cs typeface="Times New Roman"/>
              </a:rPr>
              <a:t>between screens </a:t>
            </a:r>
            <a:r>
              <a:rPr lang="en-US" sz="8000" dirty="0" smtClean="0">
                <a:cs typeface="Times New Roman"/>
              </a:rPr>
              <a:t>without</a:t>
            </a:r>
            <a:r>
              <a:rPr lang="en-US" sz="8000" spc="-5" dirty="0" smtClean="0">
                <a:cs typeface="Times New Roman"/>
              </a:rPr>
              <a:t> delays</a:t>
            </a:r>
            <a:endParaRPr lang="en-US" sz="8000" dirty="0" smtClean="0">
              <a:cs typeface="Times New Roman"/>
            </a:endParaRPr>
          </a:p>
          <a:p>
            <a:pPr>
              <a:buFont typeface="Wingdings" pitchFamily="2" charset="2"/>
              <a:buChar char="Ø"/>
            </a:pPr>
            <a:endParaRPr lang="en-US" sz="2000" dirty="0"/>
          </a:p>
        </p:txBody>
      </p:sp>
      <p:sp>
        <p:nvSpPr>
          <p:cNvPr id="4" name="Slide Number Placeholder 3"/>
          <p:cNvSpPr>
            <a:spLocks noGrp="1"/>
          </p:cNvSpPr>
          <p:nvPr>
            <p:ph type="sldNum" sz="quarter" idx="15"/>
          </p:nvPr>
        </p:nvSpPr>
        <p:spPr/>
        <p:txBody>
          <a:bodyPr/>
          <a:lstStyle/>
          <a:p>
            <a:fld id="{C7A0A709-6ACC-4D06-A5CE-15ED633ED844}" type="slidenum">
              <a:rPr lang="en-US" smtClean="0"/>
              <a:t>10</a:t>
            </a:fld>
            <a:endParaRPr lang="en-US" dirty="0"/>
          </a:p>
        </p:txBody>
      </p:sp>
    </p:spTree>
    <p:extLst>
      <p:ext uri="{BB962C8B-B14F-4D97-AF65-F5344CB8AC3E}">
        <p14:creationId xmlns:p14="http://schemas.microsoft.com/office/powerpoint/2010/main" val="4016980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a:cs typeface="Times New Roman"/>
              </a:rPr>
              <a:t>Hardware</a:t>
            </a:r>
            <a:r>
              <a:rPr lang="en-US" b="1" spc="-65" dirty="0" smtClean="0">
                <a:latin typeface="Times New Roman"/>
                <a:cs typeface="Times New Roman"/>
              </a:rPr>
              <a:t> </a:t>
            </a:r>
            <a:r>
              <a:rPr lang="en-US" b="1" spc="-5" dirty="0" smtClean="0">
                <a:latin typeface="Times New Roman"/>
                <a:cs typeface="Times New Roman"/>
              </a:rPr>
              <a:t>Requirements</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a:xfrm>
            <a:off x="381000" y="1143000"/>
            <a:ext cx="7467600" cy="4873752"/>
          </a:xfrm>
        </p:spPr>
        <p:txBody>
          <a:bodyPr>
            <a:normAutofit/>
          </a:bodyPr>
          <a:lstStyle/>
          <a:p>
            <a:pPr>
              <a:lnSpc>
                <a:spcPct val="100000"/>
              </a:lnSpc>
              <a:spcBef>
                <a:spcPts val="35"/>
              </a:spcBef>
            </a:pPr>
            <a:endParaRPr lang="en-US" sz="4000" dirty="0" smtClean="0">
              <a:cs typeface="Times New Roman"/>
            </a:endParaRPr>
          </a:p>
          <a:p>
            <a:pPr marL="177165" indent="-164465" algn="just">
              <a:lnSpc>
                <a:spcPct val="100000"/>
              </a:lnSpc>
              <a:buAutoNum type="arabicParenR"/>
              <a:tabLst>
                <a:tab pos="177800" algn="l"/>
              </a:tabLst>
            </a:pPr>
            <a:r>
              <a:rPr lang="en-US" spc="-5" dirty="0" smtClean="0">
                <a:cs typeface="Times New Roman"/>
              </a:rPr>
              <a:t>Operating </a:t>
            </a:r>
            <a:r>
              <a:rPr lang="en-US" dirty="0" smtClean="0">
                <a:cs typeface="Times New Roman"/>
              </a:rPr>
              <a:t>System:</a:t>
            </a:r>
            <a:r>
              <a:rPr lang="en-US" spc="-25" dirty="0" smtClean="0">
                <a:cs typeface="Times New Roman"/>
              </a:rPr>
              <a:t> </a:t>
            </a:r>
            <a:r>
              <a:rPr lang="en-US" spc="-5" dirty="0" smtClean="0">
                <a:cs typeface="Times New Roman"/>
              </a:rPr>
              <a:t>Windows/Linux</a:t>
            </a:r>
            <a:endParaRPr lang="en-US" dirty="0" smtClean="0">
              <a:cs typeface="Times New Roman"/>
            </a:endParaRPr>
          </a:p>
          <a:p>
            <a:pPr>
              <a:lnSpc>
                <a:spcPct val="100000"/>
              </a:lnSpc>
              <a:spcBef>
                <a:spcPts val="15"/>
              </a:spcBef>
              <a:buFont typeface="Times New Roman"/>
              <a:buAutoNum type="arabicParenR"/>
            </a:pPr>
            <a:endParaRPr lang="en-US" sz="4000" dirty="0" smtClean="0">
              <a:cs typeface="Times New Roman"/>
            </a:endParaRPr>
          </a:p>
          <a:p>
            <a:pPr marL="177165" indent="-164465" algn="just">
              <a:lnSpc>
                <a:spcPct val="100000"/>
              </a:lnSpc>
              <a:buAutoNum type="arabicParenR"/>
              <a:tabLst>
                <a:tab pos="177800" algn="l"/>
              </a:tabLst>
            </a:pPr>
            <a:r>
              <a:rPr lang="en-US" spc="-5" dirty="0" smtClean="0">
                <a:cs typeface="Times New Roman"/>
              </a:rPr>
              <a:t>RAM: </a:t>
            </a:r>
            <a:r>
              <a:rPr lang="en-US" dirty="0" smtClean="0">
                <a:cs typeface="Times New Roman"/>
              </a:rPr>
              <a:t>min 4</a:t>
            </a:r>
            <a:r>
              <a:rPr lang="en-US" spc="-70" dirty="0" smtClean="0">
                <a:cs typeface="Times New Roman"/>
              </a:rPr>
              <a:t> </a:t>
            </a:r>
            <a:r>
              <a:rPr lang="en-US" spc="-5" dirty="0" smtClean="0">
                <a:cs typeface="Times New Roman"/>
              </a:rPr>
              <a:t>GB</a:t>
            </a:r>
            <a:endParaRPr lang="en-US" dirty="0" smtClean="0">
              <a:cs typeface="Times New Roman"/>
            </a:endParaRPr>
          </a:p>
          <a:p>
            <a:pPr>
              <a:lnSpc>
                <a:spcPct val="100000"/>
              </a:lnSpc>
              <a:buFont typeface="Times New Roman"/>
              <a:buAutoNum type="arabicParenR"/>
            </a:pPr>
            <a:endParaRPr lang="en-US" sz="4000" dirty="0" smtClean="0">
              <a:cs typeface="Times New Roman"/>
            </a:endParaRPr>
          </a:p>
          <a:p>
            <a:pPr marL="177165" indent="-164465" algn="just">
              <a:lnSpc>
                <a:spcPct val="100000"/>
              </a:lnSpc>
              <a:buAutoNum type="arabicParenR"/>
              <a:tabLst>
                <a:tab pos="177800" algn="l"/>
              </a:tabLst>
            </a:pPr>
            <a:r>
              <a:rPr lang="en-US" spc="-5" dirty="0" smtClean="0">
                <a:cs typeface="Times New Roman"/>
              </a:rPr>
              <a:t>Hard Disk: </a:t>
            </a:r>
            <a:r>
              <a:rPr lang="en-US" dirty="0" smtClean="0">
                <a:cs typeface="Times New Roman"/>
              </a:rPr>
              <a:t>min 250</a:t>
            </a:r>
            <a:r>
              <a:rPr lang="en-US" spc="-60" dirty="0" smtClean="0">
                <a:cs typeface="Times New Roman"/>
              </a:rPr>
              <a:t> </a:t>
            </a:r>
            <a:r>
              <a:rPr lang="en-US" dirty="0" smtClean="0">
                <a:cs typeface="Times New Roman"/>
              </a:rPr>
              <a:t>GB</a:t>
            </a:r>
          </a:p>
          <a:p>
            <a:pPr>
              <a:lnSpc>
                <a:spcPct val="100000"/>
              </a:lnSpc>
              <a:spcBef>
                <a:spcPts val="15"/>
              </a:spcBef>
              <a:buFont typeface="Times New Roman"/>
              <a:buAutoNum type="arabicParenR"/>
            </a:pPr>
            <a:endParaRPr lang="en-US" sz="4000" dirty="0" smtClean="0">
              <a:cs typeface="Times New Roman"/>
            </a:endParaRPr>
          </a:p>
          <a:p>
            <a:pPr marL="177165" indent="-164465" algn="just">
              <a:lnSpc>
                <a:spcPct val="100000"/>
              </a:lnSpc>
              <a:buAutoNum type="arabicParenR"/>
              <a:tabLst>
                <a:tab pos="177800" algn="l"/>
              </a:tabLst>
            </a:pPr>
            <a:r>
              <a:rPr lang="en-US" spc="-5" dirty="0" smtClean="0">
                <a:cs typeface="Times New Roman"/>
              </a:rPr>
              <a:t>Android</a:t>
            </a:r>
            <a:r>
              <a:rPr lang="en-US" spc="-75" dirty="0" smtClean="0">
                <a:cs typeface="Times New Roman"/>
              </a:rPr>
              <a:t> </a:t>
            </a:r>
            <a:r>
              <a:rPr lang="en-US" dirty="0" smtClean="0">
                <a:cs typeface="Times New Roman"/>
              </a:rPr>
              <a:t>Phone</a:t>
            </a: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11</a:t>
            </a:fld>
            <a:endParaRPr lang="en-US" dirty="0"/>
          </a:p>
        </p:txBody>
      </p:sp>
    </p:spTree>
    <p:extLst>
      <p:ext uri="{BB962C8B-B14F-4D97-AF65-F5344CB8AC3E}">
        <p14:creationId xmlns:p14="http://schemas.microsoft.com/office/powerpoint/2010/main" val="555941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Software</a:t>
            </a:r>
            <a:r>
              <a:rPr lang="en-US" b="1" spc="-60" dirty="0" smtClean="0">
                <a:latin typeface="Times New Roman"/>
                <a:cs typeface="Times New Roman"/>
              </a:rPr>
              <a:t> </a:t>
            </a:r>
            <a:r>
              <a:rPr lang="en-US" b="1" spc="-5" dirty="0" smtClean="0">
                <a:latin typeface="Times New Roman"/>
                <a:cs typeface="Times New Roman"/>
              </a:rPr>
              <a:t>Requirements</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p:txBody>
          <a:bodyPr>
            <a:normAutofit/>
          </a:bodyPr>
          <a:lstStyle/>
          <a:p>
            <a:pPr marL="469900" indent="-457200">
              <a:buFont typeface="Wingdings" pitchFamily="2" charset="2"/>
              <a:buChar char="Ø"/>
              <a:tabLst>
                <a:tab pos="165100" algn="l"/>
              </a:tabLst>
            </a:pPr>
            <a:r>
              <a:rPr lang="en-US" sz="2800" dirty="0" smtClean="0">
                <a:cs typeface="Times New Roman"/>
              </a:rPr>
              <a:t>Ionic</a:t>
            </a:r>
            <a:r>
              <a:rPr lang="en-US" sz="2800" spc="-70" dirty="0" smtClean="0">
                <a:cs typeface="Times New Roman"/>
              </a:rPr>
              <a:t> </a:t>
            </a:r>
            <a:r>
              <a:rPr lang="en-US" sz="2800" spc="-5" dirty="0" smtClean="0">
                <a:cs typeface="Times New Roman"/>
              </a:rPr>
              <a:t>Framework</a:t>
            </a:r>
            <a:br>
              <a:rPr lang="en-US" sz="2800" spc="-5" dirty="0" smtClean="0">
                <a:cs typeface="Times New Roman"/>
              </a:rPr>
            </a:br>
            <a:endParaRPr lang="en-US" sz="2800" spc="-5" dirty="0" smtClean="0">
              <a:cs typeface="Times New Roman"/>
            </a:endParaRPr>
          </a:p>
          <a:p>
            <a:pPr marL="469900" indent="-457200">
              <a:buFont typeface="Wingdings" pitchFamily="2" charset="2"/>
              <a:buChar char="Ø"/>
              <a:tabLst>
                <a:tab pos="165100" algn="l"/>
              </a:tabLst>
            </a:pPr>
            <a:r>
              <a:rPr lang="en-US" sz="2800" dirty="0" smtClean="0">
                <a:cs typeface="Times New Roman"/>
              </a:rPr>
              <a:t>Angular</a:t>
            </a:r>
            <a:r>
              <a:rPr lang="en-US" sz="2800" spc="-100" dirty="0" smtClean="0">
                <a:cs typeface="Times New Roman"/>
              </a:rPr>
              <a:t> </a:t>
            </a:r>
            <a:r>
              <a:rPr lang="en-US" sz="2800" dirty="0" smtClean="0">
                <a:cs typeface="Times New Roman"/>
              </a:rPr>
              <a:t>JS</a:t>
            </a:r>
            <a:br>
              <a:rPr lang="en-US" sz="2800" dirty="0" smtClean="0">
                <a:cs typeface="Times New Roman"/>
              </a:rPr>
            </a:br>
            <a:endParaRPr lang="en-US" sz="2800" dirty="0" smtClean="0">
              <a:cs typeface="Times New Roman"/>
            </a:endParaRPr>
          </a:p>
          <a:p>
            <a:pPr marL="469900" indent="-457200">
              <a:spcBef>
                <a:spcPts val="5"/>
              </a:spcBef>
              <a:buFont typeface="Wingdings" pitchFamily="2" charset="2"/>
              <a:buChar char="Ø"/>
              <a:tabLst>
                <a:tab pos="165100" algn="l"/>
              </a:tabLst>
            </a:pPr>
            <a:r>
              <a:rPr lang="en-US" sz="2800" spc="-5" dirty="0" smtClean="0">
                <a:cs typeface="Times New Roman"/>
              </a:rPr>
              <a:t>Node.js</a:t>
            </a:r>
            <a:br>
              <a:rPr lang="en-US" sz="2800" spc="-5" dirty="0" smtClean="0">
                <a:cs typeface="Times New Roman"/>
              </a:rPr>
            </a:br>
            <a:endParaRPr lang="en-US" sz="2800" spc="-5" dirty="0" smtClean="0">
              <a:cs typeface="Times New Roman"/>
            </a:endParaRPr>
          </a:p>
          <a:p>
            <a:pPr marL="469900" indent="-457200">
              <a:spcBef>
                <a:spcPts val="5"/>
              </a:spcBef>
              <a:buFont typeface="Wingdings" pitchFamily="2" charset="2"/>
              <a:buChar char="Ø"/>
              <a:tabLst>
                <a:tab pos="165100" algn="l"/>
              </a:tabLst>
            </a:pPr>
            <a:r>
              <a:rPr lang="en-US" sz="2800" spc="-5" dirty="0" smtClean="0">
                <a:cs typeface="Times New Roman"/>
              </a:rPr>
              <a:t>NPM</a:t>
            </a:r>
            <a:br>
              <a:rPr lang="en-US" sz="2800" spc="-5" dirty="0" smtClean="0">
                <a:cs typeface="Times New Roman"/>
              </a:rPr>
            </a:br>
            <a:endParaRPr lang="en-US" sz="2800" spc="-5" dirty="0" smtClean="0">
              <a:cs typeface="Times New Roman"/>
            </a:endParaRPr>
          </a:p>
          <a:p>
            <a:pPr marL="469900" indent="-457200">
              <a:spcBef>
                <a:spcPts val="5"/>
              </a:spcBef>
              <a:buFont typeface="Wingdings" pitchFamily="2" charset="2"/>
              <a:buChar char="Ø"/>
              <a:tabLst>
                <a:tab pos="165100" algn="l"/>
              </a:tabLst>
            </a:pPr>
            <a:r>
              <a:rPr lang="en-US" sz="2800" dirty="0" smtClean="0">
                <a:cs typeface="Times New Roman"/>
              </a:rPr>
              <a:t>Cloudant</a:t>
            </a:r>
            <a:r>
              <a:rPr lang="en-US" sz="2800" spc="-75" dirty="0" smtClean="0">
                <a:cs typeface="Times New Roman"/>
              </a:rPr>
              <a:t> </a:t>
            </a:r>
            <a:r>
              <a:rPr lang="en-US" sz="2800" spc="-5" dirty="0" smtClean="0">
                <a:cs typeface="Times New Roman"/>
              </a:rPr>
              <a:t>Database</a:t>
            </a:r>
            <a:br>
              <a:rPr lang="en-US" sz="2800" spc="-5" dirty="0" smtClean="0">
                <a:cs typeface="Times New Roman"/>
              </a:rPr>
            </a:br>
            <a:endParaRPr lang="en-US" sz="2800" spc="-5" dirty="0" smtClean="0">
              <a:cs typeface="Times New Roman"/>
            </a:endParaRPr>
          </a:p>
          <a:p>
            <a:pPr marL="469900" indent="-457200">
              <a:spcBef>
                <a:spcPts val="5"/>
              </a:spcBef>
              <a:buFont typeface="Wingdings" pitchFamily="2" charset="2"/>
              <a:buChar char="Ø"/>
              <a:tabLst>
                <a:tab pos="165100" algn="l"/>
              </a:tabLst>
            </a:pPr>
            <a:r>
              <a:rPr lang="en-US" sz="2800" spc="-5" dirty="0" smtClean="0">
                <a:cs typeface="Times New Roman"/>
              </a:rPr>
              <a:t>ANDROID SDK</a:t>
            </a:r>
            <a:r>
              <a:rPr lang="en-US" sz="2800" spc="-70" dirty="0" smtClean="0">
                <a:cs typeface="Times New Roman"/>
              </a:rPr>
              <a:t> </a:t>
            </a:r>
            <a:endParaRPr lang="en-US" sz="2800" dirty="0" smtClean="0">
              <a:cs typeface="Times New Roman"/>
            </a:endParaRPr>
          </a:p>
          <a:p>
            <a:pPr>
              <a:lnSpc>
                <a:spcPct val="100000"/>
              </a:lnSpc>
              <a:buFont typeface="Wingdings" pitchFamily="2" charset="2"/>
              <a:buChar char="Ø"/>
            </a:pPr>
            <a:endParaRPr lang="en-US" sz="2800" spc="-5" dirty="0" smtClean="0">
              <a:latin typeface="Times New Roman"/>
              <a:cs typeface="Times New Roman"/>
            </a:endParaRPr>
          </a:p>
          <a:p>
            <a:pPr>
              <a:lnSpc>
                <a:spcPct val="100000"/>
              </a:lnSpc>
              <a:buFont typeface="Wingdings" pitchFamily="2" charset="2"/>
              <a:buChar char="Ø"/>
            </a:pPr>
            <a:endParaRPr lang="en-US" sz="2800" dirty="0" smtClean="0">
              <a:latin typeface="Times New Roman"/>
              <a:cs typeface="Times New Roman"/>
            </a:endParaRPr>
          </a:p>
          <a:p>
            <a:pPr>
              <a:buFont typeface="Wingdings" pitchFamily="2" charset="2"/>
              <a:buChar char="Ø"/>
            </a:pPr>
            <a:endParaRPr lang="en-US" sz="2800" dirty="0"/>
          </a:p>
        </p:txBody>
      </p:sp>
      <p:sp>
        <p:nvSpPr>
          <p:cNvPr id="4" name="Slide Number Placeholder 3"/>
          <p:cNvSpPr>
            <a:spLocks noGrp="1"/>
          </p:cNvSpPr>
          <p:nvPr>
            <p:ph type="sldNum" sz="quarter" idx="15"/>
          </p:nvPr>
        </p:nvSpPr>
        <p:spPr/>
        <p:txBody>
          <a:bodyPr/>
          <a:lstStyle/>
          <a:p>
            <a:fld id="{C7A0A709-6ACC-4D06-A5CE-15ED633ED844}" type="slidenum">
              <a:rPr lang="en-US" smtClean="0"/>
              <a:t>12</a:t>
            </a:fld>
            <a:endParaRPr lang="en-US" dirty="0"/>
          </a:p>
        </p:txBody>
      </p:sp>
    </p:spTree>
    <p:extLst>
      <p:ext uri="{BB962C8B-B14F-4D97-AF65-F5344CB8AC3E}">
        <p14:creationId xmlns:p14="http://schemas.microsoft.com/office/powerpoint/2010/main" val="891774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Design	</a:t>
            </a:r>
            <a:endParaRPr lang="en-US" dirty="0"/>
          </a:p>
        </p:txBody>
      </p:sp>
      <p:sp>
        <p:nvSpPr>
          <p:cNvPr id="3" name="Content Placeholder 2"/>
          <p:cNvSpPr>
            <a:spLocks noGrp="1"/>
          </p:cNvSpPr>
          <p:nvPr>
            <p:ph sz="quarter" idx="1"/>
          </p:nvPr>
        </p:nvSpPr>
        <p:spPr>
          <a:xfrm>
            <a:off x="533400" y="1143000"/>
            <a:ext cx="7467600" cy="4873752"/>
          </a:xfrm>
        </p:spPr>
        <p:txBody>
          <a:bodyPr/>
          <a:lstStyle/>
          <a:p>
            <a:r>
              <a:rPr lang="en-US" dirty="0" smtClean="0"/>
              <a:t>Architecture Design</a:t>
            </a:r>
          </a:p>
          <a:p>
            <a:pPr marL="0" indent="0">
              <a:buNone/>
            </a:pPr>
            <a:endParaRPr lang="en-US" dirty="0"/>
          </a:p>
        </p:txBody>
      </p:sp>
      <p:sp>
        <p:nvSpPr>
          <p:cNvPr id="5" name="Slide Number Placeholder 4"/>
          <p:cNvSpPr>
            <a:spLocks noGrp="1"/>
          </p:cNvSpPr>
          <p:nvPr>
            <p:ph type="sldNum" sz="quarter" idx="15"/>
          </p:nvPr>
        </p:nvSpPr>
        <p:spPr/>
        <p:txBody>
          <a:bodyPr/>
          <a:lstStyle/>
          <a:p>
            <a:fld id="{C7A0A709-6ACC-4D06-A5CE-15ED633ED844}" type="slidenum">
              <a:rPr lang="en-US" smtClean="0"/>
              <a:t>13</a:t>
            </a:fld>
            <a:endParaRPr lang="en-US" dirty="0"/>
          </a:p>
        </p:txBody>
      </p:sp>
      <p:pic>
        <p:nvPicPr>
          <p:cNvPr id="6" name="Picture 5" descr="G:\BVB Mtech\4th SEM\Design\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3886200" y="568036"/>
            <a:ext cx="3975735" cy="5932487"/>
          </a:xfrm>
          <a:prstGeom prst="rect">
            <a:avLst/>
          </a:prstGeom>
          <a:noFill/>
          <a:ln>
            <a:noFill/>
          </a:ln>
        </p:spPr>
      </p:pic>
    </p:spTree>
    <p:extLst>
      <p:ext uri="{BB962C8B-B14F-4D97-AF65-F5344CB8AC3E}">
        <p14:creationId xmlns:p14="http://schemas.microsoft.com/office/powerpoint/2010/main" val="1804528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lstStyle/>
          <a:p>
            <a:r>
              <a:rPr lang="en-US" dirty="0" smtClean="0"/>
              <a:t>Detailed Design</a:t>
            </a:r>
            <a:endParaRPr lang="en-US" dirty="0"/>
          </a:p>
        </p:txBody>
      </p:sp>
      <p:sp>
        <p:nvSpPr>
          <p:cNvPr id="3" name="Content Placeholder 2"/>
          <p:cNvSpPr>
            <a:spLocks noGrp="1"/>
          </p:cNvSpPr>
          <p:nvPr>
            <p:ph sz="quarter" idx="1"/>
          </p:nvPr>
        </p:nvSpPr>
        <p:spPr>
          <a:xfrm>
            <a:off x="381000" y="1143000"/>
            <a:ext cx="8229600" cy="4525963"/>
          </a:xfrm>
        </p:spPr>
        <p:txBody>
          <a:bodyPr/>
          <a:lstStyle/>
          <a:p>
            <a:pPr marL="514350" indent="-514350">
              <a:buFont typeface="+mj-lt"/>
              <a:buAutoNum type="arabicPeriod"/>
            </a:pPr>
            <a:r>
              <a:rPr lang="en-US" dirty="0" smtClean="0"/>
              <a:t>UseCase Design</a:t>
            </a:r>
          </a:p>
          <a:p>
            <a:pPr marL="457200" indent="-457200">
              <a:buFont typeface="+mj-lt"/>
              <a:buAutoNum type="alphaLcParenR"/>
            </a:pPr>
            <a:r>
              <a:rPr lang="en-US" dirty="0" smtClean="0"/>
              <a:t>Server User Case</a:t>
            </a:r>
          </a:p>
          <a:p>
            <a:pPr marL="514350" indent="-514350">
              <a:buFont typeface="+mj-lt"/>
              <a:buAutoNum type="arabicPeriod"/>
            </a:pPr>
            <a:endParaRPr lang="en-US" dirty="0"/>
          </a:p>
        </p:txBody>
      </p:sp>
      <p:sp>
        <p:nvSpPr>
          <p:cNvPr id="5" name="Slide Number Placeholder 4"/>
          <p:cNvSpPr>
            <a:spLocks noGrp="1"/>
          </p:cNvSpPr>
          <p:nvPr>
            <p:ph type="sldNum" sz="quarter" idx="15"/>
          </p:nvPr>
        </p:nvSpPr>
        <p:spPr/>
        <p:txBody>
          <a:bodyPr/>
          <a:lstStyle/>
          <a:p>
            <a:fld id="{C7A0A709-6ACC-4D06-A5CE-15ED633ED844}" type="slidenum">
              <a:rPr lang="en-US" smtClean="0"/>
              <a:t>14</a:t>
            </a:fld>
            <a:endParaRPr lang="en-US" dirty="0"/>
          </a:p>
        </p:txBody>
      </p:sp>
      <p:pic>
        <p:nvPicPr>
          <p:cNvPr id="6" name="Picture 5" descr="G:\BVB Mtech\4th SEM\Design\server_usecase.PNG"/>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4724400" cy="3962400"/>
          </a:xfrm>
          <a:prstGeom prst="rect">
            <a:avLst/>
          </a:prstGeom>
          <a:noFill/>
          <a:ln>
            <a:noFill/>
          </a:ln>
        </p:spPr>
      </p:pic>
    </p:spTree>
    <p:extLst>
      <p:ext uri="{BB962C8B-B14F-4D97-AF65-F5344CB8AC3E}">
        <p14:creationId xmlns:p14="http://schemas.microsoft.com/office/powerpoint/2010/main" val="184661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Design</a:t>
            </a:r>
          </a:p>
        </p:txBody>
      </p:sp>
      <p:sp>
        <p:nvSpPr>
          <p:cNvPr id="3" name="Content Placeholder 2"/>
          <p:cNvSpPr>
            <a:spLocks noGrp="1"/>
          </p:cNvSpPr>
          <p:nvPr>
            <p:ph sz="quarter" idx="1"/>
          </p:nvPr>
        </p:nvSpPr>
        <p:spPr/>
        <p:txBody>
          <a:bodyPr/>
          <a:lstStyle/>
          <a:p>
            <a:pPr marL="0" indent="0">
              <a:buNone/>
            </a:pPr>
            <a:r>
              <a:rPr lang="en-US" dirty="0" smtClean="0"/>
              <a:t>b) User Use Case</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15</a:t>
            </a:fld>
            <a:endParaRPr lang="en-US"/>
          </a:p>
        </p:txBody>
      </p:sp>
      <p:pic>
        <p:nvPicPr>
          <p:cNvPr id="5" name="Picture 4" descr="G:\BVB Mtech\4th SEM\Design\user_usecase.PNG"/>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3505200" cy="4905375"/>
          </a:xfrm>
          <a:prstGeom prst="rect">
            <a:avLst/>
          </a:prstGeom>
          <a:noFill/>
          <a:ln>
            <a:noFill/>
          </a:ln>
        </p:spPr>
      </p:pic>
    </p:spTree>
    <p:extLst>
      <p:ext uri="{BB962C8B-B14F-4D97-AF65-F5344CB8AC3E}">
        <p14:creationId xmlns:p14="http://schemas.microsoft.com/office/powerpoint/2010/main" val="2860919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BVB Mtech\4th SEM\Design\flowchart.PNG"/>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
            <a:ext cx="5931535" cy="6313170"/>
          </a:xfrm>
          <a:prstGeom prst="rect">
            <a:avLst/>
          </a:prstGeom>
          <a:noFill/>
          <a:ln>
            <a:noFill/>
          </a:ln>
        </p:spPr>
      </p:pic>
      <p:sp>
        <p:nvSpPr>
          <p:cNvPr id="2" name="Title 1"/>
          <p:cNvSpPr>
            <a:spLocks noGrp="1"/>
          </p:cNvSpPr>
          <p:nvPr>
            <p:ph type="title"/>
          </p:nvPr>
        </p:nvSpPr>
        <p:spPr>
          <a:xfrm>
            <a:off x="304800" y="41564"/>
            <a:ext cx="8229600" cy="1143000"/>
          </a:xfrm>
        </p:spPr>
        <p:txBody>
          <a:bodyPr/>
          <a:lstStyle/>
          <a:p>
            <a:r>
              <a:rPr lang="en-US" dirty="0" smtClean="0"/>
              <a:t>Detailed Design</a:t>
            </a:r>
            <a:endParaRPr lang="en-US" dirty="0"/>
          </a:p>
        </p:txBody>
      </p:sp>
      <p:sp>
        <p:nvSpPr>
          <p:cNvPr id="3" name="Content Placeholder 2"/>
          <p:cNvSpPr>
            <a:spLocks noGrp="1"/>
          </p:cNvSpPr>
          <p:nvPr>
            <p:ph sz="quarter" idx="1"/>
          </p:nvPr>
        </p:nvSpPr>
        <p:spPr>
          <a:xfrm>
            <a:off x="457200" y="1219200"/>
            <a:ext cx="8229600" cy="4906963"/>
          </a:xfrm>
        </p:spPr>
        <p:txBody>
          <a:bodyPr/>
          <a:lstStyle/>
          <a:p>
            <a:pPr marL="0" indent="0">
              <a:buNone/>
            </a:pPr>
            <a:r>
              <a:rPr lang="en-US" dirty="0" smtClean="0"/>
              <a:t>2.Flowchart </a:t>
            </a:r>
            <a:endParaRPr lang="en-US" dirty="0"/>
          </a:p>
        </p:txBody>
      </p:sp>
      <p:sp>
        <p:nvSpPr>
          <p:cNvPr id="5" name="Slide Number Placeholder 4"/>
          <p:cNvSpPr>
            <a:spLocks noGrp="1"/>
          </p:cNvSpPr>
          <p:nvPr>
            <p:ph type="sldNum" sz="quarter" idx="15"/>
          </p:nvPr>
        </p:nvSpPr>
        <p:spPr/>
        <p:txBody>
          <a:bodyPr/>
          <a:lstStyle/>
          <a:p>
            <a:fld id="{C7A0A709-6ACC-4D06-A5CE-15ED633ED844}" type="slidenum">
              <a:rPr lang="en-US" smtClean="0"/>
              <a:t>16</a:t>
            </a:fld>
            <a:endParaRPr lang="en-US" dirty="0"/>
          </a:p>
        </p:txBody>
      </p:sp>
    </p:spTree>
    <p:extLst>
      <p:ext uri="{BB962C8B-B14F-4D97-AF65-F5344CB8AC3E}">
        <p14:creationId xmlns:p14="http://schemas.microsoft.com/office/powerpoint/2010/main" val="2119978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lstStyle/>
          <a:p>
            <a:r>
              <a:rPr lang="en-US" dirty="0" smtClean="0"/>
              <a:t>Detailed Design</a:t>
            </a:r>
            <a:endParaRPr lang="en-US" dirty="0"/>
          </a:p>
        </p:txBody>
      </p:sp>
      <p:sp>
        <p:nvSpPr>
          <p:cNvPr id="3" name="Content Placeholder 2"/>
          <p:cNvSpPr>
            <a:spLocks noGrp="1"/>
          </p:cNvSpPr>
          <p:nvPr>
            <p:ph sz="quarter" idx="1"/>
          </p:nvPr>
        </p:nvSpPr>
        <p:spPr>
          <a:xfrm>
            <a:off x="152400" y="914400"/>
            <a:ext cx="8229600" cy="4525963"/>
          </a:xfrm>
        </p:spPr>
        <p:txBody>
          <a:bodyPr/>
          <a:lstStyle/>
          <a:p>
            <a:pPr marL="0" indent="0">
              <a:buNone/>
            </a:pPr>
            <a:r>
              <a:rPr lang="en-US" dirty="0" smtClean="0"/>
              <a:t>3) Data Flow Diagram</a:t>
            </a:r>
            <a:endParaRPr lang="en-US" dirty="0"/>
          </a:p>
        </p:txBody>
      </p:sp>
      <p:sp>
        <p:nvSpPr>
          <p:cNvPr id="5" name="Slide Number Placeholder 4"/>
          <p:cNvSpPr>
            <a:spLocks noGrp="1"/>
          </p:cNvSpPr>
          <p:nvPr>
            <p:ph type="sldNum" sz="quarter" idx="15"/>
          </p:nvPr>
        </p:nvSpPr>
        <p:spPr/>
        <p:txBody>
          <a:bodyPr/>
          <a:lstStyle/>
          <a:p>
            <a:fld id="{C7A0A709-6ACC-4D06-A5CE-15ED633ED844}" type="slidenum">
              <a:rPr lang="en-US" smtClean="0"/>
              <a:t>17</a:t>
            </a:fld>
            <a:endParaRPr lang="en-US" dirty="0"/>
          </a:p>
        </p:txBody>
      </p:sp>
      <p:pic>
        <p:nvPicPr>
          <p:cNvPr id="6" name="Picture 5" descr="G:\BVB Mtech\4th SEM\Design\dataflow.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06236"/>
            <a:ext cx="6781800" cy="4918364"/>
          </a:xfrm>
          <a:prstGeom prst="rect">
            <a:avLst/>
          </a:prstGeom>
          <a:noFill/>
          <a:ln>
            <a:noFill/>
          </a:ln>
        </p:spPr>
      </p:pic>
    </p:spTree>
    <p:extLst>
      <p:ext uri="{BB962C8B-B14F-4D97-AF65-F5344CB8AC3E}">
        <p14:creationId xmlns:p14="http://schemas.microsoft.com/office/powerpoint/2010/main" val="605232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BVB Mtech\4th SEM\Design\Sequence.PNG"/>
          <p:cNvPicPr/>
          <p:nvPr/>
        </p:nvPicPr>
        <p:blipFill>
          <a:blip r:embed="rId2">
            <a:extLst>
              <a:ext uri="{28A0092B-C50C-407E-A947-70E740481C1C}">
                <a14:useLocalDpi xmlns:a14="http://schemas.microsoft.com/office/drawing/2010/main" val="0"/>
              </a:ext>
            </a:extLst>
          </a:blip>
          <a:srcRect/>
          <a:stretch>
            <a:fillRect/>
          </a:stretch>
        </p:blipFill>
        <p:spPr bwMode="auto">
          <a:xfrm>
            <a:off x="2133601" y="2057400"/>
            <a:ext cx="4343400" cy="4419600"/>
          </a:xfrm>
          <a:prstGeom prst="rect">
            <a:avLst/>
          </a:prstGeom>
          <a:noFill/>
          <a:ln>
            <a:noFill/>
          </a:ln>
        </p:spPr>
      </p:pic>
      <p:sp>
        <p:nvSpPr>
          <p:cNvPr id="2" name="Title 1"/>
          <p:cNvSpPr>
            <a:spLocks noGrp="1"/>
          </p:cNvSpPr>
          <p:nvPr>
            <p:ph type="title"/>
          </p:nvPr>
        </p:nvSpPr>
        <p:spPr/>
        <p:txBody>
          <a:bodyPr/>
          <a:lstStyle/>
          <a:p>
            <a:r>
              <a:rPr lang="en-US" dirty="0" smtClean="0"/>
              <a:t>DETAILED DESIGN	</a:t>
            </a:r>
            <a:endParaRPr lang="en-US" dirty="0"/>
          </a:p>
        </p:txBody>
      </p:sp>
      <p:sp>
        <p:nvSpPr>
          <p:cNvPr id="3" name="Content Placeholder 2"/>
          <p:cNvSpPr>
            <a:spLocks noGrp="1"/>
          </p:cNvSpPr>
          <p:nvPr>
            <p:ph sz="quarter" idx="1"/>
          </p:nvPr>
        </p:nvSpPr>
        <p:spPr/>
        <p:txBody>
          <a:bodyPr/>
          <a:lstStyle/>
          <a:p>
            <a:r>
              <a:rPr lang="en-US" dirty="0" smtClean="0"/>
              <a:t>Sequence Diagram</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18</a:t>
            </a:fld>
            <a:endParaRPr lang="en-US"/>
          </a:p>
        </p:txBody>
      </p:sp>
    </p:spTree>
    <p:extLst>
      <p:ext uri="{BB962C8B-B14F-4D97-AF65-F5344CB8AC3E}">
        <p14:creationId xmlns:p14="http://schemas.microsoft.com/office/powerpoint/2010/main" val="3251249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BVB Mtech\4th SEM\Design\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90600"/>
            <a:ext cx="4832985" cy="5486400"/>
          </a:xfrm>
          <a:prstGeom prst="rect">
            <a:avLst/>
          </a:prstGeom>
          <a:noFill/>
          <a:ln>
            <a:noFill/>
          </a:ln>
        </p:spPr>
      </p:pic>
      <p:sp>
        <p:nvSpPr>
          <p:cNvPr id="2" name="Title 1"/>
          <p:cNvSpPr>
            <a:spLocks noGrp="1"/>
          </p:cNvSpPr>
          <p:nvPr>
            <p:ph type="title"/>
          </p:nvPr>
        </p:nvSpPr>
        <p:spPr/>
        <p:txBody>
          <a:bodyPr/>
          <a:lstStyle/>
          <a:p>
            <a:r>
              <a:rPr lang="en-US" dirty="0"/>
              <a:t>DETAILED DESIGN	</a:t>
            </a:r>
          </a:p>
        </p:txBody>
      </p:sp>
      <p:sp>
        <p:nvSpPr>
          <p:cNvPr id="3" name="Content Placeholder 2"/>
          <p:cNvSpPr>
            <a:spLocks noGrp="1"/>
          </p:cNvSpPr>
          <p:nvPr>
            <p:ph sz="quarter" idx="1"/>
          </p:nvPr>
        </p:nvSpPr>
        <p:spPr/>
        <p:txBody>
          <a:bodyPr/>
          <a:lstStyle/>
          <a:p>
            <a:r>
              <a:rPr lang="en-US" dirty="0" smtClean="0"/>
              <a:t>Activity Diagram</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19</a:t>
            </a:fld>
            <a:endParaRPr lang="en-US"/>
          </a:p>
        </p:txBody>
      </p:sp>
    </p:spTree>
    <p:extLst>
      <p:ext uri="{BB962C8B-B14F-4D97-AF65-F5344CB8AC3E}">
        <p14:creationId xmlns:p14="http://schemas.microsoft.com/office/powerpoint/2010/main" val="1985893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Abstract</a:t>
            </a:r>
          </a:p>
          <a:p>
            <a:r>
              <a:rPr lang="en-US" dirty="0" smtClean="0"/>
              <a:t>Introduction</a:t>
            </a:r>
            <a:endParaRPr lang="en-US" dirty="0"/>
          </a:p>
          <a:p>
            <a:r>
              <a:rPr lang="en-US" dirty="0"/>
              <a:t>Objective</a:t>
            </a:r>
          </a:p>
          <a:p>
            <a:r>
              <a:rPr lang="en-US" dirty="0"/>
              <a:t>Literature Survey </a:t>
            </a:r>
          </a:p>
          <a:p>
            <a:r>
              <a:rPr lang="en-US" dirty="0"/>
              <a:t>Requirements</a:t>
            </a:r>
          </a:p>
          <a:p>
            <a:r>
              <a:rPr lang="en-US" dirty="0" smtClean="0"/>
              <a:t>Design</a:t>
            </a:r>
          </a:p>
          <a:p>
            <a:r>
              <a:rPr lang="en-US" dirty="0"/>
              <a:t>Implementation</a:t>
            </a:r>
          </a:p>
          <a:p>
            <a:r>
              <a:rPr lang="en-US" dirty="0"/>
              <a:t>Testing</a:t>
            </a:r>
          </a:p>
          <a:p>
            <a:r>
              <a:rPr lang="en-US" dirty="0"/>
              <a:t>Deployment </a:t>
            </a:r>
          </a:p>
          <a:p>
            <a:r>
              <a:rPr lang="en-US" dirty="0" smtClean="0"/>
              <a:t>Conclusion</a:t>
            </a:r>
            <a:endParaRPr lang="en-US" dirty="0"/>
          </a:p>
          <a:p>
            <a:r>
              <a:rPr lang="en-US" dirty="0"/>
              <a:t>References</a:t>
            </a: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2</a:t>
            </a:fld>
            <a:endParaRPr lang="en-US" dirty="0"/>
          </a:p>
        </p:txBody>
      </p:sp>
    </p:spTree>
    <p:extLst>
      <p:ext uri="{BB962C8B-B14F-4D97-AF65-F5344CB8AC3E}">
        <p14:creationId xmlns:p14="http://schemas.microsoft.com/office/powerpoint/2010/main" val="386584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sz="quarter" idx="1"/>
          </p:nvPr>
        </p:nvSpPr>
        <p:spPr/>
        <p:txBody>
          <a:bodyPr/>
          <a:lstStyle/>
          <a:p>
            <a:r>
              <a:rPr lang="en-US" dirty="0" smtClean="0"/>
              <a:t>Database Collection</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20</a:t>
            </a:fld>
            <a:endParaRPr lang="en-US"/>
          </a:p>
        </p:txBody>
      </p:sp>
      <p:pic>
        <p:nvPicPr>
          <p:cNvPr id="1026" name="Picture 2" descr="G:\BVB Mtech\4th SEM\Design\dbdesig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45274"/>
            <a:ext cx="4647190" cy="456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79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IMPLEMENTATION</a:t>
            </a:r>
            <a:r>
              <a:rPr lang="en-US" spc="-5" dirty="0" smtClean="0">
                <a:latin typeface="Times New Roman"/>
                <a:cs typeface="Times New Roman"/>
              </a:rPr>
              <a:t>:</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Our </a:t>
            </a:r>
            <a:r>
              <a:rPr lang="en-US" dirty="0"/>
              <a:t>Application is mainly divided into 5 Main </a:t>
            </a:r>
            <a:r>
              <a:rPr lang="en-US" dirty="0" smtClean="0"/>
              <a:t>Components</a:t>
            </a:r>
            <a:br>
              <a:rPr lang="en-US" dirty="0" smtClean="0"/>
            </a:br>
            <a:endParaRPr lang="en-US" dirty="0"/>
          </a:p>
          <a:p>
            <a:r>
              <a:rPr lang="en-US" dirty="0"/>
              <a:t> </a:t>
            </a:r>
            <a:r>
              <a:rPr lang="en-US" dirty="0" smtClean="0"/>
              <a:t>Registration Module</a:t>
            </a:r>
            <a:r>
              <a:rPr lang="en-US" dirty="0"/>
              <a:t/>
            </a:r>
            <a:br>
              <a:rPr lang="en-US" dirty="0"/>
            </a:br>
            <a:endParaRPr lang="en-US" dirty="0"/>
          </a:p>
          <a:p>
            <a:r>
              <a:rPr lang="en-US" dirty="0" smtClean="0"/>
              <a:t> </a:t>
            </a:r>
            <a:r>
              <a:rPr lang="en-US" dirty="0"/>
              <a:t>Conversation Module</a:t>
            </a:r>
            <a:br>
              <a:rPr lang="en-US" dirty="0"/>
            </a:br>
            <a:endParaRPr lang="en-US" dirty="0"/>
          </a:p>
          <a:p>
            <a:r>
              <a:rPr lang="en-US" dirty="0" smtClean="0"/>
              <a:t>Events </a:t>
            </a:r>
            <a:r>
              <a:rPr lang="en-US" dirty="0"/>
              <a:t>Module</a:t>
            </a:r>
            <a:br>
              <a:rPr lang="en-US" dirty="0"/>
            </a:br>
            <a:endParaRPr lang="en-US" dirty="0"/>
          </a:p>
          <a:p>
            <a:r>
              <a:rPr lang="en-US" dirty="0" smtClean="0"/>
              <a:t>Offers Module</a:t>
            </a:r>
            <a:br>
              <a:rPr lang="en-US" dirty="0" smtClean="0"/>
            </a:br>
            <a:endParaRPr lang="en-US" dirty="0"/>
          </a:p>
          <a:p>
            <a:r>
              <a:rPr lang="en-US" dirty="0"/>
              <a:t> </a:t>
            </a:r>
            <a:r>
              <a:rPr lang="en-US" dirty="0" smtClean="0"/>
              <a:t>Map </a:t>
            </a:r>
            <a:r>
              <a:rPr lang="en-US" dirty="0"/>
              <a:t>Module</a:t>
            </a: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21</a:t>
            </a:fld>
            <a:endParaRPr lang="en-US" dirty="0"/>
          </a:p>
        </p:txBody>
      </p:sp>
    </p:spTree>
    <p:extLst>
      <p:ext uri="{BB962C8B-B14F-4D97-AF65-F5344CB8AC3E}">
        <p14:creationId xmlns:p14="http://schemas.microsoft.com/office/powerpoint/2010/main" val="33947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latin typeface="Times New Roman"/>
                <a:cs typeface="Times New Roman"/>
              </a:rPr>
              <a:t>IMPLEMENTATION</a:t>
            </a:r>
            <a:r>
              <a:rPr lang="en-US" spc="-5" dirty="0">
                <a:latin typeface="Times New Roman"/>
                <a:cs typeface="Times New Roman"/>
              </a:rPr>
              <a:t>:</a:t>
            </a:r>
            <a:r>
              <a:rPr lang="en-US" dirty="0">
                <a:latin typeface="Times New Roman"/>
                <a:cs typeface="Times New Roman"/>
              </a:rPr>
              <a:t/>
            </a:r>
            <a:br>
              <a:rPr lang="en-US" dirty="0">
                <a:latin typeface="Times New Roman"/>
                <a:cs typeface="Times New Roman"/>
              </a:rPr>
            </a:br>
            <a:endParaRPr lang="en-US" dirty="0"/>
          </a:p>
        </p:txBody>
      </p:sp>
      <p:sp>
        <p:nvSpPr>
          <p:cNvPr id="3" name="Content Placeholder 2"/>
          <p:cNvSpPr>
            <a:spLocks noGrp="1"/>
          </p:cNvSpPr>
          <p:nvPr>
            <p:ph sz="quarter" idx="1"/>
          </p:nvPr>
        </p:nvSpPr>
        <p:spPr/>
        <p:txBody>
          <a:bodyPr/>
          <a:lstStyle/>
          <a:p>
            <a:r>
              <a:rPr lang="en-US" dirty="0" smtClean="0"/>
              <a:t>Design Documents in Server</a:t>
            </a:r>
          </a:p>
          <a:p>
            <a:pPr marL="457200" indent="-457200">
              <a:buAutoNum type="arabicParenR"/>
            </a:pPr>
            <a:r>
              <a:rPr lang="en-US" dirty="0" smtClean="0"/>
              <a:t>To retriew all users</a:t>
            </a:r>
          </a:p>
          <a:p>
            <a:pPr marL="457200" indent="-457200">
              <a:buAutoNum type="arabicParenR"/>
            </a:pPr>
            <a:r>
              <a:rPr lang="en-US" dirty="0" smtClean="0"/>
              <a:t>To retriew all channels</a:t>
            </a:r>
          </a:p>
          <a:p>
            <a:pPr marL="457200" indent="-457200">
              <a:buAutoNum type="arabicParenR"/>
            </a:pPr>
            <a:r>
              <a:rPr lang="en-US" dirty="0" smtClean="0"/>
              <a:t>To retriew all conversations</a:t>
            </a:r>
          </a:p>
          <a:p>
            <a:pPr marL="457200" indent="-457200">
              <a:buAutoNum type="arabicParenR"/>
            </a:pPr>
            <a:r>
              <a:rPr lang="en-US" dirty="0" smtClean="0"/>
              <a:t>To retriew all questions</a:t>
            </a:r>
          </a:p>
          <a:p>
            <a:pPr marL="457200" indent="-457200">
              <a:buAutoNum type="arabicParenR"/>
            </a:pPr>
            <a:r>
              <a:rPr lang="en-US" dirty="0" smtClean="0"/>
              <a:t>To retriew all replies</a:t>
            </a:r>
          </a:p>
          <a:p>
            <a:pPr marL="457200" indent="-457200">
              <a:buAutoNum type="arabicParenR"/>
            </a:pPr>
            <a:r>
              <a:rPr lang="en-US" dirty="0" smtClean="0"/>
              <a:t>To retriew onfollow conversations</a:t>
            </a:r>
          </a:p>
          <a:p>
            <a:pPr marL="457200" indent="-457200">
              <a:buAutoNum type="arabicParenR"/>
            </a:pP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22</a:t>
            </a:fld>
            <a:endParaRPr lang="en-US"/>
          </a:p>
        </p:txBody>
      </p:sp>
    </p:spTree>
    <p:extLst>
      <p:ext uri="{BB962C8B-B14F-4D97-AF65-F5344CB8AC3E}">
        <p14:creationId xmlns:p14="http://schemas.microsoft.com/office/powerpoint/2010/main" val="224470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a:latin typeface="Times New Roman"/>
                <a:cs typeface="Times New Roman"/>
              </a:rPr>
              <a:t>IMPLEMENTATION</a:t>
            </a:r>
            <a:r>
              <a:rPr lang="en-US" spc="-5" dirty="0">
                <a:latin typeface="Times New Roman"/>
                <a:cs typeface="Times New Roman"/>
              </a:rPr>
              <a:t>:</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a:xfrm>
            <a:off x="457200" y="1447800"/>
            <a:ext cx="7467600" cy="5026152"/>
          </a:xfrm>
        </p:spPr>
        <p:txBody>
          <a:bodyPr>
            <a:normAutofit fontScale="25000" lnSpcReduction="20000"/>
          </a:bodyPr>
          <a:lstStyle/>
          <a:p>
            <a:pPr marL="0" indent="0">
              <a:buNone/>
            </a:pPr>
            <a:r>
              <a:rPr lang="en-US" sz="9600" dirty="0"/>
              <a:t>Conversation Component is mainly divided into 9 </a:t>
            </a:r>
            <a:r>
              <a:rPr lang="en-US" sz="9600" dirty="0" smtClean="0"/>
              <a:t>Modules</a:t>
            </a:r>
          </a:p>
          <a:p>
            <a:pPr lvl="0"/>
            <a:r>
              <a:rPr lang="en-US" sz="7200" dirty="0" smtClean="0"/>
              <a:t>Get </a:t>
            </a:r>
            <a:r>
              <a:rPr lang="en-US" sz="7200" dirty="0"/>
              <a:t>Location</a:t>
            </a:r>
            <a:br>
              <a:rPr lang="en-US" sz="7200" dirty="0"/>
            </a:br>
            <a:endParaRPr lang="en-US" sz="7200" dirty="0" smtClean="0"/>
          </a:p>
          <a:p>
            <a:pPr lvl="0"/>
            <a:r>
              <a:rPr lang="en-US" sz="7200" dirty="0" smtClean="0"/>
              <a:t>Add New Question</a:t>
            </a:r>
          </a:p>
          <a:p>
            <a:pPr marL="0" indent="0">
              <a:buNone/>
            </a:pPr>
            <a:r>
              <a:rPr lang="en-US" sz="7200" dirty="0"/>
              <a:t> </a:t>
            </a:r>
            <a:endParaRPr lang="en-US" sz="7200" dirty="0" smtClean="0"/>
          </a:p>
          <a:p>
            <a:pPr lvl="0"/>
            <a:r>
              <a:rPr lang="en-US" sz="7200" dirty="0" smtClean="0"/>
              <a:t>Add New Message</a:t>
            </a:r>
            <a:br>
              <a:rPr lang="en-US" sz="7200" dirty="0" smtClean="0"/>
            </a:br>
            <a:endParaRPr lang="en-US" sz="7200" dirty="0" smtClean="0"/>
          </a:p>
          <a:p>
            <a:pPr lvl="0"/>
            <a:r>
              <a:rPr lang="en-US" sz="7200" dirty="0" smtClean="0"/>
              <a:t>Reply to a post</a:t>
            </a:r>
            <a:br>
              <a:rPr lang="en-US" sz="7200" dirty="0" smtClean="0"/>
            </a:br>
            <a:endParaRPr lang="en-US" sz="7200" dirty="0" smtClean="0"/>
          </a:p>
          <a:p>
            <a:pPr lvl="0"/>
            <a:r>
              <a:rPr lang="en-US" sz="7200" dirty="0" smtClean="0"/>
              <a:t>View Conversations</a:t>
            </a:r>
          </a:p>
          <a:p>
            <a:pPr marL="0" indent="0">
              <a:buNone/>
            </a:pPr>
            <a:r>
              <a:rPr lang="en-US" sz="7200" dirty="0" smtClean="0"/>
              <a:t> </a:t>
            </a:r>
          </a:p>
          <a:p>
            <a:pPr lvl="0"/>
            <a:r>
              <a:rPr lang="en-US" sz="7200" dirty="0" smtClean="0"/>
              <a:t>View </a:t>
            </a:r>
            <a:r>
              <a:rPr lang="en-US" sz="7200" dirty="0"/>
              <a:t>Replies </a:t>
            </a:r>
            <a:r>
              <a:rPr lang="en-US" sz="7200" dirty="0" smtClean="0"/>
              <a:t/>
            </a:r>
            <a:br>
              <a:rPr lang="en-US" sz="7200" dirty="0" smtClean="0"/>
            </a:br>
            <a:endParaRPr lang="en-US" sz="7200" dirty="0" smtClean="0"/>
          </a:p>
          <a:p>
            <a:pPr lvl="0"/>
            <a:r>
              <a:rPr lang="en-US" sz="7200" dirty="0" smtClean="0"/>
              <a:t>Follow </a:t>
            </a:r>
            <a:r>
              <a:rPr lang="en-US" sz="7200" dirty="0"/>
              <a:t>Particular </a:t>
            </a:r>
            <a:r>
              <a:rPr lang="en-US" sz="7200" dirty="0" smtClean="0"/>
              <a:t>Post</a:t>
            </a:r>
            <a:br>
              <a:rPr lang="en-US" sz="7200" dirty="0" smtClean="0"/>
            </a:br>
            <a:endParaRPr lang="en-US" sz="7200" dirty="0" smtClean="0"/>
          </a:p>
          <a:p>
            <a:pPr lvl="0"/>
            <a:r>
              <a:rPr lang="en-US" sz="7200" dirty="0" smtClean="0"/>
              <a:t>Spam Particular Post</a:t>
            </a:r>
            <a:r>
              <a:rPr lang="en-US" sz="9600" dirty="0" smtClean="0"/>
              <a:t/>
            </a:r>
            <a:br>
              <a:rPr lang="en-US" sz="9600" dirty="0" smtClean="0"/>
            </a:br>
            <a:endParaRPr lang="en-US" sz="9600" dirty="0" smtClean="0"/>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23</a:t>
            </a:fld>
            <a:endParaRPr lang="en-US" dirty="0"/>
          </a:p>
        </p:txBody>
      </p:sp>
    </p:spTree>
    <p:extLst>
      <p:ext uri="{BB962C8B-B14F-4D97-AF65-F5344CB8AC3E}">
        <p14:creationId xmlns:p14="http://schemas.microsoft.com/office/powerpoint/2010/main" val="2505681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normAutofit/>
          </a:bodyPr>
          <a:lstStyle/>
          <a:p>
            <a:r>
              <a:rPr lang="en-US" dirty="0" smtClean="0"/>
              <a:t>Testing</a:t>
            </a:r>
            <a:endParaRPr lang="en-US" dirty="0"/>
          </a:p>
        </p:txBody>
      </p:sp>
      <p:sp>
        <p:nvSpPr>
          <p:cNvPr id="6" name="Slide Number Placeholder 5"/>
          <p:cNvSpPr>
            <a:spLocks noGrp="1"/>
          </p:cNvSpPr>
          <p:nvPr>
            <p:ph type="sldNum" sz="quarter" idx="15"/>
          </p:nvPr>
        </p:nvSpPr>
        <p:spPr/>
        <p:txBody>
          <a:bodyPr/>
          <a:lstStyle/>
          <a:p>
            <a:fld id="{C7A0A709-6ACC-4D06-A5CE-15ED633ED844}" type="slidenum">
              <a:rPr lang="en-US" smtClean="0"/>
              <a:t>24</a:t>
            </a:fld>
            <a:endParaRPr lang="en-US" dirty="0"/>
          </a:p>
        </p:txBody>
      </p:sp>
      <p:sp>
        <p:nvSpPr>
          <p:cNvPr id="3" name="TextBox 2"/>
          <p:cNvSpPr txBox="1"/>
          <p:nvPr/>
        </p:nvSpPr>
        <p:spPr>
          <a:xfrm>
            <a:off x="685800" y="1524000"/>
            <a:ext cx="7162800" cy="4247317"/>
          </a:xfrm>
          <a:prstGeom prst="rect">
            <a:avLst/>
          </a:prstGeom>
          <a:noFill/>
        </p:spPr>
        <p:txBody>
          <a:bodyPr wrap="square" rtlCol="0">
            <a:spAutoFit/>
          </a:bodyPr>
          <a:lstStyle/>
          <a:p>
            <a:r>
              <a:rPr lang="en-US" dirty="0"/>
              <a:t>Software Testing is an activity in software development. It is an investigation performed against a software to provide information about the quality of the software to stakeholders. Software testing is a process of executing a program or application with the intent of finding the software bugs</a:t>
            </a:r>
            <a:r>
              <a:rPr lang="en-US" dirty="0" smtClean="0"/>
              <a:t>.</a:t>
            </a:r>
          </a:p>
          <a:p>
            <a:endParaRPr lang="en-US" dirty="0"/>
          </a:p>
          <a:p>
            <a:r>
              <a:rPr lang="en-US" dirty="0" smtClean="0"/>
              <a:t>Types Of Testing </a:t>
            </a:r>
            <a:br>
              <a:rPr lang="en-US" dirty="0" smtClean="0"/>
            </a:br>
            <a:endParaRPr lang="en-US" dirty="0"/>
          </a:p>
          <a:p>
            <a:pPr marL="342900" lvl="0" indent="-342900">
              <a:buFont typeface="Wingdings" pitchFamily="2" charset="2"/>
              <a:buChar char="Ø"/>
            </a:pPr>
            <a:r>
              <a:rPr lang="en-US" dirty="0" smtClean="0"/>
              <a:t>Unit Testing</a:t>
            </a:r>
            <a:br>
              <a:rPr lang="en-US" dirty="0" smtClean="0"/>
            </a:br>
            <a:endParaRPr lang="en-US" dirty="0"/>
          </a:p>
          <a:p>
            <a:pPr marL="342900" lvl="0" indent="-342900">
              <a:buFont typeface="Wingdings" pitchFamily="2" charset="2"/>
              <a:buChar char="Ø"/>
            </a:pPr>
            <a:r>
              <a:rPr lang="en-US" dirty="0"/>
              <a:t>Component </a:t>
            </a:r>
            <a:r>
              <a:rPr lang="en-US" dirty="0" smtClean="0"/>
              <a:t>testing</a:t>
            </a:r>
            <a:br>
              <a:rPr lang="en-US" dirty="0" smtClean="0"/>
            </a:br>
            <a:r>
              <a:rPr lang="en-US" dirty="0" smtClean="0"/>
              <a:t> </a:t>
            </a:r>
          </a:p>
          <a:p>
            <a:pPr marL="342900" lvl="0" indent="-342900">
              <a:buFont typeface="Wingdings" pitchFamily="2" charset="2"/>
              <a:buChar char="Ø"/>
            </a:pPr>
            <a:r>
              <a:rPr lang="en-US" dirty="0" smtClean="0"/>
              <a:t>Integration testing</a:t>
            </a:r>
            <a:br>
              <a:rPr lang="en-US" dirty="0" smtClean="0"/>
            </a:br>
            <a:endParaRPr lang="en-US" dirty="0" smtClean="0"/>
          </a:p>
          <a:p>
            <a:pPr marL="342900" indent="-342900">
              <a:buFont typeface="Wingdings" pitchFamily="2" charset="2"/>
              <a:buChar char="Ø"/>
            </a:pPr>
            <a:r>
              <a:rPr lang="en-US" dirty="0" smtClean="0"/>
              <a:t>System testing</a:t>
            </a:r>
            <a:endParaRPr lang="en-US" dirty="0"/>
          </a:p>
        </p:txBody>
      </p:sp>
    </p:spTree>
    <p:extLst>
      <p:ext uri="{BB962C8B-B14F-4D97-AF65-F5344CB8AC3E}">
        <p14:creationId xmlns:p14="http://schemas.microsoft.com/office/powerpoint/2010/main" val="293111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27"/>
            <a:ext cx="7467600" cy="1143000"/>
          </a:xfrm>
        </p:spPr>
        <p:txBody>
          <a:bodyPr>
            <a:normAutofit/>
          </a:bodyPr>
          <a:lstStyle/>
          <a:p>
            <a:r>
              <a:rPr lang="en-US" dirty="0" smtClean="0"/>
              <a:t>Unit TESTING</a:t>
            </a:r>
            <a:endParaRPr lang="en-US" dirty="0"/>
          </a:p>
        </p:txBody>
      </p:sp>
      <p:sp>
        <p:nvSpPr>
          <p:cNvPr id="7" name="Slide Number Placeholder 6"/>
          <p:cNvSpPr>
            <a:spLocks noGrp="1"/>
          </p:cNvSpPr>
          <p:nvPr>
            <p:ph type="sldNum" sz="quarter" idx="15"/>
          </p:nvPr>
        </p:nvSpPr>
        <p:spPr/>
        <p:txBody>
          <a:bodyPr/>
          <a:lstStyle/>
          <a:p>
            <a:fld id="{C7A0A709-6ACC-4D06-A5CE-15ED633ED844}" type="slidenum">
              <a:rPr lang="en-US" smtClean="0"/>
              <a:t>25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32138454"/>
              </p:ext>
            </p:extLst>
          </p:nvPr>
        </p:nvGraphicFramePr>
        <p:xfrm>
          <a:off x="609601" y="1397000"/>
          <a:ext cx="7620000" cy="4165601"/>
        </p:xfrm>
        <a:graphic>
          <a:graphicData uri="http://schemas.openxmlformats.org/drawingml/2006/table">
            <a:tbl>
              <a:tblPr firstRow="1" bandRow="1">
                <a:tableStyleId>{5C22544A-7EE6-4342-B048-85BDC9FD1C3A}</a:tableStyleId>
              </a:tblPr>
              <a:tblGrid>
                <a:gridCol w="761999"/>
                <a:gridCol w="1359030"/>
                <a:gridCol w="864124"/>
                <a:gridCol w="1178351"/>
                <a:gridCol w="1178351"/>
                <a:gridCol w="1099794"/>
                <a:gridCol w="1178351"/>
              </a:tblGrid>
              <a:tr h="824912">
                <a:tc>
                  <a:txBody>
                    <a:bodyPr/>
                    <a:lstStyle/>
                    <a:p>
                      <a:pPr marL="0" marR="0" algn="ctr">
                        <a:lnSpc>
                          <a:spcPct val="115000"/>
                        </a:lnSpc>
                        <a:spcBef>
                          <a:spcPts val="0"/>
                        </a:spcBef>
                        <a:spcAft>
                          <a:spcPts val="600"/>
                        </a:spcAft>
                      </a:pPr>
                      <a:r>
                        <a:rPr lang="en-US" sz="1400" dirty="0">
                          <a:effectLst/>
                        </a:rPr>
                        <a:t>Sl.no.</a:t>
                      </a:r>
                      <a:endParaRPr lang="en-US" sz="14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600"/>
                        </a:spcAft>
                      </a:pPr>
                      <a:r>
                        <a:rPr lang="en-US" sz="1400" dirty="0">
                          <a:effectLst/>
                        </a:rPr>
                        <a:t>Description</a:t>
                      </a:r>
                      <a:endParaRPr lang="en-US" sz="14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600"/>
                        </a:spcAft>
                      </a:pPr>
                      <a:r>
                        <a:rPr lang="en-US" sz="1400" dirty="0">
                          <a:effectLst/>
                        </a:rPr>
                        <a:t>Priority</a:t>
                      </a:r>
                      <a:endParaRPr lang="en-US" sz="14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600"/>
                        </a:spcAft>
                      </a:pPr>
                      <a:r>
                        <a:rPr lang="en-US" sz="1400" dirty="0">
                          <a:effectLst/>
                        </a:rPr>
                        <a:t>Test Condition</a:t>
                      </a:r>
                      <a:endParaRPr lang="en-US" sz="14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600"/>
                        </a:spcAft>
                      </a:pPr>
                      <a:r>
                        <a:rPr lang="en-US" sz="1400" dirty="0">
                          <a:effectLst/>
                        </a:rPr>
                        <a:t>Expected Output</a:t>
                      </a:r>
                      <a:endParaRPr lang="en-US" sz="14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600"/>
                        </a:spcAft>
                      </a:pPr>
                      <a:r>
                        <a:rPr lang="en-US" sz="1400" dirty="0">
                          <a:effectLst/>
                        </a:rPr>
                        <a:t>Actual Output</a:t>
                      </a:r>
                      <a:endParaRPr lang="en-US" sz="14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600"/>
                        </a:spcAft>
                      </a:pPr>
                      <a:r>
                        <a:rPr lang="en-US" sz="1400" dirty="0">
                          <a:effectLst/>
                        </a:rPr>
                        <a:t>Result</a:t>
                      </a:r>
                      <a:endParaRPr lang="en-US" sz="1400" dirty="0">
                        <a:solidFill>
                          <a:srgbClr val="000000"/>
                        </a:solidFill>
                        <a:effectLst/>
                        <a:latin typeface="Arial"/>
                        <a:ea typeface="Arial"/>
                      </a:endParaRPr>
                    </a:p>
                  </a:txBody>
                  <a:tcPr marL="63500" marR="63500" marT="63500" marB="63500"/>
                </a:tc>
              </a:tr>
              <a:tr h="1199378">
                <a:tc>
                  <a:txBody>
                    <a:bodyPr/>
                    <a:lstStyle/>
                    <a:p>
                      <a:pPr marL="0" marR="0" algn="ctr">
                        <a:lnSpc>
                          <a:spcPct val="115000"/>
                        </a:lnSpc>
                        <a:spcBef>
                          <a:spcPts val="0"/>
                        </a:spcBef>
                        <a:spcAft>
                          <a:spcPts val="0"/>
                        </a:spcAft>
                      </a:pPr>
                      <a:r>
                        <a:rPr lang="en-US" sz="1200" dirty="0">
                          <a:effectLst/>
                        </a:rPr>
                        <a:t>1</a:t>
                      </a:r>
                      <a:endParaRPr lang="en-US" sz="16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Server should always be accepting the request</a:t>
                      </a:r>
                      <a:endParaRPr lang="en-US" sz="16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H</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Once the request is been sent server should accept it</a:t>
                      </a:r>
                      <a:endParaRPr lang="en-US" sz="16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effectLst/>
                        </a:rPr>
                        <a:t>Server Excepting Request</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effectLst/>
                        </a:rPr>
                        <a:t>Server Excepting Request</a:t>
                      </a:r>
                      <a:endParaRPr lang="en-US" sz="160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PASS</a:t>
                      </a:r>
                      <a:endParaRPr lang="en-US" sz="1600">
                        <a:solidFill>
                          <a:srgbClr val="000000"/>
                        </a:solidFill>
                        <a:effectLst/>
                        <a:latin typeface="Arial"/>
                        <a:ea typeface="Arial"/>
                      </a:endParaRPr>
                    </a:p>
                  </a:txBody>
                  <a:tcPr marL="63500" marR="63500" marT="63500" marB="63500"/>
                </a:tc>
              </a:tr>
              <a:tr h="1199378">
                <a:tc>
                  <a:txBody>
                    <a:bodyPr/>
                    <a:lstStyle/>
                    <a:p>
                      <a:pPr marL="0" marR="0" algn="ctr">
                        <a:lnSpc>
                          <a:spcPct val="115000"/>
                        </a:lnSpc>
                        <a:spcBef>
                          <a:spcPts val="0"/>
                        </a:spcBef>
                        <a:spcAft>
                          <a:spcPts val="0"/>
                        </a:spcAft>
                      </a:pPr>
                      <a:r>
                        <a:rPr lang="en-US" sz="1200">
                          <a:effectLst/>
                        </a:rPr>
                        <a:t>2</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Verify the Mobile  has GPS </a:t>
                      </a:r>
                      <a:endParaRPr lang="en-US" sz="16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dirty="0">
                          <a:effectLst/>
                        </a:rPr>
                        <a:t>M</a:t>
                      </a:r>
                      <a:endParaRPr lang="en-US" sz="16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Mobile should be having GPS Device</a:t>
                      </a:r>
                      <a:endParaRPr lang="en-US" sz="16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System can access Location Values</a:t>
                      </a:r>
                      <a:endParaRPr lang="en-US" sz="16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System can access Location Values </a:t>
                      </a:r>
                      <a:endParaRPr lang="en-US" sz="16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PASS</a:t>
                      </a:r>
                      <a:endParaRPr lang="en-US" sz="1600">
                        <a:solidFill>
                          <a:srgbClr val="000000"/>
                        </a:solidFill>
                        <a:effectLst/>
                        <a:latin typeface="Arial"/>
                        <a:ea typeface="Arial"/>
                      </a:endParaRPr>
                    </a:p>
                  </a:txBody>
                  <a:tcPr marL="63500" marR="63500" marT="63500" marB="63500"/>
                </a:tc>
              </a:tr>
              <a:tr h="941933">
                <a:tc>
                  <a:txBody>
                    <a:bodyPr/>
                    <a:lstStyle/>
                    <a:p>
                      <a:pPr marL="0" marR="0" algn="ctr">
                        <a:lnSpc>
                          <a:spcPct val="115000"/>
                        </a:lnSpc>
                        <a:spcBef>
                          <a:spcPts val="0"/>
                        </a:spcBef>
                        <a:spcAft>
                          <a:spcPts val="0"/>
                        </a:spcAft>
                      </a:pPr>
                      <a:r>
                        <a:rPr lang="en-US" sz="1200">
                          <a:effectLst/>
                        </a:rPr>
                        <a:t>3</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effectLst/>
                        </a:rPr>
                        <a:t>Verify the Mobile connected to the network</a:t>
                      </a:r>
                      <a:endParaRPr lang="en-US" sz="160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M</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effectLst/>
                        </a:rPr>
                        <a:t>Mobile should be connected to the internet</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effectLst/>
                        </a:rPr>
                        <a:t>Request to be sent</a:t>
                      </a:r>
                      <a:endParaRPr lang="en-US" sz="16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effectLst/>
                        </a:rPr>
                        <a:t>Request to be sent</a:t>
                      </a:r>
                      <a:endParaRPr lang="en-US" sz="16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dirty="0">
                          <a:effectLst/>
                        </a:rPr>
                        <a:t>PASS</a:t>
                      </a:r>
                      <a:endParaRPr lang="en-US" sz="16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4123396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5" dirty="0" smtClean="0">
                <a:cs typeface="Times New Roman"/>
              </a:rPr>
              <a:t>COMPONENT TESTING</a:t>
            </a:r>
            <a:r>
              <a:rPr lang="en-US" dirty="0" smtClean="0">
                <a:latin typeface="Times New Roman"/>
                <a:cs typeface="Times New Roman"/>
              </a:rPr>
              <a:t/>
            </a:r>
            <a:br>
              <a:rPr lang="en-US" dirty="0" smtClean="0">
                <a:latin typeface="Times New Roman"/>
                <a:cs typeface="Times New Roman"/>
              </a:rPr>
            </a:b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09401341"/>
              </p:ext>
            </p:extLst>
          </p:nvPr>
        </p:nvGraphicFramePr>
        <p:xfrm>
          <a:off x="457200" y="1295400"/>
          <a:ext cx="7924798" cy="4327578"/>
        </p:xfrm>
        <a:graphic>
          <a:graphicData uri="http://schemas.openxmlformats.org/drawingml/2006/table">
            <a:tbl>
              <a:tblPr firstRow="1" bandRow="1">
                <a:tableStyleId>{5C22544A-7EE6-4342-B048-85BDC9FD1C3A}</a:tableStyleId>
              </a:tblPr>
              <a:tblGrid>
                <a:gridCol w="762000"/>
                <a:gridCol w="1676400"/>
                <a:gridCol w="838200"/>
                <a:gridCol w="1251856"/>
                <a:gridCol w="1132114"/>
                <a:gridCol w="1132114"/>
                <a:gridCol w="1132114"/>
              </a:tblGrid>
              <a:tr h="677416">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Sl.no.</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Description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Priority</a:t>
                      </a:r>
                      <a:endParaRPr lang="en-US" sz="1400" dirty="0">
                        <a:solidFill>
                          <a:schemeClr val="bg1"/>
                        </a:solidFill>
                        <a:effectLst/>
                        <a:latin typeface="+mn-lt"/>
                        <a:ea typeface="Arial"/>
                      </a:endParaRPr>
                    </a:p>
                  </a:txBody>
                  <a:tcPr marL="63500" marR="63500" marT="63500" marB="63500"/>
                </a:tc>
                <a:tc>
                  <a:txBody>
                    <a:bodyPr/>
                    <a:lstStyle/>
                    <a:p>
                      <a:pPr marL="0" marR="0">
                        <a:lnSpc>
                          <a:spcPct val="115000"/>
                        </a:lnSpc>
                        <a:spcBef>
                          <a:spcPts val="0"/>
                        </a:spcBef>
                        <a:spcAft>
                          <a:spcPts val="600"/>
                        </a:spcAft>
                      </a:pPr>
                      <a:r>
                        <a:rPr lang="en-US" sz="1400" dirty="0">
                          <a:solidFill>
                            <a:schemeClr val="bg1"/>
                          </a:solidFill>
                          <a:effectLst/>
                          <a:latin typeface="+mn-lt"/>
                          <a:ea typeface="Times New Roman"/>
                        </a:rPr>
                        <a:t>Test Condition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Expected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Actual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Result</a:t>
                      </a:r>
                      <a:endParaRPr lang="en-US" sz="1400" dirty="0">
                        <a:solidFill>
                          <a:schemeClr val="bg1"/>
                        </a:solidFill>
                        <a:effectLst/>
                        <a:latin typeface="+mn-lt"/>
                        <a:ea typeface="Arial"/>
                      </a:endParaRPr>
                    </a:p>
                  </a:txBody>
                  <a:tcPr marL="63500" marR="63500" marT="63500" marB="63500"/>
                </a:tc>
              </a:tr>
              <a:tr h="1151384">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1</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System should send data as object and make  POST request to server with credentials</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H</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Server should accept the request and create a new document in database</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New data to be saved in the database</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New data to be saved in the database</a:t>
                      </a:r>
                      <a:endParaRPr lang="en-US" sz="16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600" dirty="0">
                        <a:solidFill>
                          <a:srgbClr val="000000"/>
                        </a:solidFill>
                        <a:effectLst/>
                        <a:latin typeface="+mn-lt"/>
                        <a:ea typeface="Arial"/>
                      </a:endParaRPr>
                    </a:p>
                  </a:txBody>
                  <a:tcPr marL="63500" marR="63500" marT="63500" marB="63500"/>
                </a:tc>
              </a:tr>
              <a:tr h="980505">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2</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System should request for particular view and get response and display to user</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H</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Server should accept the request and response data as JSON</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JSON objects containing POSTS details</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JSON objects containing POSTS details</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600" dirty="0">
                        <a:solidFill>
                          <a:srgbClr val="000000"/>
                        </a:solidFill>
                        <a:effectLst/>
                        <a:latin typeface="+mn-lt"/>
                        <a:ea typeface="Arial"/>
                      </a:endParaRPr>
                    </a:p>
                  </a:txBody>
                  <a:tcPr marL="63500" marR="63500" marT="63500" marB="63500"/>
                </a:tc>
              </a:tr>
              <a:tr h="1082730">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3</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System should display build number and version code</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M</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System should display build number and version code</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Version Number and Version Code </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Version Number and Version Code</a:t>
                      </a:r>
                      <a:endParaRPr lang="en-US" sz="16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600" dirty="0">
                        <a:solidFill>
                          <a:srgbClr val="000000"/>
                        </a:solidFill>
                        <a:effectLst/>
                        <a:latin typeface="+mn-lt"/>
                        <a:ea typeface="Arial"/>
                      </a:endParaRPr>
                    </a:p>
                  </a:txBody>
                  <a:tcPr marL="63500" marR="63500" marT="63500" marB="63500"/>
                </a:tc>
              </a:tr>
            </a:tbl>
          </a:graphicData>
        </a:graphic>
      </p:graphicFrame>
      <p:sp>
        <p:nvSpPr>
          <p:cNvPr id="4" name="Slide Number Placeholder 3"/>
          <p:cNvSpPr>
            <a:spLocks noGrp="1"/>
          </p:cNvSpPr>
          <p:nvPr>
            <p:ph type="sldNum" sz="quarter" idx="15"/>
          </p:nvPr>
        </p:nvSpPr>
        <p:spPr/>
        <p:txBody>
          <a:bodyPr/>
          <a:lstStyle/>
          <a:p>
            <a:fld id="{C7A0A709-6ACC-4D06-A5CE-15ED633ED844}" type="slidenum">
              <a:rPr lang="en-US" smtClean="0"/>
              <a:t>26</a:t>
            </a:fld>
            <a:endParaRPr lang="en-US" dirty="0"/>
          </a:p>
        </p:txBody>
      </p:sp>
    </p:spTree>
    <p:extLst>
      <p:ext uri="{BB962C8B-B14F-4D97-AF65-F5344CB8AC3E}">
        <p14:creationId xmlns:p14="http://schemas.microsoft.com/office/powerpoint/2010/main" val="709954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a:cs typeface="Times New Roman"/>
              </a:rPr>
              <a:t>INTEGRATION TESTING</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97470286"/>
              </p:ext>
            </p:extLst>
          </p:nvPr>
        </p:nvGraphicFramePr>
        <p:xfrm>
          <a:off x="304800" y="1451227"/>
          <a:ext cx="8229599" cy="4153408"/>
        </p:xfrm>
        <a:graphic>
          <a:graphicData uri="http://schemas.openxmlformats.org/drawingml/2006/table">
            <a:tbl>
              <a:tblPr firstRow="1" bandRow="1">
                <a:tableStyleId>{5C22544A-7EE6-4342-B048-85BDC9FD1C3A}</a:tableStyleId>
              </a:tblPr>
              <a:tblGrid>
                <a:gridCol w="762000"/>
                <a:gridCol w="1589314"/>
                <a:gridCol w="772886"/>
                <a:gridCol w="1578428"/>
                <a:gridCol w="1175657"/>
                <a:gridCol w="1175657"/>
                <a:gridCol w="1175657"/>
              </a:tblGrid>
              <a:tr h="370840">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Sl.no.</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Description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Priority</a:t>
                      </a:r>
                      <a:endParaRPr lang="en-US" sz="1400" dirty="0">
                        <a:solidFill>
                          <a:schemeClr val="bg1"/>
                        </a:solidFill>
                        <a:effectLst/>
                        <a:latin typeface="+mn-lt"/>
                        <a:ea typeface="Arial"/>
                      </a:endParaRPr>
                    </a:p>
                  </a:txBody>
                  <a:tcPr marL="63500" marR="63500" marT="63500" marB="63500"/>
                </a:tc>
                <a:tc>
                  <a:txBody>
                    <a:bodyPr/>
                    <a:lstStyle/>
                    <a:p>
                      <a:pPr marL="0" marR="0">
                        <a:lnSpc>
                          <a:spcPct val="115000"/>
                        </a:lnSpc>
                        <a:spcBef>
                          <a:spcPts val="0"/>
                        </a:spcBef>
                        <a:spcAft>
                          <a:spcPts val="600"/>
                        </a:spcAft>
                      </a:pPr>
                      <a:r>
                        <a:rPr lang="en-US" sz="1400" dirty="0">
                          <a:solidFill>
                            <a:schemeClr val="bg1"/>
                          </a:solidFill>
                          <a:effectLst/>
                          <a:latin typeface="+mn-lt"/>
                          <a:ea typeface="Times New Roman"/>
                        </a:rPr>
                        <a:t>Test Condition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Expected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Actual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Result</a:t>
                      </a:r>
                      <a:endParaRPr lang="en-US" sz="1400" dirty="0">
                        <a:solidFill>
                          <a:schemeClr val="bg1"/>
                        </a:solidFill>
                        <a:effectLst/>
                        <a:latin typeface="+mn-lt"/>
                        <a:ea typeface="Arial"/>
                      </a:endParaRPr>
                    </a:p>
                  </a:txBody>
                  <a:tcPr marL="63500" marR="63500" marT="63500" marB="63500"/>
                </a:tc>
              </a:tr>
              <a:tr h="370840">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1</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Displaying </a:t>
                      </a:r>
                      <a:r>
                        <a:rPr lang="en-US" sz="1200" dirty="0" smtClean="0">
                          <a:solidFill>
                            <a:srgbClr val="000000"/>
                          </a:solidFill>
                          <a:effectLst/>
                          <a:latin typeface="+mn-lt"/>
                          <a:ea typeface="Times New Roman"/>
                        </a:rPr>
                        <a:t>Posts </a:t>
                      </a:r>
                      <a:r>
                        <a:rPr lang="en-US" sz="1200" dirty="0">
                          <a:solidFill>
                            <a:srgbClr val="000000"/>
                          </a:solidFill>
                          <a:effectLst/>
                          <a:latin typeface="+mn-lt"/>
                          <a:ea typeface="Times New Roman"/>
                        </a:rPr>
                        <a:t>after redirecting from Category View</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H</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Displaying </a:t>
                      </a:r>
                      <a:r>
                        <a:rPr lang="en-US" sz="1200" dirty="0" smtClean="0">
                          <a:solidFill>
                            <a:srgbClr val="000000"/>
                          </a:solidFill>
                          <a:effectLst/>
                          <a:latin typeface="+mn-lt"/>
                          <a:ea typeface="Times New Roman"/>
                        </a:rPr>
                        <a:t>Posts </a:t>
                      </a:r>
                      <a:r>
                        <a:rPr lang="en-US" sz="1200" dirty="0">
                          <a:solidFill>
                            <a:srgbClr val="000000"/>
                          </a:solidFill>
                          <a:effectLst/>
                          <a:latin typeface="+mn-lt"/>
                          <a:ea typeface="Times New Roman"/>
                        </a:rPr>
                        <a:t>after redirecting from Category View</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able to view </a:t>
                      </a:r>
                      <a:r>
                        <a:rPr lang="en-US" sz="1200" dirty="0" smtClean="0">
                          <a:solidFill>
                            <a:srgbClr val="000000"/>
                          </a:solidFill>
                          <a:effectLst/>
                          <a:latin typeface="+mn-lt"/>
                          <a:ea typeface="Times New Roman"/>
                        </a:rPr>
                        <a:t>Conversation </a:t>
                      </a:r>
                      <a:r>
                        <a:rPr lang="en-US" sz="1200" dirty="0">
                          <a:solidFill>
                            <a:srgbClr val="000000"/>
                          </a:solidFill>
                          <a:effectLst/>
                          <a:latin typeface="+mn-lt"/>
                          <a:ea typeface="Times New Roman"/>
                        </a:rPr>
                        <a:t>list</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able to view </a:t>
                      </a:r>
                      <a:r>
                        <a:rPr lang="en-US" sz="1200" dirty="0" smtClean="0">
                          <a:solidFill>
                            <a:srgbClr val="000000"/>
                          </a:solidFill>
                          <a:effectLst/>
                          <a:latin typeface="+mn-lt"/>
                          <a:ea typeface="Times New Roman"/>
                        </a:rPr>
                        <a:t>Conversation </a:t>
                      </a:r>
                      <a:r>
                        <a:rPr lang="en-US" sz="1200" dirty="0">
                          <a:solidFill>
                            <a:srgbClr val="000000"/>
                          </a:solidFill>
                          <a:effectLst/>
                          <a:latin typeface="+mn-lt"/>
                          <a:ea typeface="Times New Roman"/>
                        </a:rPr>
                        <a:t>list</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PASS</a:t>
                      </a:r>
                      <a:endParaRPr lang="en-US" sz="1600">
                        <a:solidFill>
                          <a:srgbClr val="000000"/>
                        </a:solidFill>
                        <a:effectLst/>
                        <a:latin typeface="+mn-lt"/>
                        <a:ea typeface="Arial"/>
                      </a:endParaRPr>
                    </a:p>
                  </a:txBody>
                  <a:tcPr marL="63500" marR="63500" marT="63500" marB="63500"/>
                </a:tc>
              </a:tr>
              <a:tr h="370840">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2</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Displaying </a:t>
                      </a:r>
                      <a:r>
                        <a:rPr lang="en-US" sz="1200" dirty="0" smtClean="0">
                          <a:solidFill>
                            <a:srgbClr val="000000"/>
                          </a:solidFill>
                          <a:effectLst/>
                          <a:latin typeface="+mn-lt"/>
                          <a:ea typeface="Times New Roman"/>
                        </a:rPr>
                        <a:t>Follow, Reply, Spam </a:t>
                      </a:r>
                      <a:r>
                        <a:rPr lang="en-US" sz="1200" dirty="0">
                          <a:solidFill>
                            <a:srgbClr val="000000"/>
                          </a:solidFill>
                          <a:effectLst/>
                          <a:latin typeface="+mn-lt"/>
                          <a:ea typeface="Times New Roman"/>
                        </a:rPr>
                        <a:t>button when user presses on Long Press</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H</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Displaying Follow </a:t>
                      </a:r>
                      <a:r>
                        <a:rPr lang="en-US" sz="1200" dirty="0" smtClean="0">
                          <a:solidFill>
                            <a:srgbClr val="000000"/>
                          </a:solidFill>
                          <a:effectLst/>
                          <a:latin typeface="+mn-lt"/>
                          <a:ea typeface="Times New Roman"/>
                        </a:rPr>
                        <a:t>,Reply ,Spam  </a:t>
                      </a:r>
                      <a:r>
                        <a:rPr lang="en-US" sz="1200" dirty="0">
                          <a:solidFill>
                            <a:srgbClr val="000000"/>
                          </a:solidFill>
                          <a:effectLst/>
                          <a:latin typeface="+mn-lt"/>
                          <a:ea typeface="Times New Roman"/>
                        </a:rPr>
                        <a:t>when user presses on Long Press</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able to view Follow button and Reply button</a:t>
                      </a:r>
                      <a:endParaRPr lang="en-US" sz="16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able to view Follow button and Reply button</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600" dirty="0">
                        <a:solidFill>
                          <a:srgbClr val="000000"/>
                        </a:solidFill>
                        <a:effectLst/>
                        <a:latin typeface="+mn-lt"/>
                        <a:ea typeface="Arial"/>
                      </a:endParaRPr>
                    </a:p>
                  </a:txBody>
                  <a:tcPr marL="63500" marR="63500" marT="63500" marB="63500"/>
                </a:tc>
              </a:tr>
              <a:tr h="370840">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3</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Enabling  Question button, Message when user types in the text area</a:t>
                      </a:r>
                      <a:endParaRPr lang="en-US" sz="16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H</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Displaying Question button, Message when user types in the text area</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User should be able to view Question button and Message button</a:t>
                      </a:r>
                      <a:endParaRPr lang="en-US" sz="16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able to view Question button and Message button</a:t>
                      </a:r>
                      <a:endParaRPr lang="en-US" sz="16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600" dirty="0">
                        <a:solidFill>
                          <a:srgbClr val="000000"/>
                        </a:solidFill>
                        <a:effectLst/>
                        <a:latin typeface="+mn-lt"/>
                        <a:ea typeface="Arial"/>
                      </a:endParaRPr>
                    </a:p>
                  </a:txBody>
                  <a:tcPr marL="63500" marR="63500" marT="63500" marB="63500"/>
                </a:tc>
              </a:tr>
            </a:tbl>
          </a:graphicData>
        </a:graphic>
      </p:graphicFrame>
      <p:sp>
        <p:nvSpPr>
          <p:cNvPr id="4" name="Slide Number Placeholder 3"/>
          <p:cNvSpPr>
            <a:spLocks noGrp="1"/>
          </p:cNvSpPr>
          <p:nvPr>
            <p:ph type="sldNum" sz="quarter" idx="15"/>
          </p:nvPr>
        </p:nvSpPr>
        <p:spPr/>
        <p:txBody>
          <a:bodyPr/>
          <a:lstStyle/>
          <a:p>
            <a:fld id="{C7A0A709-6ACC-4D06-A5CE-15ED633ED844}" type="slidenum">
              <a:rPr lang="en-US" smtClean="0"/>
              <a:t>27</a:t>
            </a:fld>
            <a:endParaRPr lang="en-US" dirty="0"/>
          </a:p>
        </p:txBody>
      </p:sp>
    </p:spTree>
    <p:extLst>
      <p:ext uri="{BB962C8B-B14F-4D97-AF65-F5344CB8AC3E}">
        <p14:creationId xmlns:p14="http://schemas.microsoft.com/office/powerpoint/2010/main" val="3534047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81030070"/>
              </p:ext>
            </p:extLst>
          </p:nvPr>
        </p:nvGraphicFramePr>
        <p:xfrm>
          <a:off x="609600" y="1600200"/>
          <a:ext cx="7620001" cy="4953000"/>
        </p:xfrm>
        <a:graphic>
          <a:graphicData uri="http://schemas.openxmlformats.org/drawingml/2006/table">
            <a:tbl>
              <a:tblPr firstRow="1" bandRow="1">
                <a:tableStyleId>{5C22544A-7EE6-4342-B048-85BDC9FD1C3A}</a:tableStyleId>
              </a:tblPr>
              <a:tblGrid>
                <a:gridCol w="855306"/>
                <a:gridCol w="1632857"/>
                <a:gridCol w="777551"/>
                <a:gridCol w="1244082"/>
                <a:gridCol w="1166327"/>
                <a:gridCol w="1029477"/>
                <a:gridCol w="914401"/>
              </a:tblGrid>
              <a:tr h="664262">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Sl.no.</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Description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Priority</a:t>
                      </a:r>
                      <a:endParaRPr lang="en-US" sz="1400" dirty="0">
                        <a:solidFill>
                          <a:schemeClr val="bg1"/>
                        </a:solidFill>
                        <a:effectLst/>
                        <a:latin typeface="+mn-lt"/>
                        <a:ea typeface="Arial"/>
                      </a:endParaRPr>
                    </a:p>
                  </a:txBody>
                  <a:tcPr marL="63500" marR="63500" marT="63500" marB="63500"/>
                </a:tc>
                <a:tc>
                  <a:txBody>
                    <a:bodyPr/>
                    <a:lstStyle/>
                    <a:p>
                      <a:pPr marL="0" marR="0">
                        <a:lnSpc>
                          <a:spcPct val="115000"/>
                        </a:lnSpc>
                        <a:spcBef>
                          <a:spcPts val="0"/>
                        </a:spcBef>
                        <a:spcAft>
                          <a:spcPts val="600"/>
                        </a:spcAft>
                      </a:pPr>
                      <a:r>
                        <a:rPr lang="en-US" sz="1400" dirty="0">
                          <a:solidFill>
                            <a:schemeClr val="bg1"/>
                          </a:solidFill>
                          <a:effectLst/>
                          <a:latin typeface="+mn-lt"/>
                          <a:ea typeface="Times New Roman"/>
                        </a:rPr>
                        <a:t>Test Condition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Expected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Actual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Result</a:t>
                      </a:r>
                      <a:endParaRPr lang="en-US" sz="1400" dirty="0">
                        <a:solidFill>
                          <a:schemeClr val="bg1"/>
                        </a:solidFill>
                        <a:effectLst/>
                        <a:latin typeface="+mn-lt"/>
                        <a:ea typeface="Arial"/>
                      </a:endParaRPr>
                    </a:p>
                  </a:txBody>
                  <a:tcPr marL="63500" marR="63500" marT="63500" marB="63500"/>
                </a:tc>
              </a:tr>
              <a:tr h="1684686">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1</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Making sure Server Cloudant is running and accepting the request</a:t>
                      </a:r>
                      <a:endParaRPr lang="en-US" sz="12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H</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Making sure IBM Cloudant server running and receiving the request</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POST and GET request should be accepted and sends JSON as response</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POST and GET request should be accepted and sends JSON as response</a:t>
                      </a:r>
                      <a:endParaRPr lang="en-US" sz="12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PASS</a:t>
                      </a:r>
                      <a:endParaRPr lang="en-US" sz="1200">
                        <a:solidFill>
                          <a:srgbClr val="000000"/>
                        </a:solidFill>
                        <a:effectLst/>
                        <a:latin typeface="+mn-lt"/>
                        <a:ea typeface="Arial"/>
                      </a:endParaRPr>
                    </a:p>
                  </a:txBody>
                  <a:tcPr marL="63500" marR="63500" marT="63500" marB="63500"/>
                </a:tc>
              </a:tr>
              <a:tr h="1174473">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2</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Mobile not connected to Internet</a:t>
                      </a:r>
                      <a:endParaRPr lang="en-US" sz="12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M</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Mobile cannot make HTTP request to Server</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Connection Fails</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Connection Fails</a:t>
                      </a:r>
                      <a:endParaRPr lang="en-US" sz="12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FAIL</a:t>
                      </a:r>
                      <a:endParaRPr lang="en-US" sz="1200">
                        <a:solidFill>
                          <a:srgbClr val="000000"/>
                        </a:solidFill>
                        <a:effectLst/>
                        <a:latin typeface="+mn-lt"/>
                        <a:ea typeface="Arial"/>
                      </a:endParaRPr>
                    </a:p>
                  </a:txBody>
                  <a:tcPr marL="63500" marR="63500" marT="63500" marB="63500"/>
                </a:tc>
              </a:tr>
              <a:tr h="1429579">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3</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Response time for HTTP Request to be processed</a:t>
                      </a:r>
                      <a:endParaRPr lang="en-US" sz="12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H</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Request should be sent and processed as early as possible</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Should take less than a minute</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Takes more than a minute when server is busy</a:t>
                      </a:r>
                      <a:endParaRPr lang="en-US" sz="12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FAIL</a:t>
                      </a:r>
                      <a:endParaRPr lang="en-US" sz="1200" dirty="0">
                        <a:solidFill>
                          <a:srgbClr val="000000"/>
                        </a:solidFill>
                        <a:effectLst/>
                        <a:latin typeface="+mn-lt"/>
                        <a:ea typeface="Arial"/>
                      </a:endParaRPr>
                    </a:p>
                  </a:txBody>
                  <a:tcPr marL="63500" marR="63500" marT="63500" marB="63500"/>
                </a:tc>
              </a:tr>
            </a:tbl>
          </a:graphicData>
        </a:graphic>
      </p:graphicFrame>
      <p:sp>
        <p:nvSpPr>
          <p:cNvPr id="4" name="Slide Number Placeholder 3"/>
          <p:cNvSpPr>
            <a:spLocks noGrp="1"/>
          </p:cNvSpPr>
          <p:nvPr>
            <p:ph type="sldNum" sz="quarter" idx="15"/>
          </p:nvPr>
        </p:nvSpPr>
        <p:spPr/>
        <p:txBody>
          <a:bodyPr/>
          <a:lstStyle/>
          <a:p>
            <a:fld id="{C7A0A709-6ACC-4D06-A5CE-15ED633ED844}" type="slidenum">
              <a:rPr lang="en-US" smtClean="0"/>
              <a:t>28</a:t>
            </a:fld>
            <a:endParaRPr lang="en-US"/>
          </a:p>
        </p:txBody>
      </p:sp>
    </p:spTree>
    <p:extLst>
      <p:ext uri="{BB962C8B-B14F-4D97-AF65-F5344CB8AC3E}">
        <p14:creationId xmlns:p14="http://schemas.microsoft.com/office/powerpoint/2010/main" val="3261109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829472384"/>
              </p:ext>
            </p:extLst>
          </p:nvPr>
        </p:nvGraphicFramePr>
        <p:xfrm>
          <a:off x="304801" y="1600200"/>
          <a:ext cx="7924799" cy="3395472"/>
        </p:xfrm>
        <a:graphic>
          <a:graphicData uri="http://schemas.openxmlformats.org/drawingml/2006/table">
            <a:tbl>
              <a:tblPr firstRow="1" bandRow="1">
                <a:tableStyleId>{5C22544A-7EE6-4342-B048-85BDC9FD1C3A}</a:tableStyleId>
              </a:tblPr>
              <a:tblGrid>
                <a:gridCol w="889518"/>
                <a:gridCol w="1536441"/>
                <a:gridCol w="808653"/>
                <a:gridCol w="1617306"/>
                <a:gridCol w="1051249"/>
                <a:gridCol w="1132114"/>
                <a:gridCol w="889518"/>
              </a:tblGrid>
              <a:tr h="370840">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Sl.no.</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Description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Priority</a:t>
                      </a:r>
                      <a:endParaRPr lang="en-US" sz="1400" dirty="0">
                        <a:solidFill>
                          <a:schemeClr val="bg1"/>
                        </a:solidFill>
                        <a:effectLst/>
                        <a:latin typeface="+mn-lt"/>
                        <a:ea typeface="Arial"/>
                      </a:endParaRPr>
                    </a:p>
                  </a:txBody>
                  <a:tcPr marL="63500" marR="63500" marT="63500" marB="63500"/>
                </a:tc>
                <a:tc>
                  <a:txBody>
                    <a:bodyPr/>
                    <a:lstStyle/>
                    <a:p>
                      <a:pPr marL="0" marR="0">
                        <a:lnSpc>
                          <a:spcPct val="115000"/>
                        </a:lnSpc>
                        <a:spcBef>
                          <a:spcPts val="0"/>
                        </a:spcBef>
                        <a:spcAft>
                          <a:spcPts val="600"/>
                        </a:spcAft>
                      </a:pPr>
                      <a:r>
                        <a:rPr lang="en-US" sz="1400" dirty="0">
                          <a:solidFill>
                            <a:schemeClr val="bg1"/>
                          </a:solidFill>
                          <a:effectLst/>
                          <a:latin typeface="+mn-lt"/>
                          <a:ea typeface="Times New Roman"/>
                        </a:rPr>
                        <a:t>Test Condition</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Expected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Actual Output</a:t>
                      </a:r>
                      <a:endParaRPr lang="en-US" sz="1400" dirty="0">
                        <a:solidFill>
                          <a:schemeClr val="bg1"/>
                        </a:solidFill>
                        <a:effectLst/>
                        <a:latin typeface="+mn-lt"/>
                        <a:ea typeface="Arial"/>
                      </a:endParaRPr>
                    </a:p>
                  </a:txBody>
                  <a:tcPr marL="63500" marR="63500" marT="63500" marB="63500"/>
                </a:tc>
                <a:tc>
                  <a:txBody>
                    <a:bodyPr/>
                    <a:lstStyle/>
                    <a:p>
                      <a:pPr marL="0" marR="0" algn="ctr">
                        <a:lnSpc>
                          <a:spcPct val="115000"/>
                        </a:lnSpc>
                        <a:spcBef>
                          <a:spcPts val="0"/>
                        </a:spcBef>
                        <a:spcAft>
                          <a:spcPts val="600"/>
                        </a:spcAft>
                      </a:pPr>
                      <a:r>
                        <a:rPr lang="en-US" sz="1400" dirty="0">
                          <a:solidFill>
                            <a:schemeClr val="bg1"/>
                          </a:solidFill>
                          <a:effectLst/>
                          <a:latin typeface="+mn-lt"/>
                          <a:ea typeface="Times New Roman"/>
                        </a:rPr>
                        <a:t>Result</a:t>
                      </a:r>
                      <a:endParaRPr lang="en-US" sz="1400" dirty="0">
                        <a:solidFill>
                          <a:schemeClr val="bg1"/>
                        </a:solidFill>
                        <a:effectLst/>
                        <a:latin typeface="+mn-lt"/>
                        <a:ea typeface="Arial"/>
                      </a:endParaRPr>
                    </a:p>
                  </a:txBody>
                  <a:tcPr marL="63500" marR="63500" marT="63500" marB="63500"/>
                </a:tc>
              </a:tr>
              <a:tr h="370840">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4</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able to navigate from Category Layout to Conversation Layout easily</a:t>
                      </a:r>
                      <a:endParaRPr lang="en-US" sz="12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H</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should be easily navigated without any delay</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redirected should take less than a second</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redirected should take less than a second</a:t>
                      </a:r>
                      <a:endParaRPr lang="en-US" sz="12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200" dirty="0">
                        <a:solidFill>
                          <a:srgbClr val="000000"/>
                        </a:solidFill>
                        <a:effectLst/>
                        <a:latin typeface="+mn-lt"/>
                        <a:ea typeface="Arial"/>
                      </a:endParaRPr>
                    </a:p>
                  </a:txBody>
                  <a:tcPr marL="63500" marR="63500" marT="63500" marB="63500"/>
                </a:tc>
              </a:tr>
              <a:tr h="370840">
                <a:tc>
                  <a:txBody>
                    <a:bodyPr/>
                    <a:lstStyle/>
                    <a:p>
                      <a:pPr marL="0" marR="0" algn="ctr">
                        <a:lnSpc>
                          <a:spcPct val="115000"/>
                        </a:lnSpc>
                        <a:spcBef>
                          <a:spcPts val="0"/>
                        </a:spcBef>
                        <a:spcAft>
                          <a:spcPts val="0"/>
                        </a:spcAft>
                      </a:pPr>
                      <a:r>
                        <a:rPr lang="en-US" sz="1200">
                          <a:solidFill>
                            <a:srgbClr val="000000"/>
                          </a:solidFill>
                          <a:effectLst/>
                          <a:latin typeface="+mn-lt"/>
                          <a:ea typeface="Times New Roman"/>
                        </a:rPr>
                        <a:t>5</a:t>
                      </a:r>
                      <a:endParaRPr lang="en-US" sz="120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mn-lt"/>
                          <a:ea typeface="Times New Roman"/>
                        </a:rPr>
                        <a:t>User can add new message, new question, reply to question if Location is available</a:t>
                      </a:r>
                      <a:endParaRPr lang="en-US" sz="120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H</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User can able to post data to the server </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If  Location is unavailable the user unable to post data to server</a:t>
                      </a:r>
                      <a:endParaRPr lang="en-US" sz="1200" dirty="0">
                        <a:solidFill>
                          <a:srgbClr val="000000"/>
                        </a:solidFill>
                        <a:effectLst/>
                        <a:latin typeface="+mn-lt"/>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mn-lt"/>
                          <a:ea typeface="Times New Roman"/>
                        </a:rPr>
                        <a:t>If  Location is unavailable the user unable to post data to server</a:t>
                      </a:r>
                      <a:endParaRPr lang="en-US" sz="1200" dirty="0">
                        <a:solidFill>
                          <a:srgbClr val="000000"/>
                        </a:solidFill>
                        <a:effectLst/>
                        <a:latin typeface="+mn-lt"/>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mn-lt"/>
                          <a:ea typeface="Times New Roman"/>
                        </a:rPr>
                        <a:t>PASS</a:t>
                      </a:r>
                      <a:endParaRPr lang="en-US" sz="1200" dirty="0">
                        <a:solidFill>
                          <a:srgbClr val="000000"/>
                        </a:solidFill>
                        <a:effectLst/>
                        <a:latin typeface="+mn-lt"/>
                        <a:ea typeface="Arial"/>
                      </a:endParaRPr>
                    </a:p>
                  </a:txBody>
                  <a:tcPr marL="63500" marR="63500" marT="63500" marB="63500"/>
                </a:tc>
              </a:tr>
            </a:tbl>
          </a:graphicData>
        </a:graphic>
      </p:graphicFrame>
      <p:sp>
        <p:nvSpPr>
          <p:cNvPr id="4" name="Slide Number Placeholder 3"/>
          <p:cNvSpPr>
            <a:spLocks noGrp="1"/>
          </p:cNvSpPr>
          <p:nvPr>
            <p:ph type="sldNum" sz="quarter" idx="15"/>
          </p:nvPr>
        </p:nvSpPr>
        <p:spPr/>
        <p:txBody>
          <a:bodyPr/>
          <a:lstStyle/>
          <a:p>
            <a:fld id="{C7A0A709-6ACC-4D06-A5CE-15ED633ED844}" type="slidenum">
              <a:rPr lang="en-US" smtClean="0"/>
              <a:t>29</a:t>
            </a:fld>
            <a:endParaRPr lang="en-US"/>
          </a:p>
        </p:txBody>
      </p:sp>
    </p:spTree>
    <p:extLst>
      <p:ext uri="{BB962C8B-B14F-4D97-AF65-F5344CB8AC3E}">
        <p14:creationId xmlns:p14="http://schemas.microsoft.com/office/powerpoint/2010/main" val="3677953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Nowadays </a:t>
            </a:r>
            <a:r>
              <a:rPr lang="en-US" dirty="0"/>
              <a:t>chat application are replacing the normal SMS so that users are more trending towards the chat application in the android as well as iPhone devices and the usage of the application is becoming higher and the data to be saved is more so we need an efficient way to store those chats in order to retrieve fast , </a:t>
            </a:r>
            <a:endParaRPr lang="en-US" dirty="0" smtClean="0"/>
          </a:p>
          <a:p>
            <a:r>
              <a:rPr lang="en-US" dirty="0" smtClean="0"/>
              <a:t>In </a:t>
            </a:r>
            <a:r>
              <a:rPr lang="en-US" dirty="0"/>
              <a:t>this </a:t>
            </a:r>
            <a:r>
              <a:rPr lang="en-US" dirty="0" smtClean="0"/>
              <a:t>we provide an </a:t>
            </a:r>
            <a:r>
              <a:rPr lang="en-US" dirty="0"/>
              <a:t>efficient way to store those chats in Nosql Database , Non Structured Query Language which is Document type of NoSQL database where data is organized as collections. </a:t>
            </a:r>
            <a:endParaRPr lang="en-US" dirty="0" smtClean="0"/>
          </a:p>
          <a:p>
            <a:r>
              <a:rPr lang="en-US" dirty="0" smtClean="0"/>
              <a:t>The </a:t>
            </a:r>
            <a:r>
              <a:rPr lang="en-US" dirty="0"/>
              <a:t>Database used is Cloudant`s CouchDb which has a special feature called Geo Spatial Indexing which is used to access the data based on location of certain radius. </a:t>
            </a:r>
            <a:endParaRPr lang="en-US" dirty="0" smtClean="0"/>
          </a:p>
          <a:p>
            <a:r>
              <a:rPr lang="en-US" dirty="0" smtClean="0"/>
              <a:t>In </a:t>
            </a:r>
            <a:r>
              <a:rPr lang="en-US" dirty="0"/>
              <a:t>our application we mainly use HTTP Post request for posting any new document to the database, HTTP put request for updating a document and HTTP GET Request for the design document for retrieving the document to display to the users</a:t>
            </a:r>
          </a:p>
        </p:txBody>
      </p:sp>
      <p:sp>
        <p:nvSpPr>
          <p:cNvPr id="4" name="Slide Number Placeholder 3"/>
          <p:cNvSpPr>
            <a:spLocks noGrp="1"/>
          </p:cNvSpPr>
          <p:nvPr>
            <p:ph type="sldNum" sz="quarter" idx="15"/>
          </p:nvPr>
        </p:nvSpPr>
        <p:spPr/>
        <p:txBody>
          <a:bodyPr/>
          <a:lstStyle/>
          <a:p>
            <a:fld id="{C7A0A709-6ACC-4D06-A5CE-15ED633ED844}" type="slidenum">
              <a:rPr lang="en-US" smtClean="0"/>
              <a:t>3</a:t>
            </a:fld>
            <a:endParaRPr lang="en-US"/>
          </a:p>
        </p:txBody>
      </p:sp>
    </p:spTree>
    <p:extLst>
      <p:ext uri="{BB962C8B-B14F-4D97-AF65-F5344CB8AC3E}">
        <p14:creationId xmlns:p14="http://schemas.microsoft.com/office/powerpoint/2010/main" val="1817851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
          </p:nvPr>
        </p:nvSpPr>
        <p:spPr/>
        <p:txBody>
          <a:bodyPr/>
          <a:lstStyle/>
          <a:p>
            <a:pPr lvl="0"/>
            <a:r>
              <a:rPr lang="en-US" dirty="0"/>
              <a:t>Get </a:t>
            </a:r>
            <a:r>
              <a:rPr lang="en-US" dirty="0" smtClean="0"/>
              <a:t>Location</a:t>
            </a:r>
            <a:r>
              <a:rPr lang="en-US" dirty="0"/>
              <a:t> </a:t>
            </a: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30</a:t>
            </a:fld>
            <a:endParaRPr lang="en-US"/>
          </a:p>
        </p:txBody>
      </p:sp>
      <p:pic>
        <p:nvPicPr>
          <p:cNvPr id="6" name="Picture 5" descr="C:\Users\user\Downloads\screenshotsofgroupies (1)\Screenshot_2017-07-23-20-02-50-813.jpeg"/>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475509"/>
            <a:ext cx="1905000" cy="43014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14343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sz="quarter" idx="1"/>
          </p:nvPr>
        </p:nvSpPr>
        <p:spPr/>
        <p:txBody>
          <a:bodyPr/>
          <a:lstStyle/>
          <a:p>
            <a:r>
              <a:rPr lang="en-US" dirty="0" smtClean="0"/>
              <a:t>Add Question</a:t>
            </a:r>
          </a:p>
          <a:p>
            <a:endParaRPr lang="en-US" dirty="0"/>
          </a:p>
          <a:p>
            <a:r>
              <a:rPr lang="en-US" dirty="0" smtClean="0"/>
              <a:t>Add Message</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31</a:t>
            </a:fld>
            <a:endParaRPr lang="en-US"/>
          </a:p>
        </p:txBody>
      </p:sp>
      <p:pic>
        <p:nvPicPr>
          <p:cNvPr id="7" name="Picture 6" descr="C:\Users\user\Downloads\screenshotsofgroupies (1)\Screenshot_2017-07-23-20-03-36-506.jpeg"/>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19200"/>
            <a:ext cx="1752600" cy="46431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90835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
          </p:nvPr>
        </p:nvSpPr>
        <p:spPr/>
        <p:txBody>
          <a:bodyPr/>
          <a:lstStyle/>
          <a:p>
            <a:r>
              <a:rPr lang="en-US" dirty="0" smtClean="0"/>
              <a:t>Add Reply</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32</a:t>
            </a:fld>
            <a:endParaRPr lang="en-US"/>
          </a:p>
        </p:txBody>
      </p:sp>
      <p:pic>
        <p:nvPicPr>
          <p:cNvPr id="7" name="Picture 6" descr="C:\Users\user\Downloads\screenshotsofgroupies (1)\Screenshot_2017-07-19-13-41-24-021.jpeg"/>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392497"/>
            <a:ext cx="1540510" cy="42393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98294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
          </p:nvPr>
        </p:nvSpPr>
        <p:spPr/>
        <p:txBody>
          <a:bodyPr/>
          <a:lstStyle/>
          <a:p>
            <a:pPr lvl="0"/>
            <a:r>
              <a:rPr lang="en-US" dirty="0"/>
              <a:t>View </a:t>
            </a:r>
            <a:r>
              <a:rPr lang="en-US" dirty="0" smtClean="0"/>
              <a:t>Conversations</a:t>
            </a:r>
          </a:p>
          <a:p>
            <a:pPr lvl="0"/>
            <a:endParaRPr lang="en-US" dirty="0"/>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33</a:t>
            </a:fld>
            <a:endParaRPr lang="en-US"/>
          </a:p>
        </p:txBody>
      </p:sp>
      <p:pic>
        <p:nvPicPr>
          <p:cNvPr id="6" name="Picture 5" descr="C:\Users\user\Downloads\screenshotsofgroupies (1)\Screenshot_2017-07-19-13-40-38-910.jpeg"/>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00200"/>
            <a:ext cx="1583055" cy="4038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11309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sz="quarter" idx="1"/>
          </p:nvPr>
        </p:nvSpPr>
        <p:spPr/>
        <p:txBody>
          <a:bodyPr/>
          <a:lstStyle/>
          <a:p>
            <a:pPr lvl="0"/>
            <a:r>
              <a:rPr lang="en-US" dirty="0" smtClean="0"/>
              <a:t>View </a:t>
            </a:r>
            <a:r>
              <a:rPr lang="en-US" dirty="0"/>
              <a:t>Replies</a:t>
            </a:r>
            <a:br>
              <a:rPr lang="en-US" dirty="0"/>
            </a:b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34</a:t>
            </a:fld>
            <a:endParaRPr lang="en-US"/>
          </a:p>
        </p:txBody>
      </p:sp>
      <p:pic>
        <p:nvPicPr>
          <p:cNvPr id="6" name="Picture 5" descr="C:\Users\user\Downloads\screenshotsofgroupies (1)\Screenshot_2017-07-23-20-03-04-207.jpeg"/>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92110"/>
            <a:ext cx="1746885" cy="43014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40427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
          </p:nvPr>
        </p:nvSpPr>
        <p:spPr/>
        <p:txBody>
          <a:bodyPr/>
          <a:lstStyle/>
          <a:p>
            <a:r>
              <a:rPr lang="en-US" dirty="0" smtClean="0"/>
              <a:t>Follow particular Post</a:t>
            </a:r>
          </a:p>
          <a:p>
            <a:r>
              <a:rPr lang="en-US" dirty="0" smtClean="0"/>
              <a:t>Spam particular Post</a:t>
            </a:r>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35</a:t>
            </a:fld>
            <a:endParaRPr lang="en-US"/>
          </a:p>
        </p:txBody>
      </p:sp>
      <p:pic>
        <p:nvPicPr>
          <p:cNvPr id="6" name="Picture 5" descr="C:\Users\user\Downloads\screenshotsofgroupies (1)\Screenshot_2017-07-19-13-41-14-509.jpeg"/>
          <p:cNvPicPr/>
          <p:nvPr/>
        </p:nvPicPr>
        <p:blipFill>
          <a:blip r:embed="rId2">
            <a:extLst>
              <a:ext uri="{28A0092B-C50C-407E-A947-70E740481C1C}">
                <a14:useLocalDpi xmlns:a14="http://schemas.microsoft.com/office/drawing/2010/main" val="0"/>
              </a:ext>
            </a:extLst>
          </a:blip>
          <a:srcRect/>
          <a:stretch>
            <a:fillRect/>
          </a:stretch>
        </p:blipFill>
        <p:spPr bwMode="auto">
          <a:xfrm>
            <a:off x="4939145" y="948372"/>
            <a:ext cx="2111375" cy="496125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54676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By the Requirement Gathering, Analysis and Designing Phase of the Location Based Chat Application we concluded that NoSQL Database is required to store the Data of the Application as it is Social Application the data is Big Data.  </a:t>
            </a:r>
          </a:p>
          <a:p>
            <a:r>
              <a:rPr lang="en-US" dirty="0"/>
              <a:t>IBM Product Bluemix is Used to store database as it provides Geospatial Indexing to retriew posts based on radius specified by user.</a:t>
            </a: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36</a:t>
            </a:fld>
            <a:endParaRPr lang="en-US" dirty="0"/>
          </a:p>
        </p:txBody>
      </p:sp>
    </p:spTree>
    <p:extLst>
      <p:ext uri="{BB962C8B-B14F-4D97-AF65-F5344CB8AC3E}">
        <p14:creationId xmlns:p14="http://schemas.microsoft.com/office/powerpoint/2010/main" val="3509764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[1] Clarence J M </a:t>
            </a:r>
            <a:r>
              <a:rPr lang="en-US" dirty="0" err="1"/>
              <a:t>Tauro</a:t>
            </a:r>
            <a:r>
              <a:rPr lang="en-US" dirty="0"/>
              <a:t> </a:t>
            </a:r>
            <a:r>
              <a:rPr lang="en-US" dirty="0" err="1"/>
              <a:t>et.al.”Comparative</a:t>
            </a:r>
            <a:r>
              <a:rPr lang="en-US" dirty="0"/>
              <a:t> Study of the New Generation, Agile, Scalable, High Performance NOSQL Databases”, IJCA June </a:t>
            </a:r>
            <a:r>
              <a:rPr lang="en-US" dirty="0" smtClean="0"/>
              <a:t>2012</a:t>
            </a:r>
          </a:p>
          <a:p>
            <a:pPr marL="0" indent="0">
              <a:buNone/>
            </a:pPr>
            <a:r>
              <a:rPr lang="en-US" dirty="0" smtClean="0"/>
              <a:t>[</a:t>
            </a:r>
            <a:r>
              <a:rPr lang="en-US" dirty="0"/>
              <a:t>2] http://www.3pillarglobal.com/insights/just-say-yes-to-nosql </a:t>
            </a:r>
          </a:p>
          <a:p>
            <a:pPr marL="0" indent="0">
              <a:buNone/>
            </a:pPr>
            <a:r>
              <a:rPr lang="en-US" dirty="0"/>
              <a:t>[3] </a:t>
            </a:r>
            <a:r>
              <a:rPr lang="en-US" dirty="0" err="1"/>
              <a:t>Haihong</a:t>
            </a:r>
            <a:r>
              <a:rPr lang="en-US" dirty="0"/>
              <a:t>, E. ; Guan Le ; </a:t>
            </a:r>
            <a:r>
              <a:rPr lang="en-US" dirty="0" err="1"/>
              <a:t>Jian</a:t>
            </a:r>
            <a:r>
              <a:rPr lang="en-US" dirty="0"/>
              <a:t> </a:t>
            </a:r>
            <a:r>
              <a:rPr lang="en-US" dirty="0" err="1"/>
              <a:t>Du”Survey</a:t>
            </a:r>
            <a:r>
              <a:rPr lang="en-US" dirty="0"/>
              <a:t> on NoSQL database”, IEEE Conference, Oct 2011. </a:t>
            </a:r>
          </a:p>
          <a:p>
            <a:pPr marL="0" indent="0">
              <a:buNone/>
            </a:pPr>
            <a:r>
              <a:rPr lang="en-US" dirty="0"/>
              <a:t>[4</a:t>
            </a:r>
            <a:r>
              <a:rPr lang="en-US" b="1" dirty="0"/>
              <a:t>] </a:t>
            </a:r>
            <a:r>
              <a:rPr lang="en-US" dirty="0" err="1"/>
              <a:t>Yishan</a:t>
            </a:r>
            <a:r>
              <a:rPr lang="en-US" dirty="0"/>
              <a:t> Li , </a:t>
            </a:r>
            <a:r>
              <a:rPr lang="en-US" dirty="0" err="1"/>
              <a:t>Manoharan</a:t>
            </a:r>
            <a:r>
              <a:rPr lang="en-US" dirty="0"/>
              <a:t>, S. “A performance comparison of SQL and NoSQL databases “, IEEE conference, Aug 2013. </a:t>
            </a:r>
          </a:p>
          <a:p>
            <a:pPr marL="0" indent="0">
              <a:buNone/>
            </a:pPr>
            <a:r>
              <a:rPr lang="en-US" dirty="0"/>
              <a:t>[5] </a:t>
            </a:r>
            <a:r>
              <a:rPr lang="en-US" dirty="0" err="1"/>
              <a:t>Radulescu</a:t>
            </a:r>
            <a:r>
              <a:rPr lang="en-US" dirty="0"/>
              <a:t>, F. ; </a:t>
            </a:r>
            <a:r>
              <a:rPr lang="en-US" dirty="0" err="1"/>
              <a:t>Agapin</a:t>
            </a:r>
            <a:r>
              <a:rPr lang="en-US" dirty="0"/>
              <a:t>, L.I. et.al. “MongoDB </a:t>
            </a:r>
            <a:r>
              <a:rPr lang="en-US" dirty="0" err="1"/>
              <a:t>vs</a:t>
            </a:r>
            <a:r>
              <a:rPr lang="en-US" dirty="0"/>
              <a:t> Oracle -- Database Comparison “ IEEE Conference, Sept 2012 </a:t>
            </a:r>
          </a:p>
          <a:p>
            <a:pPr marL="0" indent="0">
              <a:buNone/>
            </a:pPr>
            <a:r>
              <a:rPr lang="en-US" dirty="0"/>
              <a:t>[6]http://www.thegeekstuff.com/2014/01/sql-vs-nosql-db/ </a:t>
            </a:r>
          </a:p>
        </p:txBody>
      </p:sp>
      <p:sp>
        <p:nvSpPr>
          <p:cNvPr id="4" name="Slide Number Placeholder 3"/>
          <p:cNvSpPr>
            <a:spLocks noGrp="1"/>
          </p:cNvSpPr>
          <p:nvPr>
            <p:ph type="sldNum" sz="quarter" idx="15"/>
          </p:nvPr>
        </p:nvSpPr>
        <p:spPr/>
        <p:txBody>
          <a:bodyPr/>
          <a:lstStyle/>
          <a:p>
            <a:fld id="{C7A0A709-6ACC-4D06-A5CE-15ED633ED844}" type="slidenum">
              <a:rPr lang="en-US" smtClean="0"/>
              <a:t>37</a:t>
            </a:fld>
            <a:endParaRPr lang="en-US"/>
          </a:p>
        </p:txBody>
      </p:sp>
    </p:spTree>
    <p:extLst>
      <p:ext uri="{BB962C8B-B14F-4D97-AF65-F5344CB8AC3E}">
        <p14:creationId xmlns:p14="http://schemas.microsoft.com/office/powerpoint/2010/main" val="380275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7A0A709-6ACC-4D06-A5CE-15ED633ED844}" type="slidenum">
              <a:rPr lang="en-US" smtClean="0"/>
              <a:t>38</a:t>
            </a:fld>
            <a:endParaRPr lang="en-US"/>
          </a:p>
        </p:txBody>
      </p:sp>
      <p:pic>
        <p:nvPicPr>
          <p:cNvPr id="5" name="Picture 4"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55964"/>
            <a:ext cx="6779973" cy="452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6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Introduction</a:t>
            </a:r>
            <a:r>
              <a:rPr lang="en-US" spc="-5" dirty="0" smtClean="0">
                <a:latin typeface="Times New Roman"/>
                <a:cs typeface="Times New Roman"/>
              </a:rPr>
              <a:t>:</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p:txBody>
          <a:bodyPr>
            <a:normAutofit fontScale="85000" lnSpcReduction="10000"/>
          </a:bodyPr>
          <a:lstStyle/>
          <a:p>
            <a:pPr marL="12700" marR="6985">
              <a:lnSpc>
                <a:spcPct val="110300"/>
              </a:lnSpc>
              <a:spcBef>
                <a:spcPts val="50"/>
              </a:spcBef>
            </a:pPr>
            <a:r>
              <a:rPr lang="en-US" dirty="0" smtClean="0">
                <a:cs typeface="Times New Roman"/>
              </a:rPr>
              <a:t>The </a:t>
            </a:r>
            <a:r>
              <a:rPr lang="en-US" spc="-5" dirty="0" smtClean="0">
                <a:cs typeface="Times New Roman"/>
              </a:rPr>
              <a:t>location </a:t>
            </a:r>
            <a:r>
              <a:rPr lang="en-US" dirty="0" smtClean="0">
                <a:cs typeface="Times New Roman"/>
              </a:rPr>
              <a:t>is very important these </a:t>
            </a:r>
            <a:r>
              <a:rPr lang="en-US" spc="-5" dirty="0" smtClean="0">
                <a:cs typeface="Times New Roman"/>
              </a:rPr>
              <a:t>days, </a:t>
            </a:r>
            <a:r>
              <a:rPr lang="en-US" dirty="0" smtClean="0">
                <a:cs typeface="Times New Roman"/>
              </a:rPr>
              <a:t>for every </a:t>
            </a:r>
            <a:r>
              <a:rPr lang="en-US" spc="-5" dirty="0" smtClean="0">
                <a:cs typeface="Times New Roman"/>
              </a:rPr>
              <a:t>search we </a:t>
            </a:r>
            <a:r>
              <a:rPr lang="en-US" dirty="0" smtClean="0">
                <a:cs typeface="Times New Roman"/>
              </a:rPr>
              <a:t>do in any </a:t>
            </a:r>
            <a:r>
              <a:rPr lang="en-US" spc="-5" dirty="0" smtClean="0">
                <a:cs typeface="Times New Roman"/>
              </a:rPr>
              <a:t>website, location  becomes an integral </a:t>
            </a:r>
            <a:r>
              <a:rPr lang="en-US" dirty="0" smtClean="0">
                <a:cs typeface="Times New Roman"/>
              </a:rPr>
              <a:t>part </a:t>
            </a:r>
            <a:r>
              <a:rPr lang="en-US" spc="-5" dirty="0" smtClean="0">
                <a:cs typeface="Times New Roman"/>
              </a:rPr>
              <a:t>and </a:t>
            </a:r>
            <a:r>
              <a:rPr lang="en-US" dirty="0" smtClean="0">
                <a:cs typeface="Times New Roman"/>
              </a:rPr>
              <a:t>there </a:t>
            </a:r>
            <a:r>
              <a:rPr lang="en-US" spc="-5" dirty="0" smtClean="0">
                <a:cs typeface="Times New Roman"/>
              </a:rPr>
              <a:t>are </a:t>
            </a:r>
            <a:r>
              <a:rPr lang="en-US" dirty="0" smtClean="0">
                <a:cs typeface="Times New Roman"/>
              </a:rPr>
              <a:t>many </a:t>
            </a:r>
            <a:r>
              <a:rPr lang="en-US" spc="-5" dirty="0" smtClean="0">
                <a:cs typeface="Times New Roman"/>
              </a:rPr>
              <a:t>applications which </a:t>
            </a:r>
            <a:r>
              <a:rPr lang="en-US" dirty="0" smtClean="0">
                <a:cs typeface="Times New Roman"/>
              </a:rPr>
              <a:t>uses the </a:t>
            </a:r>
            <a:r>
              <a:rPr lang="en-US" spc="-5" dirty="0" smtClean="0">
                <a:cs typeface="Times New Roman"/>
              </a:rPr>
              <a:t>location. </a:t>
            </a:r>
            <a:r>
              <a:rPr lang="en-US" dirty="0" smtClean="0">
                <a:cs typeface="Times New Roman"/>
              </a:rPr>
              <a:t>Our  </a:t>
            </a:r>
            <a:r>
              <a:rPr lang="en-US" spc="-5" dirty="0" smtClean="0">
                <a:cs typeface="Times New Roman"/>
              </a:rPr>
              <a:t>application </a:t>
            </a:r>
            <a:r>
              <a:rPr lang="en-US" dirty="0" smtClean="0">
                <a:cs typeface="Times New Roman"/>
              </a:rPr>
              <a:t>is one such </a:t>
            </a:r>
            <a:r>
              <a:rPr lang="en-US" spc="-5" dirty="0" smtClean="0">
                <a:cs typeface="Times New Roman"/>
              </a:rPr>
              <a:t>application which </a:t>
            </a:r>
            <a:r>
              <a:rPr lang="en-US" dirty="0" smtClean="0">
                <a:cs typeface="Times New Roman"/>
              </a:rPr>
              <a:t>is completely based on location. </a:t>
            </a:r>
            <a:br>
              <a:rPr lang="en-US" dirty="0" smtClean="0">
                <a:cs typeface="Times New Roman"/>
              </a:rPr>
            </a:br>
            <a:endParaRPr lang="en-US" dirty="0" smtClean="0">
              <a:cs typeface="Times New Roman"/>
            </a:endParaRPr>
          </a:p>
          <a:p>
            <a:pPr marL="12700" marR="6985">
              <a:lnSpc>
                <a:spcPct val="110300"/>
              </a:lnSpc>
              <a:spcBef>
                <a:spcPts val="50"/>
              </a:spcBef>
            </a:pPr>
            <a:r>
              <a:rPr lang="en-US" spc="5" dirty="0" smtClean="0">
                <a:cs typeface="Times New Roman"/>
              </a:rPr>
              <a:t>Every </a:t>
            </a:r>
            <a:r>
              <a:rPr lang="en-US" spc="-5" dirty="0" smtClean="0">
                <a:cs typeface="Times New Roman"/>
              </a:rPr>
              <a:t>data </a:t>
            </a:r>
            <a:r>
              <a:rPr lang="en-US" dirty="0" smtClean="0">
                <a:cs typeface="Times New Roman"/>
              </a:rPr>
              <a:t>in our  </a:t>
            </a:r>
            <a:r>
              <a:rPr lang="en-US" spc="-5" dirty="0" smtClean="0">
                <a:cs typeface="Times New Roman"/>
              </a:rPr>
              <a:t>application </a:t>
            </a:r>
            <a:r>
              <a:rPr lang="en-US" dirty="0" smtClean="0">
                <a:cs typeface="Times New Roman"/>
              </a:rPr>
              <a:t>holds the </a:t>
            </a:r>
            <a:r>
              <a:rPr lang="en-US" spc="-5" dirty="0" smtClean="0">
                <a:cs typeface="Times New Roman"/>
              </a:rPr>
              <a:t>current location </a:t>
            </a:r>
            <a:r>
              <a:rPr lang="en-US" dirty="0" smtClean="0">
                <a:cs typeface="Times New Roman"/>
              </a:rPr>
              <a:t>of our </a:t>
            </a:r>
            <a:r>
              <a:rPr lang="en-US" spc="-5" dirty="0" smtClean="0">
                <a:cs typeface="Times New Roman"/>
              </a:rPr>
              <a:t>phone. </a:t>
            </a:r>
            <a:r>
              <a:rPr lang="en-US" dirty="0" smtClean="0">
                <a:cs typeface="Times New Roman"/>
              </a:rPr>
              <a:t>The messages, </a:t>
            </a:r>
            <a:r>
              <a:rPr lang="en-US" spc="-5" dirty="0" smtClean="0">
                <a:cs typeface="Times New Roman"/>
              </a:rPr>
              <a:t>events </a:t>
            </a:r>
            <a:r>
              <a:rPr lang="en-US" dirty="0" smtClean="0">
                <a:cs typeface="Times New Roman"/>
              </a:rPr>
              <a:t>are </a:t>
            </a:r>
            <a:r>
              <a:rPr lang="en-US" spc="-5" dirty="0" smtClean="0">
                <a:cs typeface="Times New Roman"/>
              </a:rPr>
              <a:t>all </a:t>
            </a:r>
            <a:r>
              <a:rPr lang="en-US" dirty="0" smtClean="0">
                <a:cs typeface="Times New Roman"/>
              </a:rPr>
              <a:t>filtered  </a:t>
            </a:r>
            <a:r>
              <a:rPr lang="en-US" spc="-5" dirty="0" smtClean="0">
                <a:cs typeface="Times New Roman"/>
              </a:rPr>
              <a:t>according </a:t>
            </a:r>
            <a:r>
              <a:rPr lang="en-US" dirty="0" smtClean="0">
                <a:cs typeface="Times New Roman"/>
              </a:rPr>
              <a:t>to the location with </a:t>
            </a:r>
            <a:r>
              <a:rPr lang="en-US" spc="-5" dirty="0" smtClean="0">
                <a:cs typeface="Times New Roman"/>
              </a:rPr>
              <a:t>certain </a:t>
            </a:r>
            <a:r>
              <a:rPr lang="en-US" dirty="0" smtClean="0">
                <a:cs typeface="Times New Roman"/>
              </a:rPr>
              <a:t>radius</a:t>
            </a:r>
            <a:r>
              <a:rPr lang="en-US" spc="-45" dirty="0" smtClean="0">
                <a:cs typeface="Times New Roman"/>
              </a:rPr>
              <a:t> </a:t>
            </a:r>
            <a:r>
              <a:rPr lang="en-US" spc="-5" dirty="0" smtClean="0">
                <a:cs typeface="Times New Roman"/>
              </a:rPr>
              <a:t>set.</a:t>
            </a:r>
            <a:br>
              <a:rPr lang="en-US" spc="-5" dirty="0" smtClean="0">
                <a:cs typeface="Times New Roman"/>
              </a:rPr>
            </a:br>
            <a:endParaRPr lang="en-US" dirty="0" smtClean="0">
              <a:cs typeface="Times New Roman"/>
            </a:endParaRPr>
          </a:p>
          <a:p>
            <a:pPr marL="12700" marR="8890">
              <a:lnSpc>
                <a:spcPct val="110000"/>
              </a:lnSpc>
            </a:pPr>
            <a:r>
              <a:rPr lang="en-US" dirty="0" smtClean="0">
                <a:cs typeface="Times New Roman"/>
              </a:rPr>
              <a:t>To </a:t>
            </a:r>
            <a:r>
              <a:rPr lang="en-US" spc="-5" dirty="0" smtClean="0">
                <a:cs typeface="Times New Roman"/>
              </a:rPr>
              <a:t>develop </a:t>
            </a:r>
            <a:r>
              <a:rPr lang="en-US" dirty="0" smtClean="0">
                <a:cs typeface="Times New Roman"/>
              </a:rPr>
              <a:t>the </a:t>
            </a:r>
            <a:r>
              <a:rPr lang="en-US" spc="-5" dirty="0" smtClean="0">
                <a:cs typeface="Times New Roman"/>
              </a:rPr>
              <a:t>application </a:t>
            </a:r>
            <a:r>
              <a:rPr lang="en-US" dirty="0" smtClean="0">
                <a:cs typeface="Times New Roman"/>
              </a:rPr>
              <a:t>it </a:t>
            </a:r>
            <a:r>
              <a:rPr lang="en-US" spc="-5" dirty="0" smtClean="0">
                <a:cs typeface="Times New Roman"/>
              </a:rPr>
              <a:t>is </a:t>
            </a:r>
            <a:r>
              <a:rPr lang="en-US" dirty="0" smtClean="0">
                <a:cs typeface="Times New Roman"/>
              </a:rPr>
              <a:t>necessary to store the </a:t>
            </a:r>
            <a:r>
              <a:rPr lang="en-US" spc="-5" dirty="0" smtClean="0">
                <a:cs typeface="Times New Roman"/>
              </a:rPr>
              <a:t>data </a:t>
            </a:r>
            <a:r>
              <a:rPr lang="en-US" dirty="0" smtClean="0">
                <a:cs typeface="Times New Roman"/>
              </a:rPr>
              <a:t>in the </a:t>
            </a:r>
            <a:r>
              <a:rPr lang="en-US" spc="-5" dirty="0" smtClean="0">
                <a:cs typeface="Times New Roman"/>
              </a:rPr>
              <a:t>database </a:t>
            </a:r>
            <a:r>
              <a:rPr lang="en-US" dirty="0" smtClean="0">
                <a:cs typeface="Times New Roman"/>
              </a:rPr>
              <a:t>such </a:t>
            </a:r>
            <a:r>
              <a:rPr lang="en-US" spc="-5" dirty="0" smtClean="0">
                <a:cs typeface="Times New Roman"/>
              </a:rPr>
              <a:t>as </a:t>
            </a:r>
            <a:r>
              <a:rPr lang="en-US" dirty="0" smtClean="0">
                <a:cs typeface="Times New Roman"/>
              </a:rPr>
              <a:t>user </a:t>
            </a:r>
            <a:r>
              <a:rPr lang="en-US" spc="-5" dirty="0" smtClean="0">
                <a:cs typeface="Times New Roman"/>
              </a:rPr>
              <a:t>details,  event </a:t>
            </a:r>
            <a:r>
              <a:rPr lang="en-US" dirty="0" smtClean="0">
                <a:cs typeface="Times New Roman"/>
              </a:rPr>
              <a:t>details, </a:t>
            </a:r>
            <a:r>
              <a:rPr lang="en-US" spc="-5" dirty="0" smtClean="0">
                <a:cs typeface="Times New Roman"/>
              </a:rPr>
              <a:t>and </a:t>
            </a:r>
            <a:r>
              <a:rPr lang="en-US" dirty="0" smtClean="0">
                <a:cs typeface="Times New Roman"/>
              </a:rPr>
              <a:t>offer </a:t>
            </a:r>
            <a:r>
              <a:rPr lang="en-US" spc="-5" dirty="0" smtClean="0">
                <a:cs typeface="Times New Roman"/>
              </a:rPr>
              <a:t>details, </a:t>
            </a:r>
            <a:r>
              <a:rPr lang="en-US" dirty="0" smtClean="0">
                <a:cs typeface="Times New Roman"/>
              </a:rPr>
              <a:t>post </a:t>
            </a:r>
            <a:r>
              <a:rPr lang="en-US" spc="-5" dirty="0" smtClean="0">
                <a:cs typeface="Times New Roman"/>
              </a:rPr>
              <a:t>details </a:t>
            </a:r>
            <a:r>
              <a:rPr lang="en-US" spc="5" dirty="0" smtClean="0">
                <a:cs typeface="Times New Roman"/>
              </a:rPr>
              <a:t>of </a:t>
            </a:r>
            <a:r>
              <a:rPr lang="en-US" dirty="0" smtClean="0">
                <a:cs typeface="Times New Roman"/>
              </a:rPr>
              <a:t>the </a:t>
            </a:r>
            <a:r>
              <a:rPr lang="en-US" spc="-5" dirty="0" smtClean="0">
                <a:cs typeface="Times New Roman"/>
              </a:rPr>
              <a:t>application, </a:t>
            </a:r>
            <a:r>
              <a:rPr lang="en-US" dirty="0" smtClean="0">
                <a:cs typeface="Times New Roman"/>
              </a:rPr>
              <a:t>to maintain the data </a:t>
            </a:r>
            <a:r>
              <a:rPr lang="en-US" spc="-5" dirty="0" smtClean="0">
                <a:cs typeface="Times New Roman"/>
              </a:rPr>
              <a:t>from </a:t>
            </a:r>
            <a:r>
              <a:rPr lang="en-US" dirty="0" smtClean="0">
                <a:cs typeface="Times New Roman"/>
              </a:rPr>
              <a:t>the  </a:t>
            </a:r>
            <a:r>
              <a:rPr lang="en-US" spc="-5" dirty="0" smtClean="0">
                <a:cs typeface="Times New Roman"/>
              </a:rPr>
              <a:t>external attacks and </a:t>
            </a:r>
            <a:r>
              <a:rPr lang="en-US" dirty="0" smtClean="0">
                <a:cs typeface="Times New Roman"/>
              </a:rPr>
              <a:t>to send </a:t>
            </a:r>
            <a:r>
              <a:rPr lang="en-US" spc="-5" dirty="0" smtClean="0">
                <a:cs typeface="Times New Roman"/>
              </a:rPr>
              <a:t>data </a:t>
            </a:r>
            <a:r>
              <a:rPr lang="en-US" dirty="0" smtClean="0">
                <a:cs typeface="Times New Roman"/>
              </a:rPr>
              <a:t>to the </a:t>
            </a:r>
            <a:r>
              <a:rPr lang="en-US" spc="-5" dirty="0" smtClean="0">
                <a:cs typeface="Times New Roman"/>
              </a:rPr>
              <a:t>user whenever </a:t>
            </a:r>
            <a:r>
              <a:rPr lang="en-US" dirty="0" smtClean="0">
                <a:cs typeface="Times New Roman"/>
              </a:rPr>
              <a:t>it is </a:t>
            </a:r>
            <a:r>
              <a:rPr lang="en-US" spc="-5" dirty="0" smtClean="0">
                <a:cs typeface="Times New Roman"/>
              </a:rPr>
              <a:t>requested with</a:t>
            </a:r>
            <a:r>
              <a:rPr lang="en-US" spc="160" dirty="0" smtClean="0">
                <a:cs typeface="Times New Roman"/>
              </a:rPr>
              <a:t> </a:t>
            </a:r>
            <a:r>
              <a:rPr lang="en-US" spc="-5" dirty="0" smtClean="0">
                <a:cs typeface="Times New Roman"/>
              </a:rPr>
              <a:t>credentials.</a:t>
            </a:r>
            <a:endParaRPr lang="en-US" dirty="0" smtClean="0">
              <a:cs typeface="Times New Roman"/>
            </a:endParaRP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4</a:t>
            </a:fld>
            <a:endParaRPr lang="en-US" dirty="0"/>
          </a:p>
        </p:txBody>
      </p:sp>
    </p:spTree>
    <p:extLst>
      <p:ext uri="{BB962C8B-B14F-4D97-AF65-F5344CB8AC3E}">
        <p14:creationId xmlns:p14="http://schemas.microsoft.com/office/powerpoint/2010/main" val="4026677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Objectives</a:t>
            </a:r>
            <a:r>
              <a:rPr lang="en-US" spc="-5" dirty="0" smtClean="0">
                <a:latin typeface="Times New Roman"/>
                <a:cs typeface="Times New Roman"/>
              </a:rPr>
              <a:t>:</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p:txBody>
          <a:bodyPr/>
          <a:lstStyle/>
          <a:p>
            <a:pPr marL="12700" marR="6985" algn="just">
              <a:lnSpc>
                <a:spcPct val="110000"/>
              </a:lnSpc>
              <a:spcBef>
                <a:spcPts val="40"/>
              </a:spcBef>
            </a:pPr>
            <a:r>
              <a:rPr lang="en-US" dirty="0" smtClean="0">
                <a:cs typeface="Times New Roman"/>
              </a:rPr>
              <a:t>The Main </a:t>
            </a:r>
            <a:r>
              <a:rPr lang="en-US" spc="-5" dirty="0" smtClean="0">
                <a:cs typeface="Times New Roman"/>
              </a:rPr>
              <a:t>objective </a:t>
            </a:r>
            <a:r>
              <a:rPr lang="en-US" dirty="0" smtClean="0">
                <a:cs typeface="Times New Roman"/>
              </a:rPr>
              <a:t>of the </a:t>
            </a:r>
            <a:r>
              <a:rPr lang="en-US" spc="-5" dirty="0" smtClean="0">
                <a:cs typeface="Times New Roman"/>
              </a:rPr>
              <a:t>project </a:t>
            </a:r>
            <a:r>
              <a:rPr lang="en-US" dirty="0" smtClean="0">
                <a:cs typeface="Times New Roman"/>
              </a:rPr>
              <a:t>is to </a:t>
            </a:r>
            <a:r>
              <a:rPr lang="en-US" spc="-5" dirty="0" smtClean="0">
                <a:cs typeface="Times New Roman"/>
              </a:rPr>
              <a:t>store, retrieve and </a:t>
            </a:r>
            <a:r>
              <a:rPr lang="en-US" dirty="0" smtClean="0">
                <a:cs typeface="Times New Roman"/>
              </a:rPr>
              <a:t>maintain the  </a:t>
            </a:r>
            <a:r>
              <a:rPr lang="en-US" spc="-5" dirty="0" smtClean="0">
                <a:cs typeface="Times New Roman"/>
              </a:rPr>
              <a:t>data </a:t>
            </a:r>
            <a:r>
              <a:rPr lang="en-US" dirty="0" smtClean="0">
                <a:cs typeface="Times New Roman"/>
              </a:rPr>
              <a:t>of the  </a:t>
            </a:r>
            <a:r>
              <a:rPr lang="en-US" spc="-5" dirty="0" smtClean="0">
                <a:cs typeface="Times New Roman"/>
              </a:rPr>
              <a:t>application </a:t>
            </a:r>
            <a:r>
              <a:rPr lang="en-US" dirty="0" smtClean="0">
                <a:cs typeface="Times New Roman"/>
              </a:rPr>
              <a:t>in the Cloudant</a:t>
            </a:r>
            <a:r>
              <a:rPr lang="en-US" spc="-50" dirty="0" smtClean="0">
                <a:cs typeface="Times New Roman"/>
              </a:rPr>
              <a:t> </a:t>
            </a:r>
            <a:r>
              <a:rPr lang="en-US" spc="-5" dirty="0" smtClean="0">
                <a:cs typeface="Times New Roman"/>
              </a:rPr>
              <a:t>Database.</a:t>
            </a:r>
            <a:endParaRPr lang="en-US" dirty="0" smtClean="0">
              <a:cs typeface="Times New Roman"/>
            </a:endParaRP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5</a:t>
            </a:fld>
            <a:endParaRPr lang="en-US" dirty="0"/>
          </a:p>
        </p:txBody>
      </p:sp>
    </p:spTree>
    <p:extLst>
      <p:ext uri="{BB962C8B-B14F-4D97-AF65-F5344CB8AC3E}">
        <p14:creationId xmlns:p14="http://schemas.microsoft.com/office/powerpoint/2010/main" val="3303201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Literature</a:t>
            </a:r>
            <a:r>
              <a:rPr lang="en-US" b="1" spc="-40" dirty="0" smtClean="0">
                <a:latin typeface="Times New Roman"/>
                <a:cs typeface="Times New Roman"/>
              </a:rPr>
              <a:t> </a:t>
            </a:r>
            <a:r>
              <a:rPr lang="en-US" b="1" spc="-5" dirty="0" smtClean="0">
                <a:latin typeface="Times New Roman"/>
                <a:cs typeface="Times New Roman"/>
              </a:rPr>
              <a:t>Survey:</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p:txBody>
          <a:bodyPr/>
          <a:lstStyle/>
          <a:p>
            <a:r>
              <a:rPr lang="en-US" dirty="0" smtClean="0">
                <a:cs typeface="Times New Roman"/>
              </a:rPr>
              <a:t>Quora- It uses MYSQL Database</a:t>
            </a:r>
            <a:br>
              <a:rPr lang="en-US" dirty="0" smtClean="0">
                <a:cs typeface="Times New Roman"/>
              </a:rPr>
            </a:br>
            <a:endParaRPr lang="en-US" dirty="0" smtClean="0">
              <a:cs typeface="Times New Roman"/>
            </a:endParaRPr>
          </a:p>
          <a:p>
            <a:r>
              <a:rPr lang="en-US" spc="-5" dirty="0" smtClean="0">
                <a:cs typeface="Times New Roman"/>
              </a:rPr>
              <a:t>WatsApp- </a:t>
            </a:r>
            <a:r>
              <a:rPr lang="en-US" dirty="0" smtClean="0"/>
              <a:t>It  </a:t>
            </a:r>
            <a:r>
              <a:rPr lang="en-US" dirty="0"/>
              <a:t>uses mnesia, the database of erlang which is </a:t>
            </a:r>
            <a:r>
              <a:rPr lang="en-US" b="1" dirty="0"/>
              <a:t>NOSQL</a:t>
            </a:r>
            <a:r>
              <a:rPr lang="en-US" dirty="0"/>
              <a:t> Database</a:t>
            </a:r>
            <a:r>
              <a:rPr lang="en-US" spc="-5" dirty="0" smtClean="0">
                <a:cs typeface="Times New Roman"/>
              </a:rPr>
              <a:t/>
            </a:r>
            <a:br>
              <a:rPr lang="en-US" spc="-5" dirty="0" smtClean="0">
                <a:cs typeface="Times New Roman"/>
              </a:rPr>
            </a:br>
            <a:endParaRPr lang="en-US" spc="-5" dirty="0" smtClean="0">
              <a:cs typeface="Times New Roman"/>
            </a:endParaRPr>
          </a:p>
          <a:p>
            <a:r>
              <a:rPr lang="en-US" spc="-5" dirty="0" smtClean="0">
                <a:cs typeface="Times New Roman"/>
              </a:rPr>
              <a:t>Twitter- </a:t>
            </a:r>
            <a:r>
              <a:rPr lang="en-US" dirty="0" smtClean="0"/>
              <a:t>It </a:t>
            </a:r>
            <a:r>
              <a:rPr lang="en-US" dirty="0"/>
              <a:t>uses MySQL, FlockDB, Cassandra, HDFS (Hadoop Distributed File System), Mesos ,  </a:t>
            </a:r>
            <a:r>
              <a:rPr lang="en-US" dirty="0" smtClean="0"/>
              <a:t>Zipkin</a:t>
            </a:r>
            <a:br>
              <a:rPr lang="en-US" dirty="0" smtClean="0"/>
            </a:br>
            <a:endParaRPr lang="en-US" dirty="0"/>
          </a:p>
          <a:p>
            <a:r>
              <a:rPr lang="en-US" spc="-5" dirty="0" smtClean="0">
                <a:cs typeface="Times New Roman"/>
              </a:rPr>
              <a:t>Playo- It uses NOSQL Database</a:t>
            </a:r>
            <a:br>
              <a:rPr lang="en-US" spc="-5" dirty="0" smtClean="0">
                <a:cs typeface="Times New Roman"/>
              </a:rPr>
            </a:br>
            <a:endParaRPr lang="en-US" spc="-5" dirty="0" smtClean="0">
              <a:cs typeface="Times New Roman"/>
            </a:endParaRPr>
          </a:p>
          <a:p>
            <a:r>
              <a:rPr lang="en-US" spc="-5" dirty="0" err="1" smtClean="0">
                <a:cs typeface="Times New Roman"/>
              </a:rPr>
              <a:t>Happn</a:t>
            </a:r>
            <a:endParaRPr lang="en-US" dirty="0" smtClean="0">
              <a:cs typeface="Times New Roman"/>
            </a:endParaRPr>
          </a:p>
          <a:p>
            <a:endParaRPr lang="en-US" dirty="0" smtClean="0">
              <a:cs typeface="Times New Roman"/>
            </a:endParaRP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6</a:t>
            </a:fld>
            <a:endParaRPr lang="en-US" dirty="0"/>
          </a:p>
        </p:txBody>
      </p:sp>
    </p:spTree>
    <p:extLst>
      <p:ext uri="{BB962C8B-B14F-4D97-AF65-F5344CB8AC3E}">
        <p14:creationId xmlns:p14="http://schemas.microsoft.com/office/powerpoint/2010/main" val="173476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normAutofit/>
          </a:bodyPr>
          <a:lstStyle/>
          <a:p>
            <a:r>
              <a:rPr lang="en-US" dirty="0" smtClean="0"/>
              <a:t>Difference between SQL &amp; NoSQL</a:t>
            </a:r>
            <a:endParaRPr lang="en-US" dirty="0"/>
          </a:p>
        </p:txBody>
      </p:sp>
      <p:graphicFrame>
        <p:nvGraphicFramePr>
          <p:cNvPr id="5" name="object 3"/>
          <p:cNvGraphicFramePr>
            <a:graphicFrameLocks noGrp="1"/>
          </p:cNvGraphicFramePr>
          <p:nvPr>
            <p:extLst>
              <p:ext uri="{D42A27DB-BD31-4B8C-83A1-F6EECF244321}">
                <p14:modId xmlns:p14="http://schemas.microsoft.com/office/powerpoint/2010/main" val="2546084730"/>
              </p:ext>
            </p:extLst>
          </p:nvPr>
        </p:nvGraphicFramePr>
        <p:xfrm>
          <a:off x="304799" y="1295400"/>
          <a:ext cx="8305801" cy="5179617"/>
        </p:xfrm>
        <a:graphic>
          <a:graphicData uri="http://schemas.openxmlformats.org/drawingml/2006/table">
            <a:tbl>
              <a:tblPr firstRow="1" bandRow="1">
                <a:tableStyleId>{2D5ABB26-0587-4C30-8999-92F81FD0307C}</a:tableStyleId>
              </a:tblPr>
              <a:tblGrid>
                <a:gridCol w="1124176"/>
                <a:gridCol w="1656454"/>
                <a:gridCol w="579674"/>
                <a:gridCol w="1092785"/>
                <a:gridCol w="3852712"/>
              </a:tblGrid>
              <a:tr h="350130">
                <a:tc>
                  <a:txBody>
                    <a:bodyPr/>
                    <a:lstStyle/>
                    <a:p>
                      <a:pPr marL="57785">
                        <a:lnSpc>
                          <a:spcPct val="100000"/>
                        </a:lnSpc>
                        <a:spcBef>
                          <a:spcPts val="395"/>
                        </a:spcBef>
                      </a:pPr>
                      <a:r>
                        <a:rPr sz="1200" spc="-5" dirty="0">
                          <a:latin typeface="+mn-lt"/>
                          <a:cs typeface="Times New Roman"/>
                        </a:rPr>
                        <a:t>Sr</a:t>
                      </a:r>
                      <a:r>
                        <a:rPr sz="1200" spc="-85" dirty="0">
                          <a:latin typeface="+mn-lt"/>
                          <a:cs typeface="Times New Roman"/>
                        </a:rPr>
                        <a:t> </a:t>
                      </a:r>
                      <a:r>
                        <a:rPr sz="1200" spc="-10" dirty="0">
                          <a:latin typeface="+mn-lt"/>
                          <a:cs typeface="Times New Roman"/>
                        </a:rPr>
                        <a:t>No</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gridSpan="3">
                  <a:txBody>
                    <a:bodyPr/>
                    <a:lstStyle/>
                    <a:p>
                      <a:pPr marL="57785">
                        <a:lnSpc>
                          <a:spcPct val="100000"/>
                        </a:lnSpc>
                        <a:spcBef>
                          <a:spcPts val="395"/>
                        </a:spcBef>
                      </a:pPr>
                      <a:r>
                        <a:rPr sz="1200" dirty="0">
                          <a:latin typeface="+mn-lt"/>
                          <a:cs typeface="Times New Roman"/>
                        </a:rPr>
                        <a:t>SQL</a:t>
                      </a: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785">
                        <a:lnSpc>
                          <a:spcPct val="100000"/>
                        </a:lnSpc>
                        <a:spcBef>
                          <a:spcPts val="395"/>
                        </a:spcBef>
                      </a:pPr>
                      <a:r>
                        <a:rPr sz="1200" spc="-5" dirty="0">
                          <a:latin typeface="+mn-lt"/>
                          <a:cs typeface="Times New Roman"/>
                        </a:rPr>
                        <a:t>NOSQL</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r>
              <a:tr h="477233">
                <a:tc>
                  <a:txBody>
                    <a:bodyPr/>
                    <a:lstStyle/>
                    <a:p>
                      <a:pPr marL="57785">
                        <a:lnSpc>
                          <a:spcPct val="100000"/>
                        </a:lnSpc>
                        <a:spcBef>
                          <a:spcPts val="370"/>
                        </a:spcBef>
                      </a:pPr>
                      <a:r>
                        <a:rPr sz="1200" dirty="0">
                          <a:latin typeface="+mn-lt"/>
                          <a:cs typeface="Times New Roman"/>
                        </a:rPr>
                        <a:t>1</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gridSpan="3">
                  <a:txBody>
                    <a:bodyPr/>
                    <a:lstStyle/>
                    <a:p>
                      <a:pPr marL="57785" marR="52705">
                        <a:lnSpc>
                          <a:spcPct val="110000"/>
                        </a:lnSpc>
                        <a:spcBef>
                          <a:spcPts val="225"/>
                        </a:spcBef>
                      </a:pPr>
                      <a:r>
                        <a:rPr sz="1200" dirty="0">
                          <a:latin typeface="+mn-lt"/>
                          <a:cs typeface="Times New Roman"/>
                        </a:rPr>
                        <a:t>SQL </a:t>
                      </a:r>
                      <a:r>
                        <a:rPr sz="1200" spc="-5" dirty="0">
                          <a:latin typeface="+mn-lt"/>
                          <a:cs typeface="Times New Roman"/>
                        </a:rPr>
                        <a:t>databases </a:t>
                      </a:r>
                      <a:r>
                        <a:rPr sz="1200" dirty="0">
                          <a:latin typeface="+mn-lt"/>
                          <a:cs typeface="Times New Roman"/>
                        </a:rPr>
                        <a:t>are mainly </a:t>
                      </a:r>
                      <a:r>
                        <a:rPr sz="1200" spc="-5" dirty="0">
                          <a:latin typeface="+mn-lt"/>
                          <a:cs typeface="Times New Roman"/>
                        </a:rPr>
                        <a:t>called as  Relational Databases (RDBMS)</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785" marR="49530">
                        <a:lnSpc>
                          <a:spcPct val="110000"/>
                        </a:lnSpc>
                        <a:spcBef>
                          <a:spcPts val="225"/>
                        </a:spcBef>
                      </a:pPr>
                      <a:r>
                        <a:rPr sz="1200" dirty="0">
                          <a:latin typeface="+mn-lt"/>
                          <a:cs typeface="Times New Roman"/>
                        </a:rPr>
                        <a:t>NoSQL </a:t>
                      </a:r>
                      <a:r>
                        <a:rPr sz="1200" spc="-5" dirty="0">
                          <a:latin typeface="+mn-lt"/>
                          <a:cs typeface="Times New Roman"/>
                        </a:rPr>
                        <a:t>database </a:t>
                      </a:r>
                      <a:r>
                        <a:rPr sz="1200" dirty="0">
                          <a:latin typeface="+mn-lt"/>
                          <a:cs typeface="Times New Roman"/>
                        </a:rPr>
                        <a:t>are mainly </a:t>
                      </a:r>
                      <a:r>
                        <a:rPr sz="1200" spc="-5" dirty="0">
                          <a:latin typeface="+mn-lt"/>
                          <a:cs typeface="Times New Roman"/>
                        </a:rPr>
                        <a:t>called as </a:t>
                      </a:r>
                      <a:r>
                        <a:rPr sz="1200" dirty="0">
                          <a:latin typeface="+mn-lt"/>
                          <a:cs typeface="Times New Roman"/>
                        </a:rPr>
                        <a:t>non-  </a:t>
                      </a:r>
                      <a:r>
                        <a:rPr sz="1200" spc="-5" dirty="0">
                          <a:latin typeface="+mn-lt"/>
                          <a:cs typeface="Times New Roman"/>
                        </a:rPr>
                        <a:t>relational </a:t>
                      </a:r>
                      <a:r>
                        <a:rPr sz="1200" dirty="0">
                          <a:latin typeface="+mn-lt"/>
                          <a:cs typeface="Times New Roman"/>
                        </a:rPr>
                        <a:t>or distributed</a:t>
                      </a:r>
                      <a:r>
                        <a:rPr sz="1200" spc="-35" dirty="0">
                          <a:latin typeface="+mn-lt"/>
                          <a:cs typeface="Times New Roman"/>
                        </a:rPr>
                        <a:t> </a:t>
                      </a:r>
                      <a:r>
                        <a:rPr sz="1200" spc="-5" dirty="0">
                          <a:latin typeface="+mn-lt"/>
                          <a:cs typeface="Times New Roman"/>
                        </a:rPr>
                        <a:t>database</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r>
              <a:tr h="900807">
                <a:tc>
                  <a:txBody>
                    <a:bodyPr/>
                    <a:lstStyle/>
                    <a:p>
                      <a:pPr marL="57785">
                        <a:lnSpc>
                          <a:spcPct val="100000"/>
                        </a:lnSpc>
                        <a:spcBef>
                          <a:spcPts val="370"/>
                        </a:spcBef>
                      </a:pPr>
                      <a:r>
                        <a:rPr sz="1200" dirty="0">
                          <a:latin typeface="+mn-lt"/>
                          <a:cs typeface="Times New Roman"/>
                        </a:rPr>
                        <a:t>2</a:t>
                      </a: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gridSpan="3">
                  <a:txBody>
                    <a:bodyPr/>
                    <a:lstStyle/>
                    <a:p>
                      <a:pPr marL="57785" marR="48260" algn="just">
                        <a:lnSpc>
                          <a:spcPct val="110300"/>
                        </a:lnSpc>
                        <a:spcBef>
                          <a:spcPts val="220"/>
                        </a:spcBef>
                      </a:pPr>
                      <a:r>
                        <a:rPr sz="1200" dirty="0">
                          <a:latin typeface="+mn-lt"/>
                          <a:cs typeface="Times New Roman"/>
                        </a:rPr>
                        <a:t>SQL </a:t>
                      </a:r>
                      <a:r>
                        <a:rPr sz="1200" spc="-5" dirty="0">
                          <a:latin typeface="+mn-lt"/>
                          <a:cs typeface="Times New Roman"/>
                        </a:rPr>
                        <a:t>databases </a:t>
                      </a:r>
                      <a:r>
                        <a:rPr sz="1200" dirty="0">
                          <a:latin typeface="+mn-lt"/>
                          <a:cs typeface="Times New Roman"/>
                        </a:rPr>
                        <a:t>are table </a:t>
                      </a:r>
                      <a:r>
                        <a:rPr sz="1200" spc="-5" dirty="0">
                          <a:latin typeface="+mn-lt"/>
                          <a:cs typeface="Times New Roman"/>
                        </a:rPr>
                        <a:t>based  databases. </a:t>
                      </a:r>
                      <a:r>
                        <a:rPr sz="1200" dirty="0">
                          <a:latin typeface="+mn-lt"/>
                          <a:cs typeface="Times New Roman"/>
                        </a:rPr>
                        <a:t>This </a:t>
                      </a:r>
                      <a:r>
                        <a:rPr sz="1200" spc="-5" dirty="0">
                          <a:latin typeface="+mn-lt"/>
                          <a:cs typeface="Times New Roman"/>
                        </a:rPr>
                        <a:t>means </a:t>
                      </a:r>
                      <a:r>
                        <a:rPr sz="1200" dirty="0">
                          <a:latin typeface="+mn-lt"/>
                          <a:cs typeface="Times New Roman"/>
                        </a:rPr>
                        <a:t>that SQL  </a:t>
                      </a:r>
                      <a:r>
                        <a:rPr sz="1200" spc="-5" dirty="0">
                          <a:latin typeface="+mn-lt"/>
                          <a:cs typeface="Times New Roman"/>
                        </a:rPr>
                        <a:t>databases represent data </a:t>
                      </a:r>
                      <a:r>
                        <a:rPr sz="1200" dirty="0">
                          <a:latin typeface="+mn-lt"/>
                          <a:cs typeface="Times New Roman"/>
                        </a:rPr>
                        <a:t>in </a:t>
                      </a:r>
                      <a:r>
                        <a:rPr sz="1200" spc="-5" dirty="0">
                          <a:latin typeface="+mn-lt"/>
                          <a:cs typeface="Times New Roman"/>
                        </a:rPr>
                        <a:t>form </a:t>
                      </a:r>
                      <a:r>
                        <a:rPr sz="1200" dirty="0">
                          <a:latin typeface="+mn-lt"/>
                          <a:cs typeface="Times New Roman"/>
                        </a:rPr>
                        <a:t>of  </a:t>
                      </a:r>
                      <a:r>
                        <a:rPr sz="1200" spc="-5" dirty="0">
                          <a:latin typeface="+mn-lt"/>
                          <a:cs typeface="Times New Roman"/>
                        </a:rPr>
                        <a:t>tables which consists </a:t>
                      </a:r>
                      <a:r>
                        <a:rPr sz="1200" dirty="0">
                          <a:latin typeface="+mn-lt"/>
                          <a:cs typeface="Times New Roman"/>
                        </a:rPr>
                        <a:t>of n number of  </a:t>
                      </a:r>
                      <a:r>
                        <a:rPr sz="1200" spc="-5" dirty="0">
                          <a:latin typeface="+mn-lt"/>
                          <a:cs typeface="Times New Roman"/>
                        </a:rPr>
                        <a:t>rows </a:t>
                      </a:r>
                      <a:r>
                        <a:rPr sz="1200" dirty="0">
                          <a:latin typeface="+mn-lt"/>
                          <a:cs typeface="Times New Roman"/>
                        </a:rPr>
                        <a:t>of</a:t>
                      </a:r>
                      <a:r>
                        <a:rPr sz="1200" spc="-80" dirty="0">
                          <a:latin typeface="+mn-lt"/>
                          <a:cs typeface="Times New Roman"/>
                        </a:rPr>
                        <a:t> </a:t>
                      </a:r>
                      <a:r>
                        <a:rPr sz="1200" spc="-5" dirty="0">
                          <a:latin typeface="+mn-lt"/>
                          <a:cs typeface="Times New Roman"/>
                        </a:rPr>
                        <a:t>data</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2">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785" marR="50165" algn="just">
                        <a:lnSpc>
                          <a:spcPct val="110300"/>
                        </a:lnSpc>
                        <a:spcBef>
                          <a:spcPts val="220"/>
                        </a:spcBef>
                      </a:pPr>
                      <a:r>
                        <a:rPr sz="1200" dirty="0">
                          <a:latin typeface="+mn-lt"/>
                          <a:cs typeface="Times New Roman"/>
                        </a:rPr>
                        <a:t>NoSQL </a:t>
                      </a:r>
                      <a:r>
                        <a:rPr sz="1200" spc="-5" dirty="0">
                          <a:latin typeface="+mn-lt"/>
                          <a:cs typeface="Times New Roman"/>
                        </a:rPr>
                        <a:t>databases </a:t>
                      </a:r>
                      <a:r>
                        <a:rPr sz="1200" dirty="0">
                          <a:latin typeface="+mn-lt"/>
                          <a:cs typeface="Times New Roman"/>
                        </a:rPr>
                        <a:t>are </a:t>
                      </a:r>
                      <a:r>
                        <a:rPr sz="1200" spc="-5" dirty="0">
                          <a:latin typeface="+mn-lt"/>
                          <a:cs typeface="Times New Roman"/>
                        </a:rPr>
                        <a:t>document based,  key-value pairs, graph databases </a:t>
                      </a:r>
                      <a:r>
                        <a:rPr sz="1200" dirty="0">
                          <a:latin typeface="+mn-lt"/>
                          <a:cs typeface="Times New Roman"/>
                        </a:rPr>
                        <a:t>or  </a:t>
                      </a:r>
                      <a:r>
                        <a:rPr sz="1200" spc="-5" dirty="0">
                          <a:latin typeface="+mn-lt"/>
                          <a:cs typeface="Times New Roman"/>
                        </a:rPr>
                        <a:t>widecolumn stores. </a:t>
                      </a:r>
                      <a:r>
                        <a:rPr sz="1200" dirty="0">
                          <a:latin typeface="+mn-lt"/>
                          <a:cs typeface="Times New Roman"/>
                        </a:rPr>
                        <a:t>NoSQL </a:t>
                      </a:r>
                      <a:r>
                        <a:rPr sz="1200" spc="-5" dirty="0">
                          <a:latin typeface="+mn-lt"/>
                          <a:cs typeface="Times New Roman"/>
                        </a:rPr>
                        <a:t>databases </a:t>
                      </a:r>
                      <a:r>
                        <a:rPr sz="1200" dirty="0">
                          <a:latin typeface="+mn-lt"/>
                          <a:cs typeface="Times New Roman"/>
                        </a:rPr>
                        <a:t>are  the </a:t>
                      </a:r>
                      <a:r>
                        <a:rPr sz="1200" spc="-5" dirty="0">
                          <a:latin typeface="+mn-lt"/>
                          <a:cs typeface="Times New Roman"/>
                        </a:rPr>
                        <a:t>collection </a:t>
                      </a:r>
                      <a:r>
                        <a:rPr sz="1200" dirty="0">
                          <a:latin typeface="+mn-lt"/>
                          <a:cs typeface="Times New Roman"/>
                        </a:rPr>
                        <a:t>of </a:t>
                      </a:r>
                      <a:r>
                        <a:rPr sz="1200" spc="-5" dirty="0">
                          <a:latin typeface="+mn-lt"/>
                          <a:cs typeface="Times New Roman"/>
                        </a:rPr>
                        <a:t>key-value </a:t>
                      </a:r>
                      <a:r>
                        <a:rPr sz="1200" dirty="0">
                          <a:latin typeface="+mn-lt"/>
                          <a:cs typeface="Times New Roman"/>
                        </a:rPr>
                        <a:t>pair,  </a:t>
                      </a:r>
                      <a:r>
                        <a:rPr sz="1200" spc="-5" dirty="0">
                          <a:latin typeface="+mn-lt"/>
                          <a:cs typeface="Times New Roman"/>
                        </a:rPr>
                        <a:t>documents, graph </a:t>
                      </a:r>
                      <a:r>
                        <a:rPr sz="1200" dirty="0">
                          <a:latin typeface="+mn-lt"/>
                          <a:cs typeface="Times New Roman"/>
                        </a:rPr>
                        <a:t>databases</a:t>
                      </a:r>
                      <a:r>
                        <a:rPr sz="1200" spc="-25" dirty="0">
                          <a:latin typeface="+mn-lt"/>
                          <a:cs typeface="Times New Roman"/>
                        </a:rPr>
                        <a:t> </a:t>
                      </a:r>
                      <a:r>
                        <a:rPr sz="1200" spc="-5" dirty="0">
                          <a:latin typeface="+mn-lt"/>
                          <a:cs typeface="Times New Roman"/>
                        </a:rPr>
                        <a:t>etc.</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r>
              <a:tr h="476034">
                <a:tc>
                  <a:txBody>
                    <a:bodyPr/>
                    <a:lstStyle/>
                    <a:p>
                      <a:pPr marL="57785">
                        <a:lnSpc>
                          <a:spcPct val="100000"/>
                        </a:lnSpc>
                        <a:spcBef>
                          <a:spcPts val="360"/>
                        </a:spcBef>
                      </a:pPr>
                      <a:r>
                        <a:rPr sz="1200" dirty="0">
                          <a:latin typeface="+mn-lt"/>
                          <a:cs typeface="Times New Roman"/>
                        </a:rPr>
                        <a:t>3</a:t>
                      </a: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L="57785" marR="96520">
                        <a:lnSpc>
                          <a:spcPct val="110800"/>
                        </a:lnSpc>
                        <a:spcBef>
                          <a:spcPts val="204"/>
                        </a:spcBef>
                        <a:tabLst>
                          <a:tab pos="491490" algn="l"/>
                        </a:tabLst>
                      </a:pPr>
                      <a:r>
                        <a:rPr sz="1200" dirty="0">
                          <a:latin typeface="+mn-lt"/>
                          <a:cs typeface="Times New Roman"/>
                        </a:rPr>
                        <a:t>S</a:t>
                      </a:r>
                      <a:r>
                        <a:rPr sz="1200" spc="5" dirty="0">
                          <a:latin typeface="+mn-lt"/>
                          <a:cs typeface="Times New Roman"/>
                        </a:rPr>
                        <a:t>Q</a:t>
                      </a:r>
                      <a:r>
                        <a:rPr sz="1200" dirty="0">
                          <a:latin typeface="+mn-lt"/>
                          <a:cs typeface="Times New Roman"/>
                        </a:rPr>
                        <a:t>L	</a:t>
                      </a:r>
                      <a:r>
                        <a:rPr sz="1200" spc="10" dirty="0">
                          <a:latin typeface="+mn-lt"/>
                          <a:cs typeface="Times New Roman"/>
                        </a:rPr>
                        <a:t>d</a:t>
                      </a:r>
                      <a:r>
                        <a:rPr sz="1200" spc="-5" dirty="0">
                          <a:latin typeface="+mn-lt"/>
                          <a:cs typeface="Times New Roman"/>
                        </a:rPr>
                        <a:t>a</a:t>
                      </a:r>
                      <a:r>
                        <a:rPr sz="1200" dirty="0">
                          <a:latin typeface="+mn-lt"/>
                          <a:cs typeface="Times New Roman"/>
                        </a:rPr>
                        <a:t>tab</a:t>
                      </a:r>
                      <a:r>
                        <a:rPr sz="1200" spc="-10" dirty="0">
                          <a:latin typeface="+mn-lt"/>
                          <a:cs typeface="Times New Roman"/>
                        </a:rPr>
                        <a:t>a</a:t>
                      </a:r>
                      <a:r>
                        <a:rPr sz="1200" dirty="0">
                          <a:latin typeface="+mn-lt"/>
                          <a:cs typeface="Times New Roman"/>
                        </a:rPr>
                        <a:t>s</a:t>
                      </a:r>
                      <a:r>
                        <a:rPr sz="1200" spc="-5" dirty="0">
                          <a:latin typeface="+mn-lt"/>
                          <a:cs typeface="Times New Roman"/>
                        </a:rPr>
                        <a:t>e</a:t>
                      </a:r>
                      <a:r>
                        <a:rPr sz="1200" dirty="0">
                          <a:latin typeface="+mn-lt"/>
                          <a:cs typeface="Times New Roman"/>
                        </a:rPr>
                        <a:t>s  </a:t>
                      </a:r>
                      <a:r>
                        <a:rPr sz="1200" spc="-5" dirty="0">
                          <a:latin typeface="+mn-lt"/>
                          <a:cs typeface="Times New Roman"/>
                        </a:rPr>
                        <a:t>schema</a:t>
                      </a:r>
                      <a:endParaRPr sz="1200" dirty="0">
                        <a:latin typeface="+mn-lt"/>
                        <a:cs typeface="Times New Roman"/>
                      </a:endParaRPr>
                    </a:p>
                  </a:txBody>
                  <a:tcPr marL="0" marR="0" marT="0" marB="0">
                    <a:lnL w="12192">
                      <a:solidFill>
                        <a:srgbClr val="000000"/>
                      </a:solidFill>
                      <a:prstDash val="solid"/>
                    </a:lnL>
                    <a:lnT w="12192">
                      <a:solidFill>
                        <a:srgbClr val="000000"/>
                      </a:solidFill>
                      <a:prstDash val="solid"/>
                    </a:lnT>
                    <a:lnB w="12191">
                      <a:solidFill>
                        <a:srgbClr val="000000"/>
                      </a:solidFill>
                      <a:prstDash val="solid"/>
                    </a:lnB>
                  </a:tcPr>
                </a:tc>
                <a:tc>
                  <a:txBody>
                    <a:bodyPr/>
                    <a:lstStyle/>
                    <a:p>
                      <a:pPr marR="74930" algn="r">
                        <a:lnSpc>
                          <a:spcPct val="100000"/>
                        </a:lnSpc>
                        <a:spcBef>
                          <a:spcPts val="360"/>
                        </a:spcBef>
                      </a:pPr>
                      <a:r>
                        <a:rPr sz="1200" dirty="0">
                          <a:latin typeface="+mn-lt"/>
                          <a:cs typeface="Times New Roman"/>
                        </a:rPr>
                        <a:t>h</a:t>
                      </a:r>
                      <a:r>
                        <a:rPr sz="1200" spc="-5" dirty="0">
                          <a:latin typeface="+mn-lt"/>
                          <a:cs typeface="Times New Roman"/>
                        </a:rPr>
                        <a:t>a</a:t>
                      </a:r>
                      <a:r>
                        <a:rPr sz="1200" dirty="0">
                          <a:latin typeface="+mn-lt"/>
                          <a:cs typeface="Times New Roman"/>
                        </a:rPr>
                        <a:t>ve</a:t>
                      </a:r>
                    </a:p>
                  </a:txBody>
                  <a:tcPr marL="0" marR="0" marT="0" marB="0">
                    <a:lnT w="12192">
                      <a:solidFill>
                        <a:srgbClr val="000000"/>
                      </a:solidFill>
                      <a:prstDash val="solid"/>
                    </a:lnT>
                    <a:lnB w="12191">
                      <a:solidFill>
                        <a:srgbClr val="000000"/>
                      </a:solidFill>
                      <a:prstDash val="solid"/>
                    </a:lnB>
                  </a:tcPr>
                </a:tc>
                <a:tc>
                  <a:txBody>
                    <a:bodyPr/>
                    <a:lstStyle/>
                    <a:p>
                      <a:pPr marR="52069" algn="r">
                        <a:lnSpc>
                          <a:spcPct val="100000"/>
                        </a:lnSpc>
                        <a:spcBef>
                          <a:spcPts val="360"/>
                        </a:spcBef>
                      </a:pPr>
                      <a:r>
                        <a:rPr sz="1200" dirty="0">
                          <a:latin typeface="+mn-lt"/>
                          <a:cs typeface="Times New Roman"/>
                        </a:rPr>
                        <a:t>p</a:t>
                      </a:r>
                      <a:r>
                        <a:rPr sz="1200" spc="-5" dirty="0">
                          <a:latin typeface="+mn-lt"/>
                          <a:cs typeface="Times New Roman"/>
                        </a:rPr>
                        <a:t>re</a:t>
                      </a:r>
                      <a:r>
                        <a:rPr sz="1200" dirty="0">
                          <a:latin typeface="+mn-lt"/>
                          <a:cs typeface="Times New Roman"/>
                        </a:rPr>
                        <a:t>d</a:t>
                      </a:r>
                      <a:r>
                        <a:rPr sz="1200" spc="5" dirty="0">
                          <a:latin typeface="+mn-lt"/>
                          <a:cs typeface="Times New Roman"/>
                        </a:rPr>
                        <a:t>e</a:t>
                      </a:r>
                      <a:r>
                        <a:rPr sz="1200" dirty="0">
                          <a:latin typeface="+mn-lt"/>
                          <a:cs typeface="Times New Roman"/>
                        </a:rPr>
                        <a:t>fin</a:t>
                      </a:r>
                      <a:r>
                        <a:rPr sz="1200" spc="-10" dirty="0">
                          <a:latin typeface="+mn-lt"/>
                          <a:cs typeface="Times New Roman"/>
                        </a:rPr>
                        <a:t>e</a:t>
                      </a:r>
                      <a:r>
                        <a:rPr sz="1200" dirty="0">
                          <a:latin typeface="+mn-lt"/>
                          <a:cs typeface="Times New Roman"/>
                        </a:rPr>
                        <a:t>d</a:t>
                      </a:r>
                    </a:p>
                  </a:txBody>
                  <a:tcPr marL="0" marR="0" marT="0" marB="0">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57785" marR="51435">
                        <a:lnSpc>
                          <a:spcPct val="110800"/>
                        </a:lnSpc>
                        <a:spcBef>
                          <a:spcPts val="204"/>
                        </a:spcBef>
                      </a:pPr>
                      <a:r>
                        <a:rPr sz="1200" dirty="0">
                          <a:latin typeface="+mn-lt"/>
                          <a:cs typeface="Times New Roman"/>
                        </a:rPr>
                        <a:t>NoSQL </a:t>
                      </a:r>
                      <a:r>
                        <a:rPr sz="1200" spc="-5" dirty="0">
                          <a:latin typeface="+mn-lt"/>
                          <a:cs typeface="Times New Roman"/>
                        </a:rPr>
                        <a:t>databases have dynamic </a:t>
                      </a:r>
                      <a:r>
                        <a:rPr sz="1200" dirty="0">
                          <a:latin typeface="+mn-lt"/>
                          <a:cs typeface="Times New Roman"/>
                        </a:rPr>
                        <a:t>schema  for </a:t>
                      </a:r>
                      <a:r>
                        <a:rPr sz="1200" spc="-5" dirty="0">
                          <a:latin typeface="+mn-lt"/>
                          <a:cs typeface="Times New Roman"/>
                        </a:rPr>
                        <a:t>unstructured</a:t>
                      </a:r>
                      <a:r>
                        <a:rPr sz="1200" spc="-45" dirty="0">
                          <a:latin typeface="+mn-lt"/>
                          <a:cs typeface="Times New Roman"/>
                        </a:rPr>
                        <a:t> </a:t>
                      </a:r>
                      <a:r>
                        <a:rPr sz="1200" spc="-5" dirty="0">
                          <a:latin typeface="+mn-lt"/>
                          <a:cs typeface="Times New Roman"/>
                        </a:rPr>
                        <a:t>data</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r>
              <a:tr h="435855">
                <a:tc>
                  <a:txBody>
                    <a:bodyPr/>
                    <a:lstStyle/>
                    <a:p>
                      <a:pPr marL="57785">
                        <a:lnSpc>
                          <a:spcPct val="100000"/>
                        </a:lnSpc>
                        <a:spcBef>
                          <a:spcPts val="370"/>
                        </a:spcBef>
                      </a:pPr>
                      <a:r>
                        <a:rPr sz="1200" dirty="0">
                          <a:latin typeface="+mn-lt"/>
                          <a:cs typeface="Times New Roman"/>
                        </a:rPr>
                        <a:t>4</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L="57785" marR="36830">
                        <a:lnSpc>
                          <a:spcPct val="110800"/>
                        </a:lnSpc>
                        <a:spcBef>
                          <a:spcPts val="215"/>
                        </a:spcBef>
                        <a:tabLst>
                          <a:tab pos="550545" algn="l"/>
                        </a:tabLst>
                      </a:pPr>
                      <a:r>
                        <a:rPr sz="1200" dirty="0">
                          <a:latin typeface="+mn-lt"/>
                          <a:cs typeface="Times New Roman"/>
                        </a:rPr>
                        <a:t>S</a:t>
                      </a:r>
                      <a:r>
                        <a:rPr sz="1200" spc="5" dirty="0">
                          <a:latin typeface="+mn-lt"/>
                          <a:cs typeface="Times New Roman"/>
                        </a:rPr>
                        <a:t>Q</a:t>
                      </a:r>
                      <a:r>
                        <a:rPr sz="1200" dirty="0">
                          <a:latin typeface="+mn-lt"/>
                          <a:cs typeface="Times New Roman"/>
                        </a:rPr>
                        <a:t>L	d</a:t>
                      </a:r>
                      <a:r>
                        <a:rPr sz="1200" spc="-5" dirty="0">
                          <a:latin typeface="+mn-lt"/>
                          <a:cs typeface="Times New Roman"/>
                        </a:rPr>
                        <a:t>a</a:t>
                      </a:r>
                      <a:r>
                        <a:rPr sz="1200" spc="10" dirty="0">
                          <a:latin typeface="+mn-lt"/>
                          <a:cs typeface="Times New Roman"/>
                        </a:rPr>
                        <a:t>t</a:t>
                      </a:r>
                      <a:r>
                        <a:rPr sz="1200" spc="-5" dirty="0">
                          <a:latin typeface="+mn-lt"/>
                          <a:cs typeface="Times New Roman"/>
                        </a:rPr>
                        <a:t>a</a:t>
                      </a:r>
                      <a:r>
                        <a:rPr sz="1200" dirty="0">
                          <a:latin typeface="+mn-lt"/>
                          <a:cs typeface="Times New Roman"/>
                        </a:rPr>
                        <a:t>b</a:t>
                      </a:r>
                      <a:r>
                        <a:rPr sz="1200" spc="-5" dirty="0">
                          <a:latin typeface="+mn-lt"/>
                          <a:cs typeface="Times New Roman"/>
                        </a:rPr>
                        <a:t>a</a:t>
                      </a:r>
                      <a:r>
                        <a:rPr sz="1200" dirty="0">
                          <a:latin typeface="+mn-lt"/>
                          <a:cs typeface="Times New Roman"/>
                        </a:rPr>
                        <a:t>s</a:t>
                      </a:r>
                      <a:r>
                        <a:rPr sz="1200" spc="-5" dirty="0">
                          <a:latin typeface="+mn-lt"/>
                          <a:cs typeface="Times New Roman"/>
                        </a:rPr>
                        <a:t>e</a:t>
                      </a:r>
                      <a:r>
                        <a:rPr sz="1200" dirty="0">
                          <a:latin typeface="+mn-lt"/>
                          <a:cs typeface="Times New Roman"/>
                        </a:rPr>
                        <a:t>s  </a:t>
                      </a:r>
                      <a:r>
                        <a:rPr sz="1200" spc="-5" dirty="0">
                          <a:latin typeface="+mn-lt"/>
                          <a:cs typeface="Times New Roman"/>
                        </a:rPr>
                        <a:t>scalable</a:t>
                      </a:r>
                      <a:endParaRPr sz="1200" dirty="0">
                        <a:latin typeface="+mn-lt"/>
                        <a:cs typeface="Times New Roman"/>
                      </a:endParaRPr>
                    </a:p>
                  </a:txBody>
                  <a:tcPr marL="0" marR="0" marT="0" marB="0">
                    <a:lnL w="12192">
                      <a:solidFill>
                        <a:srgbClr val="000000"/>
                      </a:solidFill>
                      <a:prstDash val="solid"/>
                    </a:lnL>
                    <a:lnT w="12191">
                      <a:solidFill>
                        <a:srgbClr val="000000"/>
                      </a:solidFill>
                      <a:prstDash val="solid"/>
                    </a:lnT>
                    <a:lnB w="12191">
                      <a:solidFill>
                        <a:srgbClr val="000000"/>
                      </a:solidFill>
                      <a:prstDash val="solid"/>
                    </a:lnB>
                  </a:tcPr>
                </a:tc>
                <a:tc>
                  <a:txBody>
                    <a:bodyPr/>
                    <a:lstStyle/>
                    <a:p>
                      <a:pPr marR="57785" algn="r">
                        <a:lnSpc>
                          <a:spcPct val="100000"/>
                        </a:lnSpc>
                        <a:spcBef>
                          <a:spcPts val="370"/>
                        </a:spcBef>
                      </a:pPr>
                      <a:r>
                        <a:rPr sz="1200" spc="-5" dirty="0">
                          <a:latin typeface="+mn-lt"/>
                          <a:cs typeface="Times New Roman"/>
                        </a:rPr>
                        <a:t>a</a:t>
                      </a:r>
                      <a:r>
                        <a:rPr sz="1200" dirty="0">
                          <a:latin typeface="+mn-lt"/>
                          <a:cs typeface="Times New Roman"/>
                        </a:rPr>
                        <a:t>re</a:t>
                      </a:r>
                    </a:p>
                  </a:txBody>
                  <a:tcPr marL="0" marR="0" marT="0" marB="0">
                    <a:lnT w="12191">
                      <a:solidFill>
                        <a:srgbClr val="000000"/>
                      </a:solidFill>
                      <a:prstDash val="solid"/>
                    </a:lnT>
                    <a:lnB w="12191">
                      <a:solidFill>
                        <a:srgbClr val="000000"/>
                      </a:solidFill>
                      <a:prstDash val="solid"/>
                    </a:lnB>
                  </a:tcPr>
                </a:tc>
                <a:tc>
                  <a:txBody>
                    <a:bodyPr/>
                    <a:lstStyle/>
                    <a:p>
                      <a:pPr marR="48895" algn="r">
                        <a:lnSpc>
                          <a:spcPct val="100000"/>
                        </a:lnSpc>
                        <a:spcBef>
                          <a:spcPts val="370"/>
                        </a:spcBef>
                      </a:pPr>
                      <a:r>
                        <a:rPr sz="1200" dirty="0">
                          <a:latin typeface="+mn-lt"/>
                          <a:cs typeface="Times New Roman"/>
                        </a:rPr>
                        <a:t>v</a:t>
                      </a:r>
                      <a:r>
                        <a:rPr sz="1200" spc="-5" dirty="0">
                          <a:latin typeface="+mn-lt"/>
                          <a:cs typeface="Times New Roman"/>
                        </a:rPr>
                        <a:t>e</a:t>
                      </a:r>
                      <a:r>
                        <a:rPr sz="1200" dirty="0">
                          <a:latin typeface="+mn-lt"/>
                          <a:cs typeface="Times New Roman"/>
                        </a:rPr>
                        <a:t>rtic</a:t>
                      </a:r>
                      <a:r>
                        <a:rPr sz="1200" spc="-10" dirty="0">
                          <a:latin typeface="+mn-lt"/>
                          <a:cs typeface="Times New Roman"/>
                        </a:rPr>
                        <a:t>a</a:t>
                      </a:r>
                      <a:r>
                        <a:rPr sz="1200" dirty="0">
                          <a:latin typeface="+mn-lt"/>
                          <a:cs typeface="Times New Roman"/>
                        </a:rPr>
                        <a:t>l</a:t>
                      </a:r>
                      <a:r>
                        <a:rPr sz="1200" spc="25" dirty="0">
                          <a:latin typeface="+mn-lt"/>
                          <a:cs typeface="Times New Roman"/>
                        </a:rPr>
                        <a:t>l</a:t>
                      </a:r>
                      <a:r>
                        <a:rPr sz="1200" dirty="0">
                          <a:latin typeface="+mn-lt"/>
                          <a:cs typeface="Times New Roman"/>
                        </a:rPr>
                        <a:t>y</a:t>
                      </a:r>
                    </a:p>
                  </a:txBody>
                  <a:tcPr marL="0" marR="0" marT="0" marB="0">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57785">
                        <a:lnSpc>
                          <a:spcPct val="100000"/>
                        </a:lnSpc>
                        <a:spcBef>
                          <a:spcPts val="370"/>
                        </a:spcBef>
                      </a:pPr>
                      <a:r>
                        <a:rPr sz="1200" dirty="0">
                          <a:latin typeface="+mn-lt"/>
                          <a:cs typeface="Times New Roman"/>
                        </a:rPr>
                        <a:t>NoSQL </a:t>
                      </a:r>
                      <a:r>
                        <a:rPr sz="1200" spc="-5" dirty="0">
                          <a:latin typeface="+mn-lt"/>
                          <a:cs typeface="Times New Roman"/>
                        </a:rPr>
                        <a:t>databases are </a:t>
                      </a:r>
                      <a:r>
                        <a:rPr sz="1200" dirty="0">
                          <a:latin typeface="+mn-lt"/>
                          <a:cs typeface="Times New Roman"/>
                        </a:rPr>
                        <a:t>horizontally</a:t>
                      </a:r>
                      <a:r>
                        <a:rPr sz="1200" spc="-80" dirty="0">
                          <a:latin typeface="+mn-lt"/>
                          <a:cs typeface="Times New Roman"/>
                        </a:rPr>
                        <a:t> </a:t>
                      </a:r>
                      <a:r>
                        <a:rPr sz="1200" dirty="0">
                          <a:latin typeface="+mn-lt"/>
                          <a:cs typeface="Times New Roman"/>
                        </a:rPr>
                        <a:t>scalable</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r>
              <a:tr h="746026">
                <a:tc>
                  <a:txBody>
                    <a:bodyPr/>
                    <a:lstStyle/>
                    <a:p>
                      <a:pPr marL="57785">
                        <a:lnSpc>
                          <a:spcPct val="100000"/>
                        </a:lnSpc>
                        <a:spcBef>
                          <a:spcPts val="360"/>
                        </a:spcBef>
                      </a:pPr>
                      <a:r>
                        <a:rPr sz="1200" dirty="0">
                          <a:latin typeface="+mn-lt"/>
                          <a:cs typeface="Times New Roman"/>
                        </a:rPr>
                        <a:t>5</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gridSpan="3">
                  <a:txBody>
                    <a:bodyPr/>
                    <a:lstStyle/>
                    <a:p>
                      <a:pPr marL="57785" marR="46990" algn="just">
                        <a:lnSpc>
                          <a:spcPct val="110300"/>
                        </a:lnSpc>
                        <a:spcBef>
                          <a:spcPts val="210"/>
                        </a:spcBef>
                      </a:pPr>
                      <a:r>
                        <a:rPr sz="1200" dirty="0">
                          <a:latin typeface="+mn-lt"/>
                          <a:cs typeface="Times New Roman"/>
                        </a:rPr>
                        <a:t>SQL databases </a:t>
                      </a:r>
                      <a:r>
                        <a:rPr sz="1200" spc="-5" dirty="0">
                          <a:latin typeface="+mn-lt"/>
                          <a:cs typeface="Times New Roman"/>
                        </a:rPr>
                        <a:t>uses </a:t>
                      </a:r>
                      <a:r>
                        <a:rPr sz="1200" dirty="0">
                          <a:latin typeface="+mn-lt"/>
                          <a:cs typeface="Times New Roman"/>
                        </a:rPr>
                        <a:t>SQL </a:t>
                      </a:r>
                      <a:r>
                        <a:rPr sz="1200" spc="-5" dirty="0">
                          <a:latin typeface="+mn-lt"/>
                          <a:cs typeface="Times New Roman"/>
                        </a:rPr>
                        <a:t>(structured  </a:t>
                      </a:r>
                      <a:r>
                        <a:rPr sz="1200" dirty="0">
                          <a:latin typeface="+mn-lt"/>
                          <a:cs typeface="Times New Roman"/>
                        </a:rPr>
                        <a:t>query </a:t>
                      </a:r>
                      <a:r>
                        <a:rPr sz="1200" spc="-5" dirty="0">
                          <a:latin typeface="+mn-lt"/>
                          <a:cs typeface="Times New Roman"/>
                        </a:rPr>
                        <a:t>language </a:t>
                      </a:r>
                      <a:r>
                        <a:rPr sz="1200" dirty="0">
                          <a:latin typeface="+mn-lt"/>
                          <a:cs typeface="Times New Roman"/>
                        </a:rPr>
                        <a:t>) for defining </a:t>
                      </a:r>
                      <a:r>
                        <a:rPr sz="1200" spc="-5" dirty="0">
                          <a:latin typeface="+mn-lt"/>
                          <a:cs typeface="Times New Roman"/>
                        </a:rPr>
                        <a:t>and  </a:t>
                      </a:r>
                      <a:r>
                        <a:rPr sz="1200" dirty="0">
                          <a:latin typeface="+mn-lt"/>
                          <a:cs typeface="Times New Roman"/>
                        </a:rPr>
                        <a:t>manipulating the </a:t>
                      </a:r>
                      <a:r>
                        <a:rPr sz="1200" spc="-5" dirty="0">
                          <a:latin typeface="+mn-lt"/>
                          <a:cs typeface="Times New Roman"/>
                        </a:rPr>
                        <a:t>data, </a:t>
                      </a:r>
                      <a:r>
                        <a:rPr sz="1200" dirty="0">
                          <a:latin typeface="+mn-lt"/>
                          <a:cs typeface="Times New Roman"/>
                        </a:rPr>
                        <a:t>which is very  </a:t>
                      </a:r>
                      <a:r>
                        <a:rPr sz="1200" spc="-5" dirty="0">
                          <a:latin typeface="+mn-lt"/>
                          <a:cs typeface="Times New Roman"/>
                        </a:rPr>
                        <a:t>powerful</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785" marR="49530" algn="just">
                        <a:lnSpc>
                          <a:spcPct val="110300"/>
                        </a:lnSpc>
                        <a:spcBef>
                          <a:spcPts val="210"/>
                        </a:spcBef>
                      </a:pPr>
                      <a:r>
                        <a:rPr sz="1200" spc="-10" dirty="0">
                          <a:latin typeface="+mn-lt"/>
                          <a:cs typeface="Times New Roman"/>
                        </a:rPr>
                        <a:t>In </a:t>
                      </a:r>
                      <a:r>
                        <a:rPr sz="1200" dirty="0">
                          <a:latin typeface="+mn-lt"/>
                          <a:cs typeface="Times New Roman"/>
                        </a:rPr>
                        <a:t>NoSQL </a:t>
                      </a:r>
                      <a:r>
                        <a:rPr sz="1200" spc="-5" dirty="0">
                          <a:latin typeface="+mn-lt"/>
                          <a:cs typeface="Times New Roman"/>
                        </a:rPr>
                        <a:t>database, queries </a:t>
                      </a:r>
                      <a:r>
                        <a:rPr sz="1200" dirty="0">
                          <a:latin typeface="+mn-lt"/>
                          <a:cs typeface="Times New Roman"/>
                        </a:rPr>
                        <a:t>are focused  on </a:t>
                      </a:r>
                      <a:r>
                        <a:rPr sz="1200" spc="-5" dirty="0">
                          <a:latin typeface="+mn-lt"/>
                          <a:cs typeface="Times New Roman"/>
                        </a:rPr>
                        <a:t>collection </a:t>
                      </a:r>
                      <a:r>
                        <a:rPr sz="1200" dirty="0">
                          <a:latin typeface="+mn-lt"/>
                          <a:cs typeface="Times New Roman"/>
                        </a:rPr>
                        <a:t>of documents. </a:t>
                      </a:r>
                      <a:r>
                        <a:rPr sz="1200" spc="-5" dirty="0">
                          <a:latin typeface="+mn-lt"/>
                          <a:cs typeface="Times New Roman"/>
                        </a:rPr>
                        <a:t>Sometimes </a:t>
                      </a:r>
                      <a:r>
                        <a:rPr sz="1200" dirty="0">
                          <a:latin typeface="+mn-lt"/>
                          <a:cs typeface="Times New Roman"/>
                        </a:rPr>
                        <a:t>it  is </a:t>
                      </a:r>
                      <a:r>
                        <a:rPr sz="1200" spc="-5" dirty="0">
                          <a:latin typeface="+mn-lt"/>
                          <a:cs typeface="Times New Roman"/>
                        </a:rPr>
                        <a:t>also called as </a:t>
                      </a:r>
                      <a:r>
                        <a:rPr sz="1200" dirty="0">
                          <a:latin typeface="+mn-lt"/>
                          <a:cs typeface="Times New Roman"/>
                        </a:rPr>
                        <a:t>UnQL </a:t>
                      </a:r>
                      <a:r>
                        <a:rPr sz="1200" spc="-5" dirty="0">
                          <a:latin typeface="+mn-lt"/>
                          <a:cs typeface="Times New Roman"/>
                        </a:rPr>
                        <a:t>(Unstructured  </a:t>
                      </a:r>
                      <a:r>
                        <a:rPr sz="1200" dirty="0">
                          <a:latin typeface="+mn-lt"/>
                          <a:cs typeface="Times New Roman"/>
                        </a:rPr>
                        <a:t>Query</a:t>
                      </a:r>
                      <a:r>
                        <a:rPr sz="1200" spc="-95" dirty="0">
                          <a:latin typeface="+mn-lt"/>
                          <a:cs typeface="Times New Roman"/>
                        </a:rPr>
                        <a:t> </a:t>
                      </a:r>
                      <a:r>
                        <a:rPr sz="1200" spc="-5" dirty="0">
                          <a:latin typeface="+mn-lt"/>
                          <a:cs typeface="Times New Roman"/>
                        </a:rPr>
                        <a:t>Language).</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r>
              <a:tr h="656506">
                <a:tc>
                  <a:txBody>
                    <a:bodyPr/>
                    <a:lstStyle/>
                    <a:p>
                      <a:pPr marL="57785">
                        <a:lnSpc>
                          <a:spcPct val="100000"/>
                        </a:lnSpc>
                        <a:spcBef>
                          <a:spcPts val="370"/>
                        </a:spcBef>
                      </a:pPr>
                      <a:r>
                        <a:rPr sz="1200" dirty="0">
                          <a:latin typeface="+mn-lt"/>
                          <a:cs typeface="Times New Roman"/>
                        </a:rPr>
                        <a:t>6</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gridSpan="3">
                  <a:txBody>
                    <a:bodyPr/>
                    <a:lstStyle/>
                    <a:p>
                      <a:pPr marL="57785" marR="50165" algn="just">
                        <a:lnSpc>
                          <a:spcPct val="110400"/>
                        </a:lnSpc>
                        <a:spcBef>
                          <a:spcPts val="220"/>
                        </a:spcBef>
                        <a:tabLst>
                          <a:tab pos="998855" algn="l"/>
                          <a:tab pos="1762125" algn="l"/>
                        </a:tabLst>
                      </a:pPr>
                      <a:r>
                        <a:rPr sz="1200" dirty="0">
                          <a:latin typeface="+mn-lt"/>
                          <a:cs typeface="Times New Roman"/>
                        </a:rPr>
                        <a:t>SQL </a:t>
                      </a:r>
                      <a:r>
                        <a:rPr sz="1200" spc="-5" dirty="0">
                          <a:latin typeface="+mn-lt"/>
                          <a:cs typeface="Times New Roman"/>
                        </a:rPr>
                        <a:t>databases are good </a:t>
                      </a:r>
                      <a:r>
                        <a:rPr sz="1200" dirty="0">
                          <a:latin typeface="+mn-lt"/>
                          <a:cs typeface="Times New Roman"/>
                        </a:rPr>
                        <a:t>fit for the  </a:t>
                      </a:r>
                      <a:r>
                        <a:rPr sz="1200" spc="-5" dirty="0" smtClean="0">
                          <a:latin typeface="+mn-lt"/>
                          <a:cs typeface="Times New Roman"/>
                        </a:rPr>
                        <a:t>c</a:t>
                      </a:r>
                      <a:r>
                        <a:rPr sz="1200" dirty="0" smtClean="0">
                          <a:latin typeface="+mn-lt"/>
                          <a:cs typeface="Times New Roman"/>
                        </a:rPr>
                        <a:t>ompl</a:t>
                      </a:r>
                      <a:r>
                        <a:rPr sz="1200" spc="-5" dirty="0" smtClean="0">
                          <a:latin typeface="+mn-lt"/>
                          <a:cs typeface="Times New Roman"/>
                        </a:rPr>
                        <a:t>e</a:t>
                      </a:r>
                      <a:r>
                        <a:rPr sz="1200" dirty="0" smtClean="0">
                          <a:latin typeface="+mn-lt"/>
                          <a:cs typeface="Times New Roman"/>
                        </a:rPr>
                        <a:t>x</a:t>
                      </a:r>
                      <a:r>
                        <a:rPr lang="en-US" sz="1200" dirty="0" smtClean="0">
                          <a:latin typeface="+mn-lt"/>
                          <a:cs typeface="Times New Roman"/>
                        </a:rPr>
                        <a:t> </a:t>
                      </a:r>
                      <a:r>
                        <a:rPr sz="1200" dirty="0" smtClean="0">
                          <a:latin typeface="+mn-lt"/>
                          <a:cs typeface="Times New Roman"/>
                        </a:rPr>
                        <a:t>qu</a:t>
                      </a:r>
                      <a:r>
                        <a:rPr sz="1200" spc="-5" dirty="0" smtClean="0">
                          <a:latin typeface="+mn-lt"/>
                          <a:cs typeface="Times New Roman"/>
                        </a:rPr>
                        <a:t>e</a:t>
                      </a:r>
                      <a:r>
                        <a:rPr sz="1200" spc="15" dirty="0" smtClean="0">
                          <a:latin typeface="+mn-lt"/>
                          <a:cs typeface="Times New Roman"/>
                        </a:rPr>
                        <a:t>r</a:t>
                      </a:r>
                      <a:r>
                        <a:rPr sz="1200" dirty="0" smtClean="0">
                          <a:latin typeface="+mn-lt"/>
                          <a:cs typeface="Times New Roman"/>
                        </a:rPr>
                        <a:t>y</a:t>
                      </a:r>
                      <a:r>
                        <a:rPr lang="en-US" sz="1200" dirty="0" smtClean="0">
                          <a:latin typeface="+mn-lt"/>
                          <a:cs typeface="Times New Roman"/>
                        </a:rPr>
                        <a:t> </a:t>
                      </a:r>
                      <a:r>
                        <a:rPr sz="1200" dirty="0" smtClean="0">
                          <a:latin typeface="+mn-lt"/>
                          <a:cs typeface="Times New Roman"/>
                        </a:rPr>
                        <a:t>int</a:t>
                      </a:r>
                      <a:r>
                        <a:rPr sz="1200" spc="-5" dirty="0" smtClean="0">
                          <a:latin typeface="+mn-lt"/>
                          <a:cs typeface="Times New Roman"/>
                        </a:rPr>
                        <a:t>e</a:t>
                      </a:r>
                      <a:r>
                        <a:rPr sz="1200" dirty="0" smtClean="0">
                          <a:latin typeface="+mn-lt"/>
                          <a:cs typeface="Times New Roman"/>
                        </a:rPr>
                        <a:t>nsive  </a:t>
                      </a:r>
                      <a:r>
                        <a:rPr sz="1200" spc="-5" dirty="0">
                          <a:latin typeface="+mn-lt"/>
                          <a:cs typeface="Times New Roman"/>
                        </a:rPr>
                        <a:t>environment</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785" marR="49530">
                        <a:lnSpc>
                          <a:spcPct val="110800"/>
                        </a:lnSpc>
                        <a:spcBef>
                          <a:spcPts val="215"/>
                        </a:spcBef>
                      </a:pPr>
                      <a:r>
                        <a:rPr sz="1200" dirty="0">
                          <a:latin typeface="+mn-lt"/>
                          <a:cs typeface="Times New Roman"/>
                        </a:rPr>
                        <a:t>NoSQL </a:t>
                      </a:r>
                      <a:r>
                        <a:rPr sz="1200" spc="-5" dirty="0">
                          <a:latin typeface="+mn-lt"/>
                          <a:cs typeface="Times New Roman"/>
                        </a:rPr>
                        <a:t>databases </a:t>
                      </a:r>
                      <a:r>
                        <a:rPr sz="1200" dirty="0">
                          <a:latin typeface="+mn-lt"/>
                          <a:cs typeface="Times New Roman"/>
                        </a:rPr>
                        <a:t>are not </a:t>
                      </a:r>
                      <a:r>
                        <a:rPr sz="1200" spc="-5" dirty="0">
                          <a:latin typeface="+mn-lt"/>
                          <a:cs typeface="Times New Roman"/>
                        </a:rPr>
                        <a:t>good </a:t>
                      </a:r>
                      <a:r>
                        <a:rPr sz="1200" dirty="0">
                          <a:latin typeface="+mn-lt"/>
                          <a:cs typeface="Times New Roman"/>
                        </a:rPr>
                        <a:t>fit for  </a:t>
                      </a:r>
                      <a:r>
                        <a:rPr sz="1200" spc="-5" dirty="0">
                          <a:latin typeface="+mn-lt"/>
                          <a:cs typeface="Times New Roman"/>
                        </a:rPr>
                        <a:t>complex</a:t>
                      </a:r>
                      <a:r>
                        <a:rPr sz="1200" spc="-50" dirty="0">
                          <a:latin typeface="+mn-lt"/>
                          <a:cs typeface="Times New Roman"/>
                        </a:rPr>
                        <a:t> </a:t>
                      </a:r>
                      <a:r>
                        <a:rPr sz="1200" spc="-5" dirty="0">
                          <a:latin typeface="+mn-lt"/>
                          <a:cs typeface="Times New Roman"/>
                        </a:rPr>
                        <a:t>queries</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r>
              <a:tr h="1137026">
                <a:tc>
                  <a:txBody>
                    <a:bodyPr/>
                    <a:lstStyle/>
                    <a:p>
                      <a:pPr marL="57785">
                        <a:lnSpc>
                          <a:spcPct val="100000"/>
                        </a:lnSpc>
                        <a:spcBef>
                          <a:spcPts val="370"/>
                        </a:spcBef>
                      </a:pPr>
                      <a:r>
                        <a:rPr sz="1200" dirty="0">
                          <a:latin typeface="+mn-lt"/>
                          <a:cs typeface="Times New Roman"/>
                        </a:rPr>
                        <a:t>7</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gridSpan="3">
                  <a:txBody>
                    <a:bodyPr/>
                    <a:lstStyle/>
                    <a:p>
                      <a:pPr marL="57785" marR="49530">
                        <a:lnSpc>
                          <a:spcPct val="110000"/>
                        </a:lnSpc>
                        <a:spcBef>
                          <a:spcPts val="225"/>
                        </a:spcBef>
                      </a:pPr>
                      <a:r>
                        <a:rPr sz="1200" dirty="0">
                          <a:latin typeface="+mn-lt"/>
                          <a:cs typeface="Times New Roman"/>
                        </a:rPr>
                        <a:t>SQL </a:t>
                      </a:r>
                      <a:r>
                        <a:rPr sz="1200" spc="-5" dirty="0">
                          <a:latin typeface="+mn-lt"/>
                          <a:cs typeface="Times New Roman"/>
                        </a:rPr>
                        <a:t>databases are </a:t>
                      </a:r>
                      <a:r>
                        <a:rPr sz="1200" dirty="0">
                          <a:latin typeface="+mn-lt"/>
                          <a:cs typeface="Times New Roman"/>
                        </a:rPr>
                        <a:t>not </a:t>
                      </a:r>
                      <a:r>
                        <a:rPr sz="1200" spc="-5" dirty="0">
                          <a:latin typeface="+mn-lt"/>
                          <a:cs typeface="Times New Roman"/>
                        </a:rPr>
                        <a:t>best </a:t>
                      </a:r>
                      <a:r>
                        <a:rPr sz="1200" dirty="0">
                          <a:latin typeface="+mn-lt"/>
                          <a:cs typeface="Times New Roman"/>
                        </a:rPr>
                        <a:t>fit for  </a:t>
                      </a:r>
                      <a:r>
                        <a:rPr sz="1200" spc="-5" dirty="0">
                          <a:latin typeface="+mn-lt"/>
                          <a:cs typeface="Times New Roman"/>
                        </a:rPr>
                        <a:t>hierarchical </a:t>
                      </a:r>
                      <a:r>
                        <a:rPr sz="1200" dirty="0">
                          <a:latin typeface="+mn-lt"/>
                          <a:cs typeface="Times New Roman"/>
                        </a:rPr>
                        <a:t>data</a:t>
                      </a:r>
                      <a:r>
                        <a:rPr sz="1200" spc="-65" dirty="0">
                          <a:latin typeface="+mn-lt"/>
                          <a:cs typeface="Times New Roman"/>
                        </a:rPr>
                        <a:t> </a:t>
                      </a:r>
                      <a:r>
                        <a:rPr sz="1200" dirty="0">
                          <a:latin typeface="+mn-lt"/>
                          <a:cs typeface="Times New Roman"/>
                        </a:rPr>
                        <a:t>storage</a:t>
                      </a: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785" marR="50165" algn="just">
                        <a:lnSpc>
                          <a:spcPct val="110300"/>
                        </a:lnSpc>
                        <a:spcBef>
                          <a:spcPts val="220"/>
                        </a:spcBef>
                      </a:pPr>
                      <a:r>
                        <a:rPr sz="1200" dirty="0">
                          <a:latin typeface="+mn-lt"/>
                          <a:cs typeface="Times New Roman"/>
                        </a:rPr>
                        <a:t>NoSQL database fits </a:t>
                      </a:r>
                      <a:r>
                        <a:rPr sz="1200" spc="-5" dirty="0">
                          <a:latin typeface="+mn-lt"/>
                          <a:cs typeface="Times New Roman"/>
                        </a:rPr>
                        <a:t>better </a:t>
                      </a:r>
                      <a:r>
                        <a:rPr sz="1200" dirty="0">
                          <a:latin typeface="+mn-lt"/>
                          <a:cs typeface="Times New Roman"/>
                        </a:rPr>
                        <a:t>for the  </a:t>
                      </a:r>
                      <a:r>
                        <a:rPr sz="1200" spc="-5" dirty="0">
                          <a:latin typeface="+mn-lt"/>
                          <a:cs typeface="Times New Roman"/>
                        </a:rPr>
                        <a:t>hierarchical data storage as </a:t>
                      </a:r>
                      <a:r>
                        <a:rPr sz="1200" dirty="0">
                          <a:latin typeface="+mn-lt"/>
                          <a:cs typeface="Times New Roman"/>
                        </a:rPr>
                        <a:t>it follows the  </a:t>
                      </a:r>
                      <a:r>
                        <a:rPr sz="1200" spc="-5" dirty="0">
                          <a:latin typeface="+mn-lt"/>
                          <a:cs typeface="Times New Roman"/>
                        </a:rPr>
                        <a:t>keyvalue </a:t>
                      </a:r>
                      <a:r>
                        <a:rPr sz="1200" dirty="0">
                          <a:latin typeface="+mn-lt"/>
                          <a:cs typeface="Times New Roman"/>
                        </a:rPr>
                        <a:t>pair </a:t>
                      </a:r>
                      <a:r>
                        <a:rPr sz="1200" spc="5" dirty="0">
                          <a:latin typeface="+mn-lt"/>
                          <a:cs typeface="Times New Roman"/>
                        </a:rPr>
                        <a:t>way of </a:t>
                      </a:r>
                      <a:r>
                        <a:rPr sz="1200" spc="-5" dirty="0">
                          <a:latin typeface="+mn-lt"/>
                          <a:cs typeface="Times New Roman"/>
                        </a:rPr>
                        <a:t>storing. </a:t>
                      </a:r>
                      <a:r>
                        <a:rPr sz="1200" dirty="0">
                          <a:latin typeface="+mn-lt"/>
                          <a:cs typeface="Times New Roman"/>
                        </a:rPr>
                        <a:t>NoSQL  </a:t>
                      </a:r>
                      <a:r>
                        <a:rPr sz="1200" spc="-5" dirty="0">
                          <a:latin typeface="+mn-lt"/>
                          <a:cs typeface="Times New Roman"/>
                        </a:rPr>
                        <a:t>database </a:t>
                      </a:r>
                      <a:r>
                        <a:rPr sz="1200" dirty="0">
                          <a:latin typeface="+mn-lt"/>
                          <a:cs typeface="Times New Roman"/>
                        </a:rPr>
                        <a:t>are highly </a:t>
                      </a:r>
                      <a:r>
                        <a:rPr sz="1200" spc="-5" dirty="0">
                          <a:latin typeface="+mn-lt"/>
                          <a:cs typeface="Times New Roman"/>
                        </a:rPr>
                        <a:t>preferred </a:t>
                      </a:r>
                      <a:r>
                        <a:rPr sz="1200" dirty="0">
                          <a:latin typeface="+mn-lt"/>
                          <a:cs typeface="Times New Roman"/>
                        </a:rPr>
                        <a:t>for </a:t>
                      </a:r>
                      <a:r>
                        <a:rPr sz="1200" spc="-5" dirty="0">
                          <a:latin typeface="+mn-lt"/>
                          <a:cs typeface="Times New Roman"/>
                        </a:rPr>
                        <a:t>large data  set </a:t>
                      </a:r>
                      <a:r>
                        <a:rPr sz="1200" dirty="0">
                          <a:latin typeface="+mn-lt"/>
                          <a:cs typeface="Times New Roman"/>
                        </a:rPr>
                        <a:t>(i.e for big</a:t>
                      </a:r>
                      <a:r>
                        <a:rPr sz="1200" spc="-105" dirty="0">
                          <a:latin typeface="+mn-lt"/>
                          <a:cs typeface="Times New Roman"/>
                        </a:rPr>
                        <a:t> </a:t>
                      </a:r>
                      <a:r>
                        <a:rPr sz="1200" dirty="0">
                          <a:latin typeface="+mn-lt"/>
                          <a:cs typeface="Times New Roman"/>
                        </a:rPr>
                        <a:t>data).</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r>
            </a:tbl>
          </a:graphicData>
        </a:graphic>
      </p:graphicFrame>
      <p:sp>
        <p:nvSpPr>
          <p:cNvPr id="6" name="Slide Number Placeholder 5"/>
          <p:cNvSpPr>
            <a:spLocks noGrp="1"/>
          </p:cNvSpPr>
          <p:nvPr>
            <p:ph type="sldNum" sz="quarter" idx="15"/>
          </p:nvPr>
        </p:nvSpPr>
        <p:spPr/>
        <p:txBody>
          <a:bodyPr/>
          <a:lstStyle/>
          <a:p>
            <a:fld id="{C7A0A709-6ACC-4D06-A5CE-15ED633ED844}" type="slidenum">
              <a:rPr lang="en-US" smtClean="0"/>
              <a:t>7</a:t>
            </a:fld>
            <a:endParaRPr lang="en-US" dirty="0"/>
          </a:p>
        </p:txBody>
      </p:sp>
    </p:spTree>
    <p:extLst>
      <p:ext uri="{BB962C8B-B14F-4D97-AF65-F5344CB8AC3E}">
        <p14:creationId xmlns:p14="http://schemas.microsoft.com/office/powerpoint/2010/main" val="4160978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27"/>
            <a:ext cx="7467600" cy="1143000"/>
          </a:xfrm>
        </p:spPr>
        <p:txBody>
          <a:bodyPr>
            <a:normAutofit/>
          </a:bodyPr>
          <a:lstStyle/>
          <a:p>
            <a:r>
              <a:rPr lang="en-US" dirty="0" smtClean="0"/>
              <a:t>Difference between SQL &amp; NoSQL</a:t>
            </a:r>
            <a:endParaRPr lang="en-US" dirty="0"/>
          </a:p>
        </p:txBody>
      </p:sp>
      <p:graphicFrame>
        <p:nvGraphicFramePr>
          <p:cNvPr id="6" name="object 2"/>
          <p:cNvGraphicFramePr>
            <a:graphicFrameLocks noGrp="1"/>
          </p:cNvGraphicFramePr>
          <p:nvPr>
            <p:extLst>
              <p:ext uri="{D42A27DB-BD31-4B8C-83A1-F6EECF244321}">
                <p14:modId xmlns:p14="http://schemas.microsoft.com/office/powerpoint/2010/main" val="1495960539"/>
              </p:ext>
            </p:extLst>
          </p:nvPr>
        </p:nvGraphicFramePr>
        <p:xfrm>
          <a:off x="533400" y="1371600"/>
          <a:ext cx="7613600" cy="5005039"/>
        </p:xfrm>
        <a:graphic>
          <a:graphicData uri="http://schemas.openxmlformats.org/drawingml/2006/table">
            <a:tbl>
              <a:tblPr firstRow="1" bandRow="1">
                <a:tableStyleId>{2D5ABB26-0587-4C30-8999-92F81FD0307C}</a:tableStyleId>
              </a:tblPr>
              <a:tblGrid>
                <a:gridCol w="1030488"/>
                <a:gridCol w="3051483"/>
                <a:gridCol w="3531629"/>
              </a:tblGrid>
              <a:tr h="1075744">
                <a:tc>
                  <a:txBody>
                    <a:bodyPr/>
                    <a:lstStyle/>
                    <a:p>
                      <a:pPr marL="57785">
                        <a:lnSpc>
                          <a:spcPct val="100000"/>
                        </a:lnSpc>
                        <a:spcBef>
                          <a:spcPts val="395"/>
                        </a:spcBef>
                      </a:pPr>
                      <a:r>
                        <a:rPr sz="1200" dirty="0">
                          <a:latin typeface="+mn-lt"/>
                          <a:cs typeface="Times New Roman"/>
                        </a:rPr>
                        <a:t>8</a:t>
                      </a:r>
                    </a:p>
                  </a:txBody>
                  <a:tcPr marL="0" marR="0" marT="0" marB="0">
                    <a:lnL w="12191">
                      <a:solidFill>
                        <a:srgbClr val="000000"/>
                      </a:solidFill>
                      <a:prstDash val="solid"/>
                    </a:lnL>
                    <a:lnR w="12192">
                      <a:solidFill>
                        <a:srgbClr val="000000"/>
                      </a:solidFill>
                      <a:prstDash val="solid"/>
                    </a:lnR>
                    <a:lnT w="9144">
                      <a:solidFill>
                        <a:srgbClr val="000000"/>
                      </a:solidFill>
                      <a:prstDash val="solid"/>
                    </a:lnT>
                    <a:lnB w="12192">
                      <a:solidFill>
                        <a:srgbClr val="000000"/>
                      </a:solidFill>
                      <a:prstDash val="solid"/>
                    </a:lnB>
                  </a:tcPr>
                </a:tc>
                <a:tc>
                  <a:txBody>
                    <a:bodyPr/>
                    <a:lstStyle/>
                    <a:p>
                      <a:pPr marL="57785" marR="49530" algn="just">
                        <a:lnSpc>
                          <a:spcPct val="110200"/>
                        </a:lnSpc>
                        <a:spcBef>
                          <a:spcPts val="250"/>
                        </a:spcBef>
                      </a:pPr>
                      <a:r>
                        <a:rPr sz="1200" dirty="0">
                          <a:latin typeface="+mn-lt"/>
                          <a:cs typeface="Times New Roman"/>
                        </a:rPr>
                        <a:t>SQL </a:t>
                      </a:r>
                      <a:r>
                        <a:rPr sz="1200" spc="-5" dirty="0">
                          <a:latin typeface="+mn-lt"/>
                          <a:cs typeface="Times New Roman"/>
                        </a:rPr>
                        <a:t>databases are </a:t>
                      </a:r>
                      <a:r>
                        <a:rPr sz="1200" dirty="0">
                          <a:latin typeface="+mn-lt"/>
                          <a:cs typeface="Times New Roman"/>
                        </a:rPr>
                        <a:t>best fit for heavy  duty </a:t>
                      </a:r>
                      <a:r>
                        <a:rPr sz="1200" spc="-5" dirty="0">
                          <a:latin typeface="+mn-lt"/>
                          <a:cs typeface="Times New Roman"/>
                        </a:rPr>
                        <a:t>transactional type applications,  as </a:t>
                      </a:r>
                      <a:r>
                        <a:rPr sz="1200" dirty="0">
                          <a:latin typeface="+mn-lt"/>
                          <a:cs typeface="Times New Roman"/>
                        </a:rPr>
                        <a:t>it is more stable </a:t>
                      </a:r>
                      <a:r>
                        <a:rPr sz="1200" spc="-5" dirty="0">
                          <a:latin typeface="+mn-lt"/>
                          <a:cs typeface="Times New Roman"/>
                        </a:rPr>
                        <a:t>and promises </a:t>
                      </a:r>
                      <a:r>
                        <a:rPr sz="1200" dirty="0">
                          <a:latin typeface="+mn-lt"/>
                          <a:cs typeface="Times New Roman"/>
                        </a:rPr>
                        <a:t>the  atomicity </a:t>
                      </a:r>
                      <a:r>
                        <a:rPr sz="1200" spc="-5" dirty="0">
                          <a:latin typeface="+mn-lt"/>
                          <a:cs typeface="Times New Roman"/>
                        </a:rPr>
                        <a:t>as well as </a:t>
                      </a:r>
                      <a:r>
                        <a:rPr sz="1200" dirty="0">
                          <a:latin typeface="+mn-lt"/>
                          <a:cs typeface="Times New Roman"/>
                        </a:rPr>
                        <a:t>integrity </a:t>
                      </a:r>
                      <a:r>
                        <a:rPr sz="1200" spc="5" dirty="0">
                          <a:latin typeface="+mn-lt"/>
                          <a:cs typeface="Times New Roman"/>
                        </a:rPr>
                        <a:t>of </a:t>
                      </a:r>
                      <a:r>
                        <a:rPr sz="1200" dirty="0">
                          <a:latin typeface="+mn-lt"/>
                          <a:cs typeface="Times New Roman"/>
                        </a:rPr>
                        <a:t>the  </a:t>
                      </a:r>
                      <a:r>
                        <a:rPr sz="1200" spc="-5" dirty="0">
                          <a:latin typeface="+mn-lt"/>
                          <a:cs typeface="Times New Roman"/>
                        </a:rPr>
                        <a:t>data</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9144">
                      <a:solidFill>
                        <a:srgbClr val="000000"/>
                      </a:solidFill>
                      <a:prstDash val="solid"/>
                    </a:lnT>
                    <a:lnB w="12192">
                      <a:solidFill>
                        <a:srgbClr val="000000"/>
                      </a:solidFill>
                      <a:prstDash val="solid"/>
                    </a:lnB>
                  </a:tcPr>
                </a:tc>
                <a:tc>
                  <a:txBody>
                    <a:bodyPr/>
                    <a:lstStyle/>
                    <a:p>
                      <a:pPr marL="57785" marR="49530" algn="just">
                        <a:lnSpc>
                          <a:spcPct val="110300"/>
                        </a:lnSpc>
                        <a:spcBef>
                          <a:spcPts val="250"/>
                        </a:spcBef>
                      </a:pPr>
                      <a:r>
                        <a:rPr sz="1200" dirty="0">
                          <a:latin typeface="+mn-lt"/>
                          <a:cs typeface="Times New Roman"/>
                        </a:rPr>
                        <a:t>NoSQL </a:t>
                      </a:r>
                      <a:r>
                        <a:rPr sz="1200" spc="-5" dirty="0">
                          <a:latin typeface="+mn-lt"/>
                          <a:cs typeface="Times New Roman"/>
                        </a:rPr>
                        <a:t>uses </a:t>
                      </a:r>
                      <a:r>
                        <a:rPr sz="1200" dirty="0">
                          <a:latin typeface="+mn-lt"/>
                          <a:cs typeface="Times New Roman"/>
                        </a:rPr>
                        <a:t>for transactions </a:t>
                      </a:r>
                      <a:r>
                        <a:rPr sz="1200" spc="-5" dirty="0">
                          <a:latin typeface="+mn-lt"/>
                          <a:cs typeface="Times New Roman"/>
                        </a:rPr>
                        <a:t>purpose, </a:t>
                      </a:r>
                      <a:r>
                        <a:rPr sz="1200" dirty="0">
                          <a:latin typeface="+mn-lt"/>
                          <a:cs typeface="Times New Roman"/>
                        </a:rPr>
                        <a:t>it is  still </a:t>
                      </a:r>
                      <a:r>
                        <a:rPr sz="1200" spc="-5" dirty="0">
                          <a:latin typeface="+mn-lt"/>
                          <a:cs typeface="Times New Roman"/>
                        </a:rPr>
                        <a:t>not comparable and </a:t>
                      </a:r>
                      <a:r>
                        <a:rPr sz="1200" dirty="0">
                          <a:latin typeface="+mn-lt"/>
                          <a:cs typeface="Times New Roman"/>
                        </a:rPr>
                        <a:t>stable </a:t>
                      </a:r>
                      <a:r>
                        <a:rPr sz="1200" spc="-5" dirty="0">
                          <a:latin typeface="+mn-lt"/>
                          <a:cs typeface="Times New Roman"/>
                        </a:rPr>
                        <a:t>enough </a:t>
                      </a:r>
                      <a:r>
                        <a:rPr sz="1200" dirty="0">
                          <a:latin typeface="+mn-lt"/>
                          <a:cs typeface="Times New Roman"/>
                        </a:rPr>
                        <a:t>in  </a:t>
                      </a:r>
                      <a:r>
                        <a:rPr sz="1200" spc="-5" dirty="0">
                          <a:latin typeface="+mn-lt"/>
                          <a:cs typeface="Times New Roman"/>
                        </a:rPr>
                        <a:t>high </a:t>
                      </a:r>
                      <a:r>
                        <a:rPr sz="1200" dirty="0">
                          <a:latin typeface="+mn-lt"/>
                          <a:cs typeface="Times New Roman"/>
                        </a:rPr>
                        <a:t>load </a:t>
                      </a:r>
                      <a:r>
                        <a:rPr sz="1200" spc="-5" dirty="0">
                          <a:latin typeface="+mn-lt"/>
                          <a:cs typeface="Times New Roman"/>
                        </a:rPr>
                        <a:t>and </a:t>
                      </a:r>
                      <a:r>
                        <a:rPr sz="1200" dirty="0">
                          <a:latin typeface="+mn-lt"/>
                          <a:cs typeface="Times New Roman"/>
                        </a:rPr>
                        <a:t>for complex </a:t>
                      </a:r>
                      <a:r>
                        <a:rPr sz="1200" spc="-5" dirty="0">
                          <a:latin typeface="+mn-lt"/>
                          <a:cs typeface="Times New Roman"/>
                        </a:rPr>
                        <a:t>transactional  applications</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9144">
                      <a:solidFill>
                        <a:srgbClr val="000000"/>
                      </a:solidFill>
                      <a:prstDash val="solid"/>
                    </a:lnT>
                    <a:lnB w="12192">
                      <a:solidFill>
                        <a:srgbClr val="000000"/>
                      </a:solidFill>
                      <a:prstDash val="solid"/>
                    </a:lnB>
                  </a:tcPr>
                </a:tc>
              </a:tr>
              <a:tr h="735120">
                <a:tc>
                  <a:txBody>
                    <a:bodyPr/>
                    <a:lstStyle/>
                    <a:p>
                      <a:pPr marL="57785">
                        <a:lnSpc>
                          <a:spcPct val="100000"/>
                        </a:lnSpc>
                        <a:spcBef>
                          <a:spcPts val="370"/>
                        </a:spcBef>
                      </a:pPr>
                      <a:r>
                        <a:rPr sz="1200" dirty="0">
                          <a:latin typeface="+mn-lt"/>
                          <a:cs typeface="Times New Roman"/>
                        </a:rPr>
                        <a:t>9</a:t>
                      </a: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L="57785" marR="51435" algn="just">
                        <a:lnSpc>
                          <a:spcPct val="110000"/>
                        </a:lnSpc>
                        <a:spcBef>
                          <a:spcPts val="225"/>
                        </a:spcBef>
                      </a:pPr>
                      <a:r>
                        <a:rPr sz="1200" dirty="0">
                          <a:latin typeface="+mn-lt"/>
                          <a:cs typeface="Times New Roman"/>
                        </a:rPr>
                        <a:t>SQL </a:t>
                      </a:r>
                      <a:r>
                        <a:rPr sz="1200" spc="-5" dirty="0">
                          <a:latin typeface="+mn-lt"/>
                          <a:cs typeface="Times New Roman"/>
                        </a:rPr>
                        <a:t>databases emphasizes </a:t>
                      </a:r>
                      <a:r>
                        <a:rPr sz="1200" dirty="0">
                          <a:latin typeface="+mn-lt"/>
                          <a:cs typeface="Times New Roman"/>
                        </a:rPr>
                        <a:t>on </a:t>
                      </a:r>
                      <a:r>
                        <a:rPr sz="1200" spc="-10" dirty="0">
                          <a:latin typeface="+mn-lt"/>
                          <a:cs typeface="Times New Roman"/>
                        </a:rPr>
                        <a:t>ACID  </a:t>
                      </a:r>
                      <a:r>
                        <a:rPr sz="1200" spc="-5" dirty="0">
                          <a:latin typeface="+mn-lt"/>
                          <a:cs typeface="Times New Roman"/>
                        </a:rPr>
                        <a:t>properties </a:t>
                      </a:r>
                      <a:r>
                        <a:rPr sz="1200" dirty="0">
                          <a:latin typeface="+mn-lt"/>
                          <a:cs typeface="Times New Roman"/>
                        </a:rPr>
                        <a:t>( </a:t>
                      </a:r>
                      <a:r>
                        <a:rPr sz="1200" spc="-5" dirty="0">
                          <a:latin typeface="+mn-lt"/>
                          <a:cs typeface="Times New Roman"/>
                        </a:rPr>
                        <a:t>Atomicity, Consistency,  Isolation and</a:t>
                      </a:r>
                      <a:r>
                        <a:rPr sz="1200" spc="-25" dirty="0">
                          <a:latin typeface="+mn-lt"/>
                          <a:cs typeface="Times New Roman"/>
                        </a:rPr>
                        <a:t> </a:t>
                      </a:r>
                      <a:r>
                        <a:rPr sz="1200" spc="-5" dirty="0">
                          <a:latin typeface="+mn-lt"/>
                          <a:cs typeface="Times New Roman"/>
                        </a:rPr>
                        <a:t>Durability)</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57785" marR="49530" algn="just">
                        <a:lnSpc>
                          <a:spcPct val="110000"/>
                        </a:lnSpc>
                        <a:spcBef>
                          <a:spcPts val="225"/>
                        </a:spcBef>
                      </a:pPr>
                      <a:r>
                        <a:rPr sz="1200" dirty="0">
                          <a:latin typeface="+mn-lt"/>
                          <a:cs typeface="Times New Roman"/>
                        </a:rPr>
                        <a:t>the NoSQL </a:t>
                      </a:r>
                      <a:r>
                        <a:rPr sz="1200" spc="-5" dirty="0">
                          <a:latin typeface="+mn-lt"/>
                          <a:cs typeface="Times New Roman"/>
                        </a:rPr>
                        <a:t>database </a:t>
                      </a:r>
                      <a:r>
                        <a:rPr sz="1200" dirty="0">
                          <a:latin typeface="+mn-lt"/>
                          <a:cs typeface="Times New Roman"/>
                        </a:rPr>
                        <a:t>follows the </a:t>
                      </a:r>
                      <a:r>
                        <a:rPr sz="1200" spc="-5" dirty="0">
                          <a:latin typeface="+mn-lt"/>
                          <a:cs typeface="Times New Roman"/>
                        </a:rPr>
                        <a:t>Brewers  CAP theorem </a:t>
                      </a:r>
                      <a:r>
                        <a:rPr sz="1200" dirty="0">
                          <a:latin typeface="+mn-lt"/>
                          <a:cs typeface="Times New Roman"/>
                        </a:rPr>
                        <a:t>( </a:t>
                      </a:r>
                      <a:r>
                        <a:rPr sz="1200" spc="-5" dirty="0">
                          <a:latin typeface="+mn-lt"/>
                          <a:cs typeface="Times New Roman"/>
                        </a:rPr>
                        <a:t>Consistency, </a:t>
                      </a:r>
                      <a:r>
                        <a:rPr sz="1200" dirty="0">
                          <a:latin typeface="+mn-lt"/>
                          <a:cs typeface="Times New Roman"/>
                        </a:rPr>
                        <a:t>Availability  </a:t>
                      </a:r>
                      <a:r>
                        <a:rPr sz="1200" spc="-5" dirty="0">
                          <a:latin typeface="+mn-lt"/>
                          <a:cs typeface="Times New Roman"/>
                        </a:rPr>
                        <a:t>and </a:t>
                      </a:r>
                      <a:r>
                        <a:rPr sz="1200" dirty="0">
                          <a:latin typeface="+mn-lt"/>
                          <a:cs typeface="Times New Roman"/>
                        </a:rPr>
                        <a:t>Partition </a:t>
                      </a:r>
                      <a:r>
                        <a:rPr sz="1200" spc="-5" dirty="0">
                          <a:latin typeface="+mn-lt"/>
                          <a:cs typeface="Times New Roman"/>
                        </a:rPr>
                        <a:t>tolerance</a:t>
                      </a:r>
                      <a:r>
                        <a:rPr sz="1200" spc="-60" dirty="0">
                          <a:latin typeface="+mn-lt"/>
                          <a:cs typeface="Times New Roman"/>
                        </a:rPr>
                        <a:t> </a:t>
                      </a:r>
                      <a:r>
                        <a:rPr sz="1200" dirty="0">
                          <a:latin typeface="+mn-lt"/>
                          <a:cs typeface="Times New Roman"/>
                        </a:rPr>
                        <a:t>)</a:t>
                      </a: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r>
              <a:tr h="1034387">
                <a:tc>
                  <a:txBody>
                    <a:bodyPr/>
                    <a:lstStyle/>
                    <a:p>
                      <a:pPr marL="57785">
                        <a:lnSpc>
                          <a:spcPct val="100000"/>
                        </a:lnSpc>
                        <a:spcBef>
                          <a:spcPts val="370"/>
                        </a:spcBef>
                      </a:pPr>
                      <a:r>
                        <a:rPr sz="1200" dirty="0">
                          <a:latin typeface="+mn-lt"/>
                          <a:cs typeface="Times New Roman"/>
                        </a:rPr>
                        <a:t>10</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L="57785" marR="49530" algn="just">
                        <a:lnSpc>
                          <a:spcPct val="110500"/>
                        </a:lnSpc>
                        <a:spcBef>
                          <a:spcPts val="220"/>
                        </a:spcBef>
                      </a:pPr>
                      <a:r>
                        <a:rPr sz="1200" spc="-5" dirty="0">
                          <a:latin typeface="+mn-lt"/>
                          <a:cs typeface="Times New Roman"/>
                        </a:rPr>
                        <a:t>Relational databases were </a:t>
                      </a:r>
                      <a:r>
                        <a:rPr sz="1200" dirty="0">
                          <a:latin typeface="+mn-lt"/>
                          <a:cs typeface="Times New Roman"/>
                        </a:rPr>
                        <a:t>not  </a:t>
                      </a:r>
                      <a:r>
                        <a:rPr sz="1200" spc="-5" dirty="0">
                          <a:latin typeface="+mn-lt"/>
                          <a:cs typeface="Times New Roman"/>
                        </a:rPr>
                        <a:t>designed </a:t>
                      </a:r>
                      <a:r>
                        <a:rPr sz="1200" dirty="0">
                          <a:latin typeface="+mn-lt"/>
                          <a:cs typeface="Times New Roman"/>
                        </a:rPr>
                        <a:t>to support Agile </a:t>
                      </a:r>
                      <a:r>
                        <a:rPr sz="1200" spc="-5" dirty="0">
                          <a:latin typeface="+mn-lt"/>
                          <a:cs typeface="Times New Roman"/>
                        </a:rPr>
                        <a:t>software  development </a:t>
                      </a:r>
                      <a:r>
                        <a:rPr sz="1200" dirty="0">
                          <a:latin typeface="+mn-lt"/>
                          <a:cs typeface="Times New Roman"/>
                        </a:rPr>
                        <a:t>and be easy</a:t>
                      </a:r>
                      <a:r>
                        <a:rPr sz="1200" spc="-40" dirty="0">
                          <a:latin typeface="+mn-lt"/>
                          <a:cs typeface="Times New Roman"/>
                        </a:rPr>
                        <a:t> </a:t>
                      </a:r>
                      <a:r>
                        <a:rPr sz="1200" spc="-5" dirty="0">
                          <a:latin typeface="+mn-lt"/>
                          <a:cs typeface="Times New Roman"/>
                        </a:rPr>
                        <a:t>scalable</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57785" marR="48895" algn="just">
                        <a:lnSpc>
                          <a:spcPct val="110500"/>
                        </a:lnSpc>
                        <a:spcBef>
                          <a:spcPts val="220"/>
                        </a:spcBef>
                      </a:pPr>
                      <a:r>
                        <a:rPr sz="1200" dirty="0">
                          <a:latin typeface="+mn-lt"/>
                          <a:cs typeface="Times New Roman"/>
                        </a:rPr>
                        <a:t>NoSQL databases support </a:t>
                      </a:r>
                      <a:r>
                        <a:rPr sz="1200" spc="-5" dirty="0">
                          <a:latin typeface="+mn-lt"/>
                          <a:cs typeface="Times New Roman"/>
                        </a:rPr>
                        <a:t>Agile </a:t>
                      </a:r>
                      <a:r>
                        <a:rPr sz="1200" dirty="0">
                          <a:latin typeface="+mn-lt"/>
                          <a:cs typeface="Times New Roman"/>
                        </a:rPr>
                        <a:t>software  </a:t>
                      </a:r>
                      <a:r>
                        <a:rPr sz="1200" spc="-5" dirty="0">
                          <a:latin typeface="+mn-lt"/>
                          <a:cs typeface="Times New Roman"/>
                        </a:rPr>
                        <a:t>development. Dynamic </a:t>
                      </a:r>
                      <a:r>
                        <a:rPr sz="1200" dirty="0">
                          <a:latin typeface="+mn-lt"/>
                          <a:cs typeface="Times New Roman"/>
                        </a:rPr>
                        <a:t>schema is the </a:t>
                      </a:r>
                      <a:r>
                        <a:rPr sz="1200" spc="5" dirty="0">
                          <a:latin typeface="+mn-lt"/>
                          <a:cs typeface="Times New Roman"/>
                        </a:rPr>
                        <a:t>key </a:t>
                      </a:r>
                      <a:r>
                        <a:rPr sz="1200" spc="310" dirty="0">
                          <a:latin typeface="+mn-lt"/>
                          <a:cs typeface="Times New Roman"/>
                        </a:rPr>
                        <a:t> </a:t>
                      </a:r>
                      <a:r>
                        <a:rPr sz="1200" dirty="0">
                          <a:latin typeface="+mn-lt"/>
                          <a:cs typeface="Times New Roman"/>
                        </a:rPr>
                        <a:t>of </a:t>
                      </a:r>
                      <a:r>
                        <a:rPr sz="1200" spc="-5" dirty="0">
                          <a:latin typeface="+mn-lt"/>
                          <a:cs typeface="Times New Roman"/>
                        </a:rPr>
                        <a:t>Agile </a:t>
                      </a:r>
                      <a:r>
                        <a:rPr sz="1200" dirty="0">
                          <a:latin typeface="+mn-lt"/>
                          <a:cs typeface="Times New Roman"/>
                        </a:rPr>
                        <a:t>support in</a:t>
                      </a:r>
                      <a:r>
                        <a:rPr sz="1200" spc="-60" dirty="0">
                          <a:latin typeface="+mn-lt"/>
                          <a:cs typeface="Times New Roman"/>
                        </a:rPr>
                        <a:t> </a:t>
                      </a:r>
                      <a:r>
                        <a:rPr sz="1200" spc="-5" dirty="0">
                          <a:latin typeface="+mn-lt"/>
                          <a:cs typeface="Times New Roman"/>
                        </a:rPr>
                        <a:t>MongoDB.</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r>
              <a:tr h="2159788">
                <a:tc>
                  <a:txBody>
                    <a:bodyPr/>
                    <a:lstStyle/>
                    <a:p>
                      <a:pPr marL="57785">
                        <a:lnSpc>
                          <a:spcPct val="100000"/>
                        </a:lnSpc>
                        <a:spcBef>
                          <a:spcPts val="370"/>
                        </a:spcBef>
                      </a:pPr>
                      <a:r>
                        <a:rPr sz="1200" dirty="0">
                          <a:latin typeface="+mn-lt"/>
                          <a:cs typeface="Times New Roman"/>
                        </a:rPr>
                        <a:t>11</a:t>
                      </a: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L="57785" marR="50165" algn="just">
                        <a:lnSpc>
                          <a:spcPct val="110200"/>
                        </a:lnSpc>
                        <a:spcBef>
                          <a:spcPts val="225"/>
                        </a:spcBef>
                      </a:pPr>
                      <a:r>
                        <a:rPr sz="1200" spc="-5" dirty="0">
                          <a:latin typeface="+mn-lt"/>
                          <a:cs typeface="Times New Roman"/>
                        </a:rPr>
                        <a:t>It’s </a:t>
                      </a:r>
                      <a:r>
                        <a:rPr sz="1200" dirty="0">
                          <a:latin typeface="+mn-lt"/>
                          <a:cs typeface="Times New Roman"/>
                        </a:rPr>
                        <a:t>hard to predict an </a:t>
                      </a:r>
                      <a:r>
                        <a:rPr sz="1200" spc="-5" dirty="0">
                          <a:latin typeface="+mn-lt"/>
                          <a:cs typeface="Times New Roman"/>
                        </a:rPr>
                        <a:t>exact </a:t>
                      </a:r>
                      <a:r>
                        <a:rPr sz="1200" dirty="0">
                          <a:latin typeface="+mn-lt"/>
                          <a:cs typeface="Times New Roman"/>
                        </a:rPr>
                        <a:t>db  </a:t>
                      </a:r>
                      <a:r>
                        <a:rPr sz="1200" spc="-5" dirty="0">
                          <a:latin typeface="+mn-lt"/>
                          <a:cs typeface="Times New Roman"/>
                        </a:rPr>
                        <a:t>schema at </a:t>
                      </a:r>
                      <a:r>
                        <a:rPr sz="1200" dirty="0">
                          <a:latin typeface="+mn-lt"/>
                          <a:cs typeface="Times New Roman"/>
                        </a:rPr>
                        <a:t>the beginning of the  </a:t>
                      </a:r>
                      <a:r>
                        <a:rPr sz="1200" spc="-5" dirty="0">
                          <a:latin typeface="+mn-lt"/>
                          <a:cs typeface="Times New Roman"/>
                        </a:rPr>
                        <a:t>feature development. </a:t>
                      </a:r>
                      <a:r>
                        <a:rPr sz="1200" spc="-10" dirty="0">
                          <a:latin typeface="+mn-lt"/>
                          <a:cs typeface="Times New Roman"/>
                        </a:rPr>
                        <a:t>If </a:t>
                      </a:r>
                      <a:r>
                        <a:rPr sz="1200" spc="-5" dirty="0">
                          <a:latin typeface="+mn-lt"/>
                          <a:cs typeface="Times New Roman"/>
                        </a:rPr>
                        <a:t>schema </a:t>
                      </a:r>
                      <a:r>
                        <a:rPr sz="1200" dirty="0">
                          <a:latin typeface="+mn-lt"/>
                          <a:cs typeface="Times New Roman"/>
                        </a:rPr>
                        <a:t>is  </a:t>
                      </a:r>
                      <a:r>
                        <a:rPr sz="1200" spc="-5" dirty="0">
                          <a:latin typeface="+mn-lt"/>
                          <a:cs typeface="Times New Roman"/>
                        </a:rPr>
                        <a:t>changed </a:t>
                      </a:r>
                      <a:r>
                        <a:rPr sz="1200" dirty="0">
                          <a:latin typeface="+mn-lt"/>
                          <a:cs typeface="Times New Roman"/>
                        </a:rPr>
                        <a:t>in </a:t>
                      </a:r>
                      <a:r>
                        <a:rPr sz="1200" spc="-5" dirty="0">
                          <a:latin typeface="+mn-lt"/>
                          <a:cs typeface="Times New Roman"/>
                        </a:rPr>
                        <a:t>relational database </a:t>
                      </a:r>
                      <a:r>
                        <a:rPr sz="1200" spc="-10" dirty="0">
                          <a:latin typeface="+mn-lt"/>
                          <a:cs typeface="Times New Roman"/>
                        </a:rPr>
                        <a:t>you  </a:t>
                      </a:r>
                      <a:r>
                        <a:rPr sz="1200" dirty="0">
                          <a:latin typeface="+mn-lt"/>
                          <a:cs typeface="Times New Roman"/>
                        </a:rPr>
                        <a:t>must think </a:t>
                      </a:r>
                      <a:r>
                        <a:rPr sz="1200" spc="-5" dirty="0">
                          <a:latin typeface="+mn-lt"/>
                          <a:cs typeface="Times New Roman"/>
                        </a:rPr>
                        <a:t>over data migration </a:t>
                      </a:r>
                      <a:r>
                        <a:rPr sz="1200" dirty="0">
                          <a:latin typeface="+mn-lt"/>
                          <a:cs typeface="Times New Roman"/>
                        </a:rPr>
                        <a:t>to  the </a:t>
                      </a:r>
                      <a:r>
                        <a:rPr sz="1200" spc="-5" dirty="0">
                          <a:latin typeface="+mn-lt"/>
                          <a:cs typeface="Times New Roman"/>
                        </a:rPr>
                        <a:t>new </a:t>
                      </a:r>
                      <a:r>
                        <a:rPr sz="1200" dirty="0">
                          <a:latin typeface="+mn-lt"/>
                          <a:cs typeface="Times New Roman"/>
                        </a:rPr>
                        <a:t>schema. </a:t>
                      </a:r>
                      <a:r>
                        <a:rPr sz="1200" spc="-10" dirty="0">
                          <a:latin typeface="+mn-lt"/>
                          <a:cs typeface="Times New Roman"/>
                        </a:rPr>
                        <a:t>If </a:t>
                      </a:r>
                      <a:r>
                        <a:rPr sz="1200" spc="-5" dirty="0">
                          <a:latin typeface="+mn-lt"/>
                          <a:cs typeface="Times New Roman"/>
                        </a:rPr>
                        <a:t>data </a:t>
                      </a:r>
                      <a:r>
                        <a:rPr sz="1200" dirty="0">
                          <a:latin typeface="+mn-lt"/>
                          <a:cs typeface="Times New Roman"/>
                        </a:rPr>
                        <a:t>is </a:t>
                      </a:r>
                      <a:r>
                        <a:rPr sz="1200" spc="-5" dirty="0">
                          <a:latin typeface="+mn-lt"/>
                          <a:cs typeface="Times New Roman"/>
                        </a:rPr>
                        <a:t>large </a:t>
                      </a:r>
                      <a:r>
                        <a:rPr sz="1200" dirty="0">
                          <a:latin typeface="+mn-lt"/>
                          <a:cs typeface="Times New Roman"/>
                        </a:rPr>
                        <a:t>it’s  a very slow </a:t>
                      </a:r>
                      <a:r>
                        <a:rPr sz="1200" spc="-5" dirty="0">
                          <a:latin typeface="+mn-lt"/>
                          <a:cs typeface="Times New Roman"/>
                        </a:rPr>
                        <a:t>process </a:t>
                      </a:r>
                      <a:r>
                        <a:rPr sz="1200" dirty="0">
                          <a:latin typeface="+mn-lt"/>
                          <a:cs typeface="Times New Roman"/>
                        </a:rPr>
                        <a:t>that </a:t>
                      </a:r>
                      <a:r>
                        <a:rPr sz="1200" spc="-5" dirty="0">
                          <a:latin typeface="+mn-lt"/>
                          <a:cs typeface="Times New Roman"/>
                        </a:rPr>
                        <a:t>involves  significant </a:t>
                      </a:r>
                      <a:r>
                        <a:rPr sz="1200" dirty="0">
                          <a:latin typeface="+mn-lt"/>
                          <a:cs typeface="Times New Roman"/>
                        </a:rPr>
                        <a:t>downtime. </a:t>
                      </a:r>
                      <a:r>
                        <a:rPr sz="1200" spc="-10" dirty="0">
                          <a:latin typeface="+mn-lt"/>
                          <a:cs typeface="Times New Roman"/>
                        </a:rPr>
                        <a:t>If </a:t>
                      </a:r>
                      <a:r>
                        <a:rPr sz="1200" spc="-5" dirty="0">
                          <a:latin typeface="+mn-lt"/>
                          <a:cs typeface="Times New Roman"/>
                        </a:rPr>
                        <a:t>data </a:t>
                      </a:r>
                      <a:r>
                        <a:rPr sz="1200" dirty="0">
                          <a:latin typeface="+mn-lt"/>
                          <a:cs typeface="Times New Roman"/>
                        </a:rPr>
                        <a:t>is  </a:t>
                      </a:r>
                      <a:r>
                        <a:rPr sz="1200" spc="-5" dirty="0">
                          <a:latin typeface="+mn-lt"/>
                          <a:cs typeface="Times New Roman"/>
                        </a:rPr>
                        <a:t>changed </a:t>
                      </a:r>
                      <a:r>
                        <a:rPr sz="1200" dirty="0">
                          <a:latin typeface="+mn-lt"/>
                          <a:cs typeface="Times New Roman"/>
                        </a:rPr>
                        <a:t>regularly the downtime  may </a:t>
                      </a:r>
                      <a:r>
                        <a:rPr sz="1200" spc="-5" dirty="0">
                          <a:latin typeface="+mn-lt"/>
                          <a:cs typeface="Times New Roman"/>
                        </a:rPr>
                        <a:t>also </a:t>
                      </a:r>
                      <a:r>
                        <a:rPr sz="1200" dirty="0">
                          <a:latin typeface="+mn-lt"/>
                          <a:cs typeface="Times New Roman"/>
                        </a:rPr>
                        <a:t>be</a:t>
                      </a:r>
                      <a:r>
                        <a:rPr sz="1200" spc="-65" dirty="0">
                          <a:latin typeface="+mn-lt"/>
                          <a:cs typeface="Times New Roman"/>
                        </a:rPr>
                        <a:t> </a:t>
                      </a:r>
                      <a:r>
                        <a:rPr sz="1200" spc="-5" dirty="0">
                          <a:latin typeface="+mn-lt"/>
                          <a:cs typeface="Times New Roman"/>
                        </a:rPr>
                        <a:t>frequent</a:t>
                      </a:r>
                      <a:endParaRPr sz="1200" dirty="0">
                        <a:latin typeface="+mn-lt"/>
                        <a:cs typeface="Times New Roman"/>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57785" marR="48895" algn="just">
                        <a:lnSpc>
                          <a:spcPct val="110200"/>
                        </a:lnSpc>
                        <a:spcBef>
                          <a:spcPts val="225"/>
                        </a:spcBef>
                      </a:pPr>
                      <a:r>
                        <a:rPr sz="1200" dirty="0">
                          <a:latin typeface="+mn-lt"/>
                          <a:cs typeface="Times New Roman"/>
                        </a:rPr>
                        <a:t>NoSQL database in </a:t>
                      </a:r>
                      <a:r>
                        <a:rPr sz="1200" spc="-5" dirty="0">
                          <a:latin typeface="+mn-lt"/>
                          <a:cs typeface="Times New Roman"/>
                        </a:rPr>
                        <a:t>contrast </a:t>
                      </a:r>
                      <a:r>
                        <a:rPr sz="1200" dirty="0">
                          <a:latin typeface="+mn-lt"/>
                          <a:cs typeface="Times New Roman"/>
                        </a:rPr>
                        <a:t>to </a:t>
                      </a:r>
                      <a:r>
                        <a:rPr sz="1200" spc="-5" dirty="0">
                          <a:latin typeface="+mn-lt"/>
                          <a:cs typeface="Times New Roman"/>
                        </a:rPr>
                        <a:t>relational  databases </a:t>
                      </a:r>
                      <a:r>
                        <a:rPr sz="1200" dirty="0">
                          <a:latin typeface="+mn-lt"/>
                          <a:cs typeface="Times New Roman"/>
                        </a:rPr>
                        <a:t>doesn’t require a </a:t>
                      </a:r>
                      <a:r>
                        <a:rPr sz="1200" spc="-5" dirty="0">
                          <a:latin typeface="+mn-lt"/>
                          <a:cs typeface="Times New Roman"/>
                        </a:rPr>
                        <a:t>predefined  schema and </a:t>
                      </a:r>
                      <a:r>
                        <a:rPr sz="1200" dirty="0">
                          <a:latin typeface="+mn-lt"/>
                          <a:cs typeface="Times New Roman"/>
                        </a:rPr>
                        <a:t>what is more it </a:t>
                      </a:r>
                      <a:r>
                        <a:rPr sz="1200" spc="-5" dirty="0">
                          <a:latin typeface="+mn-lt"/>
                          <a:cs typeface="Times New Roman"/>
                        </a:rPr>
                        <a:t>doesn’t require  schema at all. </a:t>
                      </a:r>
                      <a:r>
                        <a:rPr sz="1200" dirty="0">
                          <a:latin typeface="+mn-lt"/>
                          <a:cs typeface="Times New Roman"/>
                        </a:rPr>
                        <a:t>We can call it schema-less  </a:t>
                      </a:r>
                      <a:r>
                        <a:rPr sz="1200" spc="-5" dirty="0">
                          <a:latin typeface="+mn-lt"/>
                          <a:cs typeface="Times New Roman"/>
                        </a:rPr>
                        <a:t>database. </a:t>
                      </a:r>
                      <a:r>
                        <a:rPr sz="1200" dirty="0">
                          <a:latin typeface="+mn-lt"/>
                          <a:cs typeface="Times New Roman"/>
                        </a:rPr>
                        <a:t>This </a:t>
                      </a:r>
                      <a:r>
                        <a:rPr sz="1200" spc="-5" dirty="0">
                          <a:latin typeface="+mn-lt"/>
                          <a:cs typeface="Times New Roman"/>
                        </a:rPr>
                        <a:t>feature </a:t>
                      </a:r>
                      <a:r>
                        <a:rPr sz="1200" dirty="0">
                          <a:latin typeface="+mn-lt"/>
                          <a:cs typeface="Times New Roman"/>
                        </a:rPr>
                        <a:t>is fully fit into the  </a:t>
                      </a:r>
                      <a:r>
                        <a:rPr sz="1200" spc="-5" dirty="0">
                          <a:latin typeface="+mn-lt"/>
                          <a:cs typeface="Times New Roman"/>
                        </a:rPr>
                        <a:t>Agile</a:t>
                      </a:r>
                      <a:r>
                        <a:rPr sz="1200" spc="-50" dirty="0">
                          <a:latin typeface="+mn-lt"/>
                          <a:cs typeface="Times New Roman"/>
                        </a:rPr>
                        <a:t> </a:t>
                      </a:r>
                      <a:r>
                        <a:rPr sz="1200" spc="-5" dirty="0">
                          <a:latin typeface="+mn-lt"/>
                          <a:cs typeface="Times New Roman"/>
                        </a:rPr>
                        <a:t>approaches.</a:t>
                      </a:r>
                      <a:endParaRPr sz="1200" dirty="0">
                        <a:latin typeface="+mn-lt"/>
                        <a:cs typeface="Times New Roman"/>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r>
            </a:tbl>
          </a:graphicData>
        </a:graphic>
      </p:graphicFrame>
      <p:sp>
        <p:nvSpPr>
          <p:cNvPr id="7" name="Slide Number Placeholder 6"/>
          <p:cNvSpPr>
            <a:spLocks noGrp="1"/>
          </p:cNvSpPr>
          <p:nvPr>
            <p:ph type="sldNum" sz="quarter" idx="15"/>
          </p:nvPr>
        </p:nvSpPr>
        <p:spPr/>
        <p:txBody>
          <a:bodyPr/>
          <a:lstStyle/>
          <a:p>
            <a:fld id="{C7A0A709-6ACC-4D06-A5CE-15ED633ED844}" type="slidenum">
              <a:rPr lang="en-US" smtClean="0"/>
              <a:t>8</a:t>
            </a:fld>
            <a:endParaRPr lang="en-US" dirty="0"/>
          </a:p>
        </p:txBody>
      </p:sp>
    </p:spTree>
    <p:extLst>
      <p:ext uri="{BB962C8B-B14F-4D97-AF65-F5344CB8AC3E}">
        <p14:creationId xmlns:p14="http://schemas.microsoft.com/office/powerpoint/2010/main" val="348808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5" dirty="0" smtClean="0">
                <a:latin typeface="Times New Roman"/>
                <a:cs typeface="Times New Roman"/>
              </a:rPr>
              <a:t>Requirements:</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sz="quarter" idx="1"/>
          </p:nvPr>
        </p:nvSpPr>
        <p:spPr>
          <a:xfrm>
            <a:off x="381000" y="1066800"/>
            <a:ext cx="7467600" cy="4873752"/>
          </a:xfrm>
        </p:spPr>
        <p:txBody>
          <a:bodyPr>
            <a:normAutofit fontScale="70000" lnSpcReduction="20000"/>
          </a:bodyPr>
          <a:lstStyle/>
          <a:p>
            <a:pPr marL="0" indent="0">
              <a:lnSpc>
                <a:spcPct val="100000"/>
              </a:lnSpc>
              <a:buNone/>
            </a:pPr>
            <a:r>
              <a:rPr lang="en-US" b="1" spc="-5" dirty="0" smtClean="0">
                <a:cs typeface="Times New Roman"/>
              </a:rPr>
              <a:t>Functional</a:t>
            </a:r>
            <a:r>
              <a:rPr lang="en-US" b="1" spc="-25" dirty="0" smtClean="0">
                <a:cs typeface="Times New Roman"/>
              </a:rPr>
              <a:t> </a:t>
            </a:r>
            <a:r>
              <a:rPr lang="en-US" b="1" spc="-5" dirty="0" smtClean="0">
                <a:cs typeface="Times New Roman"/>
              </a:rPr>
              <a:t>Requirements:</a:t>
            </a:r>
            <a:br>
              <a:rPr lang="en-US" b="1" spc="-5" dirty="0" smtClean="0">
                <a:cs typeface="Times New Roman"/>
              </a:rPr>
            </a:br>
            <a:endParaRPr lang="en-US" dirty="0" smtClean="0">
              <a:cs typeface="Times New Roman"/>
            </a:endParaRPr>
          </a:p>
          <a:p>
            <a:pPr marL="622300" indent="-457200">
              <a:lnSpc>
                <a:spcPct val="100000"/>
              </a:lnSpc>
              <a:spcBef>
                <a:spcPts val="120"/>
              </a:spcBef>
              <a:buFont typeface="+mj-lt"/>
              <a:buAutoNum type="arabicPeriod"/>
              <a:tabLst>
                <a:tab pos="330200" algn="l"/>
              </a:tabLst>
            </a:pPr>
            <a:r>
              <a:rPr lang="en-US" spc="-5" dirty="0" smtClean="0">
                <a:cs typeface="Times New Roman"/>
              </a:rPr>
              <a:t>User </a:t>
            </a:r>
            <a:r>
              <a:rPr lang="en-US" dirty="0" smtClean="0">
                <a:cs typeface="Times New Roman"/>
              </a:rPr>
              <a:t>data during </a:t>
            </a:r>
            <a:r>
              <a:rPr lang="en-US" spc="-5" dirty="0" smtClean="0">
                <a:cs typeface="Times New Roman"/>
              </a:rPr>
              <a:t>registration shall </a:t>
            </a:r>
            <a:r>
              <a:rPr lang="en-US" dirty="0" smtClean="0">
                <a:cs typeface="Times New Roman"/>
              </a:rPr>
              <a:t>be able to store in</a:t>
            </a:r>
            <a:r>
              <a:rPr lang="en-US" spc="-5" dirty="0" smtClean="0">
                <a:cs typeface="Times New Roman"/>
              </a:rPr>
              <a:t> database</a:t>
            </a:r>
            <a:br>
              <a:rPr lang="en-US" spc="-5" dirty="0" smtClean="0">
                <a:cs typeface="Times New Roman"/>
              </a:rPr>
            </a:br>
            <a:endParaRPr lang="en-US" dirty="0" smtClean="0">
              <a:cs typeface="Times New Roman"/>
            </a:endParaRPr>
          </a:p>
          <a:p>
            <a:pPr marL="622300" indent="-457200">
              <a:lnSpc>
                <a:spcPct val="100000"/>
              </a:lnSpc>
              <a:spcBef>
                <a:spcPts val="145"/>
              </a:spcBef>
              <a:buFont typeface="+mj-lt"/>
              <a:buAutoNum type="arabicPeriod"/>
              <a:tabLst>
                <a:tab pos="330200" algn="l"/>
              </a:tabLst>
            </a:pPr>
            <a:r>
              <a:rPr lang="en-US" spc="-5" dirty="0" smtClean="0">
                <a:cs typeface="Times New Roman"/>
              </a:rPr>
              <a:t>User </a:t>
            </a:r>
            <a:r>
              <a:rPr lang="en-US" dirty="0" smtClean="0">
                <a:cs typeface="Times New Roman"/>
              </a:rPr>
              <a:t>should </a:t>
            </a:r>
            <a:r>
              <a:rPr lang="en-US" spc="-10" dirty="0" smtClean="0">
                <a:cs typeface="Times New Roman"/>
              </a:rPr>
              <a:t>get </a:t>
            </a:r>
            <a:r>
              <a:rPr lang="en-US" dirty="0" smtClean="0">
                <a:cs typeface="Times New Roman"/>
              </a:rPr>
              <a:t>the </a:t>
            </a:r>
            <a:r>
              <a:rPr lang="en-US" spc="-5" dirty="0" smtClean="0">
                <a:cs typeface="Times New Roman"/>
              </a:rPr>
              <a:t>details </a:t>
            </a:r>
            <a:r>
              <a:rPr lang="en-US" dirty="0" smtClean="0">
                <a:cs typeface="Times New Roman"/>
              </a:rPr>
              <a:t>of the </a:t>
            </a:r>
            <a:r>
              <a:rPr lang="en-US" spc="-5" dirty="0" smtClean="0">
                <a:cs typeface="Times New Roman"/>
              </a:rPr>
              <a:t>available </a:t>
            </a:r>
            <a:r>
              <a:rPr lang="en-US" dirty="0" smtClean="0">
                <a:cs typeface="Times New Roman"/>
              </a:rPr>
              <a:t>groups </a:t>
            </a:r>
            <a:r>
              <a:rPr lang="en-US" spc="-5" dirty="0" smtClean="0">
                <a:cs typeface="Times New Roman"/>
              </a:rPr>
              <a:t>from </a:t>
            </a:r>
            <a:r>
              <a:rPr lang="en-US" dirty="0" smtClean="0">
                <a:cs typeface="Times New Roman"/>
              </a:rPr>
              <a:t>the</a:t>
            </a:r>
            <a:r>
              <a:rPr lang="en-US" spc="60" dirty="0" smtClean="0">
                <a:cs typeface="Times New Roman"/>
              </a:rPr>
              <a:t> </a:t>
            </a:r>
            <a:r>
              <a:rPr lang="en-US" spc="-5" dirty="0" smtClean="0">
                <a:cs typeface="Times New Roman"/>
              </a:rPr>
              <a:t>database</a:t>
            </a:r>
            <a:br>
              <a:rPr lang="en-US" spc="-5" dirty="0" smtClean="0">
                <a:cs typeface="Times New Roman"/>
              </a:rPr>
            </a:br>
            <a:endParaRPr lang="en-US" dirty="0" smtClean="0">
              <a:cs typeface="Times New Roman"/>
            </a:endParaRPr>
          </a:p>
          <a:p>
            <a:pPr marL="622300" indent="-457200">
              <a:lnSpc>
                <a:spcPct val="100000"/>
              </a:lnSpc>
              <a:spcBef>
                <a:spcPts val="140"/>
              </a:spcBef>
              <a:buFont typeface="+mj-lt"/>
              <a:buAutoNum type="arabicPeriod"/>
              <a:tabLst>
                <a:tab pos="330200" algn="l"/>
              </a:tabLst>
            </a:pPr>
            <a:r>
              <a:rPr lang="en-US" spc="-5" dirty="0" smtClean="0">
                <a:cs typeface="Times New Roman"/>
              </a:rPr>
              <a:t>User shall </a:t>
            </a:r>
            <a:r>
              <a:rPr lang="en-US" dirty="0" smtClean="0">
                <a:cs typeface="Times New Roman"/>
              </a:rPr>
              <a:t>be </a:t>
            </a:r>
            <a:r>
              <a:rPr lang="en-US" spc="-5" dirty="0" smtClean="0">
                <a:cs typeface="Times New Roman"/>
              </a:rPr>
              <a:t>able </a:t>
            </a:r>
            <a:r>
              <a:rPr lang="en-US" spc="5" dirty="0" smtClean="0">
                <a:cs typeface="Times New Roman"/>
              </a:rPr>
              <a:t>to </a:t>
            </a:r>
            <a:r>
              <a:rPr lang="en-US" dirty="0" smtClean="0">
                <a:cs typeface="Times New Roman"/>
              </a:rPr>
              <a:t>see the </a:t>
            </a:r>
            <a:r>
              <a:rPr lang="en-US" spc="-5" dirty="0" smtClean="0">
                <a:cs typeface="Times New Roman"/>
              </a:rPr>
              <a:t>previous </a:t>
            </a:r>
            <a:r>
              <a:rPr lang="en-US" dirty="0" smtClean="0">
                <a:cs typeface="Times New Roman"/>
              </a:rPr>
              <a:t>posts </a:t>
            </a:r>
            <a:r>
              <a:rPr lang="en-US" spc="-5" dirty="0" smtClean="0">
                <a:cs typeface="Times New Roman"/>
              </a:rPr>
              <a:t>from </a:t>
            </a:r>
            <a:r>
              <a:rPr lang="en-US" dirty="0" smtClean="0">
                <a:cs typeface="Times New Roman"/>
              </a:rPr>
              <a:t>the</a:t>
            </a:r>
            <a:r>
              <a:rPr lang="en-US" spc="25" dirty="0" smtClean="0">
                <a:cs typeface="Times New Roman"/>
              </a:rPr>
              <a:t> </a:t>
            </a:r>
            <a:r>
              <a:rPr lang="en-US" spc="-5" dirty="0" smtClean="0">
                <a:cs typeface="Times New Roman"/>
              </a:rPr>
              <a:t>database</a:t>
            </a:r>
            <a:br>
              <a:rPr lang="en-US" spc="-5" dirty="0" smtClean="0">
                <a:cs typeface="Times New Roman"/>
              </a:rPr>
            </a:br>
            <a:endParaRPr lang="en-US" dirty="0" smtClean="0">
              <a:cs typeface="Times New Roman"/>
            </a:endParaRPr>
          </a:p>
          <a:p>
            <a:pPr marL="622300" indent="-457200">
              <a:lnSpc>
                <a:spcPct val="100000"/>
              </a:lnSpc>
              <a:spcBef>
                <a:spcPts val="155"/>
              </a:spcBef>
              <a:buFont typeface="+mj-lt"/>
              <a:buAutoNum type="arabicPeriod"/>
              <a:tabLst>
                <a:tab pos="330200" algn="l"/>
              </a:tabLst>
            </a:pPr>
            <a:r>
              <a:rPr lang="en-US" spc="-5" dirty="0" smtClean="0">
                <a:cs typeface="Times New Roman"/>
              </a:rPr>
              <a:t>User shall </a:t>
            </a:r>
            <a:r>
              <a:rPr lang="en-US" dirty="0" smtClean="0">
                <a:cs typeface="Times New Roman"/>
              </a:rPr>
              <a:t>be </a:t>
            </a:r>
            <a:r>
              <a:rPr lang="en-US" spc="-5" dirty="0" smtClean="0">
                <a:cs typeface="Times New Roman"/>
              </a:rPr>
              <a:t>able </a:t>
            </a:r>
            <a:r>
              <a:rPr lang="en-US" spc="5" dirty="0" smtClean="0">
                <a:cs typeface="Times New Roman"/>
              </a:rPr>
              <a:t>to </a:t>
            </a:r>
            <a:r>
              <a:rPr lang="en-US" dirty="0" smtClean="0">
                <a:cs typeface="Times New Roman"/>
              </a:rPr>
              <a:t>post the </a:t>
            </a:r>
            <a:r>
              <a:rPr lang="en-US" spc="-5" dirty="0" smtClean="0">
                <a:cs typeface="Times New Roman"/>
              </a:rPr>
              <a:t>new questions, message </a:t>
            </a:r>
            <a:r>
              <a:rPr lang="en-US" dirty="0" smtClean="0">
                <a:cs typeface="Times New Roman"/>
              </a:rPr>
              <a:t>that should be stored in</a:t>
            </a:r>
            <a:r>
              <a:rPr lang="en-US" spc="30" dirty="0" smtClean="0">
                <a:cs typeface="Times New Roman"/>
              </a:rPr>
              <a:t> </a:t>
            </a:r>
            <a:r>
              <a:rPr lang="en-US" dirty="0" smtClean="0">
                <a:cs typeface="Times New Roman"/>
              </a:rPr>
              <a:t>database</a:t>
            </a:r>
            <a:br>
              <a:rPr lang="en-US" dirty="0" smtClean="0">
                <a:cs typeface="Times New Roman"/>
              </a:rPr>
            </a:br>
            <a:endParaRPr lang="en-US" dirty="0" smtClean="0">
              <a:cs typeface="Times New Roman"/>
            </a:endParaRPr>
          </a:p>
          <a:p>
            <a:pPr marL="622300" indent="-457200">
              <a:lnSpc>
                <a:spcPct val="100000"/>
              </a:lnSpc>
              <a:spcBef>
                <a:spcPts val="145"/>
              </a:spcBef>
              <a:buFont typeface="+mj-lt"/>
              <a:buAutoNum type="arabicPeriod"/>
              <a:tabLst>
                <a:tab pos="330200" algn="l"/>
              </a:tabLst>
            </a:pPr>
            <a:r>
              <a:rPr lang="en-US" spc="-5" dirty="0" smtClean="0">
                <a:cs typeface="Times New Roman"/>
              </a:rPr>
              <a:t>User shall </a:t>
            </a:r>
            <a:r>
              <a:rPr lang="en-US" dirty="0" smtClean="0">
                <a:cs typeface="Times New Roman"/>
              </a:rPr>
              <a:t>be </a:t>
            </a:r>
            <a:r>
              <a:rPr lang="en-US" spc="-5" dirty="0" smtClean="0">
                <a:cs typeface="Times New Roman"/>
              </a:rPr>
              <a:t>able </a:t>
            </a:r>
            <a:r>
              <a:rPr lang="en-US" spc="5" dirty="0" smtClean="0">
                <a:cs typeface="Times New Roman"/>
              </a:rPr>
              <a:t>to </a:t>
            </a:r>
            <a:r>
              <a:rPr lang="en-US" spc="-5" dirty="0" smtClean="0">
                <a:cs typeface="Times New Roman"/>
              </a:rPr>
              <a:t>store </a:t>
            </a:r>
            <a:r>
              <a:rPr lang="en-US" dirty="0" smtClean="0">
                <a:cs typeface="Times New Roman"/>
              </a:rPr>
              <a:t>the </a:t>
            </a:r>
            <a:r>
              <a:rPr lang="en-US" spc="-5" dirty="0" smtClean="0">
                <a:cs typeface="Times New Roman"/>
              </a:rPr>
              <a:t>replies </a:t>
            </a:r>
            <a:r>
              <a:rPr lang="en-US" dirty="0" smtClean="0">
                <a:cs typeface="Times New Roman"/>
              </a:rPr>
              <a:t>in the</a:t>
            </a:r>
            <a:r>
              <a:rPr lang="en-US" spc="25" dirty="0" smtClean="0">
                <a:cs typeface="Times New Roman"/>
              </a:rPr>
              <a:t> </a:t>
            </a:r>
            <a:r>
              <a:rPr lang="en-US" spc="-5" dirty="0" smtClean="0">
                <a:cs typeface="Times New Roman"/>
              </a:rPr>
              <a:t>database</a:t>
            </a:r>
            <a:br>
              <a:rPr lang="en-US" spc="-5" dirty="0" smtClean="0">
                <a:cs typeface="Times New Roman"/>
              </a:rPr>
            </a:br>
            <a:endParaRPr lang="en-US" dirty="0" smtClean="0">
              <a:cs typeface="Times New Roman"/>
            </a:endParaRPr>
          </a:p>
          <a:p>
            <a:pPr marL="622300" indent="-457200">
              <a:lnSpc>
                <a:spcPct val="100000"/>
              </a:lnSpc>
              <a:spcBef>
                <a:spcPts val="140"/>
              </a:spcBef>
              <a:buFont typeface="+mj-lt"/>
              <a:buAutoNum type="arabicPeriod"/>
              <a:tabLst>
                <a:tab pos="330200" algn="l"/>
              </a:tabLst>
            </a:pPr>
            <a:r>
              <a:rPr lang="en-US" spc="-5" dirty="0" smtClean="0">
                <a:cs typeface="Times New Roman"/>
              </a:rPr>
              <a:t>User shall </a:t>
            </a:r>
            <a:r>
              <a:rPr lang="en-US" dirty="0" smtClean="0">
                <a:cs typeface="Times New Roman"/>
              </a:rPr>
              <a:t>be </a:t>
            </a:r>
            <a:r>
              <a:rPr lang="en-US" spc="-5" dirty="0" smtClean="0">
                <a:cs typeface="Times New Roman"/>
              </a:rPr>
              <a:t>able </a:t>
            </a:r>
            <a:r>
              <a:rPr lang="en-US" spc="5" dirty="0" smtClean="0">
                <a:cs typeface="Times New Roman"/>
              </a:rPr>
              <a:t>to </a:t>
            </a:r>
            <a:r>
              <a:rPr lang="en-US" spc="-5" dirty="0" smtClean="0">
                <a:cs typeface="Times New Roman"/>
              </a:rPr>
              <a:t>see </a:t>
            </a:r>
            <a:r>
              <a:rPr lang="en-US" dirty="0" smtClean="0">
                <a:cs typeface="Times New Roman"/>
              </a:rPr>
              <a:t>the post data from </a:t>
            </a:r>
            <a:r>
              <a:rPr lang="en-US" spc="-5" dirty="0" smtClean="0">
                <a:cs typeface="Times New Roman"/>
              </a:rPr>
              <a:t>database </a:t>
            </a:r>
            <a:r>
              <a:rPr lang="en-US" dirty="0" smtClean="0">
                <a:cs typeface="Times New Roman"/>
              </a:rPr>
              <a:t>in the</a:t>
            </a:r>
            <a:r>
              <a:rPr lang="en-US" spc="-15" dirty="0" smtClean="0">
                <a:cs typeface="Times New Roman"/>
              </a:rPr>
              <a:t> </a:t>
            </a:r>
            <a:r>
              <a:rPr lang="en-US" dirty="0" smtClean="0">
                <a:cs typeface="Times New Roman"/>
              </a:rPr>
              <a:t>map</a:t>
            </a:r>
            <a:br>
              <a:rPr lang="en-US" dirty="0" smtClean="0">
                <a:cs typeface="Times New Roman"/>
              </a:rPr>
            </a:br>
            <a:endParaRPr lang="en-US" dirty="0" smtClean="0">
              <a:cs typeface="Times New Roman"/>
            </a:endParaRPr>
          </a:p>
          <a:p>
            <a:pPr marL="622300" indent="-457200">
              <a:lnSpc>
                <a:spcPct val="100000"/>
              </a:lnSpc>
              <a:spcBef>
                <a:spcPts val="140"/>
              </a:spcBef>
              <a:buFont typeface="+mj-lt"/>
              <a:buAutoNum type="arabicPeriod"/>
              <a:tabLst>
                <a:tab pos="330200" algn="l"/>
              </a:tabLst>
            </a:pPr>
            <a:r>
              <a:rPr lang="en-US" dirty="0" smtClean="0"/>
              <a:t>User </a:t>
            </a:r>
            <a:r>
              <a:rPr lang="en-US" dirty="0"/>
              <a:t>shall be able to get the data from the database whenever the user requests the design </a:t>
            </a:r>
            <a:r>
              <a:rPr lang="en-US" dirty="0" smtClean="0"/>
              <a:t> Documents</a:t>
            </a:r>
            <a:br>
              <a:rPr lang="en-US" dirty="0" smtClean="0"/>
            </a:br>
            <a:endParaRPr lang="en-US" dirty="0" smtClean="0"/>
          </a:p>
          <a:p>
            <a:pPr marL="622300" indent="-457200">
              <a:lnSpc>
                <a:spcPct val="100000"/>
              </a:lnSpc>
              <a:spcBef>
                <a:spcPts val="140"/>
              </a:spcBef>
              <a:buFont typeface="+mj-lt"/>
              <a:buAutoNum type="arabicPeriod"/>
              <a:tabLst>
                <a:tab pos="330200" algn="l"/>
              </a:tabLst>
            </a:pPr>
            <a:r>
              <a:rPr lang="en-US" dirty="0" smtClean="0"/>
              <a:t>User </a:t>
            </a:r>
            <a:r>
              <a:rPr lang="en-US" dirty="0"/>
              <a:t>shall be able to reply the post such that the post detail is edited from database</a:t>
            </a:r>
            <a:endParaRPr lang="en-US" dirty="0" smtClean="0">
              <a:cs typeface="Times New Roman"/>
            </a:endParaRPr>
          </a:p>
          <a:p>
            <a:endParaRPr lang="en-US" dirty="0"/>
          </a:p>
        </p:txBody>
      </p:sp>
      <p:sp>
        <p:nvSpPr>
          <p:cNvPr id="4" name="Slide Number Placeholder 3"/>
          <p:cNvSpPr>
            <a:spLocks noGrp="1"/>
          </p:cNvSpPr>
          <p:nvPr>
            <p:ph type="sldNum" sz="quarter" idx="15"/>
          </p:nvPr>
        </p:nvSpPr>
        <p:spPr/>
        <p:txBody>
          <a:bodyPr/>
          <a:lstStyle/>
          <a:p>
            <a:fld id="{C7A0A709-6ACC-4D06-A5CE-15ED633ED844}" type="slidenum">
              <a:rPr lang="en-US" smtClean="0"/>
              <a:t>9</a:t>
            </a:fld>
            <a:endParaRPr lang="en-US" dirty="0"/>
          </a:p>
        </p:txBody>
      </p:sp>
    </p:spTree>
    <p:extLst>
      <p:ext uri="{BB962C8B-B14F-4D97-AF65-F5344CB8AC3E}">
        <p14:creationId xmlns:p14="http://schemas.microsoft.com/office/powerpoint/2010/main" val="1897159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285</TotalTime>
  <Words>1795</Words>
  <Application>Microsoft Office PowerPoint</Application>
  <PresentationFormat>On-screen Show (4:3)</PresentationFormat>
  <Paragraphs>374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Oriel</vt:lpstr>
      <vt:lpstr>An Efficient Approach to store data for Location based Chat Application </vt:lpstr>
      <vt:lpstr>INDEX</vt:lpstr>
      <vt:lpstr>ABSTRACT</vt:lpstr>
      <vt:lpstr>Introduction: </vt:lpstr>
      <vt:lpstr>Objectives: </vt:lpstr>
      <vt:lpstr>Literature Survey: </vt:lpstr>
      <vt:lpstr>Difference between SQL &amp; NoSQL</vt:lpstr>
      <vt:lpstr>Difference between SQL &amp; NoSQL</vt:lpstr>
      <vt:lpstr>Requirements: </vt:lpstr>
      <vt:lpstr>Non- Functional Requirements: </vt:lpstr>
      <vt:lpstr>Hardware Requirements </vt:lpstr>
      <vt:lpstr>Software Requirements </vt:lpstr>
      <vt:lpstr>Design </vt:lpstr>
      <vt:lpstr>Detailed Design</vt:lpstr>
      <vt:lpstr>Detailed Design</vt:lpstr>
      <vt:lpstr>Detailed Design</vt:lpstr>
      <vt:lpstr>Detailed Design</vt:lpstr>
      <vt:lpstr>DETAILED DESIGN </vt:lpstr>
      <vt:lpstr>DETAILED DESIGN </vt:lpstr>
      <vt:lpstr>DETAILED DESIGN</vt:lpstr>
      <vt:lpstr>IMPLEMENTATION: </vt:lpstr>
      <vt:lpstr>IMPLEMENTATION: </vt:lpstr>
      <vt:lpstr>IMPLEMENTATION: </vt:lpstr>
      <vt:lpstr>Testing</vt:lpstr>
      <vt:lpstr>Unit TESTING</vt:lpstr>
      <vt:lpstr>COMPONENT TESTING </vt:lpstr>
      <vt:lpstr>INTEGRATION TESTING</vt:lpstr>
      <vt:lpstr>System testing</vt:lpstr>
      <vt:lpstr>System testing</vt:lpstr>
      <vt:lpstr>DEPLOYMENT</vt:lpstr>
      <vt:lpstr>DEPLOYMENT</vt:lpstr>
      <vt:lpstr>DEPLOYMENT</vt:lpstr>
      <vt:lpstr>DEPLOYMENT</vt:lpstr>
      <vt:lpstr>DEPLOYMENT</vt:lpstr>
      <vt:lpstr>DEPLOYMENT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50</cp:revision>
  <dcterms:created xsi:type="dcterms:W3CDTF">2017-04-12T17:06:56Z</dcterms:created>
  <dcterms:modified xsi:type="dcterms:W3CDTF">2017-07-24T06:26:53Z</dcterms:modified>
</cp:coreProperties>
</file>