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6" r:id="rId3"/>
    <p:sldId id="260" r:id="rId4"/>
    <p:sldId id="258" r:id="rId5"/>
    <p:sldId id="261" r:id="rId6"/>
    <p:sldId id="263"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3C95F-4513-4FE2-8BE1-820FFB8045BC}"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51FEB-FA65-41A5-9F02-FFB53FA9C0AE}" type="slidenum">
              <a:rPr lang="en-IN" smtClean="0"/>
              <a:t>‹#›</a:t>
            </a:fld>
            <a:endParaRPr lang="en-IN"/>
          </a:p>
        </p:txBody>
      </p:sp>
    </p:spTree>
    <p:extLst>
      <p:ext uri="{BB962C8B-B14F-4D97-AF65-F5344CB8AC3E}">
        <p14:creationId xmlns:p14="http://schemas.microsoft.com/office/powerpoint/2010/main" val="353696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451FEB-FA65-41A5-9F02-FFB53FA9C0AE}" type="slidenum">
              <a:rPr lang="en-IN" smtClean="0"/>
              <a:t>4</a:t>
            </a:fld>
            <a:endParaRPr lang="en-IN"/>
          </a:p>
        </p:txBody>
      </p:sp>
    </p:spTree>
    <p:extLst>
      <p:ext uri="{BB962C8B-B14F-4D97-AF65-F5344CB8AC3E}">
        <p14:creationId xmlns:p14="http://schemas.microsoft.com/office/powerpoint/2010/main" val="5679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E5BB-7546-C69A-A444-A3C2AC73D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370DC5-DA11-F0FA-38E5-5E63B617E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C25E33-26AB-C557-C33A-F51866602839}"/>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5" name="Footer Placeholder 4">
            <a:extLst>
              <a:ext uri="{FF2B5EF4-FFF2-40B4-BE49-F238E27FC236}">
                <a16:creationId xmlns:a16="http://schemas.microsoft.com/office/drawing/2014/main" id="{9511531F-A6F0-4B11-1EAC-1F5BABC7B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C687C5-A311-0898-F046-AE1144C26465}"/>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365830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6B80-2CF6-EA7F-523A-F216B9E345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875074-DC75-5DEA-2C84-0C1F7339E4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777BF-5C09-9CDA-199B-2DC7EF8A2F06}"/>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5" name="Footer Placeholder 4">
            <a:extLst>
              <a:ext uri="{FF2B5EF4-FFF2-40B4-BE49-F238E27FC236}">
                <a16:creationId xmlns:a16="http://schemas.microsoft.com/office/drawing/2014/main" id="{1FE7214A-BA71-B19F-DA3D-6D210F88E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B6C27-16B1-E42A-A224-542BCE9CFF68}"/>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288621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C6BFB-6EBC-FC43-B541-96452AD167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08830A-C136-5158-960E-52283EED1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E2C10-B37A-1FB6-E02F-D957757541CA}"/>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5" name="Footer Placeholder 4">
            <a:extLst>
              <a:ext uri="{FF2B5EF4-FFF2-40B4-BE49-F238E27FC236}">
                <a16:creationId xmlns:a16="http://schemas.microsoft.com/office/drawing/2014/main" id="{76A9D22C-D450-9EEA-84EA-F0C8B04EA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50B688-3F0C-B31B-2558-7A24426816B5}"/>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10284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4837-2D43-5C49-C653-E75F6A6C42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D2306D-A2DC-DC0E-8CFA-B562BDAF7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BD5D73-83D0-A92A-831A-60CEB0E43F47}"/>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5" name="Footer Placeholder 4">
            <a:extLst>
              <a:ext uri="{FF2B5EF4-FFF2-40B4-BE49-F238E27FC236}">
                <a16:creationId xmlns:a16="http://schemas.microsoft.com/office/drawing/2014/main" id="{08886559-F1E3-3986-8AAB-27086DC31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C9681-0624-8595-21EA-1BE96D730F7E}"/>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241663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2E30-F450-83A0-4681-EFA582F620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3B28DD-ECD2-B27E-3397-3D859F66F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2C28B-F6E6-288F-017D-D0683DECD292}"/>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5" name="Footer Placeholder 4">
            <a:extLst>
              <a:ext uri="{FF2B5EF4-FFF2-40B4-BE49-F238E27FC236}">
                <a16:creationId xmlns:a16="http://schemas.microsoft.com/office/drawing/2014/main" id="{1234B46B-5BFF-5910-1135-5C32E3BAF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9AA9E-591F-E6D2-F5B2-4608B8439C98}"/>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40809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6BD5-E631-CAC0-C211-61FECA6BC5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AACFE9-34FB-F72C-9CED-67017C40F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794B7C-7E86-5ADF-4D44-BF49C1D8E0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8FA591-057C-004D-4D8D-1E3CECA994A5}"/>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6" name="Footer Placeholder 5">
            <a:extLst>
              <a:ext uri="{FF2B5EF4-FFF2-40B4-BE49-F238E27FC236}">
                <a16:creationId xmlns:a16="http://schemas.microsoft.com/office/drawing/2014/main" id="{1F9D7FBB-47E6-FE75-6294-34D0CB16B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4C933C-AA3F-8137-24F0-911D9200A4E9}"/>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343196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3221-CBF4-C958-F4A1-9E85BC8027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CC2FE1-5E72-548F-E0C3-0EEDAADD0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5D238-C65D-84C6-F3DE-31D159405F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56CB99-4E78-CB05-7FEF-8CE55A9374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8F1E59-10BA-39ED-D395-D200CF1274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F44738-F644-F821-2AD9-6D9EC3A0FBF6}"/>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8" name="Footer Placeholder 7">
            <a:extLst>
              <a:ext uri="{FF2B5EF4-FFF2-40B4-BE49-F238E27FC236}">
                <a16:creationId xmlns:a16="http://schemas.microsoft.com/office/drawing/2014/main" id="{FD29B507-4A9B-45E3-AE95-9A933EABCE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CD227D-33C2-5224-1D39-7A74C1B5EF31}"/>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261409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ACCB-E19D-843F-5EFE-0F44E4204D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6194FF-170C-2A6C-BEA2-FC90356BBB7E}"/>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4" name="Footer Placeholder 3">
            <a:extLst>
              <a:ext uri="{FF2B5EF4-FFF2-40B4-BE49-F238E27FC236}">
                <a16:creationId xmlns:a16="http://schemas.microsoft.com/office/drawing/2014/main" id="{C77EDED4-6956-DF60-ED4D-F331C8582A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439428-4495-7A81-5158-DCAA8EBF1EA9}"/>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5387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9E026-6990-D60C-0436-C96AA9B9E4B1}"/>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3" name="Footer Placeholder 2">
            <a:extLst>
              <a:ext uri="{FF2B5EF4-FFF2-40B4-BE49-F238E27FC236}">
                <a16:creationId xmlns:a16="http://schemas.microsoft.com/office/drawing/2014/main" id="{31186A75-3FFE-797B-057F-60D300586E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49324C-B74D-50EC-AC89-992F7D6C564F}"/>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166648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F123-E240-D9A0-D558-7351AC172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5903BD-A84A-D334-AA2A-8753FDD1B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C5B2DE-3595-09E3-32E0-23DF814E0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5F2FC-DD3B-1F2A-F5F6-8153C9F9733B}"/>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6" name="Footer Placeholder 5">
            <a:extLst>
              <a:ext uri="{FF2B5EF4-FFF2-40B4-BE49-F238E27FC236}">
                <a16:creationId xmlns:a16="http://schemas.microsoft.com/office/drawing/2014/main" id="{17B5FDA9-26EA-8CCF-B14B-260D548D5B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020A07-9215-800B-D85E-67F225A2A29F}"/>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283800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EE01-EDCC-EACD-FA82-0ACD1C4B5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8EF488-3C89-D61A-5561-6171E54D23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87180F-10BE-3C07-8564-49DD946E0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00C73-A4FB-4E45-03B6-11B52E51631C}"/>
              </a:ext>
            </a:extLst>
          </p:cNvPr>
          <p:cNvSpPr>
            <a:spLocks noGrp="1"/>
          </p:cNvSpPr>
          <p:nvPr>
            <p:ph type="dt" sz="half" idx="10"/>
          </p:nvPr>
        </p:nvSpPr>
        <p:spPr/>
        <p:txBody>
          <a:bodyPr/>
          <a:lstStyle/>
          <a:p>
            <a:fld id="{5C64001C-3B2E-4705-BEC2-AF139BAB95D5}" type="datetimeFigureOut">
              <a:rPr lang="en-IN" smtClean="0"/>
              <a:t>03-10-2024</a:t>
            </a:fld>
            <a:endParaRPr lang="en-IN"/>
          </a:p>
        </p:txBody>
      </p:sp>
      <p:sp>
        <p:nvSpPr>
          <p:cNvPr id="6" name="Footer Placeholder 5">
            <a:extLst>
              <a:ext uri="{FF2B5EF4-FFF2-40B4-BE49-F238E27FC236}">
                <a16:creationId xmlns:a16="http://schemas.microsoft.com/office/drawing/2014/main" id="{6D5AFE7B-1E5A-DE65-835A-AB4E659E4D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58529-82D2-C846-7593-86A5A3C19E79}"/>
              </a:ext>
            </a:extLst>
          </p:cNvPr>
          <p:cNvSpPr>
            <a:spLocks noGrp="1"/>
          </p:cNvSpPr>
          <p:nvPr>
            <p:ph type="sldNum" sz="quarter" idx="12"/>
          </p:nvPr>
        </p:nvSpPr>
        <p:spPr/>
        <p:txBody>
          <a:bodyPr/>
          <a:lstStyle/>
          <a:p>
            <a:fld id="{7C25E741-2151-4B3D-9705-21E11277705B}" type="slidenum">
              <a:rPr lang="en-IN" smtClean="0"/>
              <a:t>‹#›</a:t>
            </a:fld>
            <a:endParaRPr lang="en-IN"/>
          </a:p>
        </p:txBody>
      </p:sp>
    </p:spTree>
    <p:extLst>
      <p:ext uri="{BB962C8B-B14F-4D97-AF65-F5344CB8AC3E}">
        <p14:creationId xmlns:p14="http://schemas.microsoft.com/office/powerpoint/2010/main" val="310190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A5FD4C-2BC4-C7F9-C094-7630BB1CC1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6EB30F-50F4-3C4F-197F-918B2F6B9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29582-B66A-EAD9-53BD-0DE8C866A1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4001C-3B2E-4705-BEC2-AF139BAB95D5}" type="datetimeFigureOut">
              <a:rPr lang="en-IN" smtClean="0"/>
              <a:t>03-10-2024</a:t>
            </a:fld>
            <a:endParaRPr lang="en-IN"/>
          </a:p>
        </p:txBody>
      </p:sp>
      <p:sp>
        <p:nvSpPr>
          <p:cNvPr id="5" name="Footer Placeholder 4">
            <a:extLst>
              <a:ext uri="{FF2B5EF4-FFF2-40B4-BE49-F238E27FC236}">
                <a16:creationId xmlns:a16="http://schemas.microsoft.com/office/drawing/2014/main" id="{9768E769-CEB6-32C3-5046-55FA086A83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A33908-0A3E-DE21-0E18-0F7BC0C38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5E741-2151-4B3D-9705-21E11277705B}" type="slidenum">
              <a:rPr lang="en-IN" smtClean="0"/>
              <a:t>‹#›</a:t>
            </a:fld>
            <a:endParaRPr lang="en-IN"/>
          </a:p>
        </p:txBody>
      </p:sp>
    </p:spTree>
    <p:extLst>
      <p:ext uri="{BB962C8B-B14F-4D97-AF65-F5344CB8AC3E}">
        <p14:creationId xmlns:p14="http://schemas.microsoft.com/office/powerpoint/2010/main" val="236296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98" name="Google Shape;98;p1"/>
          <p:cNvPicPr preferRelativeResize="0"/>
          <p:nvPr/>
        </p:nvPicPr>
        <p:blipFill rotWithShape="1">
          <a:blip r:embed="rId2"/>
          <a:srcRect/>
          <a:stretch>
            <a:fillRect/>
          </a:stretch>
        </p:blipFill>
        <p:spPr>
          <a:xfrm>
            <a:off x="635" y="0"/>
            <a:ext cx="12190730" cy="6858635"/>
          </a:xfrm>
          <a:prstGeom prst="rect">
            <a:avLst/>
          </a:prstGeom>
          <a:noFill/>
          <a:ln>
            <a:noFill/>
          </a:ln>
        </p:spPr>
      </p:pic>
      <p:sp>
        <p:nvSpPr>
          <p:cNvPr id="4" name="Text Box 3"/>
          <p:cNvSpPr txBox="1"/>
          <p:nvPr/>
        </p:nvSpPr>
        <p:spPr>
          <a:xfrm>
            <a:off x="820131" y="3967585"/>
            <a:ext cx="10817258" cy="1569660"/>
          </a:xfrm>
          <a:prstGeom prst="rect">
            <a:avLst/>
          </a:prstGeom>
          <a:noFill/>
        </p:spPr>
        <p:txBody>
          <a:bodyPr wrap="square" rtlCol="0">
            <a:spAutoFit/>
          </a:bodyPr>
          <a:lstStyle/>
          <a:p>
            <a:pPr algn="ctr"/>
            <a:r>
              <a:rPr lang="en-US" altLang="en-GB" sz="4800" b="1" dirty="0">
                <a:solidFill>
                  <a:srgbClr val="FF0000"/>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sym typeface="+mn-ea"/>
              </a:rPr>
              <a:t> Exploratory Data Analysis</a:t>
            </a:r>
            <a:r>
              <a:rPr lang="en-GB" sz="4800" b="1" dirty="0">
                <a:solidFill>
                  <a:srgbClr val="FF0000"/>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sym typeface="+mn-ea"/>
              </a:rPr>
              <a:t> </a:t>
            </a:r>
            <a:r>
              <a:rPr lang="en-US" altLang="en-GB" sz="4800" b="1" dirty="0">
                <a:solidFill>
                  <a:srgbClr val="FF0000"/>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sym typeface="+mn-ea"/>
              </a:rPr>
              <a:t>on</a:t>
            </a:r>
            <a:r>
              <a:rPr lang="en-GB" sz="4800" b="1" dirty="0">
                <a:solidFill>
                  <a:srgbClr val="FF0000"/>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sym typeface="+mn-ea"/>
              </a:rPr>
              <a:t> AMCAT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7F9BB3-63EC-F9B3-919B-F5282AF57887}"/>
              </a:ext>
            </a:extLst>
          </p:cNvPr>
          <p:cNvSpPr txBox="1"/>
          <p:nvPr/>
        </p:nvSpPr>
        <p:spPr>
          <a:xfrm>
            <a:off x="425777" y="716439"/>
            <a:ext cx="11114202" cy="707886"/>
          </a:xfrm>
          <a:prstGeom prst="rect">
            <a:avLst/>
          </a:prstGeom>
          <a:noFill/>
        </p:spPr>
        <p:txBody>
          <a:bodyPr wrap="square" rtlCol="0">
            <a:spAutoFit/>
          </a:bodyPr>
          <a:lstStyle/>
          <a:p>
            <a:r>
              <a:rPr lang="en-IN" sz="4000" b="1" dirty="0">
                <a:solidFill>
                  <a:srgbClr val="FF0000"/>
                </a:solidFill>
                <a:latin typeface="Poppins Light" panose="00000400000000000000" pitchFamily="2" charset="0"/>
                <a:cs typeface="Poppins Light" panose="00000400000000000000" pitchFamily="2" charset="0"/>
              </a:rPr>
              <a:t>ABOUT ME</a:t>
            </a:r>
          </a:p>
        </p:txBody>
      </p:sp>
      <p:sp>
        <p:nvSpPr>
          <p:cNvPr id="5" name="TextBox 4">
            <a:extLst>
              <a:ext uri="{FF2B5EF4-FFF2-40B4-BE49-F238E27FC236}">
                <a16:creationId xmlns:a16="http://schemas.microsoft.com/office/drawing/2014/main" id="{6B502AE6-1021-DE31-AACF-B7923D1962C2}"/>
              </a:ext>
            </a:extLst>
          </p:cNvPr>
          <p:cNvSpPr txBox="1"/>
          <p:nvPr/>
        </p:nvSpPr>
        <p:spPr>
          <a:xfrm>
            <a:off x="425777" y="1586334"/>
            <a:ext cx="11398578" cy="1477328"/>
          </a:xfrm>
          <a:prstGeom prst="rect">
            <a:avLst/>
          </a:prstGeom>
          <a:noFill/>
        </p:spPr>
        <p:txBody>
          <a:bodyPr wrap="square" rtlCol="0">
            <a:spAutoFit/>
          </a:bodyPr>
          <a:lstStyle/>
          <a:p>
            <a:pPr algn="just"/>
            <a:r>
              <a:rPr lang="en-IN" dirty="0">
                <a:latin typeface="Poppins Light" panose="00000400000000000000" pitchFamily="2" charset="0"/>
                <a:cs typeface="Poppins Light" panose="00000400000000000000" pitchFamily="2" charset="0"/>
              </a:rPr>
              <a:t>My name is  </a:t>
            </a:r>
            <a:r>
              <a:rPr lang="en-IN" dirty="0" err="1">
                <a:latin typeface="Poppins Light" panose="00000400000000000000" pitchFamily="2" charset="0"/>
                <a:cs typeface="Poppins Light" panose="00000400000000000000" pitchFamily="2" charset="0"/>
              </a:rPr>
              <a:t>M.Janath</a:t>
            </a:r>
            <a:r>
              <a:rPr lang="en-IN" dirty="0">
                <a:latin typeface="Poppins Light" panose="00000400000000000000" pitchFamily="2" charset="0"/>
                <a:cs typeface="Poppins Light" panose="00000400000000000000" pitchFamily="2" charset="0"/>
              </a:rPr>
              <a:t> Kumar. I am from Hyderabad, which is located in Telangana. </a:t>
            </a:r>
            <a:r>
              <a:rPr lang="en-US" dirty="0">
                <a:latin typeface="Poppins Light" panose="00000400000000000000" pitchFamily="2" charset="0"/>
                <a:cs typeface="Poppins Light" panose="00000400000000000000" pitchFamily="2" charset="0"/>
              </a:rPr>
              <a:t>I am currently a final-year student at Mahatma Gandhi Institute of Technology, Hyderabad, pursuing a </a:t>
            </a:r>
            <a:r>
              <a:rPr lang="en-US" dirty="0" err="1">
                <a:latin typeface="Poppins Light" panose="00000400000000000000" pitchFamily="2" charset="0"/>
                <a:cs typeface="Poppins Light" panose="00000400000000000000" pitchFamily="2" charset="0"/>
              </a:rPr>
              <a:t>B.Tech</a:t>
            </a:r>
            <a:r>
              <a:rPr lang="en-US" dirty="0">
                <a:latin typeface="Poppins Light" panose="00000400000000000000" pitchFamily="2" charset="0"/>
                <a:cs typeface="Poppins Light" panose="00000400000000000000" pitchFamily="2" charset="0"/>
              </a:rPr>
              <a:t> in Data Science. I want to learn Data Science because of I’m particularly interested in learning more about the Data Analysis, Machine Learning Algorithms, and Data Visualization Techniques.</a:t>
            </a:r>
          </a:p>
          <a:p>
            <a:pPr algn="just"/>
            <a:r>
              <a:rPr lang="en-US" dirty="0">
                <a:latin typeface="Poppins Light" panose="00000400000000000000" pitchFamily="2" charset="0"/>
                <a:cs typeface="Poppins Light" panose="00000400000000000000" pitchFamily="2" charset="0"/>
              </a:rPr>
              <a:t>My goal is to become a recognized leader in Data Science.</a:t>
            </a:r>
            <a:endParaRPr lang="en-IN" dirty="0">
              <a:latin typeface="Poppins Light" panose="00000400000000000000" pitchFamily="2" charset="0"/>
              <a:cs typeface="Poppins Light" panose="00000400000000000000" pitchFamily="2" charset="0"/>
            </a:endParaRPr>
          </a:p>
        </p:txBody>
      </p:sp>
      <p:sp>
        <p:nvSpPr>
          <p:cNvPr id="6" name="TextBox 5">
            <a:extLst>
              <a:ext uri="{FF2B5EF4-FFF2-40B4-BE49-F238E27FC236}">
                <a16:creationId xmlns:a16="http://schemas.microsoft.com/office/drawing/2014/main" id="{F85FEE83-48D7-38CF-E44F-E3549963359D}"/>
              </a:ext>
            </a:extLst>
          </p:cNvPr>
          <p:cNvSpPr txBox="1"/>
          <p:nvPr/>
        </p:nvSpPr>
        <p:spPr>
          <a:xfrm>
            <a:off x="425777" y="3893268"/>
            <a:ext cx="9510075" cy="461665"/>
          </a:xfrm>
          <a:prstGeom prst="rect">
            <a:avLst/>
          </a:prstGeom>
          <a:noFill/>
        </p:spPr>
        <p:txBody>
          <a:bodyPr wrap="square" rtlCol="0">
            <a:spAutoFit/>
          </a:bodyPr>
          <a:lstStyle/>
          <a:p>
            <a:r>
              <a:rPr lang="en-IN" sz="2400" dirty="0">
                <a:solidFill>
                  <a:srgbClr val="FF0000"/>
                </a:solidFill>
              </a:rPr>
              <a:t>LinkedIn URL: </a:t>
            </a:r>
            <a:r>
              <a:rPr lang="en-IN" dirty="0">
                <a:solidFill>
                  <a:schemeClr val="bg2">
                    <a:lumMod val="10000"/>
                  </a:schemeClr>
                </a:solidFill>
                <a:latin typeface="Poppins Light" panose="00000400000000000000" pitchFamily="2" charset="0"/>
                <a:cs typeface="Poppins Light" panose="00000400000000000000" pitchFamily="2" charset="0"/>
              </a:rPr>
              <a:t>https://www.linkedin.com/in/janath-maliga/</a:t>
            </a:r>
          </a:p>
        </p:txBody>
      </p:sp>
      <p:pic>
        <p:nvPicPr>
          <p:cNvPr id="7" name="Content Placeholder 3">
            <a:extLst>
              <a:ext uri="{FF2B5EF4-FFF2-40B4-BE49-F238E27FC236}">
                <a16:creationId xmlns:a16="http://schemas.microsoft.com/office/drawing/2014/main" id="{A7B551FD-BD91-798B-75B4-79649F764EF4}"/>
              </a:ext>
            </a:extLst>
          </p:cNvPr>
          <p:cNvPicPr>
            <a:picLocks noChangeAspect="1"/>
          </p:cNvPicPr>
          <p:nvPr/>
        </p:nvPicPr>
        <p:blipFill>
          <a:blip r:embed="rId2"/>
          <a:stretch>
            <a:fillRect/>
          </a:stretch>
        </p:blipFill>
        <p:spPr>
          <a:xfrm>
            <a:off x="8524875" y="6062345"/>
            <a:ext cx="3560445" cy="795655"/>
          </a:xfrm>
          <a:prstGeom prst="rect">
            <a:avLst/>
          </a:prstGeom>
        </p:spPr>
      </p:pic>
    </p:spTree>
    <p:extLst>
      <p:ext uri="{BB962C8B-B14F-4D97-AF65-F5344CB8AC3E}">
        <p14:creationId xmlns:p14="http://schemas.microsoft.com/office/powerpoint/2010/main" val="279597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31" y="365125"/>
            <a:ext cx="10515600" cy="1325563"/>
          </a:xfrm>
        </p:spPr>
        <p:txBody>
          <a:bodyPr>
            <a:normAutofit/>
          </a:bodyPr>
          <a:lstStyle/>
          <a:p>
            <a:r>
              <a:rPr lang="en-US" dirty="0">
                <a:solidFill>
                  <a:srgbClr val="FF0000"/>
                </a:solidFill>
                <a:latin typeface="Poppins Light" panose="00000400000000000000" pitchFamily="2" charset="0"/>
                <a:cs typeface="Poppins Light" panose="00000400000000000000" pitchFamily="2" charset="0"/>
              </a:rPr>
              <a:t>About the Data:</a:t>
            </a:r>
          </a:p>
        </p:txBody>
      </p:sp>
      <p:pic>
        <p:nvPicPr>
          <p:cNvPr id="4" name="Content Placeholder 3"/>
          <p:cNvPicPr>
            <a:picLocks noGrp="1" noChangeAspect="1"/>
          </p:cNvPicPr>
          <p:nvPr>
            <p:ph idx="1"/>
          </p:nvPr>
        </p:nvPicPr>
        <p:blipFill>
          <a:blip r:embed="rId2"/>
          <a:stretch>
            <a:fillRect/>
          </a:stretch>
        </p:blipFill>
        <p:spPr>
          <a:xfrm>
            <a:off x="8524875" y="6062345"/>
            <a:ext cx="3560445" cy="795655"/>
          </a:xfrm>
          <a:prstGeom prst="rect">
            <a:avLst/>
          </a:prstGeom>
        </p:spPr>
      </p:pic>
      <p:sp>
        <p:nvSpPr>
          <p:cNvPr id="7" name="Text Box 6"/>
          <p:cNvSpPr txBox="1"/>
          <p:nvPr/>
        </p:nvSpPr>
        <p:spPr>
          <a:xfrm>
            <a:off x="671831" y="1398905"/>
            <a:ext cx="10681969" cy="2031325"/>
          </a:xfrm>
          <a:prstGeom prst="rect">
            <a:avLst/>
          </a:prstGeom>
          <a:noFill/>
        </p:spPr>
        <p:txBody>
          <a:bodyPr wrap="square" rtlCol="0">
            <a:spAutoFit/>
          </a:bodyPr>
          <a:lstStyle/>
          <a:p>
            <a:pPr algn="just"/>
            <a:r>
              <a:rPr lang="en-US" sz="1800" b="0" i="0" u="none" strike="noStrike" dirty="0">
                <a:solidFill>
                  <a:srgbClr val="000000"/>
                </a:solidFill>
                <a:effectLst/>
                <a:latin typeface="Poppins Light" panose="00000400000000000000" pitchFamily="2" charset="0"/>
                <a:cs typeface="Poppins Light" panose="00000400000000000000" pitchFamily="2"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a:t>
            </a:r>
            <a:endParaRPr lang="en-US" sz="2000" dirty="0">
              <a:latin typeface="Poppins Light" panose="00000400000000000000" pitchFamily="2" charset="0"/>
              <a:cs typeface="Poppins Light" panose="00000400000000000000" pitchFamily="2" charset="0"/>
            </a:endParaRPr>
          </a:p>
        </p:txBody>
      </p:sp>
      <p:sp>
        <p:nvSpPr>
          <p:cNvPr id="8" name="Text Box 7"/>
          <p:cNvSpPr txBox="1"/>
          <p:nvPr/>
        </p:nvSpPr>
        <p:spPr>
          <a:xfrm>
            <a:off x="671831" y="3595667"/>
            <a:ext cx="4954270" cy="767080"/>
          </a:xfrm>
          <a:prstGeom prst="rect">
            <a:avLst/>
          </a:prstGeom>
          <a:noFill/>
        </p:spPr>
        <p:txBody>
          <a:bodyPr wrap="square" rtlCol="0">
            <a:noAutofit/>
          </a:bodyPr>
          <a:lstStyle/>
          <a:p>
            <a:r>
              <a:rPr lang="en-US" sz="4400" dirty="0">
                <a:solidFill>
                  <a:srgbClr val="FF0000"/>
                </a:solidFill>
                <a:latin typeface="Poppins" panose="00000500000000000000" pitchFamily="2" charset="0"/>
                <a:cs typeface="Poppins" panose="00000500000000000000" pitchFamily="2" charset="0"/>
                <a:sym typeface="+mn-ea"/>
              </a:rPr>
              <a:t>Objective</a:t>
            </a:r>
            <a:r>
              <a:rPr lang="en-US" sz="4400" dirty="0">
                <a:solidFill>
                  <a:srgbClr val="FF0000"/>
                </a:solidFill>
                <a:sym typeface="+mn-ea"/>
              </a:rPr>
              <a:t>:</a:t>
            </a:r>
            <a:endParaRPr lang="en-US" sz="4400" dirty="0">
              <a:solidFill>
                <a:srgbClr val="FF0000"/>
              </a:solidFill>
            </a:endParaRPr>
          </a:p>
        </p:txBody>
      </p:sp>
      <p:sp>
        <p:nvSpPr>
          <p:cNvPr id="9" name="Text Box 8"/>
          <p:cNvSpPr txBox="1"/>
          <p:nvPr/>
        </p:nvSpPr>
        <p:spPr>
          <a:xfrm>
            <a:off x="671831" y="4464010"/>
            <a:ext cx="10005060" cy="1631216"/>
          </a:xfrm>
          <a:prstGeom prst="rect">
            <a:avLst/>
          </a:prstGeom>
          <a:noFill/>
        </p:spPr>
        <p:txBody>
          <a:bodyPr wrap="square" rtlCol="0">
            <a:spAutoFit/>
          </a:bodyPr>
          <a:lstStyle/>
          <a:p>
            <a:r>
              <a:rPr lang="en-US" sz="2000" dirty="0">
                <a:latin typeface="Poppins Light" panose="00000400000000000000" pitchFamily="2" charset="0"/>
                <a:cs typeface="Poppins Light" panose="00000400000000000000" pitchFamily="2" charset="0"/>
                <a:sym typeface="+mn-ea"/>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a:t>
            </a:r>
            <a:endParaRPr lang="en-US" sz="2000" dirty="0">
              <a:latin typeface="Poppins Light" panose="00000400000000000000" pitchFamily="2" charset="0"/>
              <a:cs typeface="Poppins Light" panose="00000400000000000000" pitchFamily="2" charset="0"/>
            </a:endParaRPr>
          </a:p>
          <a:p>
            <a:endParaRPr lang="en-US" sz="2000"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372182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31" y="119430"/>
            <a:ext cx="10515600" cy="986218"/>
          </a:xfrm>
        </p:spPr>
        <p:txBody>
          <a:bodyPr>
            <a:normAutofit/>
          </a:bodyPr>
          <a:lstStyle/>
          <a:p>
            <a:r>
              <a:rPr lang="en-US" dirty="0">
                <a:solidFill>
                  <a:srgbClr val="FF0000"/>
                </a:solidFill>
                <a:latin typeface="Poppins Light" panose="00000400000000000000" pitchFamily="2" charset="0"/>
                <a:cs typeface="Poppins Light" panose="00000400000000000000" pitchFamily="2" charset="0"/>
              </a:rPr>
              <a:t>Dataset Description:</a:t>
            </a:r>
          </a:p>
        </p:txBody>
      </p:sp>
      <p:pic>
        <p:nvPicPr>
          <p:cNvPr id="4" name="Content Placeholder 3"/>
          <p:cNvPicPr>
            <a:picLocks noGrp="1" noChangeAspect="1"/>
          </p:cNvPicPr>
          <p:nvPr>
            <p:ph idx="1"/>
          </p:nvPr>
        </p:nvPicPr>
        <p:blipFill>
          <a:blip r:embed="rId3"/>
          <a:stretch>
            <a:fillRect/>
          </a:stretch>
        </p:blipFill>
        <p:spPr>
          <a:xfrm>
            <a:off x="8524875" y="6062345"/>
            <a:ext cx="3560445" cy="795655"/>
          </a:xfrm>
          <a:prstGeom prst="rect">
            <a:avLst/>
          </a:prstGeom>
        </p:spPr>
      </p:pic>
      <p:sp>
        <p:nvSpPr>
          <p:cNvPr id="7" name="Text Box 6"/>
          <p:cNvSpPr txBox="1"/>
          <p:nvPr/>
        </p:nvSpPr>
        <p:spPr>
          <a:xfrm>
            <a:off x="671831" y="1105648"/>
            <a:ext cx="10979699" cy="5355312"/>
          </a:xfrm>
          <a:prstGeom prst="rect">
            <a:avLst/>
          </a:prstGeom>
          <a:noFill/>
        </p:spPr>
        <p:txBody>
          <a:bodyPr wrap="square" rtlCol="0">
            <a:spAutoFit/>
          </a:bodyPr>
          <a:lstStyle/>
          <a:p>
            <a:pPr algn="just"/>
            <a:r>
              <a:rPr lang="en-IN" dirty="0">
                <a:latin typeface="Poppins Light" panose="00000400000000000000" pitchFamily="2" charset="0"/>
                <a:cs typeface="Poppins Light" panose="00000400000000000000" pitchFamily="2" charset="0"/>
              </a:rPr>
              <a:t>The dataset consists of 4000 data points with 40 columns. The features are of type categorical, numeric discrete and numeric continuous. Following are the categories in which the different columns come. </a:t>
            </a:r>
          </a:p>
          <a:p>
            <a:pPr algn="just"/>
            <a:endParaRPr lang="en-IN" dirty="0">
              <a:latin typeface="Poppins Light" panose="00000400000000000000" pitchFamily="2" charset="0"/>
              <a:cs typeface="Poppins Light" panose="00000400000000000000" pitchFamily="2" charset="0"/>
            </a:endParaRPr>
          </a:p>
          <a:p>
            <a:pPr algn="just"/>
            <a:r>
              <a:rPr lang="en-IN" dirty="0">
                <a:latin typeface="Poppins Light" panose="00000400000000000000" pitchFamily="2" charset="0"/>
                <a:cs typeface="Poppins Light" panose="00000400000000000000" pitchFamily="2" charset="0"/>
              </a:rPr>
              <a:t>Numerical Discrete Features :</a:t>
            </a:r>
          </a:p>
          <a:p>
            <a:pPr algn="just"/>
            <a:endParaRPr lang="en-IN" dirty="0">
              <a:latin typeface="Poppins Light" panose="00000400000000000000" pitchFamily="2" charset="0"/>
              <a:cs typeface="Poppins Light" panose="00000400000000000000" pitchFamily="2" charset="0"/>
            </a:endParaRPr>
          </a:p>
          <a:p>
            <a:pPr algn="just"/>
            <a:r>
              <a:rPr lang="en-IN" dirty="0">
                <a:latin typeface="Poppins Light" panose="00000400000000000000" pitchFamily="2" charset="0"/>
                <a:cs typeface="Poppins Light" panose="00000400000000000000" pitchFamily="2" charset="0"/>
              </a:rPr>
              <a:t>'English', 'Logical', 'Quant', 'Computer Programming', 'Electronics and </a:t>
            </a:r>
            <a:r>
              <a:rPr lang="en-IN" dirty="0" err="1">
                <a:latin typeface="Poppins Light" panose="00000400000000000000" pitchFamily="2" charset="0"/>
                <a:cs typeface="Poppins Light" panose="00000400000000000000" pitchFamily="2" charset="0"/>
              </a:rPr>
              <a:t>Semicon</a:t>
            </a:r>
            <a:r>
              <a:rPr lang="en-IN" dirty="0">
                <a:latin typeface="Poppins Light" panose="00000400000000000000" pitchFamily="2" charset="0"/>
                <a:cs typeface="Poppins Light" panose="00000400000000000000" pitchFamily="2" charset="0"/>
              </a:rPr>
              <a:t>', 'Computer Science', '</a:t>
            </a:r>
            <a:r>
              <a:rPr lang="en-IN" dirty="0" err="1">
                <a:latin typeface="Poppins Light" panose="00000400000000000000" pitchFamily="2" charset="0"/>
                <a:cs typeface="Poppins Light" panose="00000400000000000000" pitchFamily="2" charset="0"/>
              </a:rPr>
              <a:t>MechanicalEngg</a:t>
            </a:r>
            <a:r>
              <a:rPr lang="en-IN" dirty="0">
                <a:latin typeface="Poppins Light" panose="00000400000000000000" pitchFamily="2" charset="0"/>
                <a:cs typeface="Poppins Light" panose="00000400000000000000" pitchFamily="2" charset="0"/>
              </a:rPr>
              <a:t>', '</a:t>
            </a:r>
            <a:r>
              <a:rPr lang="en-IN" dirty="0" err="1">
                <a:latin typeface="Poppins Light" panose="00000400000000000000" pitchFamily="2" charset="0"/>
                <a:cs typeface="Poppins Light" panose="00000400000000000000" pitchFamily="2" charset="0"/>
              </a:rPr>
              <a:t>ElectricalEngg</a:t>
            </a:r>
            <a:r>
              <a:rPr lang="en-IN" dirty="0">
                <a:latin typeface="Poppins Light" panose="00000400000000000000" pitchFamily="2" charset="0"/>
                <a:cs typeface="Poppins Light" panose="00000400000000000000" pitchFamily="2" charset="0"/>
              </a:rPr>
              <a:t>', '</a:t>
            </a:r>
            <a:r>
              <a:rPr lang="en-IN" dirty="0" err="1">
                <a:latin typeface="Poppins Light" panose="00000400000000000000" pitchFamily="2" charset="0"/>
                <a:cs typeface="Poppins Light" panose="00000400000000000000" pitchFamily="2" charset="0"/>
              </a:rPr>
              <a:t>TelecomEngg</a:t>
            </a:r>
            <a:r>
              <a:rPr lang="en-IN" dirty="0">
                <a:latin typeface="Poppins Light" panose="00000400000000000000" pitchFamily="2" charset="0"/>
                <a:cs typeface="Poppins Light" panose="00000400000000000000" pitchFamily="2" charset="0"/>
              </a:rPr>
              <a:t>', '</a:t>
            </a:r>
            <a:r>
              <a:rPr lang="en-IN" dirty="0" err="1">
                <a:latin typeface="Poppins Light" panose="00000400000000000000" pitchFamily="2" charset="0"/>
                <a:cs typeface="Poppins Light" panose="00000400000000000000" pitchFamily="2" charset="0"/>
              </a:rPr>
              <a:t>CivilEngg</a:t>
            </a:r>
            <a:r>
              <a:rPr lang="en-IN" dirty="0">
                <a:latin typeface="Poppins Light" panose="00000400000000000000" pitchFamily="2" charset="0"/>
                <a:cs typeface="Poppins Light" panose="00000400000000000000" pitchFamily="2" charset="0"/>
              </a:rPr>
              <a:t>’. </a:t>
            </a:r>
          </a:p>
          <a:p>
            <a:pPr algn="just"/>
            <a:endParaRPr lang="en-IN" dirty="0">
              <a:latin typeface="Poppins Light" panose="00000400000000000000" pitchFamily="2" charset="0"/>
              <a:cs typeface="Poppins Light" panose="00000400000000000000" pitchFamily="2" charset="0"/>
            </a:endParaRPr>
          </a:p>
          <a:p>
            <a:pPr algn="just"/>
            <a:r>
              <a:rPr lang="en-IN" dirty="0">
                <a:latin typeface="Poppins Light" panose="00000400000000000000" pitchFamily="2" charset="0"/>
                <a:cs typeface="Poppins Light" panose="00000400000000000000" pitchFamily="2" charset="0"/>
              </a:rPr>
              <a:t>Numerical Continuous Features:</a:t>
            </a:r>
          </a:p>
          <a:p>
            <a:pPr algn="just"/>
            <a:endParaRPr lang="en-IN" dirty="0">
              <a:latin typeface="Poppins Light" panose="00000400000000000000" pitchFamily="2" charset="0"/>
              <a:cs typeface="Poppins Light" panose="00000400000000000000" pitchFamily="2" charset="0"/>
            </a:endParaRPr>
          </a:p>
          <a:p>
            <a:pPr algn="just"/>
            <a:r>
              <a:rPr lang="en-IN" dirty="0">
                <a:latin typeface="Poppins Light" panose="00000400000000000000" pitchFamily="2" charset="0"/>
                <a:cs typeface="Poppins Light" panose="00000400000000000000" pitchFamily="2" charset="0"/>
              </a:rPr>
              <a:t> 'Salary', '10percentage', '12percentage', '</a:t>
            </a:r>
            <a:r>
              <a:rPr lang="en-IN" dirty="0" err="1">
                <a:latin typeface="Poppins Light" panose="00000400000000000000" pitchFamily="2" charset="0"/>
                <a:cs typeface="Poppins Light" panose="00000400000000000000" pitchFamily="2" charset="0"/>
              </a:rPr>
              <a:t>collegeGPA</a:t>
            </a:r>
            <a:r>
              <a:rPr lang="en-IN" dirty="0">
                <a:latin typeface="Poppins Light" panose="00000400000000000000" pitchFamily="2" charset="0"/>
                <a:cs typeface="Poppins Light" panose="00000400000000000000" pitchFamily="2" charset="0"/>
              </a:rPr>
              <a:t>', 'Domain', 'conscientiousness', 'agreeableness', 'extraversion', '</a:t>
            </a:r>
            <a:r>
              <a:rPr lang="en-IN" dirty="0" err="1">
                <a:latin typeface="Poppins Light" panose="00000400000000000000" pitchFamily="2" charset="0"/>
                <a:cs typeface="Poppins Light" panose="00000400000000000000" pitchFamily="2" charset="0"/>
              </a:rPr>
              <a:t>nueroticism</a:t>
            </a:r>
            <a:r>
              <a:rPr lang="en-IN" dirty="0">
                <a:latin typeface="Poppins Light" panose="00000400000000000000" pitchFamily="2" charset="0"/>
                <a:cs typeface="Poppins Light" panose="00000400000000000000" pitchFamily="2" charset="0"/>
              </a:rPr>
              <a:t>', '</a:t>
            </a:r>
            <a:r>
              <a:rPr lang="en-IN" dirty="0" err="1">
                <a:latin typeface="Poppins Light" panose="00000400000000000000" pitchFamily="2" charset="0"/>
                <a:cs typeface="Poppins Light" panose="00000400000000000000" pitchFamily="2" charset="0"/>
              </a:rPr>
              <a:t>openess_to_experience</a:t>
            </a:r>
            <a:r>
              <a:rPr lang="en-IN" dirty="0">
                <a:latin typeface="Poppins Light" panose="00000400000000000000" pitchFamily="2" charset="0"/>
                <a:cs typeface="Poppins Light" panose="00000400000000000000" pitchFamily="2" charset="0"/>
              </a:rPr>
              <a:t>’. </a:t>
            </a:r>
          </a:p>
          <a:p>
            <a:pPr algn="just"/>
            <a:endParaRPr lang="en-IN" dirty="0">
              <a:latin typeface="Poppins Light" panose="00000400000000000000" pitchFamily="2" charset="0"/>
              <a:cs typeface="Poppins Light" panose="00000400000000000000" pitchFamily="2" charset="0"/>
            </a:endParaRPr>
          </a:p>
          <a:p>
            <a:pPr algn="just"/>
            <a:r>
              <a:rPr lang="en-IN" dirty="0">
                <a:latin typeface="Poppins Light" panose="00000400000000000000" pitchFamily="2" charset="0"/>
                <a:cs typeface="Poppins Light" panose="00000400000000000000" pitchFamily="2" charset="0"/>
              </a:rPr>
              <a:t>Categorical Features: </a:t>
            </a:r>
          </a:p>
          <a:p>
            <a:pPr algn="just"/>
            <a:endParaRPr lang="en-IN" dirty="0">
              <a:latin typeface="Poppins Light" panose="00000400000000000000" pitchFamily="2" charset="0"/>
              <a:cs typeface="Poppins Light" panose="00000400000000000000" pitchFamily="2" charset="0"/>
            </a:endParaRPr>
          </a:p>
          <a:p>
            <a:pPr algn="just"/>
            <a:r>
              <a:rPr lang="en-IN" dirty="0">
                <a:latin typeface="Poppins Light" panose="00000400000000000000" pitchFamily="2" charset="0"/>
                <a:cs typeface="Poppins Light" panose="00000400000000000000" pitchFamily="2" charset="0"/>
              </a:rPr>
              <a:t>'Designation', '</a:t>
            </a:r>
            <a:r>
              <a:rPr lang="en-IN" dirty="0" err="1">
                <a:latin typeface="Poppins Light" panose="00000400000000000000" pitchFamily="2" charset="0"/>
                <a:cs typeface="Poppins Light" panose="00000400000000000000" pitchFamily="2" charset="0"/>
              </a:rPr>
              <a:t>JobCity</a:t>
            </a:r>
            <a:r>
              <a:rPr lang="en-IN" dirty="0">
                <a:latin typeface="Poppins Light" panose="00000400000000000000" pitchFamily="2" charset="0"/>
                <a:cs typeface="Poppins Light" panose="00000400000000000000" pitchFamily="2" charset="0"/>
              </a:rPr>
              <a:t>', 'Gender', '10board', '12board', 'Degree', 'Specialization', '</a:t>
            </a:r>
            <a:r>
              <a:rPr lang="en-IN" dirty="0" err="1">
                <a:latin typeface="Poppins Light" panose="00000400000000000000" pitchFamily="2" charset="0"/>
                <a:cs typeface="Poppins Light" panose="00000400000000000000" pitchFamily="2" charset="0"/>
              </a:rPr>
              <a:t>CollegeState</a:t>
            </a:r>
            <a:r>
              <a:rPr lang="en-IN" dirty="0">
                <a:latin typeface="Poppins Light" panose="00000400000000000000" pitchFamily="2" charset="0"/>
                <a:cs typeface="Poppins Light" panose="00000400000000000000" pitchFamily="2" charset="0"/>
              </a:rPr>
              <a:t>’,  '</a:t>
            </a:r>
            <a:r>
              <a:rPr lang="en-IN" dirty="0" err="1">
                <a:latin typeface="Poppins Light" panose="00000400000000000000" pitchFamily="2" charset="0"/>
                <a:cs typeface="Poppins Light" panose="00000400000000000000" pitchFamily="2" charset="0"/>
              </a:rPr>
              <a:t>CollegeTier</a:t>
            </a:r>
            <a:r>
              <a:rPr lang="en-IN" dirty="0">
                <a:latin typeface="Poppins Light" panose="00000400000000000000" pitchFamily="2" charset="0"/>
                <a:cs typeface="Poppins Light" panose="00000400000000000000" pitchFamily="2" charset="0"/>
              </a:rPr>
              <a:t>’, '</a:t>
            </a:r>
            <a:r>
              <a:rPr lang="en-IN" dirty="0" err="1">
                <a:latin typeface="Poppins Light" panose="00000400000000000000" pitchFamily="2" charset="0"/>
                <a:cs typeface="Poppins Light" panose="00000400000000000000" pitchFamily="2" charset="0"/>
              </a:rPr>
              <a:t>CollegeCityTier</a:t>
            </a:r>
            <a:r>
              <a:rPr lang="en-IN" dirty="0">
                <a:latin typeface="Poppins Light" panose="00000400000000000000" pitchFamily="2" charset="0"/>
                <a:cs typeface="Poppins Light" panose="00000400000000000000" pitchFamily="2" charset="0"/>
              </a:rPr>
              <a:t>'.</a:t>
            </a:r>
            <a:endParaRPr lang="en-US" dirty="0">
              <a:latin typeface="Poppins Light" panose="00000400000000000000" pitchFamily="2" charset="0"/>
              <a:cs typeface="Poppins Light" panose="00000400000000000000" pitchFamily="2" charset="0"/>
            </a:endParaRPr>
          </a:p>
          <a:p>
            <a:pPr algn="just"/>
            <a:endParaRPr lang="en-US" dirty="0">
              <a:latin typeface="Poppins Light" panose="00000400000000000000" pitchFamily="2" charset="0"/>
              <a:cs typeface="Poppins Light" panose="000004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98755"/>
            <a:ext cx="10515600" cy="1325563"/>
          </a:xfrm>
        </p:spPr>
        <p:txBody>
          <a:bodyPr>
            <a:normAutofit/>
          </a:bodyPr>
          <a:lstStyle/>
          <a:p>
            <a:r>
              <a:rPr lang="en-US" dirty="0">
                <a:solidFill>
                  <a:srgbClr val="FF0000"/>
                </a:solidFill>
              </a:rPr>
              <a:t>Data Cleaning:</a:t>
            </a:r>
          </a:p>
        </p:txBody>
      </p:sp>
      <p:pic>
        <p:nvPicPr>
          <p:cNvPr id="4" name="Content Placeholder 3"/>
          <p:cNvPicPr>
            <a:picLocks noGrp="1" noChangeAspect="1"/>
          </p:cNvPicPr>
          <p:nvPr>
            <p:ph idx="1"/>
          </p:nvPr>
        </p:nvPicPr>
        <p:blipFill>
          <a:blip r:embed="rId2"/>
          <a:stretch>
            <a:fillRect/>
          </a:stretch>
        </p:blipFill>
        <p:spPr>
          <a:xfrm>
            <a:off x="8524875" y="6062345"/>
            <a:ext cx="3560445" cy="795655"/>
          </a:xfrm>
          <a:prstGeom prst="rect">
            <a:avLst/>
          </a:prstGeom>
        </p:spPr>
      </p:pic>
      <p:sp>
        <p:nvSpPr>
          <p:cNvPr id="5" name="Text Box 4"/>
          <p:cNvSpPr txBox="1"/>
          <p:nvPr/>
        </p:nvSpPr>
        <p:spPr>
          <a:xfrm>
            <a:off x="502920" y="1231023"/>
            <a:ext cx="10878885" cy="4924680"/>
          </a:xfrm>
          <a:prstGeom prst="rect">
            <a:avLst/>
          </a:prstGeom>
          <a:noFill/>
        </p:spPr>
        <p:txBody>
          <a:bodyPr wrap="square" rtlCol="0">
            <a:noAutofit/>
          </a:bodyPr>
          <a:lstStyle/>
          <a:p>
            <a:pPr algn="just"/>
            <a:r>
              <a:rPr lang="en-US" sz="2000" b="1" dirty="0">
                <a:latin typeface="Poppins Light" panose="00000400000000000000" pitchFamily="2" charset="0"/>
                <a:cs typeface="Poppins Light" panose="00000400000000000000" pitchFamily="2" charset="0"/>
              </a:rPr>
              <a:t>Duplicates</a:t>
            </a:r>
            <a:r>
              <a:rPr lang="en-US" sz="2000" dirty="0">
                <a:latin typeface="Poppins Light" panose="00000400000000000000" pitchFamily="2" charset="0"/>
                <a:cs typeface="Poppins Light" panose="00000400000000000000" pitchFamily="2" charset="0"/>
              </a:rPr>
              <a:t>:  Identifying and removing identical rows or records that occur more than once in the dataset. There are no duplicate values found in the dataset.</a:t>
            </a:r>
          </a:p>
          <a:p>
            <a:pPr algn="just"/>
            <a:endParaRPr lang="en-US" sz="2000" dirty="0">
              <a:latin typeface="Poppins Light" panose="00000400000000000000" pitchFamily="2" charset="0"/>
              <a:cs typeface="Poppins Light" panose="00000400000000000000" pitchFamily="2" charset="0"/>
            </a:endParaRPr>
          </a:p>
          <a:p>
            <a:pPr algn="just"/>
            <a:r>
              <a:rPr lang="en-US" sz="2000" b="1" dirty="0">
                <a:latin typeface="Poppins Light" panose="00000400000000000000" pitchFamily="2" charset="0"/>
                <a:cs typeface="Poppins Light" panose="00000400000000000000" pitchFamily="2" charset="0"/>
              </a:rPr>
              <a:t>Structural Errors:</a:t>
            </a:r>
            <a:r>
              <a:rPr lang="en-US" sz="2000" dirty="0">
                <a:latin typeface="Poppins Light" panose="00000400000000000000" pitchFamily="2" charset="0"/>
                <a:cs typeface="Poppins Light" panose="00000400000000000000" pitchFamily="2" charset="0"/>
              </a:rPr>
              <a:t> Correcting inconsistencies in the structure or format of the data, such as mislabeled columns, inconsistent date formats, etc. Here in the dataset </a:t>
            </a:r>
            <a:r>
              <a:rPr lang="en-US" sz="2000" dirty="0" err="1">
                <a:latin typeface="Poppins Light" panose="00000400000000000000" pitchFamily="2" charset="0"/>
                <a:cs typeface="Poppins Light" panose="00000400000000000000" pitchFamily="2" charset="0"/>
              </a:rPr>
              <a:t>i’ve</a:t>
            </a:r>
            <a:r>
              <a:rPr lang="en-US" sz="2000" dirty="0">
                <a:latin typeface="Poppins Light" panose="00000400000000000000" pitchFamily="2" charset="0"/>
                <a:cs typeface="Poppins Light" panose="00000400000000000000" pitchFamily="2" charset="0"/>
              </a:rPr>
              <a:t> replaced or corrected identified structural errors to maintain consistency within the dataset.</a:t>
            </a:r>
          </a:p>
          <a:p>
            <a:pPr algn="just"/>
            <a:endParaRPr lang="en-US" sz="2000" dirty="0">
              <a:latin typeface="Poppins Light" panose="00000400000000000000" pitchFamily="2" charset="0"/>
              <a:cs typeface="Poppins Light" panose="00000400000000000000" pitchFamily="2" charset="0"/>
            </a:endParaRPr>
          </a:p>
          <a:p>
            <a:pPr algn="just"/>
            <a:r>
              <a:rPr lang="en-US" sz="2000" b="1" dirty="0">
                <a:latin typeface="Poppins Light" panose="00000400000000000000" pitchFamily="2" charset="0"/>
                <a:cs typeface="Poppins Light" panose="00000400000000000000" pitchFamily="2" charset="0"/>
              </a:rPr>
              <a:t>Missing Values:</a:t>
            </a:r>
            <a:r>
              <a:rPr lang="en-US" sz="2000" dirty="0">
                <a:latin typeface="Poppins Light" panose="00000400000000000000" pitchFamily="2" charset="0"/>
                <a:cs typeface="Poppins Light" panose="00000400000000000000" pitchFamily="2" charset="0"/>
              </a:rPr>
              <a:t> Handling missing data by either imputing values based on statistical methods or removing records with missing values. Missing values in numerical columns have been identified as '-1' for clarity and that these values will be handled appropriately during further analysis.</a:t>
            </a:r>
          </a:p>
          <a:p>
            <a:pPr algn="just"/>
            <a:endParaRPr lang="en-US" sz="2000" dirty="0">
              <a:latin typeface="Poppins Light" panose="00000400000000000000" pitchFamily="2" charset="0"/>
              <a:cs typeface="Poppins Light" panose="00000400000000000000" pitchFamily="2" charset="0"/>
            </a:endParaRPr>
          </a:p>
          <a:p>
            <a:pPr algn="just"/>
            <a:r>
              <a:rPr lang="en-US" sz="2000" b="1" dirty="0">
                <a:latin typeface="Poppins Light" panose="00000400000000000000" pitchFamily="2" charset="0"/>
                <a:cs typeface="Poppins Light" panose="00000400000000000000" pitchFamily="2" charset="0"/>
              </a:rPr>
              <a:t>Outliers</a:t>
            </a:r>
            <a:r>
              <a:rPr lang="en-US" sz="2000" dirty="0">
                <a:latin typeface="Poppins Light" panose="00000400000000000000" pitchFamily="2" charset="0"/>
                <a:cs typeface="Poppins Light" panose="00000400000000000000" pitchFamily="2" charset="0"/>
              </a:rPr>
              <a:t>: Detecting and handling outliers that may significantly skew statistical analyses or machine learning models.</a:t>
            </a:r>
          </a:p>
          <a:p>
            <a:pPr algn="just"/>
            <a:endParaRPr lang="en-US" sz="2000" dirty="0"/>
          </a:p>
          <a:p>
            <a:pPr algn="just"/>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40" y="149659"/>
            <a:ext cx="10053320" cy="1325880"/>
          </a:xfrm>
        </p:spPr>
        <p:txBody>
          <a:bodyPr>
            <a:normAutofit/>
          </a:bodyPr>
          <a:lstStyle/>
          <a:p>
            <a:r>
              <a:rPr lang="en-US" dirty="0">
                <a:solidFill>
                  <a:srgbClr val="FF0000"/>
                </a:solidFill>
              </a:rPr>
              <a:t>Univariate Analysis:</a:t>
            </a:r>
          </a:p>
        </p:txBody>
      </p:sp>
      <p:pic>
        <p:nvPicPr>
          <p:cNvPr id="4" name="Content Placeholder 3"/>
          <p:cNvPicPr>
            <a:picLocks noGrp="1" noChangeAspect="1"/>
          </p:cNvPicPr>
          <p:nvPr>
            <p:ph idx="1"/>
          </p:nvPr>
        </p:nvPicPr>
        <p:blipFill>
          <a:blip r:embed="rId2"/>
          <a:stretch>
            <a:fillRect/>
          </a:stretch>
        </p:blipFill>
        <p:spPr>
          <a:xfrm>
            <a:off x="8524875" y="6062345"/>
            <a:ext cx="3560445" cy="795655"/>
          </a:xfrm>
          <a:prstGeom prst="rect">
            <a:avLst/>
          </a:prstGeom>
        </p:spPr>
      </p:pic>
      <p:pic>
        <p:nvPicPr>
          <p:cNvPr id="9" name="Picture 8">
            <a:extLst>
              <a:ext uri="{FF2B5EF4-FFF2-40B4-BE49-F238E27FC236}">
                <a16:creationId xmlns:a16="http://schemas.microsoft.com/office/drawing/2014/main" id="{675868C2-CCD2-EDBB-1672-DFD1A0C75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40" y="1706105"/>
            <a:ext cx="4512063" cy="3748211"/>
          </a:xfrm>
          <a:prstGeom prst="rect">
            <a:avLst/>
          </a:prstGeom>
        </p:spPr>
      </p:pic>
      <p:sp>
        <p:nvSpPr>
          <p:cNvPr id="12" name="TextBox 11">
            <a:extLst>
              <a:ext uri="{FF2B5EF4-FFF2-40B4-BE49-F238E27FC236}">
                <a16:creationId xmlns:a16="http://schemas.microsoft.com/office/drawing/2014/main" id="{CF7DB723-7D61-704B-676E-E204480BB0CE}"/>
              </a:ext>
            </a:extLst>
          </p:cNvPr>
          <p:cNvSpPr txBox="1"/>
          <p:nvPr/>
        </p:nvSpPr>
        <p:spPr>
          <a:xfrm>
            <a:off x="5542960" y="2037996"/>
            <a:ext cx="6231117" cy="3693319"/>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Poppins Light" panose="00000400000000000000" pitchFamily="2" charset="0"/>
                <a:cs typeface="Poppins Light" panose="00000400000000000000" pitchFamily="2" charset="0"/>
              </a:rPr>
              <a:t>The salary distribution is highly right=skewed, with the majority of salaries concentrated below 500,000.</a:t>
            </a:r>
          </a:p>
          <a:p>
            <a:pPr marL="285750" indent="-285750" algn="just">
              <a:buFont typeface="Arial" panose="020B0604020202020204" pitchFamily="34" charset="0"/>
              <a:buChar char="•"/>
            </a:pPr>
            <a:endParaRPr lang="en-IN" dirty="0">
              <a:latin typeface="Poppins Light" panose="00000400000000000000" pitchFamily="2" charset="0"/>
              <a:cs typeface="Poppins Light" panose="00000400000000000000" pitchFamily="2" charset="0"/>
            </a:endParaRPr>
          </a:p>
          <a:p>
            <a:pPr marL="285750" indent="-285750" algn="just">
              <a:buFont typeface="Arial" panose="020B0604020202020204" pitchFamily="34" charset="0"/>
              <a:buChar char="•"/>
            </a:pPr>
            <a:endParaRPr lang="en-IN" dirty="0">
              <a:latin typeface="Poppins Light" panose="00000400000000000000" pitchFamily="2" charset="0"/>
              <a:cs typeface="Poppins Light" panose="00000400000000000000" pitchFamily="2" charset="0"/>
            </a:endParaRPr>
          </a:p>
          <a:p>
            <a:pPr marL="285750" indent="-285750" algn="just">
              <a:buFont typeface="Arial" panose="020B0604020202020204" pitchFamily="34" charset="0"/>
              <a:buChar char="•"/>
            </a:pPr>
            <a:r>
              <a:rPr lang="en-IN" dirty="0">
                <a:latin typeface="Poppins Light" panose="00000400000000000000" pitchFamily="2" charset="0"/>
                <a:cs typeface="Poppins Light" panose="00000400000000000000" pitchFamily="2" charset="0"/>
              </a:rPr>
              <a:t>A significant peak is observed around 400,000 indicating a large number of employees earning within this range.</a:t>
            </a:r>
          </a:p>
          <a:p>
            <a:pPr marL="285750" indent="-285750" algn="just">
              <a:buFont typeface="Arial" panose="020B0604020202020204" pitchFamily="34" charset="0"/>
              <a:buChar char="•"/>
            </a:pPr>
            <a:endParaRPr lang="en-IN" dirty="0">
              <a:latin typeface="Poppins Light" panose="00000400000000000000" pitchFamily="2" charset="0"/>
              <a:cs typeface="Poppins Light" panose="00000400000000000000" pitchFamily="2" charset="0"/>
            </a:endParaRPr>
          </a:p>
          <a:p>
            <a:pPr marL="285750" indent="-285750" algn="just">
              <a:buFont typeface="Arial" panose="020B0604020202020204" pitchFamily="34" charset="0"/>
              <a:buChar char="•"/>
            </a:pPr>
            <a:endParaRPr lang="en-IN" dirty="0">
              <a:latin typeface="Poppins Light" panose="00000400000000000000" pitchFamily="2" charset="0"/>
              <a:cs typeface="Poppins Light" panose="00000400000000000000" pitchFamily="2" charset="0"/>
            </a:endParaRPr>
          </a:p>
          <a:p>
            <a:pPr marL="285750" indent="-285750" algn="just">
              <a:buFont typeface="Arial" panose="020B0604020202020204" pitchFamily="34" charset="0"/>
              <a:buChar char="•"/>
            </a:pPr>
            <a:r>
              <a:rPr lang="en-IN" dirty="0">
                <a:latin typeface="Poppins Light" panose="00000400000000000000" pitchFamily="2" charset="0"/>
                <a:cs typeface="Poppins Light" panose="00000400000000000000" pitchFamily="2" charset="0"/>
              </a:rPr>
              <a:t>The long tail extending to 4,000,000 suggests the presence of high earning outliers</a:t>
            </a:r>
          </a:p>
          <a:p>
            <a:pPr marL="285750" indent="-285750" algn="just">
              <a:buFont typeface="Arial" panose="020B0604020202020204" pitchFamily="34" charset="0"/>
              <a:buChar char="•"/>
            </a:pPr>
            <a:endParaRPr lang="en-IN" dirty="0">
              <a:latin typeface="Poppins Light" panose="00000400000000000000" pitchFamily="2" charset="0"/>
              <a:cs typeface="Poppins Light" panose="000004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40" y="-74930"/>
            <a:ext cx="10053320" cy="1325880"/>
          </a:xfrm>
        </p:spPr>
        <p:txBody>
          <a:bodyPr>
            <a:normAutofit/>
          </a:bodyPr>
          <a:lstStyle/>
          <a:p>
            <a:r>
              <a:rPr lang="en-US" sz="4000" dirty="0">
                <a:solidFill>
                  <a:srgbClr val="FF0000"/>
                </a:solidFill>
                <a:latin typeface="Poppins Light" panose="00000400000000000000" pitchFamily="2" charset="0"/>
                <a:cs typeface="Poppins Light" panose="00000400000000000000" pitchFamily="2" charset="0"/>
              </a:rPr>
              <a:t>Bivariate Analysis</a:t>
            </a:r>
            <a:endParaRPr lang="en-US" sz="4000"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8524875" y="6062345"/>
            <a:ext cx="3560445" cy="795655"/>
          </a:xfrm>
          <a:prstGeom prst="rect">
            <a:avLst/>
          </a:prstGeom>
        </p:spPr>
      </p:pic>
      <p:sp>
        <p:nvSpPr>
          <p:cNvPr id="6" name="Text Box 5"/>
          <p:cNvSpPr txBox="1"/>
          <p:nvPr/>
        </p:nvSpPr>
        <p:spPr>
          <a:xfrm>
            <a:off x="6626090" y="1866508"/>
            <a:ext cx="498515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Poppins Light" panose="00000400000000000000" pitchFamily="2" charset="0"/>
                <a:cs typeface="Poppins Light" panose="00000400000000000000" pitchFamily="2" charset="0"/>
              </a:rPr>
              <a:t>The scatterplot between salary and college GPA reveals a scattered distribution, lacking any discernible trend or pattern, suggesting no correlation between the two variables. This implies that factors beyond GPA likely influence salary determinations, emphasizing the complexity of salary determination processes.</a:t>
            </a:r>
          </a:p>
        </p:txBody>
      </p:sp>
      <p:pic>
        <p:nvPicPr>
          <p:cNvPr id="5" name="Picture 4">
            <a:extLst>
              <a:ext uri="{FF2B5EF4-FFF2-40B4-BE49-F238E27FC236}">
                <a16:creationId xmlns:a16="http://schemas.microsoft.com/office/drawing/2014/main" id="{86FC35E6-68B6-B012-4E60-5ADB03A7A361}"/>
              </a:ext>
            </a:extLst>
          </p:cNvPr>
          <p:cNvPicPr>
            <a:picLocks noChangeAspect="1"/>
          </p:cNvPicPr>
          <p:nvPr/>
        </p:nvPicPr>
        <p:blipFill>
          <a:blip r:embed="rId3"/>
          <a:stretch>
            <a:fillRect/>
          </a:stretch>
        </p:blipFill>
        <p:spPr>
          <a:xfrm>
            <a:off x="110425" y="1207577"/>
            <a:ext cx="6515665" cy="44428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40" y="-74930"/>
            <a:ext cx="10053320" cy="1325880"/>
          </a:xfrm>
        </p:spPr>
        <p:txBody>
          <a:bodyPr>
            <a:normAutofit/>
          </a:bodyPr>
          <a:lstStyle/>
          <a:p>
            <a:r>
              <a:rPr lang="en-US" sz="4000" dirty="0">
                <a:solidFill>
                  <a:srgbClr val="FF0000"/>
                </a:solidFill>
                <a:latin typeface="Poppins Light" panose="00000400000000000000" pitchFamily="2" charset="0"/>
                <a:cs typeface="Poppins Light" panose="00000400000000000000" pitchFamily="2" charset="0"/>
              </a:rPr>
              <a:t>Bivariate Analysis</a:t>
            </a:r>
            <a:endParaRPr lang="en-US" sz="4000"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8524875" y="6062345"/>
            <a:ext cx="3560445" cy="795655"/>
          </a:xfrm>
          <a:prstGeom prst="rect">
            <a:avLst/>
          </a:prstGeom>
        </p:spPr>
      </p:pic>
      <p:sp>
        <p:nvSpPr>
          <p:cNvPr id="6" name="Text Box 5"/>
          <p:cNvSpPr txBox="1"/>
          <p:nvPr/>
        </p:nvSpPr>
        <p:spPr>
          <a:xfrm>
            <a:off x="6626090" y="1866508"/>
            <a:ext cx="4968879"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Poppins Light" panose="00000400000000000000" pitchFamily="2" charset="0"/>
                <a:cs typeface="Poppins Light" panose="00000400000000000000" pitchFamily="2" charset="0"/>
              </a:rPr>
              <a:t>When looking at the data, we see that males have more salaries that are much higher than the typical range, which are called outliers. This means that some males are earning a lot more compared to the average salary. On the other side, females have fewer extreme salaries and their earnings tend to stay closer to the average.</a:t>
            </a:r>
          </a:p>
        </p:txBody>
      </p:sp>
      <p:pic>
        <p:nvPicPr>
          <p:cNvPr id="7" name="Picture 6">
            <a:extLst>
              <a:ext uri="{FF2B5EF4-FFF2-40B4-BE49-F238E27FC236}">
                <a16:creationId xmlns:a16="http://schemas.microsoft.com/office/drawing/2014/main" id="{945A3A05-65B4-EDDA-DD17-857E473EE08A}"/>
              </a:ext>
            </a:extLst>
          </p:cNvPr>
          <p:cNvPicPr>
            <a:picLocks noChangeAspect="1"/>
          </p:cNvPicPr>
          <p:nvPr/>
        </p:nvPicPr>
        <p:blipFill>
          <a:blip r:embed="rId3"/>
          <a:stretch>
            <a:fillRect/>
          </a:stretch>
        </p:blipFill>
        <p:spPr>
          <a:xfrm>
            <a:off x="713740" y="968960"/>
            <a:ext cx="5677392" cy="5372566"/>
          </a:xfrm>
          <a:prstGeom prst="rect">
            <a:avLst/>
          </a:prstGeom>
        </p:spPr>
      </p:pic>
    </p:spTree>
    <p:extLst>
      <p:ext uri="{BB962C8B-B14F-4D97-AF65-F5344CB8AC3E}">
        <p14:creationId xmlns:p14="http://schemas.microsoft.com/office/powerpoint/2010/main" val="229326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7F9BB3-63EC-F9B3-919B-F5282AF57887}"/>
              </a:ext>
            </a:extLst>
          </p:cNvPr>
          <p:cNvSpPr txBox="1"/>
          <p:nvPr/>
        </p:nvSpPr>
        <p:spPr>
          <a:xfrm>
            <a:off x="425777" y="716439"/>
            <a:ext cx="11114202" cy="707886"/>
          </a:xfrm>
          <a:prstGeom prst="rect">
            <a:avLst/>
          </a:prstGeom>
          <a:noFill/>
        </p:spPr>
        <p:txBody>
          <a:bodyPr wrap="square" rtlCol="0">
            <a:spAutoFit/>
          </a:bodyPr>
          <a:lstStyle/>
          <a:p>
            <a:r>
              <a:rPr lang="en-IN" sz="4000" b="1" dirty="0">
                <a:solidFill>
                  <a:srgbClr val="FF0000"/>
                </a:solidFill>
                <a:latin typeface="Poppins Light" panose="00000400000000000000" pitchFamily="2" charset="0"/>
                <a:cs typeface="Poppins Light" panose="00000400000000000000" pitchFamily="2" charset="0"/>
              </a:rPr>
              <a:t>Objective of the Analysis</a:t>
            </a:r>
          </a:p>
        </p:txBody>
      </p:sp>
      <p:sp>
        <p:nvSpPr>
          <p:cNvPr id="5" name="TextBox 4">
            <a:extLst>
              <a:ext uri="{FF2B5EF4-FFF2-40B4-BE49-F238E27FC236}">
                <a16:creationId xmlns:a16="http://schemas.microsoft.com/office/drawing/2014/main" id="{6B502AE6-1021-DE31-AACF-B7923D1962C2}"/>
              </a:ext>
            </a:extLst>
          </p:cNvPr>
          <p:cNvSpPr txBox="1"/>
          <p:nvPr/>
        </p:nvSpPr>
        <p:spPr>
          <a:xfrm>
            <a:off x="425777" y="1586333"/>
            <a:ext cx="11114202" cy="3970318"/>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Poppins Light" panose="00000400000000000000" pitchFamily="2" charset="0"/>
                <a:cs typeface="Poppins Light" panose="00000400000000000000" pitchFamily="2" charset="0"/>
              </a:rPr>
              <a:t>Key Insights</a:t>
            </a:r>
            <a:r>
              <a:rPr lang="en-IN" dirty="0">
                <a:latin typeface="Poppins Light" panose="00000400000000000000" pitchFamily="2" charset="0"/>
                <a:cs typeface="Poppins Light" panose="00000400000000000000" pitchFamily="2" charset="0"/>
              </a:rPr>
              <a:t>: This Analysis provided the significant insights into distribution of salaries and the       factors influencing them</a:t>
            </a:r>
          </a:p>
          <a:p>
            <a:pPr algn="just"/>
            <a:endParaRPr lang="en-IN" dirty="0">
              <a:latin typeface="Poppins Light" panose="00000400000000000000" pitchFamily="2" charset="0"/>
              <a:cs typeface="Poppins Light" panose="00000400000000000000" pitchFamily="2" charset="0"/>
            </a:endParaRPr>
          </a:p>
          <a:p>
            <a:pPr marL="285750" indent="-285750" algn="just">
              <a:buFont typeface="Arial" panose="020B0604020202020204" pitchFamily="34" charset="0"/>
              <a:buChar char="•"/>
            </a:pPr>
            <a:r>
              <a:rPr lang="en-IN" b="1" dirty="0">
                <a:latin typeface="Poppins Light" panose="00000400000000000000" pitchFamily="2" charset="0"/>
                <a:cs typeface="Poppins Light" panose="00000400000000000000" pitchFamily="2" charset="0"/>
              </a:rPr>
              <a:t>Skill Impact</a:t>
            </a:r>
            <a:r>
              <a:rPr lang="en-IN" dirty="0">
                <a:latin typeface="Poppins Light" panose="00000400000000000000" pitchFamily="2" charset="0"/>
                <a:cs typeface="Poppins Light" panose="00000400000000000000" pitchFamily="2" charset="0"/>
              </a:rPr>
              <a:t>: </a:t>
            </a:r>
            <a:r>
              <a:rPr lang="en-US" dirty="0">
                <a:latin typeface="Poppins Light" panose="00000400000000000000" pitchFamily="2" charset="0"/>
                <a:cs typeface="Poppins Light" panose="00000400000000000000" pitchFamily="2" charset="0"/>
              </a:rPr>
              <a:t>Examined the relationship between cognitive, technical, and personality skills with salary outcomes, revealing significant predictors</a:t>
            </a:r>
            <a:r>
              <a:rPr lang="en-US" dirty="0"/>
              <a:t>. </a:t>
            </a:r>
          </a:p>
          <a:p>
            <a:pPr marL="285750" indent="-285750" algn="just">
              <a:buFont typeface="Arial" panose="020B0604020202020204" pitchFamily="34" charset="0"/>
              <a:buChar char="•"/>
            </a:pPr>
            <a:endParaRPr lang="en-US" dirty="0">
              <a:latin typeface="Poppins Light" panose="00000400000000000000" pitchFamily="2" charset="0"/>
              <a:cs typeface="Poppins Light" panose="00000400000000000000" pitchFamily="2" charset="0"/>
            </a:endParaRPr>
          </a:p>
          <a:p>
            <a:pPr marL="285750" indent="-285750" algn="just">
              <a:buFont typeface="Arial" panose="020B0604020202020204" pitchFamily="34" charset="0"/>
              <a:buChar char="•"/>
            </a:pPr>
            <a:r>
              <a:rPr lang="en-IN" b="1" dirty="0">
                <a:latin typeface="Poppins Light" panose="00000400000000000000" pitchFamily="2" charset="0"/>
                <a:cs typeface="Poppins Light" panose="00000400000000000000" pitchFamily="2" charset="0"/>
              </a:rPr>
              <a:t>GENDER</a:t>
            </a:r>
            <a:r>
              <a:rPr lang="en-IN" dirty="0">
                <a:latin typeface="Poppins Light" panose="00000400000000000000" pitchFamily="2" charset="0"/>
                <a:cs typeface="Poppins Light" panose="00000400000000000000" pitchFamily="2" charset="0"/>
              </a:rPr>
              <a:t> </a:t>
            </a:r>
            <a:r>
              <a:rPr lang="en-IN" b="1" dirty="0">
                <a:latin typeface="Poppins Light" panose="00000400000000000000" pitchFamily="2" charset="0"/>
                <a:cs typeface="Poppins Light" panose="00000400000000000000" pitchFamily="2" charset="0"/>
              </a:rPr>
              <a:t>&amp;</a:t>
            </a:r>
            <a:r>
              <a:rPr lang="en-IN" dirty="0">
                <a:latin typeface="Poppins Light" panose="00000400000000000000" pitchFamily="2" charset="0"/>
                <a:cs typeface="Poppins Light" panose="00000400000000000000" pitchFamily="2" charset="0"/>
              </a:rPr>
              <a:t> </a:t>
            </a:r>
            <a:r>
              <a:rPr lang="en-IN" b="1" dirty="0">
                <a:latin typeface="Poppins Light" panose="00000400000000000000" pitchFamily="2" charset="0"/>
                <a:cs typeface="Poppins Light" panose="00000400000000000000" pitchFamily="2" charset="0"/>
              </a:rPr>
              <a:t>SPECIALIZATION</a:t>
            </a:r>
            <a:r>
              <a:rPr lang="en-IN" dirty="0">
                <a:latin typeface="Poppins Light" panose="00000400000000000000" pitchFamily="2" charset="0"/>
                <a:cs typeface="Poppins Light" panose="00000400000000000000" pitchFamily="2" charset="0"/>
              </a:rPr>
              <a:t>: </a:t>
            </a:r>
            <a:r>
              <a:rPr lang="en-US" dirty="0">
                <a:latin typeface="Poppins Light" panose="00000400000000000000" pitchFamily="2" charset="0"/>
                <a:cs typeface="Poppins Light" panose="00000400000000000000" pitchFamily="2" charset="0"/>
              </a:rPr>
              <a:t>The Preferences for specialization appears to have the some correlation with Gender.</a:t>
            </a:r>
          </a:p>
          <a:p>
            <a:pPr marL="285750" indent="-285750" algn="just">
              <a:buFont typeface="Arial" panose="020B0604020202020204" pitchFamily="34" charset="0"/>
              <a:buChar char="•"/>
            </a:pPr>
            <a:endParaRPr lang="en-US" dirty="0">
              <a:latin typeface="Poppins Light" panose="00000400000000000000" pitchFamily="2" charset="0"/>
              <a:cs typeface="Poppins Light" panose="00000400000000000000" pitchFamily="2" charset="0"/>
            </a:endParaRPr>
          </a:p>
          <a:p>
            <a:pPr marL="285750" indent="-285750" algn="just">
              <a:buFont typeface="Arial" panose="020B0604020202020204" pitchFamily="34" charset="0"/>
              <a:buChar char="•"/>
            </a:pPr>
            <a:r>
              <a:rPr lang="en-US" b="1" dirty="0">
                <a:latin typeface="Poppins Light" panose="00000400000000000000" pitchFamily="2" charset="0"/>
                <a:cs typeface="Poppins Light" panose="00000400000000000000" pitchFamily="2" charset="0"/>
              </a:rPr>
              <a:t>Explore Trends: </a:t>
            </a:r>
            <a:r>
              <a:rPr lang="en-US" dirty="0">
                <a:latin typeface="Poppins Light" panose="00000400000000000000" pitchFamily="2" charset="0"/>
                <a:cs typeface="Poppins Light" panose="00000400000000000000" pitchFamily="2" charset="0"/>
              </a:rPr>
              <a:t>Look into how salaries vary by the factors such as </a:t>
            </a:r>
            <a:r>
              <a:rPr lang="en-US" dirty="0" err="1">
                <a:latin typeface="Poppins Light" panose="00000400000000000000" pitchFamily="2" charset="0"/>
                <a:cs typeface="Poppins Light" panose="00000400000000000000" pitchFamily="2" charset="0"/>
              </a:rPr>
              <a:t>location,gender</a:t>
            </a:r>
            <a:r>
              <a:rPr lang="en-US" dirty="0">
                <a:latin typeface="Poppins Light" panose="00000400000000000000" pitchFamily="2" charset="0"/>
                <a:cs typeface="Poppins Light" panose="00000400000000000000" pitchFamily="2" charset="0"/>
              </a:rPr>
              <a:t> and job roles to identify the potential inequalities in the job market. </a:t>
            </a:r>
          </a:p>
          <a:p>
            <a:pPr marL="285750" indent="-285750" algn="just">
              <a:buFont typeface="Arial" panose="020B0604020202020204" pitchFamily="34" charset="0"/>
              <a:buChar char="•"/>
            </a:pPr>
            <a:endParaRPr lang="en-US" dirty="0">
              <a:latin typeface="Poppins Light" panose="00000400000000000000" pitchFamily="2" charset="0"/>
              <a:cs typeface="Poppins Light" panose="00000400000000000000" pitchFamily="2" charset="0"/>
            </a:endParaRPr>
          </a:p>
          <a:p>
            <a:pPr marL="285750" indent="-285750" algn="just">
              <a:buFont typeface="Arial" panose="020B0604020202020204" pitchFamily="34" charset="0"/>
              <a:buChar char="•"/>
            </a:pPr>
            <a:endParaRPr lang="en-US" dirty="0">
              <a:latin typeface="Poppins Light" panose="00000400000000000000" pitchFamily="2" charset="0"/>
              <a:cs typeface="Poppins Light" panose="00000400000000000000" pitchFamily="2" charset="0"/>
            </a:endParaRPr>
          </a:p>
          <a:p>
            <a:pPr marL="285750" indent="-285750" algn="just">
              <a:buFont typeface="Arial" panose="020B0604020202020204" pitchFamily="34" charset="0"/>
              <a:buChar char="•"/>
            </a:pPr>
            <a:r>
              <a:rPr lang="en-US" dirty="0">
                <a:latin typeface="Poppins Light" panose="00000400000000000000" pitchFamily="2" charset="0"/>
                <a:cs typeface="Poppins Light" panose="00000400000000000000" pitchFamily="2" charset="0"/>
              </a:rPr>
              <a:t>Overall this </a:t>
            </a:r>
            <a:r>
              <a:rPr lang="en-US" dirty="0" err="1">
                <a:latin typeface="Poppins Light" panose="00000400000000000000" pitchFamily="2" charset="0"/>
                <a:cs typeface="Poppins Light" panose="00000400000000000000" pitchFamily="2" charset="0"/>
              </a:rPr>
              <a:t>anaysis</a:t>
            </a:r>
            <a:r>
              <a:rPr lang="en-US" dirty="0">
                <a:latin typeface="Poppins Light" panose="00000400000000000000" pitchFamily="2" charset="0"/>
                <a:cs typeface="Poppins Light" panose="00000400000000000000" pitchFamily="2" charset="0"/>
              </a:rPr>
              <a:t> aim to provide valuable insights for Engineering Graduates</a:t>
            </a:r>
            <a:endParaRPr lang="en-IN" dirty="0">
              <a:latin typeface="Poppins Light" panose="00000400000000000000" pitchFamily="2" charset="0"/>
              <a:cs typeface="Poppins Light" panose="00000400000000000000" pitchFamily="2" charset="0"/>
            </a:endParaRPr>
          </a:p>
        </p:txBody>
      </p:sp>
      <p:pic>
        <p:nvPicPr>
          <p:cNvPr id="2" name="Content Placeholder 3">
            <a:extLst>
              <a:ext uri="{FF2B5EF4-FFF2-40B4-BE49-F238E27FC236}">
                <a16:creationId xmlns:a16="http://schemas.microsoft.com/office/drawing/2014/main" id="{BD5D8D23-53C5-4E33-4F1D-DE660859B0A1}"/>
              </a:ext>
            </a:extLst>
          </p:cNvPr>
          <p:cNvPicPr>
            <a:picLocks noChangeAspect="1"/>
          </p:cNvPicPr>
          <p:nvPr/>
        </p:nvPicPr>
        <p:blipFill>
          <a:blip r:embed="rId2"/>
          <a:stretch>
            <a:fillRect/>
          </a:stretch>
        </p:blipFill>
        <p:spPr>
          <a:xfrm>
            <a:off x="8524875" y="6062345"/>
            <a:ext cx="3560445" cy="795655"/>
          </a:xfrm>
          <a:prstGeom prst="rect">
            <a:avLst/>
          </a:prstGeom>
        </p:spPr>
      </p:pic>
    </p:spTree>
    <p:extLst>
      <p:ext uri="{BB962C8B-B14F-4D97-AF65-F5344CB8AC3E}">
        <p14:creationId xmlns:p14="http://schemas.microsoft.com/office/powerpoint/2010/main" val="3927964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780</Words>
  <Application>Microsoft Office PowerPoint</Application>
  <PresentationFormat>Widescreen</PresentationFormat>
  <Paragraphs>55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Poppins</vt:lpstr>
      <vt:lpstr>Poppins Light</vt:lpstr>
      <vt:lpstr>Office Theme</vt:lpstr>
      <vt:lpstr>PowerPoint Presentation</vt:lpstr>
      <vt:lpstr>PowerPoint Presentation</vt:lpstr>
      <vt:lpstr>About the Data:</vt:lpstr>
      <vt:lpstr>Dataset Description:</vt:lpstr>
      <vt:lpstr>Data Cleaning:</vt:lpstr>
      <vt:lpstr>Univariate Analysis:</vt:lpstr>
      <vt:lpstr>Bivariate Analysis</vt:lpstr>
      <vt:lpstr>Bivariate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kunapuri srikanth</dc:creator>
  <cp:lastModifiedBy>kunapuri srikanth</cp:lastModifiedBy>
  <cp:revision>1</cp:revision>
  <dcterms:created xsi:type="dcterms:W3CDTF">2024-10-03T15:42:58Z</dcterms:created>
  <dcterms:modified xsi:type="dcterms:W3CDTF">2024-10-03T17:43:15Z</dcterms:modified>
</cp:coreProperties>
</file>