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4" r:id="rId9"/>
    <p:sldId id="269" r:id="rId10"/>
    <p:sldId id="271" r:id="rId11"/>
    <p:sldId id="263" r:id="rId12"/>
    <p:sldId id="272" r:id="rId13"/>
    <p:sldId id="270" r:id="rId14"/>
    <p:sldId id="265"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69803B-DF98-4A2A-AE01-6301AAEAB8F0}" v="3" dt="2025-09-10T07:14:19.48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60"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dharsan.c.s.17@gmail.com" userId="413e0a3c4fc5c374" providerId="LiveId" clId="{CC69803B-DF98-4A2A-AE01-6301AAEAB8F0}"/>
    <pc:docChg chg="modSld">
      <pc:chgData name="sudharsan.c.s.17@gmail.com" userId="413e0a3c4fc5c374" providerId="LiveId" clId="{CC69803B-DF98-4A2A-AE01-6301AAEAB8F0}" dt="2025-09-10T07:14:57.899" v="66" actId="20577"/>
      <pc:docMkLst>
        <pc:docMk/>
      </pc:docMkLst>
      <pc:sldChg chg="modSp mod">
        <pc:chgData name="sudharsan.c.s.17@gmail.com" userId="413e0a3c4fc5c374" providerId="LiveId" clId="{CC69803B-DF98-4A2A-AE01-6301AAEAB8F0}" dt="2025-09-10T07:14:57.899" v="66" actId="20577"/>
        <pc:sldMkLst>
          <pc:docMk/>
          <pc:sldMk cId="0" sldId="260"/>
        </pc:sldMkLst>
        <pc:graphicFrameChg chg="mod modGraphic">
          <ac:chgData name="sudharsan.c.s.17@gmail.com" userId="413e0a3c4fc5c374" providerId="LiveId" clId="{CC69803B-DF98-4A2A-AE01-6301AAEAB8F0}" dt="2025-09-10T07:14:57.899" v="66" actId="20577"/>
          <ac:graphicFrameMkLst>
            <pc:docMk/>
            <pc:sldMk cId="0" sldId="260"/>
            <ac:graphicFrameMk id="11"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d.docs.live.net/370a156a49d8d942/&#47928;&#49436;/PPT%20JJ.pptx"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JANAVANTH R</a:t>
            </a:r>
          </a:p>
          <a:p>
            <a:r>
              <a:rPr lang="en-US" sz="2400" dirty="0"/>
              <a:t>REGISTER NO AND NMID: 2428C0476 &amp; </a:t>
            </a:r>
            <a:br>
              <a:rPr lang="en-US" sz="2400" dirty="0"/>
            </a:br>
            <a:r>
              <a:rPr lang="en-US" sz="2400" dirty="0"/>
              <a:t>D944BE56E07C2B9B1A04176EED175ACF</a:t>
            </a:r>
            <a:endParaRPr lang="en-US" sz="2400" dirty="0">
              <a:cs typeface="Calibri"/>
            </a:endParaRPr>
          </a:p>
          <a:p>
            <a:r>
              <a:rPr lang="en-US" sz="2400" dirty="0"/>
              <a:t>DEPARTMENT: </a:t>
            </a:r>
            <a:r>
              <a:rPr lang="en-US" sz="2400" dirty="0" err="1"/>
              <a:t>B.Sc</a:t>
            </a:r>
            <a:r>
              <a:rPr lang="en-US" sz="2400" dirty="0"/>
              <a:t> - AIML</a:t>
            </a:r>
          </a:p>
          <a:p>
            <a:r>
              <a:rPr lang="en-US" sz="2400" dirty="0"/>
              <a:t>COLLEGE: KPR COLLEGE/ BHARATHIYAR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A97304-80EC-F914-89B1-FC2E2AAD507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45A0743-51B7-0CEF-C7CF-929BAF186034}"/>
              </a:ext>
            </a:extLst>
          </p:cNvPr>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a:extLst>
              <a:ext uri="{FF2B5EF4-FFF2-40B4-BE49-F238E27FC236}">
                <a16:creationId xmlns:a16="http://schemas.microsoft.com/office/drawing/2014/main" id="{EB091960-2E47-3DB6-0136-7B0E46FDE7B7}"/>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87290B22-D16D-BD50-46AB-3B6A88839D2B}"/>
              </a:ext>
            </a:extLst>
          </p:cNvPr>
          <p:cNvSpPr/>
          <p:nvPr/>
        </p:nvSpPr>
        <p:spPr>
          <a:xfrm>
            <a:off x="9653587" y="30093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a:extLst>
              <a:ext uri="{FF2B5EF4-FFF2-40B4-BE49-F238E27FC236}">
                <a16:creationId xmlns:a16="http://schemas.microsoft.com/office/drawing/2014/main" id="{FDB50258-E086-13B6-6010-5D2AB9A0C161}"/>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a:extLst>
              <a:ext uri="{FF2B5EF4-FFF2-40B4-BE49-F238E27FC236}">
                <a16:creationId xmlns:a16="http://schemas.microsoft.com/office/drawing/2014/main" id="{DAE49397-5921-29ED-C5DA-2125CF0C212E}"/>
              </a:ext>
            </a:extLst>
          </p:cNvPr>
          <p:cNvPicPr/>
          <p:nvPr/>
        </p:nvPicPr>
        <p:blipFill>
          <a:blip r:embed="rId2" cstate="print"/>
          <a:stretch>
            <a:fillRect/>
          </a:stretch>
        </p:blipFill>
        <p:spPr>
          <a:xfrm>
            <a:off x="66675" y="3381373"/>
            <a:ext cx="2466975" cy="3419475"/>
          </a:xfrm>
          <a:prstGeom prst="rect">
            <a:avLst/>
          </a:prstGeom>
        </p:spPr>
      </p:pic>
      <p:sp>
        <p:nvSpPr>
          <p:cNvPr id="7" name="object 7">
            <a:extLst>
              <a:ext uri="{FF2B5EF4-FFF2-40B4-BE49-F238E27FC236}">
                <a16:creationId xmlns:a16="http://schemas.microsoft.com/office/drawing/2014/main" id="{BC79F56B-D361-26D9-6DE2-E585F724C4B1}"/>
              </a:ext>
            </a:extLst>
          </p:cNvPr>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a:extLst>
              <a:ext uri="{FF2B5EF4-FFF2-40B4-BE49-F238E27FC236}">
                <a16:creationId xmlns:a16="http://schemas.microsoft.com/office/drawing/2014/main" id="{A4203682-E95E-34ED-D384-FAA0C6F76231}"/>
              </a:ext>
            </a:extLst>
          </p:cNvPr>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981EDBD7-32B5-3700-379D-212474B7BA05}"/>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9895C301-5C61-30A2-25C1-2934DC44B0D6}"/>
              </a:ext>
            </a:extLst>
          </p:cNvPr>
          <p:cNvPicPr>
            <a:picLocks noChangeAspect="1"/>
          </p:cNvPicPr>
          <p:nvPr/>
        </p:nvPicPr>
        <p:blipFill>
          <a:blip r:embed="rId3"/>
          <a:stretch>
            <a:fillRect/>
          </a:stretch>
        </p:blipFill>
        <p:spPr>
          <a:xfrm>
            <a:off x="2305050" y="1591491"/>
            <a:ext cx="6838950" cy="3771084"/>
          </a:xfrm>
          <a:prstGeom prst="rect">
            <a:avLst/>
          </a:prstGeom>
        </p:spPr>
      </p:pic>
    </p:spTree>
    <p:extLst>
      <p:ext uri="{BB962C8B-B14F-4D97-AF65-F5344CB8AC3E}">
        <p14:creationId xmlns:p14="http://schemas.microsoft.com/office/powerpoint/2010/main" val="2700390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653587" y="30093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8DAD3082-1D8A-FDF0-87C3-50CDE10C86AA}"/>
              </a:ext>
            </a:extLst>
          </p:cNvPr>
          <p:cNvPicPr>
            <a:picLocks noChangeAspect="1"/>
          </p:cNvPicPr>
          <p:nvPr/>
        </p:nvPicPr>
        <p:blipFill>
          <a:blip r:embed="rId3"/>
          <a:stretch>
            <a:fillRect/>
          </a:stretch>
        </p:blipFill>
        <p:spPr>
          <a:xfrm>
            <a:off x="2347203" y="1474609"/>
            <a:ext cx="6838950" cy="388148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E486E-7D3B-A4E6-E3C6-2F94E8A61A2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83F85CC-08EC-1367-BD70-E4826F44D513}"/>
              </a:ext>
            </a:extLst>
          </p:cNvPr>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a:extLst>
              <a:ext uri="{FF2B5EF4-FFF2-40B4-BE49-F238E27FC236}">
                <a16:creationId xmlns:a16="http://schemas.microsoft.com/office/drawing/2014/main" id="{42ACBC97-61B1-7EC9-4461-18321F81E111}"/>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C51C0108-2DE7-B58E-B1C8-5443818A3560}"/>
              </a:ext>
            </a:extLst>
          </p:cNvPr>
          <p:cNvSpPr/>
          <p:nvPr/>
        </p:nvSpPr>
        <p:spPr>
          <a:xfrm>
            <a:off x="9653587" y="30093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a:extLst>
              <a:ext uri="{FF2B5EF4-FFF2-40B4-BE49-F238E27FC236}">
                <a16:creationId xmlns:a16="http://schemas.microsoft.com/office/drawing/2014/main" id="{F5F350DB-00A6-B8D1-69F2-2CB6E5BDB1D9}"/>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a:extLst>
              <a:ext uri="{FF2B5EF4-FFF2-40B4-BE49-F238E27FC236}">
                <a16:creationId xmlns:a16="http://schemas.microsoft.com/office/drawing/2014/main" id="{B7840823-B8AF-063F-B4CD-2962C071A2E0}"/>
              </a:ext>
            </a:extLst>
          </p:cNvPr>
          <p:cNvPicPr/>
          <p:nvPr/>
        </p:nvPicPr>
        <p:blipFill>
          <a:blip r:embed="rId2" cstate="print"/>
          <a:stretch>
            <a:fillRect/>
          </a:stretch>
        </p:blipFill>
        <p:spPr>
          <a:xfrm>
            <a:off x="66675" y="3381373"/>
            <a:ext cx="2466975" cy="3419475"/>
          </a:xfrm>
          <a:prstGeom prst="rect">
            <a:avLst/>
          </a:prstGeom>
        </p:spPr>
      </p:pic>
      <p:sp>
        <p:nvSpPr>
          <p:cNvPr id="7" name="object 7">
            <a:extLst>
              <a:ext uri="{FF2B5EF4-FFF2-40B4-BE49-F238E27FC236}">
                <a16:creationId xmlns:a16="http://schemas.microsoft.com/office/drawing/2014/main" id="{DC62A8F0-04C2-65A0-5494-BDD2ED6B874A}"/>
              </a:ext>
            </a:extLst>
          </p:cNvPr>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a:extLst>
              <a:ext uri="{FF2B5EF4-FFF2-40B4-BE49-F238E27FC236}">
                <a16:creationId xmlns:a16="http://schemas.microsoft.com/office/drawing/2014/main" id="{E562CD2B-33A6-D634-0090-65915C79318B}"/>
              </a:ext>
            </a:extLst>
          </p:cNvPr>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9" name="TextBox 8">
            <a:extLst>
              <a:ext uri="{FF2B5EF4-FFF2-40B4-BE49-F238E27FC236}">
                <a16:creationId xmlns:a16="http://schemas.microsoft.com/office/drawing/2014/main" id="{083BF50D-CC90-28C5-A482-079093469E36}"/>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CE4AFFD1-D6C9-480D-38C8-751591F4B3FA}"/>
              </a:ext>
            </a:extLst>
          </p:cNvPr>
          <p:cNvPicPr>
            <a:picLocks noChangeAspect="1"/>
          </p:cNvPicPr>
          <p:nvPr/>
        </p:nvPicPr>
        <p:blipFill>
          <a:blip r:embed="rId3"/>
          <a:stretch>
            <a:fillRect/>
          </a:stretch>
        </p:blipFill>
        <p:spPr>
          <a:xfrm>
            <a:off x="2387735" y="1467685"/>
            <a:ext cx="6756265" cy="4094915"/>
          </a:xfrm>
          <a:prstGeom prst="rect">
            <a:avLst/>
          </a:prstGeom>
        </p:spPr>
      </p:pic>
    </p:spTree>
    <p:extLst>
      <p:ext uri="{BB962C8B-B14F-4D97-AF65-F5344CB8AC3E}">
        <p14:creationId xmlns:p14="http://schemas.microsoft.com/office/powerpoint/2010/main" val="780230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615553"/>
          </a:xfrm>
        </p:spPr>
        <p:txBody>
          <a:bodyPr/>
          <a:lstStyle/>
          <a:p>
            <a:r>
              <a:rPr lang="en-US" sz="4000" dirty="0"/>
              <a:t>GITHUB LINK</a:t>
            </a:r>
            <a:endParaRPr lang="en-IN" sz="4000" dirty="0"/>
          </a:p>
        </p:txBody>
      </p:sp>
      <p:graphicFrame>
        <p:nvGraphicFramePr>
          <p:cNvPr id="3" name="Table 2">
            <a:extLst>
              <a:ext uri="{FF2B5EF4-FFF2-40B4-BE49-F238E27FC236}">
                <a16:creationId xmlns:a16="http://schemas.microsoft.com/office/drawing/2014/main" id="{40917860-ADBB-BD9F-8964-4200530F8468}"/>
              </a:ext>
            </a:extLst>
          </p:cNvPr>
          <p:cNvGraphicFramePr>
            <a:graphicFrameLocks noGrp="1"/>
          </p:cNvGraphicFramePr>
          <p:nvPr>
            <p:extLst>
              <p:ext uri="{D42A27DB-BD31-4B8C-83A1-F6EECF244321}">
                <p14:modId xmlns:p14="http://schemas.microsoft.com/office/powerpoint/2010/main" val="2838732735"/>
              </p:ext>
            </p:extLst>
          </p:nvPr>
        </p:nvGraphicFramePr>
        <p:xfrm>
          <a:off x="2032000" y="1386840"/>
          <a:ext cx="8128000" cy="143256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62573657"/>
                    </a:ext>
                  </a:extLst>
                </a:gridCol>
              </a:tblGrid>
              <a:tr h="1432560">
                <a:tc>
                  <a:txBody>
                    <a:bodyPr/>
                    <a:lstStyle/>
                    <a:p>
                      <a:r>
                        <a:rPr lang="en-IN" sz="2400" dirty="0">
                          <a:latin typeface="Times New Roman" panose="02020603050405020304" pitchFamily="18" charset="0"/>
                          <a:cs typeface="Times New Roman" panose="02020603050405020304" pitchFamily="18" charset="0"/>
                          <a:hlinkClick r:id="rId2"/>
                        </a:rPr>
                        <a:t>https://github.com/janavanthrt12</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7954175"/>
                  </a:ext>
                </a:extLst>
              </a:tr>
            </a:tbl>
          </a:graphicData>
        </a:graphic>
      </p:graphicFrame>
    </p:spTree>
    <p:extLst>
      <p:ext uri="{BB962C8B-B14F-4D97-AF65-F5344CB8AC3E}">
        <p14:creationId xmlns:p14="http://schemas.microsoft.com/office/powerpoint/2010/main" val="3660777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229600"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graphicFrame>
        <p:nvGraphicFramePr>
          <p:cNvPr id="2" name="Table 1"/>
          <p:cNvGraphicFramePr>
            <a:graphicFrameLocks noGrp="1"/>
          </p:cNvGraphicFramePr>
          <p:nvPr>
            <p:extLst>
              <p:ext uri="{D42A27DB-BD31-4B8C-83A1-F6EECF244321}">
                <p14:modId xmlns:p14="http://schemas.microsoft.com/office/powerpoint/2010/main" val="4188680542"/>
              </p:ext>
            </p:extLst>
          </p:nvPr>
        </p:nvGraphicFramePr>
        <p:xfrm>
          <a:off x="914400" y="1600200"/>
          <a:ext cx="6781800" cy="4023360"/>
        </p:xfrm>
        <a:graphic>
          <a:graphicData uri="http://schemas.openxmlformats.org/drawingml/2006/table">
            <a:tbl>
              <a:tblPr firstRow="1" bandRow="1">
                <a:tableStyleId>{2D5ABB26-0587-4C30-8999-92F81FD0307C}</a:tableStyleId>
              </a:tblPr>
              <a:tblGrid>
                <a:gridCol w="6781800">
                  <a:extLst>
                    <a:ext uri="{9D8B030D-6E8A-4147-A177-3AD203B41FA5}">
                      <a16:colId xmlns:a16="http://schemas.microsoft.com/office/drawing/2014/main" val="2611004584"/>
                    </a:ext>
                  </a:extLst>
                </a:gridCol>
              </a:tblGrid>
              <a:tr h="4023360">
                <a:tc>
                  <a:txBody>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Showcases my publications and research impact.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Summarizes my academic journey and achievements.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Helps peers and institutions understand my expertise.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Makes it easier for collaborators, publishers, and funding agencies to connect with me.</a:t>
                      </a: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8357773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flipV="1">
            <a:off x="8470039" y="524827"/>
            <a:ext cx="314325" cy="3048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aphicFrame>
        <p:nvGraphicFramePr>
          <p:cNvPr id="21" name="Table 20"/>
          <p:cNvGraphicFramePr>
            <a:graphicFrameLocks noGrp="1"/>
          </p:cNvGraphicFramePr>
          <p:nvPr>
            <p:extLst>
              <p:ext uri="{D42A27DB-BD31-4B8C-83A1-F6EECF244321}">
                <p14:modId xmlns:p14="http://schemas.microsoft.com/office/powerpoint/2010/main" val="461859123"/>
              </p:ext>
            </p:extLst>
          </p:nvPr>
        </p:nvGraphicFramePr>
        <p:xfrm>
          <a:off x="869674" y="2154703"/>
          <a:ext cx="8128000" cy="2036296"/>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572899338"/>
                    </a:ext>
                  </a:extLst>
                </a:gridCol>
              </a:tblGrid>
              <a:tr h="2036296">
                <a:tc>
                  <a:txBody>
                    <a:bodyPr/>
                    <a:lstStyle/>
                    <a:p>
                      <a:r>
                        <a:rPr lang="en-US" sz="2400" dirty="0">
                          <a:latin typeface="Times New Roman" panose="02020603050405020304" pitchFamily="18" charset="0"/>
                          <a:cs typeface="Times New Roman" panose="02020603050405020304" pitchFamily="18" charset="0"/>
                        </a:rPr>
                        <a:t>Personal and</a:t>
                      </a:r>
                      <a:r>
                        <a:rPr lang="en-US" sz="2400" baseline="0" dirty="0">
                          <a:latin typeface="Times New Roman" panose="02020603050405020304" pitchFamily="18" charset="0"/>
                          <a:cs typeface="Times New Roman" panose="02020603050405020304" pitchFamily="18" charset="0"/>
                        </a:rPr>
                        <a:t> Publication Portfolio Website.</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5909938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9713"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46683" y="228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753600" y="533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graphicFrame>
        <p:nvGraphicFramePr>
          <p:cNvPr id="9" name="Table 8"/>
          <p:cNvGraphicFramePr>
            <a:graphicFrameLocks noGrp="1"/>
          </p:cNvGraphicFramePr>
          <p:nvPr>
            <p:extLst>
              <p:ext uri="{D42A27DB-BD31-4B8C-83A1-F6EECF244321}">
                <p14:modId xmlns:p14="http://schemas.microsoft.com/office/powerpoint/2010/main" val="3935736762"/>
              </p:ext>
            </p:extLst>
          </p:nvPr>
        </p:nvGraphicFramePr>
        <p:xfrm>
          <a:off x="776322" y="1600201"/>
          <a:ext cx="8128000" cy="4663440"/>
        </p:xfrm>
        <a:graphic>
          <a:graphicData uri="http://schemas.openxmlformats.org/drawingml/2006/table">
            <a:tbl>
              <a:tblPr firstRow="1" bandRow="1">
                <a:tableStyleId>{7DF18680-E054-41AD-8BC1-D1AEF772440D}</a:tableStyleId>
              </a:tblPr>
              <a:tblGrid>
                <a:gridCol w="8128000">
                  <a:extLst>
                    <a:ext uri="{9D8B030D-6E8A-4147-A177-3AD203B41FA5}">
                      <a16:colId xmlns:a16="http://schemas.microsoft.com/office/drawing/2014/main" val="3770316800"/>
                    </a:ext>
                  </a:extLst>
                </a:gridCol>
              </a:tblGrid>
              <a:tr h="3319895">
                <a:tc>
                  <a:txBody>
                    <a:bodyPr/>
                    <a:lstStyle/>
                    <a:p>
                      <a:pPr marL="0" indent="0">
                        <a:buFont typeface="Arial" panose="020B0604020202020204" pitchFamily="34" charset="0"/>
                        <a:buNone/>
                      </a:pPr>
                      <a:r>
                        <a:rPr lang="en-US" sz="2400" b="0" dirty="0">
                          <a:solidFill>
                            <a:schemeClr val="tx1"/>
                          </a:solidFill>
                          <a:latin typeface="Times New Roman" panose="02020603050405020304" pitchFamily="18" charset="0"/>
                          <a:cs typeface="Times New Roman" panose="02020603050405020304" pitchFamily="18" charset="0"/>
                        </a:rPr>
                        <a:t>Many researchers and journal authors lack a centralized digital portfolio to showcase their publications, achievements, and research impact effectively. Relying on traditional CVs or scattered academic profiles often fails to highlight expertise, track citations, or present work in a visually appealing and accessible way. In today’s competitive academic environment, a well-designed author portfolio can help attract collaborations, funding opportunities, and greater visibility, making it easier for peers, institutions, and publishers to explore an author’s contributions in one organized platform.</a:t>
                      </a:r>
                      <a:endParaRPr lang="en-IN" sz="2400" b="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000304087"/>
                  </a:ext>
                </a:extLst>
              </a:tr>
              <a:tr h="368877">
                <a:tc>
                  <a:txBody>
                    <a:bodyPr/>
                    <a:lstStyle/>
                    <a:p>
                      <a:pPr marL="342900" indent="-342900">
                        <a:buFont typeface="Arial" panose="020B0604020202020204" pitchFamily="34" charset="0"/>
                        <a:buChar char="•"/>
                      </a:pPr>
                      <a:endParaRPr lang="en-IN" sz="2400" b="0" i="0" dirty="0">
                        <a:solidFill>
                          <a:schemeClr val="tx1">
                            <a:lumMod val="95000"/>
                            <a:lumOff val="5000"/>
                          </a:schemeClr>
                        </a:solidFill>
                        <a:latin typeface="Times New Roman" panose="02020603050405020304" pitchFamily="18" charset="0"/>
                        <a:ea typeface="Tahoma" panose="020B060403050404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440089452"/>
                  </a:ext>
                </a:extLst>
              </a:tr>
              <a:tr h="368877">
                <a:tc>
                  <a:txBody>
                    <a:bodyPr/>
                    <a:lstStyle/>
                    <a:p>
                      <a:pPr marL="342900" indent="-342900">
                        <a:buFont typeface="Arial" panose="020B0604020202020204" pitchFamily="34" charset="0"/>
                        <a:buChar char="•"/>
                      </a:pPr>
                      <a:endParaRPr lang="en-IN" sz="2400" b="0" dirty="0">
                        <a:solidFill>
                          <a:schemeClr val="tx1">
                            <a:lumMod val="95000"/>
                            <a:lumOff val="5000"/>
                          </a:schemeClr>
                        </a:solidFill>
                        <a:latin typeface="Times New Roman" panose="02020603050405020304" pitchFamily="18" charset="0"/>
                        <a:ea typeface="Tahoma" panose="020B060403050404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12667882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3439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63928" y="6373324"/>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graphicFrame>
        <p:nvGraphicFramePr>
          <p:cNvPr id="11" name="Table 10"/>
          <p:cNvGraphicFramePr>
            <a:graphicFrameLocks noGrp="1"/>
          </p:cNvGraphicFramePr>
          <p:nvPr>
            <p:extLst>
              <p:ext uri="{D42A27DB-BD31-4B8C-83A1-F6EECF244321}">
                <p14:modId xmlns:p14="http://schemas.microsoft.com/office/powerpoint/2010/main" val="4100659409"/>
              </p:ext>
            </p:extLst>
          </p:nvPr>
        </p:nvGraphicFramePr>
        <p:xfrm>
          <a:off x="1295400" y="1600200"/>
          <a:ext cx="7162800" cy="4389120"/>
        </p:xfrm>
        <a:graphic>
          <a:graphicData uri="http://schemas.openxmlformats.org/drawingml/2006/table">
            <a:tbl>
              <a:tblPr firstRow="1" bandRow="1">
                <a:tableStyleId>{7DF18680-E054-41AD-8BC1-D1AEF772440D}</a:tableStyleId>
              </a:tblPr>
              <a:tblGrid>
                <a:gridCol w="7162800">
                  <a:extLst>
                    <a:ext uri="{9D8B030D-6E8A-4147-A177-3AD203B41FA5}">
                      <a16:colId xmlns:a16="http://schemas.microsoft.com/office/drawing/2014/main" val="1561439831"/>
                    </a:ext>
                  </a:extLst>
                </a:gridCol>
              </a:tblGrid>
              <a:tr h="3429000">
                <a:tc>
                  <a:txBody>
                    <a:bodyPr/>
                    <a:lstStyle/>
                    <a:p>
                      <a:pPr marL="0" indent="0">
                        <a:buFont typeface="Arial" panose="020B0604020202020204" pitchFamily="34" charset="0"/>
                        <a:buNone/>
                      </a:pPr>
                      <a:endParaRPr lang="en-US" sz="2400" b="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0" dirty="0">
                          <a:solidFill>
                            <a:schemeClr val="tx1"/>
                          </a:solidFill>
                          <a:latin typeface="Times New Roman" panose="02020603050405020304" pitchFamily="18" charset="0"/>
                          <a:cs typeface="Times New Roman" panose="02020603050405020304" pitchFamily="18" charset="0"/>
                        </a:rPr>
                        <a:t> Centralized Repository – Collect and maintain all publications (journals, conferences, books, patents) in one platform.</a:t>
                      </a:r>
                    </a:p>
                    <a:p>
                      <a:pPr marL="342900" indent="-342900">
                        <a:buFont typeface="Arial" panose="020B0604020202020204" pitchFamily="34" charset="0"/>
                        <a:buChar char="•"/>
                      </a:pPr>
                      <a:r>
                        <a:rPr lang="en-US" sz="2400" b="0" dirty="0">
                          <a:solidFill>
                            <a:schemeClr val="tx1"/>
                          </a:solidFill>
                          <a:latin typeface="Times New Roman" panose="02020603050405020304" pitchFamily="18" charset="0"/>
                          <a:cs typeface="Times New Roman" panose="02020603050405020304" pitchFamily="18" charset="0"/>
                        </a:rPr>
                        <a:t> Enhanced Visibility – Improve academic reach, global discoverability, and citation impact.</a:t>
                      </a:r>
                    </a:p>
                    <a:p>
                      <a:pPr marL="342900" indent="-342900">
                        <a:buFont typeface="Arial" panose="020B0604020202020204" pitchFamily="34" charset="0"/>
                        <a:buChar char="•"/>
                      </a:pPr>
                      <a:r>
                        <a:rPr lang="en-US" sz="2400" b="0" dirty="0">
                          <a:solidFill>
                            <a:schemeClr val="tx1"/>
                          </a:solidFill>
                          <a:latin typeface="Times New Roman" panose="02020603050405020304" pitchFamily="18" charset="0"/>
                          <a:cs typeface="Times New Roman" panose="02020603050405020304" pitchFamily="18" charset="0"/>
                        </a:rPr>
                        <a:t>Authenticity &amp; Integration – Link with DOI, ORCID, Scopus, PubMed, Google Scholar for validation and credibility.</a:t>
                      </a:r>
                    </a:p>
                    <a:p>
                      <a:pPr marL="342900" indent="-342900">
                        <a:buFont typeface="Arial" panose="020B0604020202020204" pitchFamily="34" charset="0"/>
                        <a:buChar char="•"/>
                      </a:pPr>
                      <a:r>
                        <a:rPr lang="en-US" sz="2400" b="0" dirty="0">
                          <a:solidFill>
                            <a:schemeClr val="tx1"/>
                          </a:solidFill>
                          <a:latin typeface="Times New Roman" panose="02020603050405020304" pitchFamily="18" charset="0"/>
                          <a:cs typeface="Times New Roman" panose="02020603050405020304" pitchFamily="18" charset="0"/>
                        </a:rPr>
                        <a:t>Research Networking – Enable collaborations by showcasing expertise and research interests.</a:t>
                      </a:r>
                    </a:p>
                    <a:p>
                      <a:pPr marL="342900" indent="-342900">
                        <a:buFont typeface="Arial" panose="020B0604020202020204" pitchFamily="34" charset="0"/>
                        <a:buChar char="•"/>
                      </a:pPr>
                      <a:endParaRPr lang="en-IN" sz="18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336007763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2296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723900" y="1571877"/>
            <a:ext cx="7505700" cy="414312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Researchers showcasing their publications, research areas, and academic impact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Journal Authors maintaining a professional portfolio to highlight their written works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Institutions &amp; Universities evaluating faculty contributions and academic achievements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Publishers &amp; Editors reviewing author profiles for collaborations or editorial opportunities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Funding Agencies &amp; Collaborators assessing research expertise for grants and partnerships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467600" y="8392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graphicFrame>
        <p:nvGraphicFramePr>
          <p:cNvPr id="8" name="Table 7"/>
          <p:cNvGraphicFramePr>
            <a:graphicFrameLocks noGrp="1"/>
          </p:cNvGraphicFramePr>
          <p:nvPr>
            <p:extLst>
              <p:ext uri="{D42A27DB-BD31-4B8C-83A1-F6EECF244321}">
                <p14:modId xmlns:p14="http://schemas.microsoft.com/office/powerpoint/2010/main" val="4113890225"/>
              </p:ext>
            </p:extLst>
          </p:nvPr>
        </p:nvGraphicFramePr>
        <p:xfrm>
          <a:off x="3810000" y="2133600"/>
          <a:ext cx="3200400" cy="2286000"/>
        </p:xfrm>
        <a:graphic>
          <a:graphicData uri="http://schemas.openxmlformats.org/drawingml/2006/table">
            <a:tbl>
              <a:tblPr firstRow="1" bandRow="1">
                <a:tableStyleId>{2D5ABB26-0587-4C30-8999-92F81FD0307C}</a:tableStyleId>
              </a:tblPr>
              <a:tblGrid>
                <a:gridCol w="3200400">
                  <a:extLst>
                    <a:ext uri="{9D8B030D-6E8A-4147-A177-3AD203B41FA5}">
                      <a16:colId xmlns:a16="http://schemas.microsoft.com/office/drawing/2014/main" val="395196028"/>
                    </a:ext>
                  </a:extLst>
                </a:gridCol>
              </a:tblGrid>
              <a:tr h="1524000">
                <a:tc>
                  <a:txBody>
                    <a:bodyPr/>
                    <a:lstStyle/>
                    <a:p>
                      <a:pPr marL="342900" indent="-342900">
                        <a:buFont typeface="Arial" panose="020B0604020202020204" pitchFamily="34" charset="0"/>
                        <a:buChar char="•"/>
                      </a:pPr>
                      <a:r>
                        <a:rPr lang="en-IN" sz="2400" b="0" dirty="0">
                          <a:latin typeface="Times New Roman" panose="02020603050405020304" pitchFamily="18" charset="0"/>
                          <a:cs typeface="Times New Roman" panose="02020603050405020304" pitchFamily="18" charset="0"/>
                        </a:rPr>
                        <a:t>HTML</a:t>
                      </a:r>
                    </a:p>
                    <a:p>
                      <a:pPr marL="342900" indent="-342900">
                        <a:buFont typeface="Arial" panose="020B0604020202020204" pitchFamily="34" charset="0"/>
                        <a:buChar char="•"/>
                      </a:pPr>
                      <a:r>
                        <a:rPr lang="en-IN" sz="2400" b="0" dirty="0">
                          <a:latin typeface="Times New Roman" panose="02020603050405020304" pitchFamily="18" charset="0"/>
                          <a:cs typeface="Times New Roman" panose="02020603050405020304" pitchFamily="18" charset="0"/>
                        </a:rPr>
                        <a:t>CSS</a:t>
                      </a:r>
                    </a:p>
                    <a:p>
                      <a:pPr marL="342900" indent="-342900">
                        <a:buFont typeface="Arial" panose="020B0604020202020204" pitchFamily="34" charset="0"/>
                        <a:buChar char="•"/>
                      </a:pPr>
                      <a:r>
                        <a:rPr lang="en-IN" sz="2400" b="0" dirty="0">
                          <a:latin typeface="Times New Roman" panose="02020603050405020304" pitchFamily="18" charset="0"/>
                          <a:cs typeface="Times New Roman" panose="02020603050405020304" pitchFamily="18" charset="0"/>
                        </a:rPr>
                        <a:t>JavaScript</a:t>
                      </a:r>
                    </a:p>
                    <a:p>
                      <a:pPr marL="342900" indent="-342900">
                        <a:buFont typeface="Arial" panose="020B0604020202020204" pitchFamily="34" charset="0"/>
                        <a:buChar char="•"/>
                      </a:pPr>
                      <a:r>
                        <a:rPr lang="en-IN" sz="2400" b="0" dirty="0">
                          <a:latin typeface="Times New Roman" panose="02020603050405020304" pitchFamily="18" charset="0"/>
                          <a:cs typeface="Times New Roman" panose="02020603050405020304" pitchFamily="18" charset="0"/>
                        </a:rPr>
                        <a:t>Git and GitHub</a:t>
                      </a:r>
                    </a:p>
                    <a:p>
                      <a:pPr marL="342900" indent="-342900">
                        <a:buFont typeface="Arial" panose="020B0604020202020204" pitchFamily="34" charset="0"/>
                        <a:buChar char="•"/>
                      </a:pPr>
                      <a:r>
                        <a:rPr lang="en-IN" sz="2400" b="0" dirty="0">
                          <a:latin typeface="Times New Roman" panose="02020603050405020304" pitchFamily="18" charset="0"/>
                          <a:cs typeface="Times New Roman" panose="02020603050405020304" pitchFamily="18" charset="0"/>
                        </a:rPr>
                        <a:t>VS Code</a:t>
                      </a:r>
                    </a:p>
                    <a:p>
                      <a:pPr marL="342900" indent="-342900">
                        <a:buFont typeface="Arial" panose="020B0604020202020204" pitchFamily="34" charset="0"/>
                        <a:buChar char="•"/>
                      </a:pPr>
                      <a:endParaRPr lang="en-IN" sz="2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0728883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graphicFrame>
        <p:nvGraphicFramePr>
          <p:cNvPr id="2" name="Table 1"/>
          <p:cNvGraphicFramePr>
            <a:graphicFrameLocks noGrp="1"/>
          </p:cNvGraphicFramePr>
          <p:nvPr>
            <p:extLst>
              <p:ext uri="{D42A27DB-BD31-4B8C-83A1-F6EECF244321}">
                <p14:modId xmlns:p14="http://schemas.microsoft.com/office/powerpoint/2010/main" val="2408311184"/>
              </p:ext>
            </p:extLst>
          </p:nvPr>
        </p:nvGraphicFramePr>
        <p:xfrm>
          <a:off x="762000" y="1295400"/>
          <a:ext cx="7391400" cy="5212080"/>
        </p:xfrm>
        <a:graphic>
          <a:graphicData uri="http://schemas.openxmlformats.org/drawingml/2006/table">
            <a:tbl>
              <a:tblPr firstRow="1" bandRow="1">
                <a:tableStyleId>{2D5ABB26-0587-4C30-8999-92F81FD0307C}</a:tableStyleId>
              </a:tblPr>
              <a:tblGrid>
                <a:gridCol w="7391400">
                  <a:extLst>
                    <a:ext uri="{9D8B030D-6E8A-4147-A177-3AD203B41FA5}">
                      <a16:colId xmlns:a16="http://schemas.microsoft.com/office/drawing/2014/main" val="2595074763"/>
                    </a:ext>
                  </a:extLst>
                </a:gridCol>
              </a:tblGrid>
              <a:tr h="5074920">
                <a:tc>
                  <a:txBody>
                    <a:bodyPr/>
                    <a:lstStyle/>
                    <a:p>
                      <a:pPr marL="342900" indent="-3429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Home / About the Author – Brief academic introduction, expertise, and research focus</a:t>
                      </a:r>
                    </a:p>
                    <a:p>
                      <a:pPr marL="342900" indent="-3429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Publications</a:t>
                      </a:r>
                      <a:r>
                        <a:rPr lang="en-US" sz="2400" dirty="0">
                          <a:latin typeface="Times New Roman" panose="02020603050405020304" pitchFamily="18" charset="0"/>
                          <a:cs typeface="Times New Roman" panose="02020603050405020304" pitchFamily="18" charset="0"/>
                        </a:rPr>
                        <a:t> – Organized list of journals, conference papers, books, and citations with filters (by year, topic, or type)</a:t>
                      </a:r>
                    </a:p>
                    <a:p>
                      <a:pPr marL="342900" indent="-3429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Research Skills &amp; Areas – Key skills, methodologies, and specializations</a:t>
                      </a:r>
                    </a:p>
                    <a:p>
                      <a:pPr marL="342900" indent="-3429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Collaborations &amp; Achievements – Awards, grants, editorial roles, or major projects</a:t>
                      </a:r>
                    </a:p>
                    <a:p>
                      <a:pPr marL="342900" indent="-3429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Contact / Networking – Institutional affiliation, professional email, ORCID, LinkedIn, Google Scholar links</a:t>
                      </a:r>
                    </a:p>
                    <a:p>
                      <a:pPr marL="342900" indent="-3429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Responsive Layout – Optimized for desktop, tablet, and mobile viewing.</a:t>
                      </a:r>
                    </a:p>
                  </a:txBody>
                  <a:tcPr/>
                </a:tc>
                <a:extLst>
                  <a:ext uri="{0D108BD9-81ED-4DB2-BD59-A6C34878D82A}">
                    <a16:rowId xmlns:a16="http://schemas.microsoft.com/office/drawing/2014/main" val="363817567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graphicFrame>
        <p:nvGraphicFramePr>
          <p:cNvPr id="3" name="Table 2"/>
          <p:cNvGraphicFramePr>
            <a:graphicFrameLocks noGrp="1"/>
          </p:cNvGraphicFramePr>
          <p:nvPr>
            <p:extLst>
              <p:ext uri="{D42A27DB-BD31-4B8C-83A1-F6EECF244321}">
                <p14:modId xmlns:p14="http://schemas.microsoft.com/office/powerpoint/2010/main" val="2652038340"/>
              </p:ext>
            </p:extLst>
          </p:nvPr>
        </p:nvGraphicFramePr>
        <p:xfrm>
          <a:off x="914400" y="1752600"/>
          <a:ext cx="6622732" cy="3276600"/>
        </p:xfrm>
        <a:graphic>
          <a:graphicData uri="http://schemas.openxmlformats.org/drawingml/2006/table">
            <a:tbl>
              <a:tblPr firstRow="1" bandRow="1">
                <a:tableStyleId>{2D5ABB26-0587-4C30-8999-92F81FD0307C}</a:tableStyleId>
              </a:tblPr>
              <a:tblGrid>
                <a:gridCol w="6622732">
                  <a:extLst>
                    <a:ext uri="{9D8B030D-6E8A-4147-A177-3AD203B41FA5}">
                      <a16:colId xmlns:a16="http://schemas.microsoft.com/office/drawing/2014/main" val="2451264192"/>
                    </a:ext>
                  </a:extLst>
                </a:gridCol>
              </a:tblGrid>
              <a:tr h="3276600">
                <a:tc>
                  <a:txBody>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Easy navigation to all sections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Publications with titles, abstracts, and links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Research metrics like citations and h-index</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Search and filter to find specific works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Contact form for collaboration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Works smoothly on all devices</a:t>
                      </a:r>
                    </a:p>
                    <a:p>
                      <a:endParaRPr lang="en-IN" dirty="0"/>
                    </a:p>
                  </a:txBody>
                  <a:tcPr/>
                </a:tc>
                <a:extLst>
                  <a:ext uri="{0D108BD9-81ED-4DB2-BD59-A6C34878D82A}">
                    <a16:rowId xmlns:a16="http://schemas.microsoft.com/office/drawing/2014/main" val="3799008268"/>
                  </a:ext>
                </a:extLst>
              </a:tr>
            </a:tbl>
          </a:graphicData>
        </a:graphic>
      </p:graphicFrame>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572</TotalTime>
  <Words>521</Words>
  <Application>Microsoft Office PowerPoint</Application>
  <PresentationFormat>Widescreen</PresentationFormat>
  <Paragraphs>80</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RESULTS AND SCREENSHOTS</vt:lpstr>
      <vt:lpstr>RESULTS AND SCREENSHOTS</vt:lpstr>
      <vt:lpstr>GITHUB LINK</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sudharsan.c.s.17@gmail.com</cp:lastModifiedBy>
  <cp:revision>36</cp:revision>
  <dcterms:created xsi:type="dcterms:W3CDTF">2024-03-29T15:07:22Z</dcterms:created>
  <dcterms:modified xsi:type="dcterms:W3CDTF">2025-09-10T07:15:02Z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