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8" r:id="rId2"/>
  </p:sldMasterIdLst>
  <p:notesMasterIdLst>
    <p:notesMasterId r:id="rId33"/>
  </p:notesMasterIdLst>
  <p:handoutMasterIdLst>
    <p:handoutMasterId r:id="rId34"/>
  </p:handoutMasterIdLst>
  <p:sldIdLst>
    <p:sldId id="311" r:id="rId3"/>
    <p:sldId id="309" r:id="rId4"/>
    <p:sldId id="297" r:id="rId5"/>
    <p:sldId id="312" r:id="rId6"/>
    <p:sldId id="341" r:id="rId7"/>
    <p:sldId id="324" r:id="rId8"/>
    <p:sldId id="314" r:id="rId9"/>
    <p:sldId id="321" r:id="rId10"/>
    <p:sldId id="320" r:id="rId11"/>
    <p:sldId id="316" r:id="rId12"/>
    <p:sldId id="266" r:id="rId13"/>
    <p:sldId id="317" r:id="rId14"/>
    <p:sldId id="327" r:id="rId15"/>
    <p:sldId id="319" r:id="rId16"/>
    <p:sldId id="328" r:id="rId17"/>
    <p:sldId id="329" r:id="rId18"/>
    <p:sldId id="333" r:id="rId19"/>
    <p:sldId id="332" r:id="rId20"/>
    <p:sldId id="337" r:id="rId21"/>
    <p:sldId id="334" r:id="rId22"/>
    <p:sldId id="335" r:id="rId23"/>
    <p:sldId id="336" r:id="rId24"/>
    <p:sldId id="326" r:id="rId25"/>
    <p:sldId id="325" r:id="rId26"/>
    <p:sldId id="338" r:id="rId27"/>
    <p:sldId id="339" r:id="rId28"/>
    <p:sldId id="300" r:id="rId29"/>
    <p:sldId id="308" r:id="rId30"/>
    <p:sldId id="307" r:id="rId31"/>
    <p:sldId id="310" r:id="rId3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CC00"/>
    <a:srgbClr val="F6AE1E"/>
    <a:srgbClr val="FFFFFF"/>
    <a:srgbClr val="FF0066"/>
    <a:srgbClr val="000000"/>
    <a:srgbClr val="F3AF35"/>
    <a:srgbClr val="9C42E6"/>
    <a:srgbClr val="D1943B"/>
    <a:srgbClr val="F8F57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3066" autoAdjust="0"/>
    <p:restoredTop sz="87284" autoAdjust="0"/>
  </p:normalViewPr>
  <p:slideViewPr>
    <p:cSldViewPr>
      <p:cViewPr varScale="1">
        <p:scale>
          <a:sx n="84" d="100"/>
          <a:sy n="84" d="100"/>
        </p:scale>
        <p:origin x="-750" y="-84"/>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98" d="100"/>
          <a:sy n="98" d="100"/>
        </p:scale>
        <p:origin x="-268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4/10/2008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4/10/2008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dt" sz="quarter" idx="1"/>
          </p:nvPr>
        </p:nvSpPr>
        <p:spPr/>
        <p:txBody>
          <a:bodyPr/>
          <a:lstStyle/>
          <a:p>
            <a:pPr>
              <a:defRPr/>
            </a:pPr>
            <a:fld id="{9AB2AC2F-EC86-44EE-80C4-AD3BFF69D598}" type="datetime8">
              <a:rPr lang="en-AU" smtClean="0"/>
              <a:pPr>
                <a:defRPr/>
              </a:pPr>
              <a:t>10/04/2008 11:56 PM</a:t>
            </a:fld>
            <a:endParaRPr lang="en-AU" smtClean="0"/>
          </a:p>
        </p:txBody>
      </p:sp>
      <p:sp>
        <p:nvSpPr>
          <p:cNvPr id="50179"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0484" name="Rectangle 7"/>
          <p:cNvSpPr>
            <a:spLocks noGrp="1" noChangeArrowheads="1"/>
          </p:cNvSpPr>
          <p:nvPr>
            <p:ph type="sldNum" sz="quarter" idx="5"/>
          </p:nvPr>
        </p:nvSpPr>
        <p:spPr/>
        <p:txBody>
          <a:bodyPr/>
          <a:lstStyle/>
          <a:p>
            <a:pPr>
              <a:defRPr/>
            </a:pPr>
            <a:fld id="{76A19D97-F87E-4CA2-B53E-E3B194E6BA24}" type="slidenum">
              <a:rPr lang="en-AU" smtClean="0"/>
              <a:pPr>
                <a:defRPr/>
              </a:pPr>
              <a:t>1</a:t>
            </a:fld>
            <a:endParaRPr lang="en-AU" smtClean="0"/>
          </a:p>
        </p:txBody>
      </p:sp>
      <p:sp>
        <p:nvSpPr>
          <p:cNvPr id="50181" name="Rectangle 4"/>
          <p:cNvSpPr>
            <a:spLocks noGrp="1" noRot="1" noChangeAspect="1" noChangeArrowheads="1" noTextEdit="1"/>
          </p:cNvSpPr>
          <p:nvPr>
            <p:ph type="sldImg"/>
          </p:nvPr>
        </p:nvSpPr>
        <p:spPr>
          <a:ln/>
        </p:spPr>
      </p:sp>
      <p:sp>
        <p:nvSpPr>
          <p:cNvPr id="50182" name="Rectangle 5"/>
          <p:cNvSpPr>
            <a:spLocks noGrp="1" noChangeArrowheads="1"/>
          </p:cNvSpPr>
          <p:nvPr>
            <p:ph type="body" idx="1"/>
          </p:nvPr>
        </p:nvSpPr>
        <p:spPr>
          <a:noFill/>
          <a:ln/>
        </p:spPr>
        <p:txBody>
          <a:bodyPr/>
          <a:lstStyle/>
          <a:p>
            <a:pPr eaLnBrk="1" hangingPunct="1"/>
            <a:r>
              <a:rPr lang="pt-PT" smtClean="0"/>
              <a:t>EVENT</a:t>
            </a:r>
            <a:r>
              <a:rPr lang="pt-PT" baseline="0" smtClean="0"/>
              <a:t> SPONSORS; </a:t>
            </a:r>
            <a:r>
              <a:rPr lang="pt-PT" dirty="0" smtClean="0"/>
              <a:t>DO NOT EDIT OR REMOVE THIS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11:56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11:56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p:txBody>
          <a:bodyPr/>
          <a:lstStyle/>
          <a:p>
            <a:pPr>
              <a:defRPr/>
            </a:pPr>
            <a:fld id="{B5B7241C-2B51-4B35-8760-3C60EA4F0059}" type="datetime8">
              <a:rPr lang="en-AU" smtClean="0"/>
              <a:pPr>
                <a:defRPr/>
              </a:pPr>
              <a:t>10/04/2008 11:56 PM</a:t>
            </a:fld>
            <a:endParaRPr lang="en-AU" smtClean="0"/>
          </a:p>
        </p:txBody>
      </p:sp>
      <p:sp>
        <p:nvSpPr>
          <p:cNvPr id="5120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1508" name="Rectangle 7"/>
          <p:cNvSpPr>
            <a:spLocks noGrp="1" noChangeArrowheads="1"/>
          </p:cNvSpPr>
          <p:nvPr>
            <p:ph type="sldNum" sz="quarter" idx="5"/>
          </p:nvPr>
        </p:nvSpPr>
        <p:spPr/>
        <p:txBody>
          <a:bodyPr/>
          <a:lstStyle/>
          <a:p>
            <a:pPr>
              <a:defRPr/>
            </a:pPr>
            <a:fld id="{345AA565-1916-404D-9091-D61E635C57C4}" type="slidenum">
              <a:rPr lang="en-AU" smtClean="0"/>
              <a:pPr>
                <a:defRPr/>
              </a:pPr>
              <a:t>27</a:t>
            </a:fld>
            <a:endParaRPr lang="en-AU" smtClean="0"/>
          </a:p>
        </p:txBody>
      </p:sp>
      <p:sp>
        <p:nvSpPr>
          <p:cNvPr id="51205" name="Rectangle 4"/>
          <p:cNvSpPr>
            <a:spLocks noGrp="1" noRot="1" noChangeAspect="1" noChangeArrowheads="1" noTextEdit="1"/>
          </p:cNvSpPr>
          <p:nvPr>
            <p:ph type="sldImg"/>
          </p:nvPr>
        </p:nvSpPr>
        <p:spPr>
          <a:ln/>
        </p:spPr>
      </p:sp>
      <p:sp>
        <p:nvSpPr>
          <p:cNvPr id="51206" name="Rectangle 5"/>
          <p:cNvSpPr>
            <a:spLocks noGrp="1" noChangeArrowheads="1"/>
          </p:cNvSpPr>
          <p:nvPr>
            <p:ph type="body" idx="1"/>
          </p:nvPr>
        </p:nvSpPr>
        <p:spPr>
          <a:noFill/>
          <a:ln/>
        </p:spPr>
        <p:txBody>
          <a:bodyPr/>
          <a:lstStyle/>
          <a:p>
            <a:pPr eaLnBrk="1" hangingPunct="1"/>
            <a:r>
              <a:rPr lang="pt-PT" dirty="0" smtClean="0"/>
              <a:t>SESSION SUMMARY. PROVIDE A SUMMARY FOR YOUR SESSION. REVIEW COVERED TOPICS WITH AUDIENCE.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PROVIDE</a:t>
            </a:r>
            <a:r>
              <a:rPr lang="pt-PT" baseline="0" dirty="0" smtClean="0"/>
              <a:t> 5 MIN BEFORE SESSION ENDS FOR Q&amp;A.</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11:56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dt" sz="quarter" idx="1"/>
          </p:nvPr>
        </p:nvSpPr>
        <p:spPr/>
        <p:txBody>
          <a:bodyPr/>
          <a:lstStyle/>
          <a:p>
            <a:pPr>
              <a:defRPr/>
            </a:pPr>
            <a:fld id="{9AB2AC2F-EC86-44EE-80C4-AD3BFF69D598}" type="datetime8">
              <a:rPr lang="en-AU" smtClean="0"/>
              <a:pPr>
                <a:defRPr/>
              </a:pPr>
              <a:t>10/04/2008 11:56 PM</a:t>
            </a:fld>
            <a:endParaRPr lang="en-AU" smtClean="0"/>
          </a:p>
        </p:txBody>
      </p:sp>
      <p:sp>
        <p:nvSpPr>
          <p:cNvPr id="50179"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0484" name="Rectangle 7"/>
          <p:cNvSpPr>
            <a:spLocks noGrp="1" noChangeArrowheads="1"/>
          </p:cNvSpPr>
          <p:nvPr>
            <p:ph type="sldNum" sz="quarter" idx="5"/>
          </p:nvPr>
        </p:nvSpPr>
        <p:spPr/>
        <p:txBody>
          <a:bodyPr/>
          <a:lstStyle/>
          <a:p>
            <a:pPr>
              <a:defRPr/>
            </a:pPr>
            <a:fld id="{76A19D97-F87E-4CA2-B53E-E3B194E6BA24}" type="slidenum">
              <a:rPr lang="en-AU" smtClean="0"/>
              <a:pPr>
                <a:defRPr/>
              </a:pPr>
              <a:t>30</a:t>
            </a:fld>
            <a:endParaRPr lang="en-AU" smtClean="0"/>
          </a:p>
        </p:txBody>
      </p:sp>
      <p:sp>
        <p:nvSpPr>
          <p:cNvPr id="50181" name="Rectangle 4"/>
          <p:cNvSpPr>
            <a:spLocks noGrp="1" noRot="1" noChangeAspect="1" noChangeArrowheads="1" noTextEdit="1"/>
          </p:cNvSpPr>
          <p:nvPr>
            <p:ph type="sldImg"/>
          </p:nvPr>
        </p:nvSpPr>
        <p:spPr>
          <a:ln/>
        </p:spPr>
      </p:sp>
      <p:sp>
        <p:nvSpPr>
          <p:cNvPr id="50182" name="Rectangle 5"/>
          <p:cNvSpPr>
            <a:spLocks noGrp="1" noChangeArrowheads="1"/>
          </p:cNvSpPr>
          <p:nvPr>
            <p:ph type="body" idx="1"/>
          </p:nvPr>
        </p:nvSpPr>
        <p:spPr>
          <a:noFill/>
          <a:ln/>
        </p:spPr>
        <p:txBody>
          <a:bodyPr/>
          <a:lstStyle/>
          <a:p>
            <a:pPr eaLnBrk="1" hangingPunct="1"/>
            <a:r>
              <a:rPr lang="pt-PT" smtClean="0"/>
              <a:t>EVENT</a:t>
            </a:r>
            <a:r>
              <a:rPr lang="pt-PT" baseline="0" smtClean="0"/>
              <a:t> SPONSORS; </a:t>
            </a:r>
            <a:r>
              <a:rPr lang="pt-PT" dirty="0" smtClean="0"/>
              <a:t>DO NOT EDIT OR REMOVE THIS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PROVIDE YOU SESSION CODE</a:t>
            </a:r>
            <a:r>
              <a:rPr lang="pt-PT" baseline="0" dirty="0" smtClean="0"/>
              <a:t> AND </a:t>
            </a:r>
            <a:r>
              <a:rPr lang="pt-PT" dirty="0" smtClean="0"/>
              <a:t>NAME AS IT WAS DEFINED BY AGENDA OWNERS.</a:t>
            </a:r>
          </a:p>
          <a:p>
            <a:r>
              <a:rPr lang="pt-PT" dirty="0" smtClean="0"/>
              <a:t>WELCOME ATTENDEES. INTRODUCE YOURSELF</a:t>
            </a:r>
            <a:r>
              <a:rPr lang="pt-PT" baseline="0" dirty="0" smtClean="0"/>
              <a:t> AND YOUR SESSION.</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11:56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p:txBody>
          <a:bodyPr/>
          <a:lstStyle/>
          <a:p>
            <a:pPr>
              <a:defRPr/>
            </a:pPr>
            <a:fld id="{B5B7241C-2B51-4B35-8760-3C60EA4F0059}" type="datetime8">
              <a:rPr lang="en-AU" smtClean="0"/>
              <a:pPr>
                <a:defRPr/>
              </a:pPr>
              <a:t>10/04/2008 11:56 PM</a:t>
            </a:fld>
            <a:endParaRPr lang="en-AU" smtClean="0"/>
          </a:p>
        </p:txBody>
      </p:sp>
      <p:sp>
        <p:nvSpPr>
          <p:cNvPr id="5120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1508" name="Rectangle 7"/>
          <p:cNvSpPr>
            <a:spLocks noGrp="1" noChangeArrowheads="1"/>
          </p:cNvSpPr>
          <p:nvPr>
            <p:ph type="sldNum" sz="quarter" idx="5"/>
          </p:nvPr>
        </p:nvSpPr>
        <p:spPr/>
        <p:txBody>
          <a:bodyPr/>
          <a:lstStyle/>
          <a:p>
            <a:pPr>
              <a:defRPr/>
            </a:pPr>
            <a:fld id="{345AA565-1916-404D-9091-D61E635C57C4}" type="slidenum">
              <a:rPr lang="en-AU" smtClean="0"/>
              <a:pPr>
                <a:defRPr/>
              </a:pPr>
              <a:t>3</a:t>
            </a:fld>
            <a:endParaRPr lang="en-AU" smtClean="0"/>
          </a:p>
        </p:txBody>
      </p:sp>
      <p:sp>
        <p:nvSpPr>
          <p:cNvPr id="51205" name="Rectangle 4"/>
          <p:cNvSpPr>
            <a:spLocks noGrp="1" noRot="1" noChangeAspect="1" noChangeArrowheads="1" noTextEdit="1"/>
          </p:cNvSpPr>
          <p:nvPr>
            <p:ph type="sldImg"/>
          </p:nvPr>
        </p:nvSpPr>
        <p:spPr>
          <a:ln/>
        </p:spPr>
      </p:sp>
      <p:sp>
        <p:nvSpPr>
          <p:cNvPr id="51206" name="Rectangle 5"/>
          <p:cNvSpPr>
            <a:spLocks noGrp="1" noChangeArrowheads="1"/>
          </p:cNvSpPr>
          <p:nvPr>
            <p:ph type="body" idx="1"/>
          </p:nvPr>
        </p:nvSpPr>
        <p:spPr>
          <a:noFill/>
          <a:ln/>
        </p:spPr>
        <p:txBody>
          <a:bodyPr/>
          <a:lstStyle/>
          <a:p>
            <a:pPr eaLnBrk="1" hangingPunct="1"/>
            <a:r>
              <a:rPr lang="pt-PT" dirty="0" smtClean="0"/>
              <a:t>PROVIDE AN</a:t>
            </a:r>
            <a:r>
              <a:rPr lang="pt-PT" baseline="0" dirty="0" smtClean="0"/>
              <a:t> AGENDA FOR YOUR SESSION. SET EXPECTATIONS.</a:t>
            </a:r>
            <a:endParaRPr lang="pt-PT"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Components: </a:t>
            </a:r>
            <a:r>
              <a:rPr lang="en-US" dirty="0" err="1" smtClean="0"/>
              <a:t>Nicht</a:t>
            </a:r>
            <a:r>
              <a:rPr lang="en-US" dirty="0" smtClean="0"/>
              <a:t> </a:t>
            </a:r>
            <a:r>
              <a:rPr lang="en-US" dirty="0" err="1" smtClean="0"/>
              <a:t>sichtbar</a:t>
            </a:r>
            <a:endParaRPr lang="en-US" dirty="0" smtClean="0"/>
          </a:p>
          <a:p>
            <a:r>
              <a:rPr lang="en-US" dirty="0" smtClean="0"/>
              <a:t>Networking:</a:t>
            </a:r>
            <a:r>
              <a:rPr lang="en-US" baseline="0" dirty="0" smtClean="0"/>
              <a:t> JSON </a:t>
            </a:r>
            <a:r>
              <a:rPr lang="en-US" baseline="0" dirty="0" err="1" smtClean="0"/>
              <a:t>Serialisierung</a:t>
            </a:r>
            <a:r>
              <a:rPr lang="en-US" baseline="0" dirty="0" smtClean="0"/>
              <a:t>, </a:t>
            </a:r>
            <a:r>
              <a:rPr lang="en-US" baseline="0" dirty="0" err="1" smtClean="0"/>
              <a:t>Asynchrone</a:t>
            </a:r>
            <a:r>
              <a:rPr lang="en-US" baseline="0" dirty="0" smtClean="0"/>
              <a:t> Request</a:t>
            </a:r>
          </a:p>
          <a:p>
            <a:r>
              <a:rPr lang="en-US" baseline="0" dirty="0" smtClean="0"/>
              <a:t>Core: Base Class </a:t>
            </a:r>
            <a:r>
              <a:rPr lang="en-US" baseline="0" dirty="0" err="1" smtClean="0"/>
              <a:t>Extentsions</a:t>
            </a:r>
            <a:r>
              <a:rPr lang="en-US" baseline="0" dirty="0" smtClean="0"/>
              <a:t>, </a:t>
            </a:r>
            <a:r>
              <a:rPr lang="en-US" baseline="0" dirty="0" err="1" smtClean="0"/>
              <a:t>Typ</a:t>
            </a:r>
            <a:r>
              <a:rPr lang="en-US" baseline="0" dirty="0" smtClean="0"/>
              <a:t> System</a:t>
            </a:r>
          </a:p>
          <a:p>
            <a:endParaRPr lang="en-US" baseline="0" dirty="0" smtClean="0"/>
          </a:p>
          <a:p>
            <a:r>
              <a:rPr lang="en-US" baseline="0" dirty="0" smtClean="0"/>
              <a:t>Script Support: </a:t>
            </a:r>
            <a:r>
              <a:rPr lang="en-US" baseline="0" dirty="0" err="1" smtClean="0"/>
              <a:t>Localisation</a:t>
            </a:r>
            <a:r>
              <a:rPr lang="en-US" baseline="0" dirty="0" smtClean="0"/>
              <a:t>, Debugging</a:t>
            </a:r>
          </a:p>
          <a:p>
            <a:r>
              <a:rPr lang="en-US" baseline="0" dirty="0" smtClean="0"/>
              <a:t>Proxy </a:t>
            </a:r>
            <a:r>
              <a:rPr lang="en-US" baseline="0" dirty="0" err="1" smtClean="0"/>
              <a:t>Generierung</a:t>
            </a:r>
            <a:r>
              <a:rPr lang="en-US" baseline="0" dirty="0" smtClean="0"/>
              <a:t>, JSON </a:t>
            </a:r>
            <a:r>
              <a:rPr lang="en-US" baseline="0" dirty="0" err="1" smtClean="0"/>
              <a:t>Serialisierung</a:t>
            </a:r>
            <a:endParaRPr lang="en-US" baseline="0" dirty="0" smtClean="0"/>
          </a:p>
          <a:p>
            <a:r>
              <a:rPr lang="en-US" baseline="0" dirty="0" err="1" smtClean="0"/>
              <a:t>Aplicat</a:t>
            </a:r>
            <a:r>
              <a:rPr lang="en-US" baseline="0" dirty="0" smtClean="0"/>
              <a:t>: Auth, Profile</a:t>
            </a:r>
          </a:p>
          <a:p>
            <a:r>
              <a:rPr lang="en-US" baseline="0" dirty="0" smtClean="0"/>
              <a:t>Server </a:t>
            </a:r>
            <a:r>
              <a:rPr lang="en-US" baseline="0" dirty="0" err="1" smtClean="0"/>
              <a:t>Scriptmanagaer</a:t>
            </a:r>
            <a:r>
              <a:rPr lang="en-US" baseline="0" dirty="0" smtClean="0"/>
              <a:t>, </a:t>
            </a:r>
            <a:r>
              <a:rPr lang="en-US" baseline="0" dirty="0" err="1" smtClean="0"/>
              <a:t>UpdatePanel</a:t>
            </a:r>
            <a:endParaRPr lang="en-US"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11:56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11:56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11:56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11:56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11:56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descr="W_AF.png"/>
          <p:cNvPicPr>
            <a:picLocks noChangeAspect="1"/>
          </p:cNvPicPr>
          <p:nvPr userDrawn="1"/>
        </p:nvPicPr>
        <p:blipFill>
          <a:blip r:embed="rId2"/>
          <a:stretch>
            <a:fillRect/>
          </a:stretch>
        </p:blipFill>
        <p:spPr>
          <a:xfrm>
            <a:off x="23793" y="642918"/>
            <a:ext cx="5048273" cy="1009656"/>
          </a:xfrm>
          <a:prstGeom prst="rect">
            <a:avLst/>
          </a:prstGeom>
        </p:spPr>
      </p:pic>
      <p:pic>
        <p:nvPicPr>
          <p:cNvPr id="13" name="Picture 12" descr="W_BC.png"/>
          <p:cNvPicPr>
            <a:picLocks noChangeAspect="1"/>
          </p:cNvPicPr>
          <p:nvPr userDrawn="1"/>
        </p:nvPicPr>
        <p:blipFill>
          <a:blip r:embed="rId3" cstate="print"/>
          <a:stretch>
            <a:fillRect/>
          </a:stretch>
        </p:blipFill>
        <p:spPr>
          <a:xfrm>
            <a:off x="500034" y="6429396"/>
            <a:ext cx="1737256" cy="342879"/>
          </a:xfrm>
          <a:prstGeom prst="rect">
            <a:avLst/>
          </a:prstGeom>
        </p:spPr>
      </p:pic>
      <p:pic>
        <p:nvPicPr>
          <p:cNvPr id="14" name="Picture 13" descr="W_JC.png"/>
          <p:cNvPicPr>
            <a:picLocks noChangeAspect="1"/>
          </p:cNvPicPr>
          <p:nvPr userDrawn="1"/>
        </p:nvPicPr>
        <p:blipFill>
          <a:blip r:embed="rId4" cstate="print"/>
          <a:stretch>
            <a:fillRect/>
          </a:stretch>
        </p:blipFill>
        <p:spPr>
          <a:xfrm>
            <a:off x="6405692" y="6357958"/>
            <a:ext cx="1738208" cy="347642"/>
          </a:xfrm>
          <a:prstGeom prst="rect">
            <a:avLst/>
          </a:prstGeom>
        </p:spPr>
      </p:pic>
      <p:pic>
        <p:nvPicPr>
          <p:cNvPr id="15" name="Picture 14" descr="W_KU.png"/>
          <p:cNvPicPr>
            <a:picLocks noChangeAspect="1"/>
          </p:cNvPicPr>
          <p:nvPr userDrawn="1"/>
        </p:nvPicPr>
        <p:blipFill>
          <a:blip r:embed="rId5" cstate="print"/>
          <a:stretch>
            <a:fillRect/>
          </a:stretch>
        </p:blipFill>
        <p:spPr>
          <a:xfrm>
            <a:off x="2429002" y="6429396"/>
            <a:ext cx="1714370" cy="257155"/>
          </a:xfrm>
          <a:prstGeom prst="rect">
            <a:avLst/>
          </a:prstGeom>
        </p:spPr>
      </p:pic>
      <p:pic>
        <p:nvPicPr>
          <p:cNvPr id="16" name="Picture 15" descr="W_NR.png"/>
          <p:cNvPicPr>
            <a:picLocks noChangeAspect="1"/>
          </p:cNvPicPr>
          <p:nvPr userDrawn="1"/>
        </p:nvPicPr>
        <p:blipFill>
          <a:blip r:embed="rId6" cstate="print"/>
          <a:stretch>
            <a:fillRect/>
          </a:stretch>
        </p:blipFill>
        <p:spPr>
          <a:xfrm>
            <a:off x="4548195" y="6400799"/>
            <a:ext cx="1524003" cy="457201"/>
          </a:xfrm>
          <a:prstGeom prst="rect">
            <a:avLst/>
          </a:prstGeom>
        </p:spPr>
      </p:pic>
      <p:sp>
        <p:nvSpPr>
          <p:cNvPr id="9" name="TextBox 8"/>
          <p:cNvSpPr txBox="1"/>
          <p:nvPr userDrawn="1"/>
        </p:nvSpPr>
        <p:spPr>
          <a:xfrm>
            <a:off x="2519142" y="6643710"/>
            <a:ext cx="1420582" cy="246221"/>
          </a:xfrm>
          <a:prstGeom prst="rect">
            <a:avLst/>
          </a:prstGeom>
          <a:noFill/>
        </p:spPr>
        <p:txBody>
          <a:bodyPr wrap="none" rtlCol="0">
            <a:spAutoFit/>
          </a:bodyPr>
          <a:lstStyle/>
          <a:p>
            <a:r>
              <a:rPr lang="de-DE" sz="1000" dirty="0" smtClean="0">
                <a:latin typeface="Lucida Sans" pitchFamily="34" charset="0"/>
              </a:rPr>
              <a:t>www.dnug-koeln.de</a:t>
            </a:r>
            <a:endParaRPr lang="de-DE" sz="1000" dirty="0">
              <a:latin typeface="Lucida Sans" pitchFamily="34" charset="0"/>
            </a:endParaRPr>
          </a:p>
        </p:txBody>
      </p:sp>
      <p:sp>
        <p:nvSpPr>
          <p:cNvPr id="10" name="TextBox 9"/>
          <p:cNvSpPr txBox="1"/>
          <p:nvPr userDrawn="1"/>
        </p:nvSpPr>
        <p:spPr>
          <a:xfrm>
            <a:off x="6725410" y="6643710"/>
            <a:ext cx="1204176" cy="200055"/>
          </a:xfrm>
          <a:prstGeom prst="rect">
            <a:avLst/>
          </a:prstGeom>
          <a:noFill/>
        </p:spPr>
        <p:txBody>
          <a:bodyPr wrap="none" rtlCol="0">
            <a:spAutoFit/>
          </a:bodyPr>
          <a:lstStyle/>
          <a:p>
            <a:r>
              <a:rPr lang="de-DE" sz="700" dirty="0" smtClean="0">
                <a:latin typeface="Lucida Sans" pitchFamily="34" charset="0"/>
              </a:rPr>
              <a:t>www.justcommunity.de</a:t>
            </a:r>
            <a:endParaRPr lang="de-DE" sz="700" dirty="0">
              <a:latin typeface="Lucida Sans"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6" name="Picture 5" descr="W_AF.png"/>
          <p:cNvPicPr>
            <a:picLocks noChangeAspect="1"/>
          </p:cNvPicPr>
          <p:nvPr userDrawn="1"/>
        </p:nvPicPr>
        <p:blipFill>
          <a:blip r:embed="rId2"/>
          <a:stretch>
            <a:fillRect/>
          </a:stretch>
        </p:blipFill>
        <p:spPr>
          <a:xfrm>
            <a:off x="5143504" y="0"/>
            <a:ext cx="3857620" cy="771525"/>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 Id="rId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userDrawn="1"/>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jpe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Jan-Cornelius.Monlnar@studentprogram.d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i-denniz@microsoft.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17" Type="http://schemas.openxmlformats.org/officeDocument/2006/relationships/image" Target="../media/image25.png"/><Relationship Id="rId2" Type="http://schemas.openxmlformats.org/officeDocument/2006/relationships/notesSlide" Target="../notesSlides/notesSlide15.xml"/><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jpe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3" descr="white glow rectangle"/>
          <p:cNvPicPr>
            <a:picLocks noChangeAspect="1" noChangeArrowheads="1"/>
          </p:cNvPicPr>
          <p:nvPr/>
        </p:nvPicPr>
        <p:blipFill>
          <a:blip r:embed="rId3"/>
          <a:srcRect/>
          <a:stretch>
            <a:fillRect/>
          </a:stretch>
        </p:blipFill>
        <p:spPr bwMode="auto">
          <a:xfrm>
            <a:off x="500034" y="642918"/>
            <a:ext cx="8277149" cy="5543896"/>
          </a:xfrm>
          <a:prstGeom prst="rect">
            <a:avLst/>
          </a:prstGeom>
          <a:ln>
            <a:noFill/>
          </a:ln>
          <a:effectLst>
            <a:softEdge rad="112500"/>
          </a:effectLst>
          <a:scene3d>
            <a:camera prst="orthographicFront">
              <a:rot lat="19765777" lon="824348" rev="706514"/>
            </a:camera>
            <a:lightRig rig="threePt" dir="t"/>
          </a:scene3d>
        </p:spPr>
      </p:pic>
      <p:sp>
        <p:nvSpPr>
          <p:cNvPr id="10" name="Rectangle 53"/>
          <p:cNvSpPr>
            <a:spLocks noGrp="1" noChangeArrowheads="1"/>
          </p:cNvSpPr>
          <p:nvPr>
            <p:ph type="title"/>
          </p:nvPr>
        </p:nvSpPr>
        <p:spPr/>
        <p:txBody>
          <a:bodyPr/>
          <a:lstStyle/>
          <a:p>
            <a:pPr eaLnBrk="1" hangingPunct="1">
              <a:defRPr/>
            </a:pPr>
            <a:r>
              <a:rPr lang="en-AU" dirty="0" err="1" smtClean="0"/>
              <a:t>Sponsoren</a:t>
            </a:r>
            <a:endParaRPr lang="en-AU" dirty="0"/>
          </a:p>
        </p:txBody>
      </p:sp>
      <p:pic>
        <p:nvPicPr>
          <p:cNvPr id="28" name="Picture 27" descr="softwaresponsor_devexpress.png"/>
          <p:cNvPicPr>
            <a:picLocks noChangeAspect="1"/>
          </p:cNvPicPr>
          <p:nvPr/>
        </p:nvPicPr>
        <p:blipFill>
          <a:blip r:embed="rId4"/>
          <a:stretch>
            <a:fillRect/>
          </a:stretch>
        </p:blipFill>
        <p:spPr>
          <a:xfrm>
            <a:off x="2373069" y="4375112"/>
            <a:ext cx="849711" cy="303468"/>
          </a:xfrm>
          <a:prstGeom prst="rect">
            <a:avLst/>
          </a:prstGeom>
        </p:spPr>
      </p:pic>
      <p:pic>
        <p:nvPicPr>
          <p:cNvPr id="29" name="Picture 28" descr="softwaresponsor_jetbrains.png"/>
          <p:cNvPicPr>
            <a:picLocks noChangeAspect="1"/>
          </p:cNvPicPr>
          <p:nvPr/>
        </p:nvPicPr>
        <p:blipFill>
          <a:blip r:embed="rId5"/>
          <a:stretch>
            <a:fillRect/>
          </a:stretch>
        </p:blipFill>
        <p:spPr>
          <a:xfrm>
            <a:off x="3256450" y="4141609"/>
            <a:ext cx="849711" cy="303468"/>
          </a:xfrm>
          <a:prstGeom prst="rect">
            <a:avLst/>
          </a:prstGeom>
        </p:spPr>
      </p:pic>
      <p:pic>
        <p:nvPicPr>
          <p:cNvPr id="30" name="Picture 29" descr="softwaresponsor_microsoft.jpg"/>
          <p:cNvPicPr>
            <a:picLocks noChangeAspect="1"/>
          </p:cNvPicPr>
          <p:nvPr/>
        </p:nvPicPr>
        <p:blipFill>
          <a:blip r:embed="rId6"/>
          <a:stretch>
            <a:fillRect/>
          </a:stretch>
        </p:blipFill>
        <p:spPr>
          <a:xfrm>
            <a:off x="1428728" y="4572008"/>
            <a:ext cx="849517" cy="394419"/>
          </a:xfrm>
          <a:prstGeom prst="rect">
            <a:avLst/>
          </a:prstGeom>
        </p:spPr>
      </p:pic>
      <p:pic>
        <p:nvPicPr>
          <p:cNvPr id="32" name="Picture 31" descr="softwaresponsor_redgate.png"/>
          <p:cNvPicPr>
            <a:picLocks noChangeAspect="1"/>
          </p:cNvPicPr>
          <p:nvPr/>
        </p:nvPicPr>
        <p:blipFill>
          <a:blip r:embed="rId7"/>
          <a:stretch>
            <a:fillRect/>
          </a:stretch>
        </p:blipFill>
        <p:spPr>
          <a:xfrm>
            <a:off x="4148542" y="3908110"/>
            <a:ext cx="849711" cy="303468"/>
          </a:xfrm>
          <a:prstGeom prst="rect">
            <a:avLst/>
          </a:prstGeom>
        </p:spPr>
      </p:pic>
      <p:pic>
        <p:nvPicPr>
          <p:cNvPr id="33" name="Picture 32" descr="sponsor_commasoft.jpg"/>
          <p:cNvPicPr>
            <a:picLocks noChangeAspect="1"/>
          </p:cNvPicPr>
          <p:nvPr/>
        </p:nvPicPr>
        <p:blipFill>
          <a:blip r:embed="rId8"/>
          <a:stretch>
            <a:fillRect/>
          </a:stretch>
        </p:blipFill>
        <p:spPr>
          <a:xfrm>
            <a:off x="928662" y="2675429"/>
            <a:ext cx="1492248" cy="692829"/>
          </a:xfrm>
          <a:prstGeom prst="rect">
            <a:avLst/>
          </a:prstGeom>
        </p:spPr>
      </p:pic>
      <p:pic>
        <p:nvPicPr>
          <p:cNvPr id="35" name="Picture 34" descr="sponsor_empira.png"/>
          <p:cNvPicPr>
            <a:picLocks noChangeAspect="1"/>
          </p:cNvPicPr>
          <p:nvPr/>
        </p:nvPicPr>
        <p:blipFill>
          <a:blip r:embed="rId9"/>
          <a:stretch>
            <a:fillRect/>
          </a:stretch>
        </p:blipFill>
        <p:spPr>
          <a:xfrm>
            <a:off x="3786182" y="1785926"/>
            <a:ext cx="1143008" cy="530682"/>
          </a:xfrm>
          <a:prstGeom prst="rect">
            <a:avLst/>
          </a:prstGeom>
        </p:spPr>
      </p:pic>
      <p:pic>
        <p:nvPicPr>
          <p:cNvPr id="37" name="Picture 36" descr="sponsor_ppedv.jpg"/>
          <p:cNvPicPr>
            <a:picLocks noChangeAspect="1"/>
          </p:cNvPicPr>
          <p:nvPr/>
        </p:nvPicPr>
        <p:blipFill>
          <a:blip r:embed="rId10"/>
          <a:stretch>
            <a:fillRect/>
          </a:stretch>
        </p:blipFill>
        <p:spPr>
          <a:xfrm>
            <a:off x="3714744" y="2857496"/>
            <a:ext cx="1285884" cy="597017"/>
          </a:xfrm>
          <a:prstGeom prst="rect">
            <a:avLst/>
          </a:prstGeom>
        </p:spPr>
      </p:pic>
      <p:pic>
        <p:nvPicPr>
          <p:cNvPr id="38" name="Picture 37" descr="sponsor_prodot.jpg"/>
          <p:cNvPicPr>
            <a:picLocks noChangeAspect="1"/>
          </p:cNvPicPr>
          <p:nvPr/>
        </p:nvPicPr>
        <p:blipFill>
          <a:blip r:embed="rId11"/>
          <a:stretch>
            <a:fillRect/>
          </a:stretch>
        </p:blipFill>
        <p:spPr>
          <a:xfrm>
            <a:off x="5286380" y="2214554"/>
            <a:ext cx="1089640" cy="1175255"/>
          </a:xfrm>
          <a:prstGeom prst="rect">
            <a:avLst/>
          </a:prstGeom>
        </p:spPr>
      </p:pic>
      <p:sp>
        <p:nvSpPr>
          <p:cNvPr id="39" name="TextBox 38"/>
          <p:cNvSpPr txBox="1"/>
          <p:nvPr/>
        </p:nvSpPr>
        <p:spPr>
          <a:xfrm>
            <a:off x="1285852" y="3881770"/>
            <a:ext cx="1502334" cy="261610"/>
          </a:xfrm>
          <a:prstGeom prst="rect">
            <a:avLst/>
          </a:prstGeom>
          <a:noFill/>
        </p:spPr>
        <p:txBody>
          <a:bodyPr wrap="none" rtlCol="0">
            <a:spAutoFit/>
          </a:bodyPr>
          <a:lstStyle/>
          <a:p>
            <a:r>
              <a:rPr lang="de-DE" sz="1100" b="1" dirty="0" smtClean="0">
                <a:solidFill>
                  <a:schemeClr val="bg1"/>
                </a:solidFill>
              </a:rPr>
              <a:t>Softwaresponsoren</a:t>
            </a:r>
            <a:endParaRPr lang="de-DE" sz="1100" b="1" dirty="0">
              <a:solidFill>
                <a:schemeClr val="bg1"/>
              </a:solidFill>
            </a:endParaRPr>
          </a:p>
        </p:txBody>
      </p:sp>
      <p:sp>
        <p:nvSpPr>
          <p:cNvPr id="40" name="TextBox 39"/>
          <p:cNvSpPr txBox="1"/>
          <p:nvPr/>
        </p:nvSpPr>
        <p:spPr>
          <a:xfrm>
            <a:off x="1500166" y="5167654"/>
            <a:ext cx="1306768" cy="261610"/>
          </a:xfrm>
          <a:prstGeom prst="rect">
            <a:avLst/>
          </a:prstGeom>
          <a:noFill/>
        </p:spPr>
        <p:txBody>
          <a:bodyPr wrap="none" rtlCol="0">
            <a:spAutoFit/>
          </a:bodyPr>
          <a:lstStyle/>
          <a:p>
            <a:r>
              <a:rPr lang="de-DE" sz="1100" b="1" dirty="0" smtClean="0">
                <a:solidFill>
                  <a:schemeClr val="bg1"/>
                </a:solidFill>
              </a:rPr>
              <a:t>Mediasponsoren</a:t>
            </a:r>
            <a:endParaRPr lang="de-DE" sz="1100" b="1" dirty="0">
              <a:solidFill>
                <a:schemeClr val="bg1"/>
              </a:solidFill>
            </a:endParaRPr>
          </a:p>
        </p:txBody>
      </p:sp>
      <p:pic>
        <p:nvPicPr>
          <p:cNvPr id="41" name="Picture 40" descr="mediasponsor_dnm.jpg"/>
          <p:cNvPicPr>
            <a:picLocks noChangeAspect="1"/>
          </p:cNvPicPr>
          <p:nvPr/>
        </p:nvPicPr>
        <p:blipFill>
          <a:blip r:embed="rId12"/>
          <a:srcRect b="13120"/>
          <a:stretch>
            <a:fillRect/>
          </a:stretch>
        </p:blipFill>
        <p:spPr>
          <a:xfrm>
            <a:off x="1643042" y="5670572"/>
            <a:ext cx="1073682" cy="473072"/>
          </a:xfrm>
          <a:prstGeom prst="rect">
            <a:avLst/>
          </a:prstGeom>
        </p:spPr>
      </p:pic>
      <p:pic>
        <p:nvPicPr>
          <p:cNvPr id="42" name="Picture 41" descr="mediasponsor_dnp.jpg"/>
          <p:cNvPicPr>
            <a:picLocks noChangeAspect="1"/>
          </p:cNvPicPr>
          <p:nvPr/>
        </p:nvPicPr>
        <p:blipFill>
          <a:blip r:embed="rId13"/>
          <a:srcRect b="13120"/>
          <a:stretch>
            <a:fillRect/>
          </a:stretch>
        </p:blipFill>
        <p:spPr>
          <a:xfrm>
            <a:off x="2742507" y="5358695"/>
            <a:ext cx="1066013" cy="473072"/>
          </a:xfrm>
          <a:prstGeom prst="rect">
            <a:avLst/>
          </a:prstGeom>
        </p:spPr>
      </p:pic>
      <p:pic>
        <p:nvPicPr>
          <p:cNvPr id="43" name="Picture 42" descr="mediasponsor_vs1.jpg"/>
          <p:cNvPicPr>
            <a:picLocks noChangeAspect="1"/>
          </p:cNvPicPr>
          <p:nvPr/>
        </p:nvPicPr>
        <p:blipFill>
          <a:blip r:embed="rId14"/>
          <a:srcRect b="13120"/>
          <a:stretch>
            <a:fillRect/>
          </a:stretch>
        </p:blipFill>
        <p:spPr>
          <a:xfrm>
            <a:off x="3710272" y="5034570"/>
            <a:ext cx="1081351" cy="473072"/>
          </a:xfrm>
          <a:prstGeom prst="rect">
            <a:avLst/>
          </a:prstGeom>
        </p:spPr>
      </p:pic>
      <p:pic>
        <p:nvPicPr>
          <p:cNvPr id="2050" name="Picture 2"/>
          <p:cNvPicPr>
            <a:picLocks noChangeAspect="1" noChangeArrowheads="1"/>
          </p:cNvPicPr>
          <p:nvPr/>
        </p:nvPicPr>
        <p:blipFill>
          <a:blip r:embed="rId15"/>
          <a:srcRect/>
          <a:stretch>
            <a:fillRect/>
          </a:stretch>
        </p:blipFill>
        <p:spPr bwMode="auto">
          <a:xfrm>
            <a:off x="2500298" y="2214554"/>
            <a:ext cx="1419229" cy="374740"/>
          </a:xfrm>
          <a:prstGeom prst="rect">
            <a:avLst/>
          </a:prstGeom>
          <a:noFill/>
          <a:ln w="9525">
            <a:noFill/>
            <a:miter lim="800000"/>
            <a:headEnd/>
            <a:tailEnd/>
          </a:ln>
          <a:effectLst/>
        </p:spPr>
      </p:pic>
      <p:pic>
        <p:nvPicPr>
          <p:cNvPr id="2051" name="Picture 3"/>
          <p:cNvPicPr>
            <a:picLocks noChangeAspect="1" noChangeArrowheads="1"/>
          </p:cNvPicPr>
          <p:nvPr/>
        </p:nvPicPr>
        <p:blipFill>
          <a:blip r:embed="rId16" cstate="print"/>
          <a:srcRect/>
          <a:stretch>
            <a:fillRect/>
          </a:stretch>
        </p:blipFill>
        <p:spPr bwMode="auto">
          <a:xfrm>
            <a:off x="2571736" y="2598210"/>
            <a:ext cx="1435185" cy="94743"/>
          </a:xfrm>
          <a:prstGeom prst="rect">
            <a:avLst/>
          </a:prstGeom>
          <a:noFill/>
          <a:ln w="9525">
            <a:noFill/>
            <a:miter lim="800000"/>
            <a:headEnd/>
            <a:tailEnd/>
          </a:ln>
          <a:effectLst/>
        </p:spPr>
      </p:pic>
      <p:pic>
        <p:nvPicPr>
          <p:cNvPr id="2052" name="Picture 4"/>
          <p:cNvPicPr>
            <a:picLocks noChangeAspect="1" noChangeArrowheads="1"/>
          </p:cNvPicPr>
          <p:nvPr/>
        </p:nvPicPr>
        <p:blipFill>
          <a:blip r:embed="rId17"/>
          <a:srcRect/>
          <a:stretch>
            <a:fillRect/>
          </a:stretch>
        </p:blipFill>
        <p:spPr bwMode="auto">
          <a:xfrm>
            <a:off x="6215074" y="857232"/>
            <a:ext cx="1409700" cy="5048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18"/>
          <a:srcRect/>
          <a:stretch>
            <a:fillRect/>
          </a:stretch>
        </p:blipFill>
        <p:spPr bwMode="auto">
          <a:xfrm>
            <a:off x="6643702" y="1857364"/>
            <a:ext cx="1276350"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19"/>
          <a:srcRect/>
          <a:stretch>
            <a:fillRect/>
          </a:stretch>
        </p:blipFill>
        <p:spPr bwMode="auto">
          <a:xfrm>
            <a:off x="5072066" y="1285860"/>
            <a:ext cx="1333500" cy="619125"/>
          </a:xfrm>
          <a:prstGeom prst="rect">
            <a:avLst/>
          </a:prstGeom>
          <a:noFill/>
          <a:ln w="9525">
            <a:noFill/>
            <a:miter lim="800000"/>
            <a:headEnd/>
            <a:tailEnd/>
          </a:ln>
          <a:effectLst/>
        </p:spPr>
      </p:pic>
    </p:spTree>
  </p:cSld>
  <p:clrMapOvr>
    <a:masterClrMapping/>
  </p:clrMapOvr>
  <p:transition advTm="943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Javascript</a:t>
            </a:r>
            <a:r>
              <a:rPr lang="en-US" dirty="0" smtClean="0"/>
              <a:t> </a:t>
            </a:r>
            <a:r>
              <a:rPr lang="en-US" dirty="0" err="1" smtClean="0"/>
              <a:t>Webservices</a:t>
            </a:r>
            <a:endParaRPr lang="en-US" dirty="0"/>
          </a:p>
        </p:txBody>
      </p:sp>
      <p:sp>
        <p:nvSpPr>
          <p:cNvPr id="3" name="Inhaltsplatzhalter 2"/>
          <p:cNvSpPr>
            <a:spLocks noGrp="1"/>
          </p:cNvSpPr>
          <p:nvPr>
            <p:ph idx="1"/>
          </p:nvPr>
        </p:nvSpPr>
        <p:spPr>
          <a:xfrm>
            <a:off x="381000" y="1412875"/>
            <a:ext cx="8382000" cy="3016210"/>
          </a:xfrm>
        </p:spPr>
        <p:txBody>
          <a:bodyPr/>
          <a:lstStyle/>
          <a:p>
            <a:r>
              <a:rPr lang="en-US" dirty="0" smtClean="0"/>
              <a:t>JSON </a:t>
            </a:r>
            <a:r>
              <a:rPr lang="en-US" dirty="0" err="1" smtClean="0"/>
              <a:t>statt</a:t>
            </a:r>
            <a:r>
              <a:rPr lang="en-US" dirty="0" smtClean="0"/>
              <a:t> XML</a:t>
            </a:r>
          </a:p>
          <a:p>
            <a:pPr lvl="1"/>
            <a:r>
              <a:rPr lang="de-DE" dirty="0" smtClean="0"/>
              <a:t>Ca. 30% weniger Overhead</a:t>
            </a:r>
          </a:p>
          <a:p>
            <a:pPr lvl="1"/>
            <a:r>
              <a:rPr lang="de-DE" dirty="0" smtClean="0"/>
              <a:t>Neues [</a:t>
            </a:r>
            <a:r>
              <a:rPr lang="de-DE" dirty="0" err="1" smtClean="0"/>
              <a:t>ScriptService</a:t>
            </a:r>
            <a:r>
              <a:rPr lang="de-DE" dirty="0" smtClean="0"/>
              <a:t>] Attribut</a:t>
            </a:r>
          </a:p>
          <a:p>
            <a:r>
              <a:rPr lang="de-DE" dirty="0" smtClean="0"/>
              <a:t>Automatische Generierung</a:t>
            </a:r>
          </a:p>
          <a:p>
            <a:r>
              <a:rPr lang="de-DE" dirty="0" smtClean="0"/>
              <a:t>Webservices Bridge</a:t>
            </a:r>
          </a:p>
          <a:p>
            <a:r>
              <a:rPr lang="de-DE" dirty="0" smtClean="0"/>
              <a:t>Alternative</a:t>
            </a:r>
            <a:r>
              <a:rPr lang="de-DE" smtClean="0"/>
              <a:t>: </a:t>
            </a:r>
            <a:r>
              <a:rPr lang="de-DE" b="1" smtClean="0"/>
              <a:t>PageMethod</a:t>
            </a:r>
            <a:endParaRPr lang="de-DE" dirty="0" smtClean="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Javascript</a:t>
            </a:r>
            <a:r>
              <a:rPr lang="en-US" dirty="0" smtClean="0"/>
              <a:t> </a:t>
            </a:r>
            <a:r>
              <a:rPr lang="en-US" dirty="0" err="1" smtClean="0"/>
              <a:t>Webservices</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Javascript</a:t>
            </a:r>
            <a:r>
              <a:rPr lang="en-US" dirty="0" smtClean="0"/>
              <a:t> Debugging</a:t>
            </a:r>
            <a:endParaRPr lang="en-US" dirty="0"/>
          </a:p>
        </p:txBody>
      </p:sp>
      <p:sp>
        <p:nvSpPr>
          <p:cNvPr id="3" name="Inhaltsplatzhalter 2"/>
          <p:cNvSpPr>
            <a:spLocks noGrp="1"/>
          </p:cNvSpPr>
          <p:nvPr>
            <p:ph idx="1"/>
          </p:nvPr>
        </p:nvSpPr>
        <p:spPr>
          <a:xfrm>
            <a:off x="381000" y="1412875"/>
            <a:ext cx="8382000" cy="3964162"/>
          </a:xfrm>
        </p:spPr>
        <p:txBody>
          <a:bodyPr/>
          <a:lstStyle/>
          <a:p>
            <a:r>
              <a:rPr lang="de-DE" dirty="0" err="1" smtClean="0"/>
              <a:t>Sys.Debug</a:t>
            </a:r>
            <a:r>
              <a:rPr lang="de-DE" dirty="0" smtClean="0"/>
              <a:t> Objekt</a:t>
            </a:r>
          </a:p>
          <a:p>
            <a:pPr lvl="1"/>
            <a:r>
              <a:rPr lang="de-DE" dirty="0" smtClean="0"/>
              <a:t>Debugging</a:t>
            </a:r>
          </a:p>
          <a:p>
            <a:pPr lvl="1"/>
            <a:r>
              <a:rPr lang="de-DE" dirty="0" err="1" smtClean="0"/>
              <a:t>Tracing</a:t>
            </a:r>
            <a:endParaRPr lang="de-DE" dirty="0" smtClean="0"/>
          </a:p>
          <a:p>
            <a:endParaRPr lang="de-DE" dirty="0" smtClean="0"/>
          </a:p>
          <a:p>
            <a:endParaRPr lang="de-DE" dirty="0" smtClean="0"/>
          </a:p>
          <a:p>
            <a:r>
              <a:rPr lang="de-DE" dirty="0" err="1" smtClean="0"/>
              <a:t>MicrosoftAjax.debug.js</a:t>
            </a:r>
            <a:endParaRPr lang="de-DE" dirty="0" smtClean="0"/>
          </a:p>
          <a:p>
            <a:pPr lvl="1"/>
            <a:r>
              <a:rPr lang="de-DE" dirty="0" smtClean="0"/>
              <a:t>Lesbare Formatierung</a:t>
            </a:r>
          </a:p>
          <a:p>
            <a:pPr lvl="1"/>
            <a:r>
              <a:rPr lang="de-DE" dirty="0" smtClean="0"/>
              <a:t>Kommentare</a:t>
            </a:r>
          </a:p>
        </p:txBody>
      </p:sp>
      <p:pic>
        <p:nvPicPr>
          <p:cNvPr id="1026" name="Picture 2"/>
          <p:cNvPicPr>
            <a:picLocks noChangeAspect="1" noChangeArrowheads="1"/>
          </p:cNvPicPr>
          <p:nvPr/>
        </p:nvPicPr>
        <p:blipFill>
          <a:blip r:embed="rId2"/>
          <a:srcRect/>
          <a:stretch>
            <a:fillRect/>
          </a:stretch>
        </p:blipFill>
        <p:spPr bwMode="auto">
          <a:xfrm>
            <a:off x="4572000" y="1428736"/>
            <a:ext cx="3838575" cy="21240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Debuggint</a:t>
            </a:r>
            <a:endParaRPr lang="en-US" dirty="0"/>
          </a:p>
        </p:txBody>
      </p:sp>
      <p:sp>
        <p:nvSpPr>
          <p:cNvPr id="3" name="Inhaltsplatzhalter 2"/>
          <p:cNvSpPr>
            <a:spLocks noGrp="1"/>
          </p:cNvSpPr>
          <p:nvPr>
            <p:ph idx="1"/>
          </p:nvPr>
        </p:nvSpPr>
        <p:spPr>
          <a:xfrm>
            <a:off x="381000" y="1412875"/>
            <a:ext cx="8382000" cy="2880789"/>
          </a:xfrm>
        </p:spPr>
        <p:txBody>
          <a:bodyPr/>
          <a:lstStyle/>
          <a:p>
            <a:r>
              <a:rPr lang="en-US" dirty="0" smtClean="0"/>
              <a:t>Debugging </a:t>
            </a:r>
            <a:r>
              <a:rPr lang="en-US" dirty="0" err="1" smtClean="0"/>
              <a:t>unterstützt</a:t>
            </a:r>
            <a:endParaRPr lang="en-US" dirty="0" smtClean="0"/>
          </a:p>
          <a:p>
            <a:pPr lvl="1"/>
            <a:r>
              <a:rPr lang="en-US" dirty="0" smtClean="0"/>
              <a:t>"assert"</a:t>
            </a:r>
          </a:p>
          <a:p>
            <a:pPr lvl="1"/>
            <a:r>
              <a:rPr lang="en-US" dirty="0" smtClean="0"/>
              <a:t>"fail"</a:t>
            </a:r>
          </a:p>
          <a:p>
            <a:pPr lvl="1"/>
            <a:r>
              <a:rPr lang="en-US" dirty="0" smtClean="0"/>
              <a:t>"trace"</a:t>
            </a:r>
          </a:p>
          <a:p>
            <a:pPr lvl="1"/>
            <a:r>
              <a:rPr lang="en-US" dirty="0" smtClean="0"/>
              <a:t>"</a:t>
            </a:r>
            <a:r>
              <a:rPr lang="en-US" dirty="0" err="1" smtClean="0"/>
              <a:t>traceDump</a:t>
            </a:r>
            <a:r>
              <a:rPr lang="en-US" dirty="0" smtClean="0"/>
              <a:t>"</a:t>
            </a:r>
          </a:p>
          <a:p>
            <a:endParaRPr lang="en-US" dirty="0"/>
          </a:p>
        </p:txBody>
      </p:sp>
      <p:sp>
        <p:nvSpPr>
          <p:cNvPr id="5" name="Textfeld 4"/>
          <p:cNvSpPr txBox="1"/>
          <p:nvPr/>
        </p:nvSpPr>
        <p:spPr>
          <a:xfrm>
            <a:off x="571472" y="4143380"/>
            <a:ext cx="4143404" cy="461665"/>
          </a:xfrm>
          <a:prstGeom prst="rect">
            <a:avLst/>
          </a:prstGeom>
          <a:solidFill>
            <a:schemeClr val="tx1"/>
          </a:solidFill>
          <a:ln>
            <a:solidFill>
              <a:schemeClr val="bg1"/>
            </a:solidFill>
          </a:ln>
        </p:spPr>
        <p:txBody>
          <a:bodyPr wrap="square" rtlCol="0">
            <a:spAutoFit/>
          </a:bodyPr>
          <a:lstStyle/>
          <a:p>
            <a:pPr marL="0" lvl="1"/>
            <a:r>
              <a:rPr lang="de-DE" sz="2400" dirty="0" err="1" smtClean="0">
                <a:solidFill>
                  <a:schemeClr val="bg1"/>
                </a:solidFill>
                <a:latin typeface="Calibri" pitchFamily="34" charset="0"/>
              </a:rPr>
              <a:t>Sys.Debug</a:t>
            </a:r>
            <a:r>
              <a:rPr lang="de-DE" sz="2400" dirty="0" smtClean="0">
                <a:solidFill>
                  <a:schemeClr val="bg1"/>
                </a:solidFill>
                <a:latin typeface="Calibri" pitchFamily="34" charset="0"/>
              </a:rPr>
              <a:t> = </a:t>
            </a:r>
            <a:r>
              <a:rPr lang="de-DE" sz="2400" dirty="0" err="1" smtClean="0">
                <a:solidFill>
                  <a:schemeClr val="bg1"/>
                </a:solidFill>
                <a:latin typeface="Calibri" pitchFamily="34" charset="0"/>
              </a:rPr>
              <a:t>new</a:t>
            </a:r>
            <a:r>
              <a:rPr lang="de-DE" sz="2400" dirty="0" smtClean="0">
                <a:solidFill>
                  <a:schemeClr val="bg1"/>
                </a:solidFill>
                <a:latin typeface="Calibri" pitchFamily="34" charset="0"/>
              </a:rPr>
              <a:t> </a:t>
            </a:r>
            <a:r>
              <a:rPr lang="de-DE" sz="2400" dirty="0" err="1" smtClean="0">
                <a:solidFill>
                  <a:schemeClr val="bg1"/>
                </a:solidFill>
                <a:latin typeface="Calibri" pitchFamily="34" charset="0"/>
              </a:rPr>
              <a:t>Sys._Debug</a:t>
            </a:r>
            <a:r>
              <a:rPr lang="de-DE" sz="2400" dirty="0" smtClean="0">
                <a:solidFill>
                  <a:schemeClr val="bg1"/>
                </a:solidFill>
                <a:latin typeface="Calibri" pitchFamily="34" charset="0"/>
              </a:rPr>
              <a:t>();</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Javascript</a:t>
            </a:r>
            <a:r>
              <a:rPr lang="en-US" dirty="0" smtClean="0"/>
              <a:t> Debugging</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Sys.Application</a:t>
            </a:r>
            <a:endParaRPr lang="en-US" dirty="0"/>
          </a:p>
        </p:txBody>
      </p:sp>
      <p:sp>
        <p:nvSpPr>
          <p:cNvPr id="3" name="Inhaltsplatzhalter 2"/>
          <p:cNvSpPr>
            <a:spLocks noGrp="1"/>
          </p:cNvSpPr>
          <p:nvPr>
            <p:ph idx="1"/>
          </p:nvPr>
        </p:nvSpPr>
        <p:spPr>
          <a:xfrm>
            <a:off x="381000" y="1412875"/>
            <a:ext cx="8382000" cy="984885"/>
          </a:xfrm>
        </p:spPr>
        <p:txBody>
          <a:bodyPr/>
          <a:lstStyle/>
          <a:p>
            <a:r>
              <a:rPr lang="de-DE" dirty="0" smtClean="0"/>
              <a:t>Zuständig für den Client-Page-LifeCycle</a:t>
            </a:r>
          </a:p>
          <a:p>
            <a:r>
              <a:rPr lang="de-DE" dirty="0" err="1" smtClean="0"/>
              <a:t>Läd</a:t>
            </a:r>
            <a:r>
              <a:rPr lang="de-DE" dirty="0" smtClean="0"/>
              <a:t> &amp; initialisiert Komponenten</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Client Page LifeCycle</a:t>
            </a:r>
            <a:endParaRPr lang="de-DE" dirty="0"/>
          </a:p>
        </p:txBody>
      </p:sp>
      <p:sp>
        <p:nvSpPr>
          <p:cNvPr id="3" name="Inhaltsplatzhalter 2"/>
          <p:cNvSpPr>
            <a:spLocks noGrp="1"/>
          </p:cNvSpPr>
          <p:nvPr>
            <p:ph idx="1"/>
          </p:nvPr>
        </p:nvSpPr>
        <p:spPr/>
        <p:txBody>
          <a:bodyPr/>
          <a:lstStyle/>
          <a:p>
            <a:endParaRPr lang="de-DE" dirty="0"/>
          </a:p>
        </p:txBody>
      </p:sp>
      <p:sp>
        <p:nvSpPr>
          <p:cNvPr id="4" name="Abgerundetes Rechteck 3"/>
          <p:cNvSpPr/>
          <p:nvPr/>
        </p:nvSpPr>
        <p:spPr bwMode="auto">
          <a:xfrm>
            <a:off x="357158" y="1000108"/>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err="1" smtClean="0">
                <a:solidFill>
                  <a:srgbClr val="FFFFFF"/>
                </a:solidFill>
                <a:effectLst>
                  <a:outerShdw blurRad="38100" dist="38100" dir="2700000" algn="tl">
                    <a:srgbClr val="000000">
                      <a:alpha val="43137"/>
                    </a:srgbClr>
                  </a:outerShdw>
                </a:effectLst>
                <a:latin typeface="Segoe" pitchFamily="34" charset="0"/>
              </a:rPr>
              <a:t>Window</a:t>
            </a: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Abgerundetes Rechteck 4"/>
          <p:cNvSpPr/>
          <p:nvPr/>
        </p:nvSpPr>
        <p:spPr bwMode="auto">
          <a:xfrm>
            <a:off x="3393273" y="1000108"/>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err="1" smtClean="0">
                <a:solidFill>
                  <a:srgbClr val="FFFFFF"/>
                </a:solidFill>
                <a:effectLst>
                  <a:outerShdw blurRad="38100" dist="38100" dir="2700000" algn="tl">
                    <a:srgbClr val="000000">
                      <a:alpha val="43137"/>
                    </a:srgbClr>
                  </a:outerShdw>
                </a:effectLst>
                <a:latin typeface="Segoe" pitchFamily="34" charset="0"/>
              </a:rPr>
              <a:t>Sys.Application</a:t>
            </a: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Abgerundetes Rechteck 5"/>
          <p:cNvSpPr/>
          <p:nvPr/>
        </p:nvSpPr>
        <p:spPr bwMode="auto">
          <a:xfrm>
            <a:off x="6429388" y="1000108"/>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err="1" smtClean="0">
                <a:solidFill>
                  <a:srgbClr val="FFFFFF"/>
                </a:solidFill>
                <a:effectLst>
                  <a:outerShdw blurRad="38100" dist="38100" dir="2700000" algn="tl">
                    <a:srgbClr val="000000">
                      <a:alpha val="43137"/>
                    </a:srgbClr>
                  </a:outerShdw>
                </a:effectLst>
                <a:latin typeface="Segoe" pitchFamily="34" charset="0"/>
              </a:rPr>
              <a:t>Component</a:t>
            </a: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hteck 7"/>
          <p:cNvSpPr/>
          <p:nvPr/>
        </p:nvSpPr>
        <p:spPr bwMode="auto">
          <a:xfrm>
            <a:off x="428596" y="1928802"/>
            <a:ext cx="2214578" cy="642942"/>
          </a:xfrm>
          <a:prstGeom prst="rect">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bg1"/>
                </a:solidFill>
                <a:effectLst>
                  <a:outerShdw blurRad="38100" dist="38100" dir="2700000" algn="tl">
                    <a:srgbClr val="000000">
                      <a:alpha val="43137"/>
                    </a:srgbClr>
                  </a:outerShdw>
                </a:effectLst>
                <a:latin typeface="Segoe" pitchFamily="34" charset="0"/>
              </a:rPr>
              <a:t>1. Open Page</a:t>
            </a:r>
          </a:p>
        </p:txBody>
      </p:sp>
      <p:sp>
        <p:nvSpPr>
          <p:cNvPr id="9" name="Rechteck 8"/>
          <p:cNvSpPr/>
          <p:nvPr/>
        </p:nvSpPr>
        <p:spPr bwMode="auto">
          <a:xfrm>
            <a:off x="3428992" y="2214554"/>
            <a:ext cx="2214578" cy="642942"/>
          </a:xfrm>
          <a:prstGeom prst="rect">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bg1"/>
                </a:solidFill>
                <a:effectLst>
                  <a:outerShdw blurRad="38100" dist="38100" dir="2700000" algn="tl">
                    <a:srgbClr val="000000">
                      <a:alpha val="43137"/>
                    </a:srgbClr>
                  </a:outerShdw>
                </a:effectLst>
                <a:latin typeface="Segoe" pitchFamily="34" charset="0"/>
              </a:rPr>
              <a:t>2. </a:t>
            </a:r>
            <a:r>
              <a:rPr lang="de-DE" sz="2300" dirty="0" err="1" smtClean="0">
                <a:solidFill>
                  <a:schemeClr val="bg1"/>
                </a:solidFill>
                <a:effectLst>
                  <a:outerShdw blurRad="38100" dist="38100" dir="2700000" algn="tl">
                    <a:srgbClr val="000000">
                      <a:alpha val="43137"/>
                    </a:srgbClr>
                  </a:outerShdw>
                </a:effectLst>
                <a:latin typeface="Segoe" pitchFamily="34" charset="0"/>
              </a:rPr>
              <a:t>init</a:t>
            </a:r>
            <a:endParaRPr lang="de-DE" sz="2300"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0" name="Rechteck 9"/>
          <p:cNvSpPr/>
          <p:nvPr/>
        </p:nvSpPr>
        <p:spPr bwMode="auto">
          <a:xfrm>
            <a:off x="6500826" y="2571744"/>
            <a:ext cx="2214578" cy="642942"/>
          </a:xfrm>
          <a:prstGeom prst="rect">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bg1"/>
                </a:solidFill>
                <a:effectLst>
                  <a:outerShdw blurRad="38100" dist="38100" dir="2700000" algn="tl">
                    <a:srgbClr val="000000">
                      <a:alpha val="43137"/>
                    </a:srgbClr>
                  </a:outerShdw>
                </a:effectLst>
                <a:latin typeface="Segoe" pitchFamily="34" charset="0"/>
              </a:rPr>
              <a:t>3. $</a:t>
            </a:r>
            <a:r>
              <a:rPr lang="de-DE" sz="2300" dirty="0" err="1" smtClean="0">
                <a:solidFill>
                  <a:schemeClr val="bg1"/>
                </a:solidFill>
                <a:effectLst>
                  <a:outerShdw blurRad="38100" dist="38100" dir="2700000" algn="tl">
                    <a:srgbClr val="000000">
                      <a:alpha val="43137"/>
                    </a:srgbClr>
                  </a:outerShdw>
                </a:effectLst>
                <a:latin typeface="Segoe" pitchFamily="34" charset="0"/>
              </a:rPr>
              <a:t>create</a:t>
            </a:r>
            <a:endParaRPr lang="de-DE" sz="2300"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1" name="Rechteck 10"/>
          <p:cNvSpPr/>
          <p:nvPr/>
        </p:nvSpPr>
        <p:spPr bwMode="auto">
          <a:xfrm>
            <a:off x="3428992" y="3357562"/>
            <a:ext cx="2214578" cy="642942"/>
          </a:xfrm>
          <a:prstGeom prst="rect">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bg1"/>
                </a:solidFill>
                <a:effectLst>
                  <a:outerShdw blurRad="38100" dist="38100" dir="2700000" algn="tl">
                    <a:srgbClr val="000000">
                      <a:alpha val="43137"/>
                    </a:srgbClr>
                  </a:outerShdw>
                </a:effectLst>
                <a:latin typeface="Segoe" pitchFamily="34" charset="0"/>
              </a:rPr>
              <a:t>4. </a:t>
            </a:r>
            <a:r>
              <a:rPr lang="de-DE" sz="2300" dirty="0" err="1" smtClean="0">
                <a:solidFill>
                  <a:schemeClr val="bg1"/>
                </a:solidFill>
                <a:effectLst>
                  <a:outerShdw blurRad="38100" dist="38100" dir="2700000" algn="tl">
                    <a:srgbClr val="000000">
                      <a:alpha val="43137"/>
                    </a:srgbClr>
                  </a:outerShdw>
                </a:effectLst>
                <a:latin typeface="Segoe" pitchFamily="34" charset="0"/>
              </a:rPr>
              <a:t>load</a:t>
            </a:r>
            <a:endParaRPr lang="de-DE" sz="2300"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2" name="Rechteck 11"/>
          <p:cNvSpPr/>
          <p:nvPr/>
        </p:nvSpPr>
        <p:spPr bwMode="auto">
          <a:xfrm>
            <a:off x="6500826" y="3786190"/>
            <a:ext cx="2214578" cy="642942"/>
          </a:xfrm>
          <a:prstGeom prst="rect">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bg1"/>
                </a:solidFill>
                <a:effectLst>
                  <a:outerShdw blurRad="38100" dist="38100" dir="2700000" algn="tl">
                    <a:srgbClr val="000000">
                      <a:alpha val="43137"/>
                    </a:srgbClr>
                  </a:outerShdw>
                </a:effectLst>
                <a:latin typeface="Segoe" pitchFamily="34" charset="0"/>
              </a:rPr>
              <a:t>5. $</a:t>
            </a:r>
            <a:r>
              <a:rPr lang="de-DE" sz="2300" dirty="0" err="1" smtClean="0">
                <a:solidFill>
                  <a:schemeClr val="bg1"/>
                </a:solidFill>
                <a:effectLst>
                  <a:outerShdw blurRad="38100" dist="38100" dir="2700000" algn="tl">
                    <a:srgbClr val="000000">
                      <a:alpha val="43137"/>
                    </a:srgbClr>
                  </a:outerShdw>
                </a:effectLst>
                <a:latin typeface="Segoe" pitchFamily="34" charset="0"/>
              </a:rPr>
              <a:t>get</a:t>
            </a:r>
            <a:endParaRPr lang="de-DE" sz="2300"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4" name="Rechteck 13"/>
          <p:cNvSpPr/>
          <p:nvPr/>
        </p:nvSpPr>
        <p:spPr bwMode="auto">
          <a:xfrm>
            <a:off x="428596" y="4643446"/>
            <a:ext cx="2214578" cy="642942"/>
          </a:xfrm>
          <a:prstGeom prst="rect">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bg1"/>
                </a:solidFill>
                <a:effectLst>
                  <a:outerShdw blurRad="38100" dist="38100" dir="2700000" algn="tl">
                    <a:srgbClr val="000000">
                      <a:alpha val="43137"/>
                    </a:srgbClr>
                  </a:outerShdw>
                </a:effectLst>
                <a:latin typeface="Segoe" pitchFamily="34" charset="0"/>
              </a:rPr>
              <a:t>6. Close Page</a:t>
            </a:r>
          </a:p>
        </p:txBody>
      </p:sp>
      <p:sp>
        <p:nvSpPr>
          <p:cNvPr id="15" name="Rechteck 14"/>
          <p:cNvSpPr/>
          <p:nvPr/>
        </p:nvSpPr>
        <p:spPr bwMode="auto">
          <a:xfrm>
            <a:off x="3428992" y="5000636"/>
            <a:ext cx="2214578" cy="642942"/>
          </a:xfrm>
          <a:prstGeom prst="rect">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bg1"/>
                </a:solidFill>
                <a:effectLst>
                  <a:outerShdw blurRad="38100" dist="38100" dir="2700000" algn="tl">
                    <a:srgbClr val="000000">
                      <a:alpha val="43137"/>
                    </a:srgbClr>
                  </a:outerShdw>
                </a:effectLst>
                <a:latin typeface="Segoe" pitchFamily="34" charset="0"/>
              </a:rPr>
              <a:t>7. </a:t>
            </a:r>
            <a:r>
              <a:rPr lang="de-DE" sz="2300" dirty="0" err="1" smtClean="0">
                <a:solidFill>
                  <a:schemeClr val="bg1"/>
                </a:solidFill>
                <a:effectLst>
                  <a:outerShdw blurRad="38100" dist="38100" dir="2700000" algn="tl">
                    <a:srgbClr val="000000">
                      <a:alpha val="43137"/>
                    </a:srgbClr>
                  </a:outerShdw>
                </a:effectLst>
                <a:latin typeface="Segoe" pitchFamily="34" charset="0"/>
              </a:rPr>
              <a:t>unload</a:t>
            </a:r>
            <a:endParaRPr lang="de-DE" sz="2300" dirty="0" smtClean="0">
              <a:solidFill>
                <a:schemeClr val="bg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Client-Page-</a:t>
            </a:r>
            <a:r>
              <a:rPr lang="en-US" dirty="0" err="1" smtClean="0"/>
              <a:t>LifeCycle</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Ajax Events</a:t>
            </a:r>
            <a:endParaRPr lang="de-DE" dirty="0"/>
          </a:p>
        </p:txBody>
      </p:sp>
      <p:sp>
        <p:nvSpPr>
          <p:cNvPr id="3" name="Inhaltsplatzhalter 2"/>
          <p:cNvSpPr>
            <a:spLocks noGrp="1"/>
          </p:cNvSpPr>
          <p:nvPr>
            <p:ph idx="1"/>
          </p:nvPr>
        </p:nvSpPr>
        <p:spPr>
          <a:xfrm>
            <a:off x="381000" y="1412875"/>
            <a:ext cx="8382000" cy="4235006"/>
          </a:xfrm>
        </p:spPr>
        <p:txBody>
          <a:bodyPr/>
          <a:lstStyle/>
          <a:p>
            <a:pPr>
              <a:buNone/>
            </a:pPr>
            <a:r>
              <a:rPr lang="de-DE" dirty="0" err="1" smtClean="0"/>
              <a:t>function</a:t>
            </a:r>
            <a:r>
              <a:rPr lang="de-DE" dirty="0" smtClean="0"/>
              <a:t> </a:t>
            </a:r>
            <a:r>
              <a:rPr lang="de-DE" dirty="0" err="1" smtClean="0"/>
              <a:t>pageLoad</a:t>
            </a:r>
            <a:r>
              <a:rPr lang="de-DE" dirty="0" smtClean="0"/>
              <a:t>() {</a:t>
            </a:r>
          </a:p>
          <a:p>
            <a:pPr>
              <a:buNone/>
            </a:pPr>
            <a:r>
              <a:rPr lang="de-DE" dirty="0" smtClean="0"/>
              <a:t>	</a:t>
            </a:r>
            <a:r>
              <a:rPr lang="de-DE" dirty="0" err="1" smtClean="0"/>
              <a:t>var</a:t>
            </a:r>
            <a:r>
              <a:rPr lang="de-DE" dirty="0" smtClean="0"/>
              <a:t> </a:t>
            </a:r>
            <a:r>
              <a:rPr lang="de-DE" dirty="0" err="1" smtClean="0"/>
              <a:t>element</a:t>
            </a:r>
            <a:r>
              <a:rPr lang="de-DE" dirty="0" smtClean="0"/>
              <a:t> = $</a:t>
            </a:r>
            <a:r>
              <a:rPr lang="de-DE" dirty="0" err="1" smtClean="0"/>
              <a:t>get</a:t>
            </a:r>
            <a:r>
              <a:rPr lang="de-DE" dirty="0" smtClean="0"/>
              <a:t>(“</a:t>
            </a:r>
            <a:r>
              <a:rPr lang="de-DE" dirty="0" err="1" smtClean="0"/>
              <a:t>elementId</a:t>
            </a:r>
            <a:r>
              <a:rPr lang="de-DE" dirty="0" smtClean="0"/>
              <a:t>“);</a:t>
            </a:r>
          </a:p>
          <a:p>
            <a:pPr>
              <a:buNone/>
            </a:pPr>
            <a:r>
              <a:rPr lang="de-DE" dirty="0" smtClean="0"/>
              <a:t>	$</a:t>
            </a:r>
            <a:r>
              <a:rPr lang="de-DE" dirty="0" err="1" smtClean="0"/>
              <a:t>addHandler</a:t>
            </a:r>
            <a:r>
              <a:rPr lang="de-DE" dirty="0" smtClean="0"/>
              <a:t>(</a:t>
            </a:r>
            <a:r>
              <a:rPr lang="de-DE" dirty="0" err="1" smtClean="0"/>
              <a:t>element</a:t>
            </a:r>
            <a:r>
              <a:rPr lang="de-DE" dirty="0" smtClean="0"/>
              <a:t>, „</a:t>
            </a:r>
            <a:r>
              <a:rPr lang="de-DE" dirty="0" err="1" smtClean="0"/>
              <a:t>click</a:t>
            </a:r>
            <a:r>
              <a:rPr lang="de-DE" dirty="0" smtClean="0"/>
              <a:t>“, </a:t>
            </a:r>
            <a:r>
              <a:rPr lang="de-DE" dirty="0" err="1" smtClean="0"/>
              <a:t>elementClick</a:t>
            </a:r>
            <a:r>
              <a:rPr lang="de-DE" dirty="0" smtClean="0"/>
              <a:t>);</a:t>
            </a:r>
          </a:p>
          <a:p>
            <a:pPr>
              <a:buNone/>
            </a:pPr>
            <a:r>
              <a:rPr lang="de-DE" dirty="0" smtClean="0"/>
              <a:t>}</a:t>
            </a:r>
          </a:p>
          <a:p>
            <a:pPr>
              <a:buNone/>
            </a:pPr>
            <a:endParaRPr lang="de-DE" dirty="0" smtClean="0"/>
          </a:p>
          <a:p>
            <a:pPr>
              <a:buNone/>
            </a:pPr>
            <a:r>
              <a:rPr lang="de-DE" dirty="0" err="1" smtClean="0"/>
              <a:t>function</a:t>
            </a:r>
            <a:r>
              <a:rPr lang="de-DE" dirty="0" smtClean="0"/>
              <a:t> </a:t>
            </a:r>
            <a:r>
              <a:rPr lang="de-DE" dirty="0" err="1" smtClean="0"/>
              <a:t>elementClick</a:t>
            </a:r>
            <a:r>
              <a:rPr lang="de-DE" dirty="0" smtClean="0"/>
              <a:t>(e) {</a:t>
            </a:r>
          </a:p>
          <a:p>
            <a:pPr>
              <a:buNone/>
            </a:pPr>
            <a:r>
              <a:rPr lang="de-DE" dirty="0" smtClean="0"/>
              <a:t>	// </a:t>
            </a:r>
            <a:r>
              <a:rPr lang="de-DE" dirty="0" err="1" smtClean="0"/>
              <a:t>event</a:t>
            </a:r>
            <a:r>
              <a:rPr lang="de-DE" dirty="0" smtClean="0"/>
              <a:t> </a:t>
            </a:r>
            <a:r>
              <a:rPr lang="de-DE" dirty="0" err="1" smtClean="0"/>
              <a:t>handling</a:t>
            </a:r>
            <a:endParaRPr lang="de-DE" dirty="0" smtClean="0"/>
          </a:p>
          <a:p>
            <a:pPr>
              <a:buNone/>
            </a:pPr>
            <a:r>
              <a:rPr lang="de-DE" dirty="0" smtClean="0"/>
              <a:t>}</a:t>
            </a:r>
            <a:endParaRPr lang="de-DE"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Ajax DOM</a:t>
            </a:r>
            <a:endParaRPr lang="de-DE" dirty="0"/>
          </a:p>
        </p:txBody>
      </p:sp>
      <p:sp>
        <p:nvSpPr>
          <p:cNvPr id="3" name="Inhaltsplatzhalter 2"/>
          <p:cNvSpPr>
            <a:spLocks noGrp="1"/>
          </p:cNvSpPr>
          <p:nvPr>
            <p:ph idx="1"/>
          </p:nvPr>
        </p:nvSpPr>
        <p:spPr>
          <a:xfrm>
            <a:off x="381000" y="1412875"/>
            <a:ext cx="8382000" cy="4148828"/>
          </a:xfrm>
        </p:spPr>
        <p:txBody>
          <a:bodyPr/>
          <a:lstStyle/>
          <a:p>
            <a:r>
              <a:rPr lang="de-DE" dirty="0" err="1" smtClean="0"/>
              <a:t>Sys.UI.DomElement</a:t>
            </a:r>
            <a:endParaRPr lang="de-DE" dirty="0" smtClean="0"/>
          </a:p>
          <a:p>
            <a:pPr lvl="1"/>
            <a:r>
              <a:rPr lang="de-DE" dirty="0" err="1" smtClean="0"/>
              <a:t>addCssClass</a:t>
            </a:r>
            <a:r>
              <a:rPr lang="de-DE" dirty="0" smtClean="0"/>
              <a:t> / </a:t>
            </a:r>
            <a:r>
              <a:rPr lang="de-DE" dirty="0" err="1" smtClean="0"/>
              <a:t>removeCssClass</a:t>
            </a:r>
            <a:endParaRPr lang="de-DE" dirty="0" smtClean="0"/>
          </a:p>
          <a:p>
            <a:pPr lvl="1"/>
            <a:r>
              <a:rPr lang="de-DE" dirty="0" err="1" smtClean="0"/>
              <a:t>containsCssClass</a:t>
            </a:r>
            <a:endParaRPr lang="de-DE" dirty="0" smtClean="0"/>
          </a:p>
          <a:p>
            <a:pPr lvl="1"/>
            <a:r>
              <a:rPr lang="de-DE" dirty="0" err="1" smtClean="0"/>
              <a:t>toggleCssClass</a:t>
            </a:r>
            <a:endParaRPr lang="de-DE" dirty="0" smtClean="0"/>
          </a:p>
          <a:p>
            <a:pPr lvl="1"/>
            <a:endParaRPr lang="de-DE" dirty="0" smtClean="0"/>
          </a:p>
          <a:p>
            <a:pPr lvl="1"/>
            <a:r>
              <a:rPr lang="de-DE" dirty="0" err="1" smtClean="0"/>
              <a:t>getBounds</a:t>
            </a:r>
            <a:endParaRPr lang="de-DE" dirty="0" smtClean="0"/>
          </a:p>
          <a:p>
            <a:pPr lvl="1"/>
            <a:r>
              <a:rPr lang="de-DE" dirty="0" err="1" smtClean="0"/>
              <a:t>setLocation</a:t>
            </a:r>
            <a:endParaRPr lang="de-DE" dirty="0" smtClean="0"/>
          </a:p>
          <a:p>
            <a:pPr lvl="1"/>
            <a:r>
              <a:rPr lang="de-DE" dirty="0" err="1" smtClean="0"/>
              <a:t>setVisible</a:t>
            </a:r>
            <a:r>
              <a:rPr lang="de-DE" dirty="0" smtClean="0"/>
              <a:t/>
            </a:r>
            <a:br>
              <a:rPr lang="de-DE" dirty="0" smtClean="0"/>
            </a:br>
            <a:endParaRPr lang="de-DE"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048381"/>
            <a:ext cx="7681913" cy="1523495"/>
          </a:xfrm>
        </p:spPr>
        <p:txBody>
          <a:bodyPr/>
          <a:lstStyle/>
          <a:p>
            <a:r>
              <a:rPr lang="fr-FR" dirty="0" err="1" smtClean="0"/>
              <a:t>Einführung</a:t>
            </a:r>
            <a:r>
              <a:rPr lang="fr-FR" dirty="0" smtClean="0"/>
              <a:t> in die </a:t>
            </a:r>
            <a:br>
              <a:rPr lang="fr-FR" dirty="0" smtClean="0"/>
            </a:br>
            <a:r>
              <a:rPr lang="fr-FR" dirty="0" smtClean="0"/>
              <a:t>Ajax Library</a:t>
            </a:r>
            <a:endParaRPr lang="en-US" dirty="0"/>
          </a:p>
        </p:txBody>
      </p:sp>
      <p:sp>
        <p:nvSpPr>
          <p:cNvPr id="3" name="Subtitle 2"/>
          <p:cNvSpPr>
            <a:spLocks noGrp="1"/>
          </p:cNvSpPr>
          <p:nvPr>
            <p:ph type="subTitle" idx="1"/>
          </p:nvPr>
        </p:nvSpPr>
        <p:spPr>
          <a:xfrm>
            <a:off x="730249" y="4344988"/>
            <a:ext cx="7913717" cy="461665"/>
          </a:xfrm>
        </p:spPr>
        <p:txBody>
          <a:bodyPr/>
          <a:lstStyle/>
          <a:p>
            <a:r>
              <a:rPr lang="en-US" dirty="0" smtClean="0"/>
              <a:t>Jan Molnar</a:t>
            </a:r>
          </a:p>
          <a:p>
            <a:r>
              <a:rPr lang="en-US" dirty="0" smtClean="0">
                <a:hlinkClick r:id="rId3"/>
              </a:rPr>
              <a:t>Jan-Cornelius.Monlnar@studentprogram.de</a:t>
            </a:r>
            <a:endParaRPr lang="en-US" dirty="0" smtClean="0"/>
          </a:p>
          <a:p>
            <a:r>
              <a:rPr lang="en-US" dirty="0" smtClean="0"/>
              <a:t>Dennis </a:t>
            </a:r>
            <a:r>
              <a:rPr lang="en-US" dirty="0" err="1" smtClean="0"/>
              <a:t>Zielke</a:t>
            </a:r>
            <a:endParaRPr lang="en-US" dirty="0" smtClean="0"/>
          </a:p>
          <a:p>
            <a:r>
              <a:rPr lang="en-US" dirty="0" smtClean="0">
                <a:hlinkClick r:id="rId4"/>
              </a:rPr>
              <a:t>i-denniz@microsoft.com</a:t>
            </a:r>
            <a:endParaRPr lang="en-US" dirty="0" smtClean="0"/>
          </a:p>
          <a:p>
            <a:endParaRPr lang="en-US" dirty="0" smtClean="0"/>
          </a:p>
          <a:p>
            <a:endParaRPr lang="en-US" dirty="0" smtClean="0"/>
          </a:p>
          <a:p>
            <a:r>
              <a:rPr lang="en-US" dirty="0" smtClean="0"/>
              <a:t/>
            </a:r>
            <a:br>
              <a:rPr lang="en-US" dirty="0" smtClean="0"/>
            </a:br>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Ajax DOM</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Ajax Services</a:t>
            </a:r>
            <a:endParaRPr lang="de-DE" dirty="0"/>
          </a:p>
        </p:txBody>
      </p:sp>
      <p:sp>
        <p:nvSpPr>
          <p:cNvPr id="3" name="Inhaltsplatzhalter 2"/>
          <p:cNvSpPr>
            <a:spLocks noGrp="1"/>
          </p:cNvSpPr>
          <p:nvPr>
            <p:ph idx="1"/>
          </p:nvPr>
        </p:nvSpPr>
        <p:spPr>
          <a:xfrm>
            <a:off x="381000" y="1412875"/>
            <a:ext cx="8382000" cy="2954655"/>
          </a:xfrm>
        </p:spPr>
        <p:txBody>
          <a:bodyPr/>
          <a:lstStyle/>
          <a:p>
            <a:r>
              <a:rPr lang="de-DE" dirty="0" smtClean="0"/>
              <a:t>Authentication Service</a:t>
            </a:r>
            <a:br>
              <a:rPr lang="de-DE" dirty="0" smtClean="0"/>
            </a:br>
            <a:r>
              <a:rPr lang="de-DE" dirty="0" smtClean="0"/>
              <a:t>Zugriff auf ASP.NET Membership</a:t>
            </a:r>
          </a:p>
          <a:p>
            <a:r>
              <a:rPr lang="de-DE" dirty="0" smtClean="0"/>
              <a:t>Profile Service</a:t>
            </a:r>
            <a:br>
              <a:rPr lang="de-DE" dirty="0" smtClean="0"/>
            </a:br>
            <a:r>
              <a:rPr lang="de-DE" dirty="0" smtClean="0"/>
              <a:t>Zugriff auf ASP.NET Profil</a:t>
            </a:r>
          </a:p>
          <a:p>
            <a:endParaRPr lang="de-DE" dirty="0" smtClean="0"/>
          </a:p>
          <a:p>
            <a:endParaRPr lang="de-DE"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Ajax Services</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a:t>Sys.Preview.[UI.].Data</a:t>
            </a:r>
            <a:endParaRPr lang="en-US" dirty="0"/>
          </a:p>
        </p:txBody>
      </p:sp>
      <p:sp>
        <p:nvSpPr>
          <p:cNvPr id="6" name="Textplatzhalter 5"/>
          <p:cNvSpPr>
            <a:spLocks noGrp="1"/>
          </p:cNvSpPr>
          <p:nvPr>
            <p:ph type="body" sz="quarter" idx="10"/>
          </p:nvPr>
        </p:nvSpPr>
        <p:spPr>
          <a:xfrm>
            <a:off x="381000" y="1411552"/>
            <a:ext cx="8382000" cy="1526572"/>
          </a:xfrm>
        </p:spPr>
        <p:txBody>
          <a:bodyPr/>
          <a:lstStyle/>
          <a:p>
            <a:r>
              <a:rPr lang="en-US" dirty="0" err="1" smtClean="0"/>
              <a:t>Enthält</a:t>
            </a:r>
            <a:r>
              <a:rPr lang="en-US" dirty="0" smtClean="0"/>
              <a:t> </a:t>
            </a:r>
            <a:r>
              <a:rPr lang="en-US" dirty="0" err="1" smtClean="0"/>
              <a:t>Databinding</a:t>
            </a:r>
            <a:r>
              <a:rPr lang="en-US" dirty="0" smtClean="0"/>
              <a:t> </a:t>
            </a:r>
            <a:r>
              <a:rPr lang="en-US" dirty="0" err="1" smtClean="0"/>
              <a:t>fähige</a:t>
            </a:r>
            <a:r>
              <a:rPr lang="en-US" dirty="0" smtClean="0"/>
              <a:t> </a:t>
            </a:r>
            <a:r>
              <a:rPr lang="en-US" dirty="0" err="1" smtClean="0"/>
              <a:t>Klassen</a:t>
            </a:r>
            <a:endParaRPr lang="en-US" dirty="0" smtClean="0"/>
          </a:p>
          <a:p>
            <a:r>
              <a:rPr lang="en-US" dirty="0" err="1" smtClean="0"/>
              <a:t>ItemView</a:t>
            </a:r>
            <a:r>
              <a:rPr lang="en-US" dirty="0" smtClean="0"/>
              <a:t> und </a:t>
            </a:r>
            <a:r>
              <a:rPr lang="en-US" dirty="0" err="1" smtClean="0"/>
              <a:t>ListView</a:t>
            </a:r>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Javascript</a:t>
            </a:r>
            <a:r>
              <a:rPr lang="en-US" dirty="0" smtClean="0"/>
              <a:t> </a:t>
            </a:r>
            <a:r>
              <a:rPr lang="en-US" dirty="0" err="1" smtClean="0"/>
              <a:t>Databinding</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381000" y="230188"/>
            <a:ext cx="8382000" cy="664797"/>
          </a:xfrm>
        </p:spPr>
        <p:txBody>
          <a:bodyPr/>
          <a:lstStyle/>
          <a:p>
            <a:r>
              <a:rPr lang="de-DE" dirty="0" err="1" smtClean="0"/>
              <a:t>Sys.Preview.UI</a:t>
            </a:r>
            <a:endParaRPr lang="en-US" dirty="0"/>
          </a:p>
        </p:txBody>
      </p:sp>
      <p:sp>
        <p:nvSpPr>
          <p:cNvPr id="6" name="Textplatzhalter 5"/>
          <p:cNvSpPr>
            <a:spLocks noGrp="1"/>
          </p:cNvSpPr>
          <p:nvPr>
            <p:ph type="body" sz="quarter" idx="10"/>
          </p:nvPr>
        </p:nvSpPr>
        <p:spPr>
          <a:xfrm>
            <a:off x="381000" y="1411552"/>
            <a:ext cx="8382000" cy="3016210"/>
          </a:xfrm>
        </p:spPr>
        <p:txBody>
          <a:bodyPr/>
          <a:lstStyle/>
          <a:p>
            <a:r>
              <a:rPr lang="de-DE" dirty="0" err="1" smtClean="0"/>
              <a:t>Component</a:t>
            </a:r>
            <a:endParaRPr lang="de-DE" dirty="0" smtClean="0"/>
          </a:p>
          <a:p>
            <a:pPr lvl="1"/>
            <a:r>
              <a:rPr lang="de-DE" dirty="0" err="1" smtClean="0"/>
              <a:t>Timer</a:t>
            </a:r>
            <a:r>
              <a:rPr lang="de-DE" dirty="0" smtClean="0"/>
              <a:t>, </a:t>
            </a:r>
            <a:r>
              <a:rPr lang="de-DE" dirty="0" err="1" smtClean="0"/>
              <a:t>DragDropManager</a:t>
            </a:r>
            <a:r>
              <a:rPr lang="de-DE" dirty="0" smtClean="0"/>
              <a:t>, …</a:t>
            </a:r>
          </a:p>
          <a:p>
            <a:r>
              <a:rPr lang="de-DE" dirty="0" err="1" smtClean="0"/>
              <a:t>Behavior</a:t>
            </a:r>
            <a:endParaRPr lang="de-DE" dirty="0" smtClean="0"/>
          </a:p>
          <a:p>
            <a:pPr lvl="1"/>
            <a:r>
              <a:rPr lang="de-DE" dirty="0" smtClean="0"/>
              <a:t>Floating, </a:t>
            </a:r>
            <a:r>
              <a:rPr lang="de-DE" dirty="0" err="1" smtClean="0"/>
              <a:t>DropZone</a:t>
            </a:r>
            <a:r>
              <a:rPr lang="de-DE" dirty="0" smtClean="0"/>
              <a:t>, </a:t>
            </a:r>
            <a:r>
              <a:rPr lang="de-DE" dirty="0" err="1" smtClean="0"/>
              <a:t>Opacity</a:t>
            </a:r>
            <a:r>
              <a:rPr lang="de-DE" dirty="0" smtClean="0"/>
              <a:t>, …</a:t>
            </a:r>
          </a:p>
          <a:p>
            <a:r>
              <a:rPr lang="de-DE" dirty="0" err="1" smtClean="0"/>
              <a:t>Control</a:t>
            </a:r>
            <a:endParaRPr lang="de-DE" dirty="0" smtClean="0"/>
          </a:p>
          <a:p>
            <a:pPr lvl="1"/>
            <a:r>
              <a:rPr lang="de-DE" dirty="0" smtClean="0"/>
              <a:t>TextBox, Menu, </a:t>
            </a:r>
            <a:r>
              <a:rPr lang="de-DE" dirty="0" err="1" smtClean="0"/>
              <a:t>CheckBox</a:t>
            </a:r>
            <a:r>
              <a:rPr lang="de-DE" dirty="0" smtClean="0"/>
              <a:t>, …</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Ajax Drag &amp; Drop</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smtClean="0"/>
              <a:t>Summary</a:t>
            </a:r>
            <a:endParaRPr lang="en-AU" sz="3600" dirty="0">
              <a:solidFill>
                <a:schemeClr val="accent1"/>
              </a:solidFill>
            </a:endParaRPr>
          </a:p>
        </p:txBody>
      </p:sp>
      <p:sp>
        <p:nvSpPr>
          <p:cNvPr id="4" name="Content Placeholder 3"/>
          <p:cNvSpPr>
            <a:spLocks noGrp="1"/>
          </p:cNvSpPr>
          <p:nvPr>
            <p:ph idx="1"/>
          </p:nvPr>
        </p:nvSpPr>
        <p:spPr/>
        <p:txBody>
          <a:bodyPr/>
          <a:lstStyle/>
          <a:p>
            <a:endParaRPr lang="pt-PT"/>
          </a:p>
        </p:txBody>
      </p:sp>
    </p:spTree>
  </p:cSld>
  <p:clrMapOvr>
    <a:masterClrMapping/>
  </p:clrMapOvr>
  <p:transition advTm="1525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Q&amp;A</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_BC.png"/>
          <p:cNvPicPr>
            <a:picLocks noChangeAspect="1"/>
          </p:cNvPicPr>
          <p:nvPr/>
        </p:nvPicPr>
        <p:blipFill>
          <a:blip r:embed="rId3"/>
          <a:stretch>
            <a:fillRect/>
          </a:stretch>
        </p:blipFill>
        <p:spPr>
          <a:xfrm>
            <a:off x="2571736" y="2186354"/>
            <a:ext cx="3929090" cy="775478"/>
          </a:xfrm>
          <a:prstGeom prst="rect">
            <a:avLst/>
          </a:prstGeom>
        </p:spPr>
      </p:pic>
      <p:pic>
        <p:nvPicPr>
          <p:cNvPr id="6" name="Picture 5" descr="W_JC.png"/>
          <p:cNvPicPr>
            <a:picLocks noChangeAspect="1"/>
          </p:cNvPicPr>
          <p:nvPr/>
        </p:nvPicPr>
        <p:blipFill>
          <a:blip r:embed="rId4"/>
          <a:stretch>
            <a:fillRect/>
          </a:stretch>
        </p:blipFill>
        <p:spPr>
          <a:xfrm>
            <a:off x="2786050" y="1071546"/>
            <a:ext cx="3429024" cy="685806"/>
          </a:xfrm>
          <a:prstGeom prst="rect">
            <a:avLst/>
          </a:prstGeom>
        </p:spPr>
      </p:pic>
      <p:pic>
        <p:nvPicPr>
          <p:cNvPr id="7" name="Picture 6" descr="W_KU.png"/>
          <p:cNvPicPr>
            <a:picLocks noChangeAspect="1"/>
          </p:cNvPicPr>
          <p:nvPr/>
        </p:nvPicPr>
        <p:blipFill>
          <a:blip r:embed="rId5"/>
          <a:stretch>
            <a:fillRect/>
          </a:stretch>
        </p:blipFill>
        <p:spPr>
          <a:xfrm>
            <a:off x="2714612" y="3143248"/>
            <a:ext cx="3642946" cy="546441"/>
          </a:xfrm>
          <a:prstGeom prst="rect">
            <a:avLst/>
          </a:prstGeom>
        </p:spPr>
      </p:pic>
      <p:pic>
        <p:nvPicPr>
          <p:cNvPr id="8" name="Picture 7" descr="W_NR.png"/>
          <p:cNvPicPr>
            <a:picLocks noChangeAspect="1"/>
          </p:cNvPicPr>
          <p:nvPr/>
        </p:nvPicPr>
        <p:blipFill>
          <a:blip r:embed="rId6"/>
          <a:stretch>
            <a:fillRect/>
          </a:stretch>
        </p:blipFill>
        <p:spPr>
          <a:xfrm>
            <a:off x="2643174" y="4214818"/>
            <a:ext cx="3810026" cy="1143008"/>
          </a:xfrm>
          <a:prstGeom prst="rect">
            <a:avLst/>
          </a:prstGeom>
        </p:spPr>
      </p:pic>
      <p:sp>
        <p:nvSpPr>
          <p:cNvPr id="9" name="TextBox 8"/>
          <p:cNvSpPr txBox="1"/>
          <p:nvPr/>
        </p:nvSpPr>
        <p:spPr>
          <a:xfrm>
            <a:off x="3310182" y="3571876"/>
            <a:ext cx="2404826" cy="369332"/>
          </a:xfrm>
          <a:prstGeom prst="rect">
            <a:avLst/>
          </a:prstGeom>
          <a:noFill/>
        </p:spPr>
        <p:txBody>
          <a:bodyPr wrap="none" rtlCol="0">
            <a:spAutoFit/>
          </a:bodyPr>
          <a:lstStyle/>
          <a:p>
            <a:r>
              <a:rPr lang="de-DE" dirty="0" smtClean="0">
                <a:latin typeface="Lucida Sans" pitchFamily="34" charset="0"/>
              </a:rPr>
              <a:t>www.dnug-koeln.de</a:t>
            </a:r>
            <a:endParaRPr lang="de-DE" dirty="0">
              <a:latin typeface="Lucida Sans" pitchFamily="34" charset="0"/>
            </a:endParaRPr>
          </a:p>
        </p:txBody>
      </p:sp>
      <p:sp>
        <p:nvSpPr>
          <p:cNvPr id="10" name="TextBox 9"/>
          <p:cNvSpPr txBox="1"/>
          <p:nvPr/>
        </p:nvSpPr>
        <p:spPr>
          <a:xfrm>
            <a:off x="3786182" y="1682581"/>
            <a:ext cx="1645002" cy="246221"/>
          </a:xfrm>
          <a:prstGeom prst="rect">
            <a:avLst/>
          </a:prstGeom>
          <a:noFill/>
        </p:spPr>
        <p:txBody>
          <a:bodyPr wrap="none" rtlCol="0">
            <a:spAutoFit/>
          </a:bodyPr>
          <a:lstStyle/>
          <a:p>
            <a:r>
              <a:rPr lang="de-DE" sz="1000" dirty="0" smtClean="0">
                <a:latin typeface="Lucida Sans" pitchFamily="34" charset="0"/>
              </a:rPr>
              <a:t>www.justcommunity.de</a:t>
            </a:r>
            <a:endParaRPr lang="de-DE" sz="1000" dirty="0">
              <a:latin typeface="Lucida Sans"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dirty="0" smtClean="0"/>
              <a:t>Agenda</a:t>
            </a:r>
            <a:endParaRPr lang="en-AU" sz="3600" dirty="0">
              <a:solidFill>
                <a:schemeClr val="accent1"/>
              </a:solidFill>
            </a:endParaRPr>
          </a:p>
        </p:txBody>
      </p:sp>
      <p:sp>
        <p:nvSpPr>
          <p:cNvPr id="4" name="Content Placeholder 3"/>
          <p:cNvSpPr>
            <a:spLocks noGrp="1"/>
          </p:cNvSpPr>
          <p:nvPr>
            <p:ph idx="1"/>
          </p:nvPr>
        </p:nvSpPr>
        <p:spPr>
          <a:xfrm>
            <a:off x="381000" y="1412875"/>
            <a:ext cx="8382000" cy="3151632"/>
          </a:xfrm>
        </p:spPr>
        <p:txBody>
          <a:bodyPr/>
          <a:lstStyle/>
          <a:p>
            <a:r>
              <a:rPr lang="pt-PT" dirty="0" smtClean="0"/>
              <a:t>Ajax Library Grundlagen</a:t>
            </a:r>
          </a:p>
          <a:p>
            <a:r>
              <a:rPr lang="pt-PT" dirty="0" smtClean="0"/>
              <a:t>Javascript Debugging, Webservices</a:t>
            </a:r>
          </a:p>
          <a:p>
            <a:r>
              <a:rPr lang="pt-PT" dirty="0" smtClean="0"/>
              <a:t>Javascript Events</a:t>
            </a:r>
          </a:p>
          <a:p>
            <a:r>
              <a:rPr lang="pt-PT" dirty="0" smtClean="0"/>
              <a:t>Javascript Authentifizierung</a:t>
            </a:r>
          </a:p>
          <a:p>
            <a:r>
              <a:rPr lang="pt-PT" dirty="0" smtClean="0"/>
              <a:t>Databinding</a:t>
            </a:r>
          </a:p>
          <a:p>
            <a:r>
              <a:rPr lang="pt-PT" dirty="0" smtClean="0"/>
              <a:t>UI Effekte</a:t>
            </a:r>
          </a:p>
        </p:txBody>
      </p:sp>
    </p:spTree>
  </p:cSld>
  <p:clrMapOvr>
    <a:masterClrMapping/>
  </p:clrMapOvr>
  <p:transition advTm="1525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3" descr="white glow rectangle"/>
          <p:cNvPicPr>
            <a:picLocks noChangeAspect="1" noChangeArrowheads="1"/>
          </p:cNvPicPr>
          <p:nvPr/>
        </p:nvPicPr>
        <p:blipFill>
          <a:blip r:embed="rId3"/>
          <a:srcRect/>
          <a:stretch>
            <a:fillRect/>
          </a:stretch>
        </p:blipFill>
        <p:spPr bwMode="auto">
          <a:xfrm>
            <a:off x="500034" y="642918"/>
            <a:ext cx="8277149" cy="5543896"/>
          </a:xfrm>
          <a:prstGeom prst="rect">
            <a:avLst/>
          </a:prstGeom>
          <a:ln>
            <a:noFill/>
          </a:ln>
          <a:effectLst>
            <a:softEdge rad="112500"/>
          </a:effectLst>
          <a:scene3d>
            <a:camera prst="orthographicFront">
              <a:rot lat="19765777" lon="824348" rev="706514"/>
            </a:camera>
            <a:lightRig rig="threePt" dir="t"/>
          </a:scene3d>
        </p:spPr>
      </p:pic>
      <p:sp>
        <p:nvSpPr>
          <p:cNvPr id="10" name="Rectangle 53"/>
          <p:cNvSpPr>
            <a:spLocks noGrp="1" noChangeArrowheads="1"/>
          </p:cNvSpPr>
          <p:nvPr>
            <p:ph type="title"/>
          </p:nvPr>
        </p:nvSpPr>
        <p:spPr/>
        <p:txBody>
          <a:bodyPr/>
          <a:lstStyle/>
          <a:p>
            <a:pPr eaLnBrk="1" hangingPunct="1">
              <a:defRPr/>
            </a:pPr>
            <a:r>
              <a:rPr lang="en-AU" dirty="0" err="1" smtClean="0"/>
              <a:t>Sponsoren</a:t>
            </a:r>
            <a:endParaRPr lang="en-AU" dirty="0"/>
          </a:p>
        </p:txBody>
      </p:sp>
      <p:pic>
        <p:nvPicPr>
          <p:cNvPr id="28" name="Picture 27" descr="softwaresponsor_devexpress.png"/>
          <p:cNvPicPr>
            <a:picLocks noChangeAspect="1"/>
          </p:cNvPicPr>
          <p:nvPr/>
        </p:nvPicPr>
        <p:blipFill>
          <a:blip r:embed="rId4"/>
          <a:stretch>
            <a:fillRect/>
          </a:stretch>
        </p:blipFill>
        <p:spPr>
          <a:xfrm>
            <a:off x="2373069" y="4375112"/>
            <a:ext cx="849711" cy="303468"/>
          </a:xfrm>
          <a:prstGeom prst="rect">
            <a:avLst/>
          </a:prstGeom>
        </p:spPr>
      </p:pic>
      <p:pic>
        <p:nvPicPr>
          <p:cNvPr id="29" name="Picture 28" descr="softwaresponsor_jetbrains.png"/>
          <p:cNvPicPr>
            <a:picLocks noChangeAspect="1"/>
          </p:cNvPicPr>
          <p:nvPr/>
        </p:nvPicPr>
        <p:blipFill>
          <a:blip r:embed="rId5"/>
          <a:stretch>
            <a:fillRect/>
          </a:stretch>
        </p:blipFill>
        <p:spPr>
          <a:xfrm>
            <a:off x="3256450" y="4141609"/>
            <a:ext cx="849711" cy="303468"/>
          </a:xfrm>
          <a:prstGeom prst="rect">
            <a:avLst/>
          </a:prstGeom>
        </p:spPr>
      </p:pic>
      <p:pic>
        <p:nvPicPr>
          <p:cNvPr id="30" name="Picture 29" descr="softwaresponsor_microsoft.jpg"/>
          <p:cNvPicPr>
            <a:picLocks noChangeAspect="1"/>
          </p:cNvPicPr>
          <p:nvPr/>
        </p:nvPicPr>
        <p:blipFill>
          <a:blip r:embed="rId6"/>
          <a:stretch>
            <a:fillRect/>
          </a:stretch>
        </p:blipFill>
        <p:spPr>
          <a:xfrm>
            <a:off x="1428728" y="4572008"/>
            <a:ext cx="849517" cy="394419"/>
          </a:xfrm>
          <a:prstGeom prst="rect">
            <a:avLst/>
          </a:prstGeom>
        </p:spPr>
      </p:pic>
      <p:pic>
        <p:nvPicPr>
          <p:cNvPr id="32" name="Picture 31" descr="softwaresponsor_redgate.png"/>
          <p:cNvPicPr>
            <a:picLocks noChangeAspect="1"/>
          </p:cNvPicPr>
          <p:nvPr/>
        </p:nvPicPr>
        <p:blipFill>
          <a:blip r:embed="rId7"/>
          <a:stretch>
            <a:fillRect/>
          </a:stretch>
        </p:blipFill>
        <p:spPr>
          <a:xfrm>
            <a:off x="4148542" y="3908110"/>
            <a:ext cx="849711" cy="303468"/>
          </a:xfrm>
          <a:prstGeom prst="rect">
            <a:avLst/>
          </a:prstGeom>
        </p:spPr>
      </p:pic>
      <p:pic>
        <p:nvPicPr>
          <p:cNvPr id="33" name="Picture 32" descr="sponsor_commasoft.jpg"/>
          <p:cNvPicPr>
            <a:picLocks noChangeAspect="1"/>
          </p:cNvPicPr>
          <p:nvPr/>
        </p:nvPicPr>
        <p:blipFill>
          <a:blip r:embed="rId8"/>
          <a:stretch>
            <a:fillRect/>
          </a:stretch>
        </p:blipFill>
        <p:spPr>
          <a:xfrm>
            <a:off x="928662" y="2675429"/>
            <a:ext cx="1492248" cy="692829"/>
          </a:xfrm>
          <a:prstGeom prst="rect">
            <a:avLst/>
          </a:prstGeom>
        </p:spPr>
      </p:pic>
      <p:pic>
        <p:nvPicPr>
          <p:cNvPr id="35" name="Picture 34" descr="sponsor_empira.png"/>
          <p:cNvPicPr>
            <a:picLocks noChangeAspect="1"/>
          </p:cNvPicPr>
          <p:nvPr/>
        </p:nvPicPr>
        <p:blipFill>
          <a:blip r:embed="rId9"/>
          <a:stretch>
            <a:fillRect/>
          </a:stretch>
        </p:blipFill>
        <p:spPr>
          <a:xfrm>
            <a:off x="3786182" y="1785926"/>
            <a:ext cx="1143008" cy="530682"/>
          </a:xfrm>
          <a:prstGeom prst="rect">
            <a:avLst/>
          </a:prstGeom>
        </p:spPr>
      </p:pic>
      <p:pic>
        <p:nvPicPr>
          <p:cNvPr id="37" name="Picture 36" descr="sponsor_ppedv.jpg"/>
          <p:cNvPicPr>
            <a:picLocks noChangeAspect="1"/>
          </p:cNvPicPr>
          <p:nvPr/>
        </p:nvPicPr>
        <p:blipFill>
          <a:blip r:embed="rId10"/>
          <a:stretch>
            <a:fillRect/>
          </a:stretch>
        </p:blipFill>
        <p:spPr>
          <a:xfrm>
            <a:off x="3714744" y="2857496"/>
            <a:ext cx="1285884" cy="597017"/>
          </a:xfrm>
          <a:prstGeom prst="rect">
            <a:avLst/>
          </a:prstGeom>
        </p:spPr>
      </p:pic>
      <p:pic>
        <p:nvPicPr>
          <p:cNvPr id="38" name="Picture 37" descr="sponsor_prodot.jpg"/>
          <p:cNvPicPr>
            <a:picLocks noChangeAspect="1"/>
          </p:cNvPicPr>
          <p:nvPr/>
        </p:nvPicPr>
        <p:blipFill>
          <a:blip r:embed="rId11"/>
          <a:stretch>
            <a:fillRect/>
          </a:stretch>
        </p:blipFill>
        <p:spPr>
          <a:xfrm>
            <a:off x="5286380" y="2214554"/>
            <a:ext cx="1089640" cy="1175255"/>
          </a:xfrm>
          <a:prstGeom prst="rect">
            <a:avLst/>
          </a:prstGeom>
        </p:spPr>
      </p:pic>
      <p:sp>
        <p:nvSpPr>
          <p:cNvPr id="39" name="TextBox 38"/>
          <p:cNvSpPr txBox="1"/>
          <p:nvPr/>
        </p:nvSpPr>
        <p:spPr>
          <a:xfrm>
            <a:off x="1285852" y="3881770"/>
            <a:ext cx="1502334" cy="261610"/>
          </a:xfrm>
          <a:prstGeom prst="rect">
            <a:avLst/>
          </a:prstGeom>
          <a:noFill/>
        </p:spPr>
        <p:txBody>
          <a:bodyPr wrap="none" rtlCol="0">
            <a:spAutoFit/>
          </a:bodyPr>
          <a:lstStyle/>
          <a:p>
            <a:r>
              <a:rPr lang="de-DE" sz="1100" b="1" dirty="0" smtClean="0">
                <a:solidFill>
                  <a:schemeClr val="bg1"/>
                </a:solidFill>
              </a:rPr>
              <a:t>Softwaresponsoren</a:t>
            </a:r>
            <a:endParaRPr lang="de-DE" sz="1100" b="1" dirty="0">
              <a:solidFill>
                <a:schemeClr val="bg1"/>
              </a:solidFill>
            </a:endParaRPr>
          </a:p>
        </p:txBody>
      </p:sp>
      <p:sp>
        <p:nvSpPr>
          <p:cNvPr id="40" name="TextBox 39"/>
          <p:cNvSpPr txBox="1"/>
          <p:nvPr/>
        </p:nvSpPr>
        <p:spPr>
          <a:xfrm>
            <a:off x="1500166" y="5167654"/>
            <a:ext cx="1306768" cy="261610"/>
          </a:xfrm>
          <a:prstGeom prst="rect">
            <a:avLst/>
          </a:prstGeom>
          <a:noFill/>
        </p:spPr>
        <p:txBody>
          <a:bodyPr wrap="none" rtlCol="0">
            <a:spAutoFit/>
          </a:bodyPr>
          <a:lstStyle/>
          <a:p>
            <a:r>
              <a:rPr lang="de-DE" sz="1100" b="1" dirty="0" smtClean="0">
                <a:solidFill>
                  <a:schemeClr val="bg1"/>
                </a:solidFill>
              </a:rPr>
              <a:t>Mediasponsoren</a:t>
            </a:r>
            <a:endParaRPr lang="de-DE" sz="1100" b="1" dirty="0">
              <a:solidFill>
                <a:schemeClr val="bg1"/>
              </a:solidFill>
            </a:endParaRPr>
          </a:p>
        </p:txBody>
      </p:sp>
      <p:pic>
        <p:nvPicPr>
          <p:cNvPr id="41" name="Picture 40" descr="mediasponsor_dnm.jpg"/>
          <p:cNvPicPr>
            <a:picLocks noChangeAspect="1"/>
          </p:cNvPicPr>
          <p:nvPr/>
        </p:nvPicPr>
        <p:blipFill>
          <a:blip r:embed="rId12"/>
          <a:srcRect b="13120"/>
          <a:stretch>
            <a:fillRect/>
          </a:stretch>
        </p:blipFill>
        <p:spPr>
          <a:xfrm>
            <a:off x="1643042" y="5670572"/>
            <a:ext cx="1073682" cy="473072"/>
          </a:xfrm>
          <a:prstGeom prst="rect">
            <a:avLst/>
          </a:prstGeom>
        </p:spPr>
      </p:pic>
      <p:pic>
        <p:nvPicPr>
          <p:cNvPr id="42" name="Picture 41" descr="mediasponsor_dnp.jpg"/>
          <p:cNvPicPr>
            <a:picLocks noChangeAspect="1"/>
          </p:cNvPicPr>
          <p:nvPr/>
        </p:nvPicPr>
        <p:blipFill>
          <a:blip r:embed="rId13"/>
          <a:srcRect b="13120"/>
          <a:stretch>
            <a:fillRect/>
          </a:stretch>
        </p:blipFill>
        <p:spPr>
          <a:xfrm>
            <a:off x="2742507" y="5358695"/>
            <a:ext cx="1066013" cy="473072"/>
          </a:xfrm>
          <a:prstGeom prst="rect">
            <a:avLst/>
          </a:prstGeom>
        </p:spPr>
      </p:pic>
      <p:pic>
        <p:nvPicPr>
          <p:cNvPr id="43" name="Picture 42" descr="mediasponsor_vs1.jpg"/>
          <p:cNvPicPr>
            <a:picLocks noChangeAspect="1"/>
          </p:cNvPicPr>
          <p:nvPr/>
        </p:nvPicPr>
        <p:blipFill>
          <a:blip r:embed="rId14"/>
          <a:srcRect b="13120"/>
          <a:stretch>
            <a:fillRect/>
          </a:stretch>
        </p:blipFill>
        <p:spPr>
          <a:xfrm>
            <a:off x="3710272" y="5034570"/>
            <a:ext cx="1081351" cy="473072"/>
          </a:xfrm>
          <a:prstGeom prst="rect">
            <a:avLst/>
          </a:prstGeom>
        </p:spPr>
      </p:pic>
      <p:pic>
        <p:nvPicPr>
          <p:cNvPr id="2050" name="Picture 2"/>
          <p:cNvPicPr>
            <a:picLocks noChangeAspect="1" noChangeArrowheads="1"/>
          </p:cNvPicPr>
          <p:nvPr/>
        </p:nvPicPr>
        <p:blipFill>
          <a:blip r:embed="rId15"/>
          <a:srcRect/>
          <a:stretch>
            <a:fillRect/>
          </a:stretch>
        </p:blipFill>
        <p:spPr bwMode="auto">
          <a:xfrm>
            <a:off x="2500298" y="2214554"/>
            <a:ext cx="1419229" cy="374740"/>
          </a:xfrm>
          <a:prstGeom prst="rect">
            <a:avLst/>
          </a:prstGeom>
          <a:noFill/>
          <a:ln w="9525">
            <a:noFill/>
            <a:miter lim="800000"/>
            <a:headEnd/>
            <a:tailEnd/>
          </a:ln>
          <a:effectLst/>
        </p:spPr>
      </p:pic>
      <p:pic>
        <p:nvPicPr>
          <p:cNvPr id="2051" name="Picture 3"/>
          <p:cNvPicPr>
            <a:picLocks noChangeAspect="1" noChangeArrowheads="1"/>
          </p:cNvPicPr>
          <p:nvPr/>
        </p:nvPicPr>
        <p:blipFill>
          <a:blip r:embed="rId16" cstate="print"/>
          <a:srcRect/>
          <a:stretch>
            <a:fillRect/>
          </a:stretch>
        </p:blipFill>
        <p:spPr bwMode="auto">
          <a:xfrm>
            <a:off x="2571736" y="2598210"/>
            <a:ext cx="1435185" cy="94743"/>
          </a:xfrm>
          <a:prstGeom prst="rect">
            <a:avLst/>
          </a:prstGeom>
          <a:noFill/>
          <a:ln w="9525">
            <a:noFill/>
            <a:miter lim="800000"/>
            <a:headEnd/>
            <a:tailEnd/>
          </a:ln>
          <a:effectLst/>
        </p:spPr>
      </p:pic>
      <p:pic>
        <p:nvPicPr>
          <p:cNvPr id="2052" name="Picture 4"/>
          <p:cNvPicPr>
            <a:picLocks noChangeAspect="1" noChangeArrowheads="1"/>
          </p:cNvPicPr>
          <p:nvPr/>
        </p:nvPicPr>
        <p:blipFill>
          <a:blip r:embed="rId17"/>
          <a:srcRect/>
          <a:stretch>
            <a:fillRect/>
          </a:stretch>
        </p:blipFill>
        <p:spPr bwMode="auto">
          <a:xfrm>
            <a:off x="6215074" y="857232"/>
            <a:ext cx="1409700" cy="5048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18"/>
          <a:srcRect/>
          <a:stretch>
            <a:fillRect/>
          </a:stretch>
        </p:blipFill>
        <p:spPr bwMode="auto">
          <a:xfrm>
            <a:off x="6643702" y="1857364"/>
            <a:ext cx="1276350"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19"/>
          <a:srcRect/>
          <a:stretch>
            <a:fillRect/>
          </a:stretch>
        </p:blipFill>
        <p:spPr bwMode="auto">
          <a:xfrm>
            <a:off x="5072066" y="1285860"/>
            <a:ext cx="1333500" cy="619125"/>
          </a:xfrm>
          <a:prstGeom prst="rect">
            <a:avLst/>
          </a:prstGeom>
          <a:noFill/>
          <a:ln w="9525">
            <a:noFill/>
            <a:miter lim="800000"/>
            <a:headEnd/>
            <a:tailEnd/>
          </a:ln>
          <a:effectLst/>
        </p:spPr>
      </p:pic>
    </p:spTree>
  </p:cSld>
  <p:clrMapOvr>
    <a:masterClrMapping/>
  </p:clrMapOvr>
  <p:transition advTm="943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Mehr</a:t>
            </a:r>
            <a:r>
              <a:rPr lang="en-US" dirty="0" smtClean="0"/>
              <a:t> </a:t>
            </a:r>
            <a:r>
              <a:rPr lang="en-US" dirty="0" err="1" smtClean="0"/>
              <a:t>als</a:t>
            </a:r>
            <a:r>
              <a:rPr lang="en-US" dirty="0" smtClean="0"/>
              <a:t> </a:t>
            </a:r>
            <a:r>
              <a:rPr lang="en-US" dirty="0" err="1" smtClean="0"/>
              <a:t>nur</a:t>
            </a:r>
            <a:r>
              <a:rPr lang="en-US" dirty="0" smtClean="0"/>
              <a:t> Ajax</a:t>
            </a:r>
            <a:endParaRPr lang="en-US" dirty="0"/>
          </a:p>
        </p:txBody>
      </p:sp>
      <p:sp>
        <p:nvSpPr>
          <p:cNvPr id="3" name="Inhaltsplatzhalter 2"/>
          <p:cNvSpPr>
            <a:spLocks noGrp="1"/>
          </p:cNvSpPr>
          <p:nvPr>
            <p:ph idx="1"/>
          </p:nvPr>
        </p:nvSpPr>
        <p:spPr>
          <a:xfrm>
            <a:off x="381000" y="1412875"/>
            <a:ext cx="8382000" cy="4789003"/>
          </a:xfrm>
        </p:spPr>
        <p:txBody>
          <a:bodyPr/>
          <a:lstStyle/>
          <a:p>
            <a:pPr lvl="1"/>
            <a:r>
              <a:rPr lang="en-AU" dirty="0" smtClean="0"/>
              <a:t>Cross-Browser Framework </a:t>
            </a:r>
          </a:p>
          <a:p>
            <a:pPr lvl="1"/>
            <a:r>
              <a:rPr lang="en-AU" dirty="0" err="1" smtClean="0"/>
              <a:t>Objekt-Orientiertes</a:t>
            </a:r>
            <a:r>
              <a:rPr lang="en-AU" dirty="0" smtClean="0"/>
              <a:t> </a:t>
            </a:r>
            <a:r>
              <a:rPr lang="en-AU" dirty="0" err="1" smtClean="0"/>
              <a:t>Javascript</a:t>
            </a:r>
            <a:endParaRPr lang="en-AU" dirty="0" smtClean="0"/>
          </a:p>
          <a:p>
            <a:pPr lvl="1"/>
            <a:r>
              <a:rPr lang="en-AU" dirty="0" smtClean="0"/>
              <a:t>.NET Event </a:t>
            </a:r>
            <a:r>
              <a:rPr lang="en-AU" dirty="0" err="1" smtClean="0"/>
              <a:t>Modell</a:t>
            </a:r>
            <a:endParaRPr lang="en-AU" dirty="0" smtClean="0"/>
          </a:p>
          <a:p>
            <a:pPr lvl="1"/>
            <a:r>
              <a:rPr lang="en-AU" dirty="0" smtClean="0"/>
              <a:t>Imperative + </a:t>
            </a:r>
            <a:r>
              <a:rPr lang="en-AU" dirty="0" err="1" smtClean="0"/>
              <a:t>Deklarative</a:t>
            </a:r>
            <a:r>
              <a:rPr lang="en-AU" dirty="0" smtClean="0"/>
              <a:t> </a:t>
            </a:r>
            <a:r>
              <a:rPr lang="en-AU" dirty="0" err="1" smtClean="0"/>
              <a:t>Programmierung</a:t>
            </a:r>
            <a:endParaRPr lang="en-AU" dirty="0" smtClean="0"/>
          </a:p>
          <a:p>
            <a:pPr lvl="1"/>
            <a:r>
              <a:rPr lang="en-AU" dirty="0" err="1" smtClean="0"/>
              <a:t>ControlBinding</a:t>
            </a:r>
            <a:endParaRPr lang="en-AU" dirty="0" smtClean="0"/>
          </a:p>
          <a:p>
            <a:pPr lvl="1"/>
            <a:r>
              <a:rPr lang="en-AU" dirty="0" smtClean="0"/>
              <a:t>Control Extensions + Behaviours</a:t>
            </a:r>
          </a:p>
          <a:p>
            <a:pPr lvl="1"/>
            <a:r>
              <a:rPr lang="en-AU" dirty="0" smtClean="0"/>
              <a:t>Data Binding</a:t>
            </a:r>
          </a:p>
          <a:p>
            <a:pPr lvl="1"/>
            <a:r>
              <a:rPr lang="en-AU" dirty="0" smtClean="0"/>
              <a:t>Support </a:t>
            </a:r>
            <a:r>
              <a:rPr lang="en-AU" dirty="0" err="1" smtClean="0"/>
              <a:t>für</a:t>
            </a:r>
            <a:r>
              <a:rPr lang="en-AU" dirty="0" smtClean="0"/>
              <a:t> ASP.NET, Java, PHP...</a:t>
            </a:r>
            <a:endParaRPr lang="en-US" dirty="0" smtClean="0"/>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bgerundetes Rechteck 17"/>
          <p:cNvSpPr/>
          <p:nvPr/>
        </p:nvSpPr>
        <p:spPr bwMode="auto">
          <a:xfrm>
            <a:off x="642910" y="1428736"/>
            <a:ext cx="3286148" cy="4786346"/>
          </a:xfrm>
          <a:prstGeom prst="roundRect">
            <a:avLst>
              <a:gd name="adj" fmla="val 643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Client</a:t>
            </a:r>
          </a:p>
        </p:txBody>
      </p:sp>
      <p:sp>
        <p:nvSpPr>
          <p:cNvPr id="2" name="Titel 1"/>
          <p:cNvSpPr>
            <a:spLocks noGrp="1"/>
          </p:cNvSpPr>
          <p:nvPr>
            <p:ph type="title"/>
          </p:nvPr>
        </p:nvSpPr>
        <p:spPr/>
        <p:txBody>
          <a:bodyPr/>
          <a:lstStyle/>
          <a:p>
            <a:r>
              <a:rPr lang="en-US" dirty="0" err="1" smtClean="0"/>
              <a:t>Architektur</a:t>
            </a:r>
            <a:endParaRPr lang="en-US" dirty="0"/>
          </a:p>
        </p:txBody>
      </p:sp>
      <p:pic>
        <p:nvPicPr>
          <p:cNvPr id="16" name="Picture 2" descr="C:\Program Files\Microsoft Resource DVD Artwork\DVD_ART\Artwork_Imagery\HARDWARE_IMAGERY\Illustration - Misc Hardware\XML Icons\user blue.png"/>
          <p:cNvPicPr>
            <a:picLocks noChangeAspect="1" noChangeArrowheads="1"/>
          </p:cNvPicPr>
          <p:nvPr/>
        </p:nvPicPr>
        <p:blipFill>
          <a:blip r:embed="rId3" cstate="print"/>
          <a:srcRect/>
          <a:stretch>
            <a:fillRect/>
          </a:stretch>
        </p:blipFill>
        <p:spPr bwMode="auto">
          <a:xfrm>
            <a:off x="1142976" y="1071546"/>
            <a:ext cx="604988" cy="817551"/>
          </a:xfrm>
          <a:prstGeom prst="rect">
            <a:avLst/>
          </a:prstGeom>
          <a:noFill/>
        </p:spPr>
      </p:pic>
      <p:sp>
        <p:nvSpPr>
          <p:cNvPr id="19" name="Abgerundetes Rechteck 18"/>
          <p:cNvSpPr/>
          <p:nvPr/>
        </p:nvSpPr>
        <p:spPr bwMode="auto">
          <a:xfrm>
            <a:off x="1142976" y="2071678"/>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1600" dirty="0" smtClean="0">
                <a:solidFill>
                  <a:srgbClr val="FFFFFF"/>
                </a:solidFill>
                <a:effectLst>
                  <a:outerShdw blurRad="38100" dist="38100" dir="2700000" algn="tl">
                    <a:srgbClr val="000000">
                      <a:alpha val="43137"/>
                    </a:srgbClr>
                  </a:outerShdw>
                </a:effectLst>
                <a:latin typeface="Segoe" pitchFamily="34" charset="0"/>
              </a:rPr>
              <a:t>Components</a:t>
            </a:r>
          </a:p>
        </p:txBody>
      </p:sp>
      <p:sp>
        <p:nvSpPr>
          <p:cNvPr id="21" name="Abgerundetes Rechteck 20"/>
          <p:cNvSpPr/>
          <p:nvPr/>
        </p:nvSpPr>
        <p:spPr bwMode="auto">
          <a:xfrm>
            <a:off x="1142976" y="3095623"/>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1600" dirty="0" smtClean="0">
                <a:solidFill>
                  <a:srgbClr val="FFFFFF"/>
                </a:solidFill>
                <a:effectLst>
                  <a:outerShdw blurRad="38100" dist="38100" dir="2700000" algn="tl">
                    <a:srgbClr val="000000">
                      <a:alpha val="43137"/>
                    </a:srgbClr>
                  </a:outerShdw>
                </a:effectLst>
                <a:latin typeface="Segoe" pitchFamily="34" charset="0"/>
              </a:rPr>
              <a:t>Browser </a:t>
            </a:r>
            <a:r>
              <a:rPr lang="de-DE" sz="1600" dirty="0" err="1" smtClean="0">
                <a:solidFill>
                  <a:srgbClr val="FFFFFF"/>
                </a:solidFill>
                <a:effectLst>
                  <a:outerShdw blurRad="38100" dist="38100" dir="2700000" algn="tl">
                    <a:srgbClr val="000000">
                      <a:alpha val="43137"/>
                    </a:srgbClr>
                  </a:outerShdw>
                </a:effectLst>
                <a:latin typeface="Segoe" pitchFamily="34" charset="0"/>
              </a:rPr>
              <a:t>Compability</a:t>
            </a:r>
            <a:endParaRPr lang="de-DE"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2" name="Abgerundetes Rechteck 21"/>
          <p:cNvSpPr/>
          <p:nvPr/>
        </p:nvSpPr>
        <p:spPr bwMode="auto">
          <a:xfrm>
            <a:off x="1142976" y="4119568"/>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1600" dirty="0" smtClean="0">
                <a:solidFill>
                  <a:srgbClr val="FFFFFF"/>
                </a:solidFill>
                <a:effectLst>
                  <a:outerShdw blurRad="38100" dist="38100" dir="2700000" algn="tl">
                    <a:srgbClr val="000000">
                      <a:alpha val="43137"/>
                    </a:srgbClr>
                  </a:outerShdw>
                </a:effectLst>
                <a:latin typeface="Segoe" pitchFamily="34" charset="0"/>
              </a:rPr>
              <a:t>Networking</a:t>
            </a:r>
          </a:p>
        </p:txBody>
      </p:sp>
      <p:sp>
        <p:nvSpPr>
          <p:cNvPr id="23" name="Abgerundetes Rechteck 22"/>
          <p:cNvSpPr/>
          <p:nvPr/>
        </p:nvSpPr>
        <p:spPr bwMode="auto">
          <a:xfrm>
            <a:off x="1142976" y="5143512"/>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1600" dirty="0" smtClean="0">
                <a:solidFill>
                  <a:srgbClr val="FFFFFF"/>
                </a:solidFill>
                <a:effectLst>
                  <a:outerShdw blurRad="38100" dist="38100" dir="2700000" algn="tl">
                    <a:srgbClr val="000000">
                      <a:alpha val="43137"/>
                    </a:srgbClr>
                  </a:outerShdw>
                </a:effectLst>
                <a:latin typeface="Segoe" pitchFamily="34" charset="0"/>
              </a:rPr>
              <a:t>Core Services</a:t>
            </a:r>
          </a:p>
        </p:txBody>
      </p:sp>
      <p:sp>
        <p:nvSpPr>
          <p:cNvPr id="28" name="Abgerundetes Rechteck 27"/>
          <p:cNvSpPr/>
          <p:nvPr/>
        </p:nvSpPr>
        <p:spPr bwMode="auto">
          <a:xfrm>
            <a:off x="5286380" y="1428736"/>
            <a:ext cx="3286148" cy="4786346"/>
          </a:xfrm>
          <a:prstGeom prst="roundRect">
            <a:avLst>
              <a:gd name="adj" fmla="val 643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Server</a:t>
            </a:r>
          </a:p>
        </p:txBody>
      </p:sp>
      <p:sp>
        <p:nvSpPr>
          <p:cNvPr id="29" name="Abgerundetes Rechteck 28"/>
          <p:cNvSpPr/>
          <p:nvPr/>
        </p:nvSpPr>
        <p:spPr bwMode="auto">
          <a:xfrm>
            <a:off x="5786446" y="2071678"/>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1600" dirty="0" smtClean="0">
                <a:solidFill>
                  <a:srgbClr val="FFFFFF"/>
                </a:solidFill>
                <a:effectLst>
                  <a:outerShdw blurRad="38100" dist="38100" dir="2700000" algn="tl">
                    <a:srgbClr val="000000">
                      <a:alpha val="43137"/>
                    </a:srgbClr>
                  </a:outerShdw>
                </a:effectLst>
                <a:latin typeface="Segoe" pitchFamily="34" charset="0"/>
              </a:rPr>
              <a:t>Script Support</a:t>
            </a:r>
          </a:p>
        </p:txBody>
      </p:sp>
      <p:sp>
        <p:nvSpPr>
          <p:cNvPr id="30" name="Abgerundetes Rechteck 29"/>
          <p:cNvSpPr/>
          <p:nvPr/>
        </p:nvSpPr>
        <p:spPr bwMode="auto">
          <a:xfrm>
            <a:off x="5786446" y="3095623"/>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1600" dirty="0" smtClean="0">
                <a:solidFill>
                  <a:srgbClr val="FFFFFF"/>
                </a:solidFill>
                <a:effectLst>
                  <a:outerShdw blurRad="38100" dist="38100" dir="2700000" algn="tl">
                    <a:srgbClr val="000000">
                      <a:alpha val="43137"/>
                    </a:srgbClr>
                  </a:outerShdw>
                </a:effectLst>
                <a:latin typeface="Segoe" pitchFamily="34" charset="0"/>
              </a:rPr>
              <a:t>Web Services</a:t>
            </a:r>
          </a:p>
        </p:txBody>
      </p:sp>
      <p:sp>
        <p:nvSpPr>
          <p:cNvPr id="31" name="Abgerundetes Rechteck 30"/>
          <p:cNvSpPr/>
          <p:nvPr/>
        </p:nvSpPr>
        <p:spPr bwMode="auto">
          <a:xfrm>
            <a:off x="5786446" y="4119568"/>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1600" dirty="0" err="1" smtClean="0">
                <a:solidFill>
                  <a:srgbClr val="FFFFFF"/>
                </a:solidFill>
                <a:effectLst>
                  <a:outerShdw blurRad="38100" dist="38100" dir="2700000" algn="tl">
                    <a:srgbClr val="000000">
                      <a:alpha val="43137"/>
                    </a:srgbClr>
                  </a:outerShdw>
                </a:effectLst>
                <a:latin typeface="Segoe" pitchFamily="34" charset="0"/>
              </a:rPr>
              <a:t>Application</a:t>
            </a:r>
            <a:r>
              <a:rPr lang="de-DE" sz="1600" dirty="0" smtClean="0">
                <a:solidFill>
                  <a:srgbClr val="FFFFFF"/>
                </a:solidFill>
                <a:effectLst>
                  <a:outerShdw blurRad="38100" dist="38100" dir="2700000" algn="tl">
                    <a:srgbClr val="000000">
                      <a:alpha val="43137"/>
                    </a:srgbClr>
                  </a:outerShdw>
                </a:effectLst>
                <a:latin typeface="Segoe" pitchFamily="34" charset="0"/>
              </a:rPr>
              <a:t> Services</a:t>
            </a:r>
          </a:p>
        </p:txBody>
      </p:sp>
      <p:sp>
        <p:nvSpPr>
          <p:cNvPr id="32" name="Abgerundetes Rechteck 31"/>
          <p:cNvSpPr/>
          <p:nvPr/>
        </p:nvSpPr>
        <p:spPr bwMode="auto">
          <a:xfrm>
            <a:off x="5786446" y="5143512"/>
            <a:ext cx="2357454" cy="7143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1600" dirty="0" smtClean="0">
                <a:solidFill>
                  <a:srgbClr val="FFFFFF"/>
                </a:solidFill>
                <a:effectLst>
                  <a:outerShdw blurRad="38100" dist="38100" dir="2700000" algn="tl">
                    <a:srgbClr val="000000">
                      <a:alpha val="43137"/>
                    </a:srgbClr>
                  </a:outerShdw>
                </a:effectLst>
                <a:latin typeface="Segoe" pitchFamily="34" charset="0"/>
              </a:rPr>
              <a:t>Server Controls</a:t>
            </a:r>
          </a:p>
        </p:txBody>
      </p:sp>
      <p:pic>
        <p:nvPicPr>
          <p:cNvPr id="17" name="Picture 4" descr="C:\Users\i-denniz\Pictures\Microsoft Clip Organizer\j0431564.png"/>
          <p:cNvPicPr>
            <a:picLocks noChangeAspect="1" noChangeArrowheads="1"/>
          </p:cNvPicPr>
          <p:nvPr/>
        </p:nvPicPr>
        <p:blipFill>
          <a:blip r:embed="rId4"/>
          <a:srcRect/>
          <a:stretch>
            <a:fillRect/>
          </a:stretch>
        </p:blipFill>
        <p:spPr bwMode="auto">
          <a:xfrm>
            <a:off x="5572132" y="993766"/>
            <a:ext cx="1070774" cy="1077912"/>
          </a:xfrm>
          <a:prstGeom prst="rect">
            <a:avLst/>
          </a:prstGeom>
          <a:noFill/>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MicrosoftAjax.js</a:t>
            </a:r>
            <a:endParaRPr lang="en-US" dirty="0"/>
          </a:p>
        </p:txBody>
      </p:sp>
      <p:sp>
        <p:nvSpPr>
          <p:cNvPr id="4" name="Oval 3"/>
          <p:cNvSpPr>
            <a:spLocks noChangeArrowheads="1"/>
          </p:cNvSpPr>
          <p:nvPr/>
        </p:nvSpPr>
        <p:spPr bwMode="auto">
          <a:xfrm>
            <a:off x="517476" y="1844675"/>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dirty="0">
                <a:latin typeface="Arial" charset="0"/>
              </a:rPr>
              <a:t>String-</a:t>
            </a:r>
          </a:p>
          <a:p>
            <a:pPr algn="ctr"/>
            <a:r>
              <a:rPr lang="en-US" sz="1200" dirty="0">
                <a:latin typeface="Arial" charset="0"/>
              </a:rPr>
              <a:t>Builder</a:t>
            </a:r>
          </a:p>
        </p:txBody>
      </p:sp>
      <p:sp>
        <p:nvSpPr>
          <p:cNvPr id="5" name="Text Box 4"/>
          <p:cNvSpPr txBox="1">
            <a:spLocks noChangeArrowheads="1"/>
          </p:cNvSpPr>
          <p:nvPr/>
        </p:nvSpPr>
        <p:spPr bwMode="auto">
          <a:xfrm>
            <a:off x="684213" y="1411288"/>
            <a:ext cx="1152525" cy="336550"/>
          </a:xfrm>
          <a:prstGeom prst="rect">
            <a:avLst/>
          </a:prstGeom>
          <a:noFill/>
          <a:ln w="19050" algn="ctr">
            <a:noFill/>
            <a:miter lim="800000"/>
            <a:headEnd/>
            <a:tailEnd/>
          </a:ln>
          <a:effectLst/>
        </p:spPr>
        <p:txBody>
          <a:bodyPr>
            <a:spAutoFit/>
          </a:bodyPr>
          <a:lstStyle/>
          <a:p>
            <a:pPr algn="ctr"/>
            <a:r>
              <a:rPr lang="en-US" sz="1600" dirty="0">
                <a:latin typeface="Arial" charset="0"/>
              </a:rPr>
              <a:t>Sys</a:t>
            </a:r>
          </a:p>
        </p:txBody>
      </p:sp>
      <p:sp>
        <p:nvSpPr>
          <p:cNvPr id="6" name="Oval 5"/>
          <p:cNvSpPr>
            <a:spLocks noChangeArrowheads="1"/>
          </p:cNvSpPr>
          <p:nvPr/>
        </p:nvSpPr>
        <p:spPr bwMode="auto">
          <a:xfrm>
            <a:off x="2160550" y="1844675"/>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WebRequest-</a:t>
            </a:r>
          </a:p>
          <a:p>
            <a:pPr algn="ctr"/>
            <a:r>
              <a:rPr lang="en-US" sz="1200">
                <a:latin typeface="Arial" charset="0"/>
              </a:rPr>
              <a:t>Executor</a:t>
            </a:r>
          </a:p>
        </p:txBody>
      </p:sp>
      <p:sp>
        <p:nvSpPr>
          <p:cNvPr id="7" name="Text Box 6"/>
          <p:cNvSpPr txBox="1">
            <a:spLocks noChangeArrowheads="1"/>
          </p:cNvSpPr>
          <p:nvPr/>
        </p:nvSpPr>
        <p:spPr bwMode="auto">
          <a:xfrm>
            <a:off x="2266950" y="1411288"/>
            <a:ext cx="1223963" cy="336550"/>
          </a:xfrm>
          <a:prstGeom prst="rect">
            <a:avLst/>
          </a:prstGeom>
          <a:noFill/>
          <a:ln w="19050" algn="ctr">
            <a:noFill/>
            <a:miter lim="800000"/>
            <a:headEnd/>
            <a:tailEnd/>
          </a:ln>
          <a:effectLst/>
        </p:spPr>
        <p:txBody>
          <a:bodyPr>
            <a:spAutoFit/>
          </a:bodyPr>
          <a:lstStyle/>
          <a:p>
            <a:pPr algn="ctr"/>
            <a:r>
              <a:rPr lang="en-US" sz="1600">
                <a:latin typeface="Arial" charset="0"/>
              </a:rPr>
              <a:t>Sys.Net</a:t>
            </a:r>
          </a:p>
        </p:txBody>
      </p:sp>
      <p:sp>
        <p:nvSpPr>
          <p:cNvPr id="8" name="Oval 7"/>
          <p:cNvSpPr>
            <a:spLocks noChangeArrowheads="1"/>
          </p:cNvSpPr>
          <p:nvPr/>
        </p:nvSpPr>
        <p:spPr bwMode="auto">
          <a:xfrm>
            <a:off x="3803626" y="1844675"/>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_ProfileService</a:t>
            </a:r>
          </a:p>
        </p:txBody>
      </p:sp>
      <p:sp>
        <p:nvSpPr>
          <p:cNvPr id="9" name="Text Box 8"/>
          <p:cNvSpPr txBox="1">
            <a:spLocks noChangeArrowheads="1"/>
          </p:cNvSpPr>
          <p:nvPr/>
        </p:nvSpPr>
        <p:spPr bwMode="auto">
          <a:xfrm>
            <a:off x="3798888" y="1411288"/>
            <a:ext cx="1493837" cy="336550"/>
          </a:xfrm>
          <a:prstGeom prst="rect">
            <a:avLst/>
          </a:prstGeom>
          <a:noFill/>
          <a:ln w="19050" algn="ctr">
            <a:noFill/>
            <a:miter lim="800000"/>
            <a:headEnd/>
            <a:tailEnd/>
          </a:ln>
          <a:effectLst/>
        </p:spPr>
        <p:txBody>
          <a:bodyPr>
            <a:spAutoFit/>
          </a:bodyPr>
          <a:lstStyle/>
          <a:p>
            <a:pPr algn="ctr"/>
            <a:r>
              <a:rPr lang="en-US" sz="1600">
                <a:latin typeface="Arial" charset="0"/>
              </a:rPr>
              <a:t>Sys.Services</a:t>
            </a:r>
          </a:p>
        </p:txBody>
      </p:sp>
      <p:sp>
        <p:nvSpPr>
          <p:cNvPr id="10" name="Oval 9"/>
          <p:cNvSpPr>
            <a:spLocks noChangeArrowheads="1"/>
          </p:cNvSpPr>
          <p:nvPr/>
        </p:nvSpPr>
        <p:spPr bwMode="auto">
          <a:xfrm>
            <a:off x="5500694" y="1844675"/>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dirty="0">
                <a:latin typeface="Arial" charset="0"/>
              </a:rPr>
              <a:t>JavaScript-</a:t>
            </a:r>
          </a:p>
          <a:p>
            <a:pPr algn="ctr"/>
            <a:r>
              <a:rPr lang="en-US" sz="1200" dirty="0" err="1">
                <a:latin typeface="Arial" charset="0"/>
              </a:rPr>
              <a:t>Serializer</a:t>
            </a:r>
            <a:endParaRPr lang="en-US" sz="1200" dirty="0">
              <a:latin typeface="Arial" charset="0"/>
            </a:endParaRPr>
          </a:p>
        </p:txBody>
      </p:sp>
      <p:sp>
        <p:nvSpPr>
          <p:cNvPr id="11" name="Text Box 10"/>
          <p:cNvSpPr txBox="1">
            <a:spLocks noChangeArrowheads="1"/>
          </p:cNvSpPr>
          <p:nvPr/>
        </p:nvSpPr>
        <p:spPr bwMode="auto">
          <a:xfrm>
            <a:off x="5303838" y="1411288"/>
            <a:ext cx="1860550" cy="336550"/>
          </a:xfrm>
          <a:prstGeom prst="rect">
            <a:avLst/>
          </a:prstGeom>
          <a:noFill/>
          <a:ln w="19050" algn="ctr">
            <a:noFill/>
            <a:miter lim="800000"/>
            <a:headEnd/>
            <a:tailEnd/>
          </a:ln>
          <a:effectLst/>
        </p:spPr>
        <p:txBody>
          <a:bodyPr>
            <a:spAutoFit/>
          </a:bodyPr>
          <a:lstStyle/>
          <a:p>
            <a:pPr algn="ctr"/>
            <a:r>
              <a:rPr lang="en-US" sz="1600">
                <a:latin typeface="Arial" charset="0"/>
              </a:rPr>
              <a:t>Sys.Serialization</a:t>
            </a:r>
          </a:p>
        </p:txBody>
      </p:sp>
      <p:sp>
        <p:nvSpPr>
          <p:cNvPr id="12" name="Oval 11"/>
          <p:cNvSpPr>
            <a:spLocks noChangeArrowheads="1"/>
          </p:cNvSpPr>
          <p:nvPr/>
        </p:nvSpPr>
        <p:spPr bwMode="auto">
          <a:xfrm>
            <a:off x="7162799" y="1844675"/>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DOMElement</a:t>
            </a:r>
          </a:p>
        </p:txBody>
      </p:sp>
      <p:sp>
        <p:nvSpPr>
          <p:cNvPr id="13" name="Text Box 12"/>
          <p:cNvSpPr txBox="1">
            <a:spLocks noChangeArrowheads="1"/>
          </p:cNvSpPr>
          <p:nvPr/>
        </p:nvSpPr>
        <p:spPr bwMode="auto">
          <a:xfrm>
            <a:off x="7308850" y="1411288"/>
            <a:ext cx="1152525" cy="336550"/>
          </a:xfrm>
          <a:prstGeom prst="rect">
            <a:avLst/>
          </a:prstGeom>
          <a:noFill/>
          <a:ln w="19050" algn="ctr">
            <a:noFill/>
            <a:miter lim="800000"/>
            <a:headEnd/>
            <a:tailEnd/>
          </a:ln>
          <a:effectLst/>
        </p:spPr>
        <p:txBody>
          <a:bodyPr>
            <a:spAutoFit/>
          </a:bodyPr>
          <a:lstStyle/>
          <a:p>
            <a:pPr algn="ctr"/>
            <a:r>
              <a:rPr lang="en-US" sz="1600">
                <a:latin typeface="Arial" charset="0"/>
              </a:rPr>
              <a:t>Sys.UI</a:t>
            </a:r>
          </a:p>
        </p:txBody>
      </p:sp>
      <p:sp>
        <p:nvSpPr>
          <p:cNvPr id="14" name="Oval 13"/>
          <p:cNvSpPr>
            <a:spLocks noChangeArrowheads="1"/>
          </p:cNvSpPr>
          <p:nvPr/>
        </p:nvSpPr>
        <p:spPr bwMode="auto">
          <a:xfrm>
            <a:off x="517476" y="2420938"/>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_Debug</a:t>
            </a:r>
          </a:p>
        </p:txBody>
      </p:sp>
      <p:sp>
        <p:nvSpPr>
          <p:cNvPr id="15" name="Oval 14"/>
          <p:cNvSpPr>
            <a:spLocks noChangeArrowheads="1"/>
          </p:cNvSpPr>
          <p:nvPr/>
        </p:nvSpPr>
        <p:spPr bwMode="auto">
          <a:xfrm>
            <a:off x="517476" y="2997200"/>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dirty="0" err="1">
                <a:latin typeface="Arial" charset="0"/>
              </a:rPr>
              <a:t>EventArgs</a:t>
            </a:r>
            <a:endParaRPr lang="en-US" sz="1200" dirty="0">
              <a:latin typeface="Arial" charset="0"/>
            </a:endParaRPr>
          </a:p>
        </p:txBody>
      </p:sp>
      <p:sp>
        <p:nvSpPr>
          <p:cNvPr id="16" name="Oval 15"/>
          <p:cNvSpPr>
            <a:spLocks noChangeArrowheads="1"/>
          </p:cNvSpPr>
          <p:nvPr/>
        </p:nvSpPr>
        <p:spPr bwMode="auto">
          <a:xfrm>
            <a:off x="517476" y="3573463"/>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dirty="0">
                <a:latin typeface="Arial" charset="0"/>
              </a:rPr>
              <a:t>Component</a:t>
            </a:r>
          </a:p>
        </p:txBody>
      </p:sp>
      <p:sp>
        <p:nvSpPr>
          <p:cNvPr id="17" name="Oval 16"/>
          <p:cNvSpPr>
            <a:spLocks noChangeArrowheads="1"/>
          </p:cNvSpPr>
          <p:nvPr/>
        </p:nvSpPr>
        <p:spPr bwMode="auto">
          <a:xfrm>
            <a:off x="517476" y="4149725"/>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_Application</a:t>
            </a:r>
          </a:p>
        </p:txBody>
      </p:sp>
      <p:sp>
        <p:nvSpPr>
          <p:cNvPr id="18" name="Oval 17"/>
          <p:cNvSpPr>
            <a:spLocks noChangeArrowheads="1"/>
          </p:cNvSpPr>
          <p:nvPr/>
        </p:nvSpPr>
        <p:spPr bwMode="auto">
          <a:xfrm>
            <a:off x="2162138" y="2420938"/>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XMLHttp-</a:t>
            </a:r>
          </a:p>
          <a:p>
            <a:pPr algn="ctr"/>
            <a:r>
              <a:rPr lang="en-US" sz="1200">
                <a:latin typeface="Arial" charset="0"/>
              </a:rPr>
              <a:t>EXecutor</a:t>
            </a:r>
          </a:p>
        </p:txBody>
      </p:sp>
      <p:sp>
        <p:nvSpPr>
          <p:cNvPr id="19" name="Oval 18"/>
          <p:cNvSpPr>
            <a:spLocks noChangeArrowheads="1"/>
          </p:cNvSpPr>
          <p:nvPr/>
        </p:nvSpPr>
        <p:spPr bwMode="auto">
          <a:xfrm>
            <a:off x="2162138" y="2997200"/>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_WebRequest-</a:t>
            </a:r>
          </a:p>
          <a:p>
            <a:pPr algn="ctr"/>
            <a:r>
              <a:rPr lang="en-US" sz="1200">
                <a:latin typeface="Arial" charset="0"/>
              </a:rPr>
              <a:t>Manager</a:t>
            </a:r>
          </a:p>
        </p:txBody>
      </p:sp>
      <p:sp>
        <p:nvSpPr>
          <p:cNvPr id="20" name="Oval 19"/>
          <p:cNvSpPr>
            <a:spLocks noChangeArrowheads="1"/>
          </p:cNvSpPr>
          <p:nvPr/>
        </p:nvSpPr>
        <p:spPr bwMode="auto">
          <a:xfrm>
            <a:off x="2162138" y="3573463"/>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WebRequest</a:t>
            </a:r>
          </a:p>
        </p:txBody>
      </p:sp>
      <p:sp>
        <p:nvSpPr>
          <p:cNvPr id="21" name="Oval 20"/>
          <p:cNvSpPr>
            <a:spLocks noChangeArrowheads="1"/>
          </p:cNvSpPr>
          <p:nvPr/>
        </p:nvSpPr>
        <p:spPr bwMode="auto">
          <a:xfrm>
            <a:off x="2162138" y="4149725"/>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WebService-</a:t>
            </a:r>
          </a:p>
          <a:p>
            <a:pPr algn="ctr"/>
            <a:r>
              <a:rPr lang="en-US" sz="1200">
                <a:latin typeface="Arial" charset="0"/>
              </a:rPr>
              <a:t>Proxy</a:t>
            </a:r>
          </a:p>
        </p:txBody>
      </p:sp>
      <p:sp>
        <p:nvSpPr>
          <p:cNvPr id="22" name="Oval 21"/>
          <p:cNvSpPr>
            <a:spLocks noChangeArrowheads="1"/>
          </p:cNvSpPr>
          <p:nvPr/>
        </p:nvSpPr>
        <p:spPr bwMode="auto">
          <a:xfrm>
            <a:off x="2162138" y="4725988"/>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WebService-</a:t>
            </a:r>
          </a:p>
          <a:p>
            <a:pPr algn="ctr"/>
            <a:r>
              <a:rPr lang="en-US" sz="1200">
                <a:latin typeface="Arial" charset="0"/>
              </a:rPr>
              <a:t>Error</a:t>
            </a:r>
          </a:p>
        </p:txBody>
      </p:sp>
      <p:sp>
        <p:nvSpPr>
          <p:cNvPr id="23" name="Oval 22"/>
          <p:cNvSpPr>
            <a:spLocks noChangeArrowheads="1"/>
          </p:cNvSpPr>
          <p:nvPr/>
        </p:nvSpPr>
        <p:spPr bwMode="auto">
          <a:xfrm>
            <a:off x="2162138" y="5302250"/>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dirty="0">
                <a:solidFill>
                  <a:schemeClr val="tx1"/>
                </a:solidFill>
                <a:latin typeface="Arial" charset="0"/>
              </a:rPr>
              <a:t>Other</a:t>
            </a:r>
          </a:p>
        </p:txBody>
      </p:sp>
      <p:sp>
        <p:nvSpPr>
          <p:cNvPr id="24" name="Oval 23"/>
          <p:cNvSpPr>
            <a:spLocks noChangeArrowheads="1"/>
          </p:cNvSpPr>
          <p:nvPr/>
        </p:nvSpPr>
        <p:spPr bwMode="auto">
          <a:xfrm>
            <a:off x="3805213" y="2420938"/>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dirty="0" err="1">
                <a:latin typeface="Arial" charset="0"/>
              </a:rPr>
              <a:t>ProfileGroup</a:t>
            </a:r>
            <a:endParaRPr lang="en-US" sz="1200" dirty="0">
              <a:latin typeface="Arial" charset="0"/>
            </a:endParaRPr>
          </a:p>
        </p:txBody>
      </p:sp>
      <p:sp>
        <p:nvSpPr>
          <p:cNvPr id="25" name="Oval 24"/>
          <p:cNvSpPr>
            <a:spLocks noChangeArrowheads="1"/>
          </p:cNvSpPr>
          <p:nvPr/>
        </p:nvSpPr>
        <p:spPr bwMode="auto">
          <a:xfrm>
            <a:off x="3805213" y="2997200"/>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dirty="0">
                <a:latin typeface="Arial" charset="0"/>
              </a:rPr>
              <a:t>_Authentication-</a:t>
            </a:r>
          </a:p>
          <a:p>
            <a:pPr algn="ctr"/>
            <a:r>
              <a:rPr lang="en-US" sz="1200" dirty="0">
                <a:latin typeface="Arial" charset="0"/>
              </a:rPr>
              <a:t>Service</a:t>
            </a:r>
          </a:p>
        </p:txBody>
      </p:sp>
      <p:sp>
        <p:nvSpPr>
          <p:cNvPr id="26" name="Oval 25"/>
          <p:cNvSpPr>
            <a:spLocks noChangeArrowheads="1"/>
          </p:cNvSpPr>
          <p:nvPr/>
        </p:nvSpPr>
        <p:spPr bwMode="auto">
          <a:xfrm>
            <a:off x="7161212" y="2420938"/>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DOMEvent</a:t>
            </a:r>
          </a:p>
        </p:txBody>
      </p:sp>
      <p:sp>
        <p:nvSpPr>
          <p:cNvPr id="27" name="Oval 26"/>
          <p:cNvSpPr>
            <a:spLocks noChangeArrowheads="1"/>
          </p:cNvSpPr>
          <p:nvPr/>
        </p:nvSpPr>
        <p:spPr bwMode="auto">
          <a:xfrm>
            <a:off x="7161212" y="2997200"/>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Behavior</a:t>
            </a:r>
          </a:p>
        </p:txBody>
      </p:sp>
      <p:sp>
        <p:nvSpPr>
          <p:cNvPr id="28" name="Oval 27"/>
          <p:cNvSpPr>
            <a:spLocks noChangeArrowheads="1"/>
          </p:cNvSpPr>
          <p:nvPr/>
        </p:nvSpPr>
        <p:spPr bwMode="auto">
          <a:xfrm>
            <a:off x="7161212" y="3573463"/>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Control</a:t>
            </a:r>
          </a:p>
        </p:txBody>
      </p:sp>
      <p:sp>
        <p:nvSpPr>
          <p:cNvPr id="29" name="Oval 28"/>
          <p:cNvSpPr>
            <a:spLocks noChangeArrowheads="1"/>
          </p:cNvSpPr>
          <p:nvPr/>
        </p:nvSpPr>
        <p:spPr bwMode="auto">
          <a:xfrm>
            <a:off x="7161212" y="4114800"/>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Point</a:t>
            </a:r>
          </a:p>
        </p:txBody>
      </p:sp>
      <p:sp>
        <p:nvSpPr>
          <p:cNvPr id="30" name="Oval 29"/>
          <p:cNvSpPr>
            <a:spLocks noChangeArrowheads="1"/>
          </p:cNvSpPr>
          <p:nvPr/>
        </p:nvSpPr>
        <p:spPr bwMode="auto">
          <a:xfrm>
            <a:off x="7161212" y="4648200"/>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latin typeface="Arial" charset="0"/>
              </a:rPr>
              <a:t>Bounds</a:t>
            </a:r>
          </a:p>
        </p:txBody>
      </p:sp>
      <p:sp>
        <p:nvSpPr>
          <p:cNvPr id="31" name="Oval 30"/>
          <p:cNvSpPr>
            <a:spLocks noChangeArrowheads="1"/>
          </p:cNvSpPr>
          <p:nvPr/>
        </p:nvSpPr>
        <p:spPr bwMode="auto">
          <a:xfrm>
            <a:off x="7161212" y="5181600"/>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dirty="0">
                <a:solidFill>
                  <a:schemeClr val="tx1"/>
                </a:solidFill>
                <a:latin typeface="Arial" charset="0"/>
              </a:rPr>
              <a:t>_Timer</a:t>
            </a:r>
          </a:p>
        </p:txBody>
      </p:sp>
      <p:sp>
        <p:nvSpPr>
          <p:cNvPr id="32" name="Oval 31"/>
          <p:cNvSpPr>
            <a:spLocks noChangeArrowheads="1"/>
          </p:cNvSpPr>
          <p:nvPr/>
        </p:nvSpPr>
        <p:spPr bwMode="auto">
          <a:xfrm>
            <a:off x="517476" y="4724400"/>
            <a:ext cx="1481167"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dirty="0" err="1">
                <a:latin typeface="Arial" charset="0"/>
              </a:rPr>
              <a:t>CultureInfo</a:t>
            </a:r>
            <a:endParaRPr lang="en-US" sz="1200" dirty="0">
              <a:latin typeface="Arial" charset="0"/>
            </a:endParaRPr>
          </a:p>
        </p:txBody>
      </p:sp>
      <p:sp>
        <p:nvSpPr>
          <p:cNvPr id="33" name="Oval 32"/>
          <p:cNvSpPr>
            <a:spLocks noChangeArrowheads="1"/>
          </p:cNvSpPr>
          <p:nvPr/>
        </p:nvSpPr>
        <p:spPr bwMode="auto">
          <a:xfrm>
            <a:off x="519064" y="5257800"/>
            <a:ext cx="1481168" cy="6477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200">
                <a:solidFill>
                  <a:schemeClr val="tx1"/>
                </a:solidFill>
                <a:latin typeface="Arial" charset="0"/>
              </a:rPr>
              <a:t>Other</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Javascript</a:t>
            </a:r>
            <a:r>
              <a:rPr lang="en-US" dirty="0" smtClean="0"/>
              <a:t> </a:t>
            </a:r>
            <a:r>
              <a:rPr lang="en-US" dirty="0" err="1" smtClean="0"/>
              <a:t>Erweiterungen</a:t>
            </a:r>
            <a:endParaRPr lang="en-US" dirty="0"/>
          </a:p>
        </p:txBody>
      </p:sp>
      <p:sp>
        <p:nvSpPr>
          <p:cNvPr id="3" name="Inhaltsplatzhalter 2"/>
          <p:cNvSpPr>
            <a:spLocks noGrp="1"/>
          </p:cNvSpPr>
          <p:nvPr>
            <p:ph idx="1"/>
          </p:nvPr>
        </p:nvSpPr>
        <p:spPr>
          <a:xfrm>
            <a:off x="381000" y="1412875"/>
            <a:ext cx="8382000" cy="5318379"/>
          </a:xfrm>
        </p:spPr>
        <p:txBody>
          <a:bodyPr/>
          <a:lstStyle/>
          <a:p>
            <a:r>
              <a:rPr lang="en-AU" dirty="0" err="1" smtClean="0"/>
              <a:t>Vererbung</a:t>
            </a:r>
            <a:endParaRPr lang="en-AU" dirty="0" smtClean="0"/>
          </a:p>
          <a:p>
            <a:r>
              <a:rPr lang="en-AU" dirty="0" smtClean="0"/>
              <a:t>Interfaces + </a:t>
            </a:r>
            <a:r>
              <a:rPr lang="en-AU" dirty="0" err="1" smtClean="0"/>
              <a:t>Abstrakte</a:t>
            </a:r>
            <a:r>
              <a:rPr lang="en-AU" dirty="0" smtClean="0"/>
              <a:t> </a:t>
            </a:r>
            <a:r>
              <a:rPr lang="en-AU" dirty="0" err="1" smtClean="0"/>
              <a:t>Klassen</a:t>
            </a:r>
            <a:endParaRPr lang="en-AU" dirty="0" smtClean="0"/>
          </a:p>
          <a:p>
            <a:r>
              <a:rPr lang="en-AU" dirty="0" smtClean="0"/>
              <a:t>Namespaces</a:t>
            </a:r>
          </a:p>
          <a:p>
            <a:r>
              <a:rPr lang="en-AU" dirty="0" smtClean="0"/>
              <a:t>Enumerations</a:t>
            </a:r>
          </a:p>
          <a:p>
            <a:r>
              <a:rPr lang="en-AU" dirty="0" smtClean="0"/>
              <a:t>Delegates</a:t>
            </a:r>
          </a:p>
          <a:p>
            <a:r>
              <a:rPr lang="en-AU" dirty="0" smtClean="0"/>
              <a:t>Events</a:t>
            </a:r>
          </a:p>
          <a:p>
            <a:r>
              <a:rPr lang="en-AU" dirty="0" smtClean="0"/>
              <a:t>Partial Rendering Engine</a:t>
            </a:r>
          </a:p>
          <a:p>
            <a:r>
              <a:rPr lang="en-AU" dirty="0" smtClean="0"/>
              <a:t>Reflection</a:t>
            </a:r>
            <a:endParaRPr lang="en-US" dirty="0" smtClean="0"/>
          </a:p>
          <a:p>
            <a:endParaRPr lang="en-US" dirty="0" smtClean="0"/>
          </a:p>
          <a:p>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a:t>Base Type Extensions</a:t>
            </a:r>
            <a:endParaRPr lang="en-US" dirty="0"/>
          </a:p>
        </p:txBody>
      </p:sp>
      <p:sp>
        <p:nvSpPr>
          <p:cNvPr id="3" name="Inhaltsplatzhalter 2"/>
          <p:cNvSpPr>
            <a:spLocks noGrp="1"/>
          </p:cNvSpPr>
          <p:nvPr>
            <p:ph idx="1"/>
          </p:nvPr>
        </p:nvSpPr>
        <p:spPr>
          <a:xfrm>
            <a:off x="381000" y="1412875"/>
            <a:ext cx="8382000" cy="3761030"/>
          </a:xfrm>
        </p:spPr>
        <p:txBody>
          <a:bodyPr/>
          <a:lstStyle/>
          <a:p>
            <a:r>
              <a:rPr lang="en-US" dirty="0" smtClean="0"/>
              <a:t>Microsoft AJAX Library </a:t>
            </a:r>
            <a:r>
              <a:rPr lang="en-US" dirty="0" err="1" smtClean="0"/>
              <a:t>erweitert</a:t>
            </a:r>
            <a:r>
              <a:rPr lang="en-US" dirty="0" smtClean="0"/>
              <a:t> JavaScript</a:t>
            </a:r>
          </a:p>
          <a:p>
            <a:pPr lvl="1"/>
            <a:r>
              <a:rPr lang="en-US" dirty="0" smtClean="0"/>
              <a:t>Array - add, </a:t>
            </a:r>
            <a:r>
              <a:rPr lang="en-US" dirty="0" err="1" smtClean="0"/>
              <a:t>addRange</a:t>
            </a:r>
            <a:r>
              <a:rPr lang="en-US" dirty="0" smtClean="0"/>
              <a:t>, contains, insert, etc.</a:t>
            </a:r>
          </a:p>
          <a:p>
            <a:pPr lvl="1"/>
            <a:r>
              <a:rPr lang="en-US" dirty="0" smtClean="0"/>
              <a:t>Boolean - parse</a:t>
            </a:r>
          </a:p>
          <a:p>
            <a:pPr lvl="1"/>
            <a:r>
              <a:rPr lang="en-US" dirty="0" smtClean="0"/>
              <a:t>Date - format, </a:t>
            </a:r>
            <a:r>
              <a:rPr lang="en-US" dirty="0" err="1" smtClean="0"/>
              <a:t>parselocale</a:t>
            </a:r>
            <a:r>
              <a:rPr lang="en-US" dirty="0" smtClean="0"/>
              <a:t>, </a:t>
            </a:r>
            <a:r>
              <a:rPr lang="en-US" dirty="0" err="1" smtClean="0"/>
              <a:t>parseInvariant</a:t>
            </a:r>
            <a:r>
              <a:rPr lang="en-US" dirty="0" smtClean="0"/>
              <a:t>, etc.</a:t>
            </a:r>
          </a:p>
          <a:p>
            <a:pPr lvl="1"/>
            <a:r>
              <a:rPr lang="en-US" dirty="0" smtClean="0"/>
              <a:t>Error - </a:t>
            </a:r>
            <a:r>
              <a:rPr lang="en-US" dirty="0" err="1" smtClean="0"/>
              <a:t>argumentOutOfRange</a:t>
            </a:r>
            <a:r>
              <a:rPr lang="en-US" dirty="0" smtClean="0"/>
              <a:t>, etc.</a:t>
            </a:r>
          </a:p>
          <a:p>
            <a:pPr lvl="1"/>
            <a:r>
              <a:rPr lang="en-US" dirty="0" smtClean="0"/>
              <a:t>Number - format, </a:t>
            </a:r>
            <a:r>
              <a:rPr lang="en-US" dirty="0" err="1" smtClean="0"/>
              <a:t>parseLocale</a:t>
            </a:r>
            <a:r>
              <a:rPr lang="en-US" dirty="0" smtClean="0"/>
              <a:t>, </a:t>
            </a:r>
            <a:r>
              <a:rPr lang="en-US" dirty="0" err="1" smtClean="0"/>
              <a:t>parseInvariant</a:t>
            </a:r>
            <a:endParaRPr lang="en-US" dirty="0" smtClean="0"/>
          </a:p>
          <a:p>
            <a:pPr lvl="1"/>
            <a:r>
              <a:rPr lang="en-US" dirty="0" smtClean="0"/>
              <a:t>Object - </a:t>
            </a:r>
            <a:r>
              <a:rPr lang="en-US" dirty="0" err="1" smtClean="0"/>
              <a:t>getType</a:t>
            </a:r>
            <a:r>
              <a:rPr lang="en-US" dirty="0" smtClean="0"/>
              <a:t>, </a:t>
            </a:r>
            <a:r>
              <a:rPr lang="en-US" dirty="0" err="1" smtClean="0"/>
              <a:t>getTypeName</a:t>
            </a:r>
            <a:endParaRPr lang="en-US" dirty="0" smtClean="0"/>
          </a:p>
          <a:p>
            <a:pPr lvl="1"/>
            <a:r>
              <a:rPr lang="en-US" dirty="0" smtClean="0"/>
              <a:t>String - format, </a:t>
            </a:r>
            <a:r>
              <a:rPr lang="en-US" dirty="0" err="1" smtClean="0"/>
              <a:t>endsWith</a:t>
            </a:r>
            <a:r>
              <a:rPr lang="en-US" dirty="0" smtClean="0"/>
              <a:t>, </a:t>
            </a:r>
            <a:r>
              <a:rPr lang="en-US" dirty="0" err="1" smtClean="0"/>
              <a:t>startWith</a:t>
            </a:r>
            <a:r>
              <a:rPr lang="en-US" dirty="0" smtClean="0"/>
              <a:t>, trim, etc.</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smtClean="0"/>
              <a:t>$get, $find &amp; $create </a:t>
            </a:r>
            <a:r>
              <a:rPr lang="de-DE" dirty="0" smtClean="0"/>
              <a:t>…</a:t>
            </a:r>
            <a:endParaRPr lang="en-US" dirty="0"/>
          </a:p>
        </p:txBody>
      </p:sp>
      <p:sp>
        <p:nvSpPr>
          <p:cNvPr id="3" name="Inhaltsplatzhalter 2"/>
          <p:cNvSpPr>
            <a:spLocks noGrp="1"/>
          </p:cNvSpPr>
          <p:nvPr>
            <p:ph idx="1"/>
          </p:nvPr>
        </p:nvSpPr>
        <p:spPr>
          <a:xfrm>
            <a:off x="381000" y="1412875"/>
            <a:ext cx="8382000" cy="5940088"/>
          </a:xfrm>
        </p:spPr>
        <p:txBody>
          <a:bodyPr/>
          <a:lstStyle/>
          <a:p>
            <a:r>
              <a:rPr lang="en-US" dirty="0" err="1" smtClean="0"/>
              <a:t>Globale</a:t>
            </a:r>
            <a:r>
              <a:rPr lang="en-US" dirty="0" smtClean="0"/>
              <a:t> </a:t>
            </a:r>
            <a:r>
              <a:rPr lang="en-US" dirty="0" err="1" smtClean="0"/>
              <a:t>Funktionen</a:t>
            </a:r>
            <a:endParaRPr lang="en-US" dirty="0" smtClean="0"/>
          </a:p>
          <a:p>
            <a:r>
              <a:rPr lang="en-US" dirty="0" err="1" smtClean="0"/>
              <a:t>Verweise</a:t>
            </a:r>
            <a:r>
              <a:rPr lang="en-US" dirty="0" smtClean="0"/>
              <a:t> auf </a:t>
            </a:r>
            <a:r>
              <a:rPr lang="en-US" dirty="0" err="1" smtClean="0"/>
              <a:t>statische</a:t>
            </a:r>
            <a:r>
              <a:rPr lang="en-US" dirty="0" smtClean="0"/>
              <a:t> </a:t>
            </a:r>
            <a:r>
              <a:rPr lang="en-US" dirty="0" err="1" smtClean="0"/>
              <a:t>Klassen</a:t>
            </a:r>
            <a:endParaRPr lang="en-US" dirty="0" smtClean="0"/>
          </a:p>
          <a:p>
            <a:pPr lvl="1"/>
            <a:r>
              <a:rPr lang="en-US" dirty="0" smtClean="0"/>
              <a:t>$get -&gt; </a:t>
            </a:r>
            <a:r>
              <a:rPr lang="en-US" dirty="0" err="1" smtClean="0"/>
              <a:t>Sys.UI.DomElement.getElementById</a:t>
            </a:r>
            <a:endParaRPr lang="en-US" dirty="0" smtClean="0"/>
          </a:p>
          <a:p>
            <a:pPr lvl="1"/>
            <a:r>
              <a:rPr lang="en-US" dirty="0" smtClean="0"/>
              <a:t>$create -&gt; </a:t>
            </a:r>
            <a:r>
              <a:rPr lang="en-US" dirty="0" err="1" smtClean="0"/>
              <a:t>Sys.Component.create</a:t>
            </a:r>
            <a:endParaRPr lang="en-US" dirty="0" smtClean="0"/>
          </a:p>
          <a:p>
            <a:pPr lvl="1"/>
            <a:r>
              <a:rPr lang="en-US" dirty="0" smtClean="0"/>
              <a:t>$find -&gt; </a:t>
            </a:r>
            <a:r>
              <a:rPr lang="de-DE" dirty="0" err="1" smtClean="0"/>
              <a:t>Sys.Application.findComponent</a:t>
            </a:r>
            <a:endParaRPr lang="de-DE" dirty="0" smtClean="0"/>
          </a:p>
          <a:p>
            <a:pPr lvl="1"/>
            <a:r>
              <a:rPr lang="de-DE" dirty="0" smtClean="0"/>
              <a:t>$</a:t>
            </a:r>
            <a:r>
              <a:rPr lang="de-DE" dirty="0" err="1" smtClean="0"/>
              <a:t>addHandler</a:t>
            </a:r>
            <a:r>
              <a:rPr lang="de-DE" dirty="0" smtClean="0"/>
              <a:t> -&gt; </a:t>
            </a:r>
            <a:br>
              <a:rPr lang="de-DE" dirty="0" smtClean="0"/>
            </a:br>
            <a:r>
              <a:rPr lang="de-DE" dirty="0" smtClean="0"/>
              <a:t>	</a:t>
            </a:r>
            <a:r>
              <a:rPr lang="de-DE" dirty="0" err="1" smtClean="0"/>
              <a:t>Sys.UI.DomEvent.addHandler</a:t>
            </a:r>
            <a:endParaRPr lang="de-DE" dirty="0" smtClean="0"/>
          </a:p>
          <a:p>
            <a:pPr lvl="1"/>
            <a:r>
              <a:rPr lang="de-DE" dirty="0" smtClean="0"/>
              <a:t>$</a:t>
            </a:r>
            <a:r>
              <a:rPr lang="de-DE" dirty="0" err="1" smtClean="0"/>
              <a:t>removeHandler</a:t>
            </a:r>
            <a:r>
              <a:rPr lang="de-DE" dirty="0" smtClean="0"/>
              <a:t> -&gt; 	</a:t>
            </a:r>
            <a:r>
              <a:rPr lang="de-DE" dirty="0" err="1" smtClean="0"/>
              <a:t>System.UI.DomEvent.removeHandler</a:t>
            </a:r>
            <a:endParaRPr lang="de-DE" dirty="0" smtClean="0"/>
          </a:p>
          <a:p>
            <a:pPr lvl="1"/>
            <a:r>
              <a:rPr lang="de-DE" dirty="0" smtClean="0"/>
              <a:t>$</a:t>
            </a:r>
            <a:r>
              <a:rPr lang="de-DE" dirty="0" err="1" smtClean="0"/>
              <a:t>clearHandlers</a:t>
            </a:r>
            <a:r>
              <a:rPr lang="de-DE" dirty="0" smtClean="0"/>
              <a:t> -&gt; 	</a:t>
            </a:r>
            <a:r>
              <a:rPr lang="de-DE" dirty="0" err="1" smtClean="0"/>
              <a:t>Sys.UI.DomEvent.clearHandlers</a:t>
            </a:r>
            <a:endParaRPr lang="de-DE" dirty="0" smtClean="0"/>
          </a:p>
          <a:p>
            <a:pPr lvl="1"/>
            <a:endParaRPr lang="en-US" dirty="0" smtClean="0"/>
          </a:p>
          <a:p>
            <a:pPr lvl="1">
              <a:buNone/>
            </a:pPr>
            <a:endParaRPr lang="en-US" dirty="0" smtClean="0"/>
          </a:p>
        </p:txBody>
      </p:sp>
    </p:spTree>
  </p:cSld>
  <p:clrMapOvr>
    <a:masterClrMapping/>
  </p:clrMapOvr>
  <p:transition>
    <p:fade/>
  </p:transition>
</p:sld>
</file>

<file path=ppt/theme/theme1.xml><?xml version="1.0" encoding="utf-8"?>
<a:theme xmlns:a="http://schemas.openxmlformats.org/drawingml/2006/main" name="Afterlaunch 20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Portugal Techdays 2008</Template>
  <TotalTime>0</TotalTime>
  <Words>1656</Words>
  <Application>Microsoft Office PowerPoint</Application>
  <PresentationFormat>Bildschirmpräsentation (4:3)</PresentationFormat>
  <Paragraphs>268</Paragraphs>
  <Slides>30</Slides>
  <Notes>15</Notes>
  <HiddenSlides>1</HiddenSlides>
  <MMClips>0</MMClips>
  <ScaleCrop>false</ScaleCrop>
  <HeadingPairs>
    <vt:vector size="4" baseType="variant">
      <vt:variant>
        <vt:lpstr>Design</vt:lpstr>
      </vt:variant>
      <vt:variant>
        <vt:i4>2</vt:i4>
      </vt:variant>
      <vt:variant>
        <vt:lpstr>Folientitel</vt:lpstr>
      </vt:variant>
      <vt:variant>
        <vt:i4>30</vt:i4>
      </vt:variant>
    </vt:vector>
  </HeadingPairs>
  <TitlesOfParts>
    <vt:vector size="32" baseType="lpstr">
      <vt:lpstr>Afterlaunch 2008</vt:lpstr>
      <vt:lpstr>White with Courier font for code slides</vt:lpstr>
      <vt:lpstr>Sponsoren</vt:lpstr>
      <vt:lpstr>Einführung in die  Ajax Library</vt:lpstr>
      <vt:lpstr>Agenda</vt:lpstr>
      <vt:lpstr>Mehr als nur Ajax</vt:lpstr>
      <vt:lpstr>Architektur</vt:lpstr>
      <vt:lpstr>MicrosoftAjax.js</vt:lpstr>
      <vt:lpstr>Javascript Erweiterungen</vt:lpstr>
      <vt:lpstr>Base Type Extensions</vt:lpstr>
      <vt:lpstr>$get, $find &amp; $create …</vt:lpstr>
      <vt:lpstr>Javascript Webservices</vt:lpstr>
      <vt:lpstr>Javascript Webservices</vt:lpstr>
      <vt:lpstr>Javascript Debugging</vt:lpstr>
      <vt:lpstr>Debuggint</vt:lpstr>
      <vt:lpstr>Javascript Debugging</vt:lpstr>
      <vt:lpstr>Sys.Application</vt:lpstr>
      <vt:lpstr>Client Page LifeCycle</vt:lpstr>
      <vt:lpstr>Client-Page-LifeCycle</vt:lpstr>
      <vt:lpstr>Ajax Events</vt:lpstr>
      <vt:lpstr>Ajax DOM</vt:lpstr>
      <vt:lpstr>Ajax DOM</vt:lpstr>
      <vt:lpstr>Ajax Services</vt:lpstr>
      <vt:lpstr>Ajax Services</vt:lpstr>
      <vt:lpstr>Sys.Preview.[UI.].Data</vt:lpstr>
      <vt:lpstr>Javascript Databinding</vt:lpstr>
      <vt:lpstr>Sys.Preview.UI</vt:lpstr>
      <vt:lpstr>Ajax Drag &amp; Drop</vt:lpstr>
      <vt:lpstr>Summary</vt:lpstr>
      <vt:lpstr>Folie 28</vt:lpstr>
      <vt:lpstr>Folie 29</vt:lpstr>
      <vt:lpstr>Sponsoren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Name</dc:title>
  <dc:subject>AfterLaunch</dc:subject>
  <dc:creator>Jan-Cornelius Molnar</dc:creator>
  <cp:lastModifiedBy>Dennis Zielke</cp:lastModifiedBy>
  <cp:revision>86</cp:revision>
  <dcterms:created xsi:type="dcterms:W3CDTF">2008-03-26T21:03:28Z</dcterms:created>
  <dcterms:modified xsi:type="dcterms:W3CDTF">2008-04-10T21:57:14Z</dcterms:modified>
</cp:coreProperties>
</file>