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 id="2147483718" r:id="rId2"/>
  </p:sldMasterIdLst>
  <p:notesMasterIdLst>
    <p:notesMasterId r:id="rId36"/>
  </p:notesMasterIdLst>
  <p:handoutMasterIdLst>
    <p:handoutMasterId r:id="rId37"/>
  </p:handoutMasterIdLst>
  <p:sldIdLst>
    <p:sldId id="311" r:id="rId3"/>
    <p:sldId id="340" r:id="rId4"/>
    <p:sldId id="341" r:id="rId5"/>
    <p:sldId id="342" r:id="rId6"/>
    <p:sldId id="343" r:id="rId7"/>
    <p:sldId id="344" r:id="rId8"/>
    <p:sldId id="345" r:id="rId9"/>
    <p:sldId id="346" r:id="rId10"/>
    <p:sldId id="347" r:id="rId11"/>
    <p:sldId id="350" r:id="rId12"/>
    <p:sldId id="349" r:id="rId13"/>
    <p:sldId id="312" r:id="rId14"/>
    <p:sldId id="297" r:id="rId15"/>
    <p:sldId id="336" r:id="rId16"/>
    <p:sldId id="266" r:id="rId17"/>
    <p:sldId id="314" r:id="rId18"/>
    <p:sldId id="333" r:id="rId19"/>
    <p:sldId id="313" r:id="rId20"/>
    <p:sldId id="316" r:id="rId21"/>
    <p:sldId id="339" r:id="rId22"/>
    <p:sldId id="321" r:id="rId23"/>
    <p:sldId id="319" r:id="rId24"/>
    <p:sldId id="322" r:id="rId25"/>
    <p:sldId id="337" r:id="rId26"/>
    <p:sldId id="320" r:id="rId27"/>
    <p:sldId id="331" r:id="rId28"/>
    <p:sldId id="326" r:id="rId29"/>
    <p:sldId id="327" r:id="rId30"/>
    <p:sldId id="328" r:id="rId31"/>
    <p:sldId id="300" r:id="rId32"/>
    <p:sldId id="308" r:id="rId33"/>
    <p:sldId id="307" r:id="rId34"/>
    <p:sldId id="310" r:id="rId3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33CC33"/>
    <a:srgbClr val="00CC00"/>
    <a:srgbClr val="F6AE1E"/>
    <a:srgbClr val="FFFFFF"/>
    <a:srgbClr val="FF0066"/>
    <a:srgbClr val="000000"/>
    <a:srgbClr val="F3AF35"/>
    <a:srgbClr val="9C42E6"/>
    <a:srgbClr val="D1943B"/>
    <a:srgbClr val="F8F5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3066" autoAdjust="0"/>
    <p:restoredTop sz="87300" autoAdjust="0"/>
  </p:normalViewPr>
  <p:slideViewPr>
    <p:cSldViewPr>
      <p:cViewPr varScale="1">
        <p:scale>
          <a:sx n="117" d="100"/>
          <a:sy n="117" d="100"/>
        </p:scale>
        <p:origin x="-1464" y="-96"/>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8" d="100"/>
          <a:sy n="98" d="100"/>
        </p:scale>
        <p:origin x="-26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4/10/2008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4/10/2008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p:txBody>
          <a:bodyPr/>
          <a:lstStyle/>
          <a:p>
            <a:pPr>
              <a:defRPr/>
            </a:pPr>
            <a:fld id="{9AB2AC2F-EC86-44EE-80C4-AD3BFF69D598}" type="datetime8">
              <a:rPr lang="en-AU" smtClean="0"/>
              <a:pPr>
                <a:defRPr/>
              </a:pPr>
              <a:t>10/04/2008 10:17 PM</a:t>
            </a:fld>
            <a:endParaRPr lang="en-AU" smtClean="0"/>
          </a:p>
        </p:txBody>
      </p:sp>
      <p:sp>
        <p:nvSpPr>
          <p:cNvPr id="50179"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0484" name="Rectangle 7"/>
          <p:cNvSpPr>
            <a:spLocks noGrp="1" noChangeArrowheads="1"/>
          </p:cNvSpPr>
          <p:nvPr>
            <p:ph type="sldNum" sz="quarter" idx="5"/>
          </p:nvPr>
        </p:nvSpPr>
        <p:spPr/>
        <p:txBody>
          <a:bodyPr/>
          <a:lstStyle/>
          <a:p>
            <a:pPr>
              <a:defRPr/>
            </a:pPr>
            <a:fld id="{76A19D97-F87E-4CA2-B53E-E3B194E6BA24}" type="slidenum">
              <a:rPr lang="en-AU" smtClean="0"/>
              <a:pPr>
                <a:defRPr/>
              </a:pPr>
              <a:t>1</a:t>
            </a:fld>
            <a:endParaRPr lang="en-AU" smtClean="0"/>
          </a:p>
        </p:txBody>
      </p:sp>
      <p:sp>
        <p:nvSpPr>
          <p:cNvPr id="50181" name="Rectangle 4"/>
          <p:cNvSpPr>
            <a:spLocks noGrp="1" noRot="1" noChangeAspect="1" noChangeArrowheads="1" noTextEdit="1"/>
          </p:cNvSpPr>
          <p:nvPr>
            <p:ph type="sldImg"/>
          </p:nvPr>
        </p:nvSpPr>
        <p:spPr>
          <a:ln/>
        </p:spPr>
      </p:sp>
      <p:sp>
        <p:nvSpPr>
          <p:cNvPr id="50182" name="Rectangle 5"/>
          <p:cNvSpPr>
            <a:spLocks noGrp="1" noChangeArrowheads="1"/>
          </p:cNvSpPr>
          <p:nvPr>
            <p:ph type="body" idx="1"/>
          </p:nvPr>
        </p:nvSpPr>
        <p:spPr>
          <a:noFill/>
          <a:ln/>
        </p:spPr>
        <p:txBody>
          <a:bodyPr/>
          <a:lstStyle/>
          <a:p>
            <a:pPr eaLnBrk="1" hangingPunct="1"/>
            <a:r>
              <a:rPr lang="pt-PT" smtClean="0"/>
              <a:t>EVENT</a:t>
            </a:r>
            <a:r>
              <a:rPr lang="pt-PT" baseline="0" smtClean="0"/>
              <a:t> SPONSORS; </a:t>
            </a:r>
            <a:r>
              <a:rPr lang="pt-PT" dirty="0" smtClean="0"/>
              <a:t>DO NOT EDIT OR REMOVE THIS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Erst beim Zugriff auf die Abfrage wird diese ausgeführt.</a:t>
            </a:r>
          </a:p>
          <a:p>
            <a:r>
              <a:rPr lang="de-DE" baseline="0" dirty="0" smtClean="0"/>
              <a:t>Dazu wird sie nach </a:t>
            </a:r>
            <a:r>
              <a:rPr lang="de-DE" baseline="0" dirty="0" err="1" smtClean="0"/>
              <a:t>Sql</a:t>
            </a:r>
            <a:r>
              <a:rPr lang="de-DE" baseline="0" dirty="0" smtClean="0"/>
              <a:t> übersetzt.</a:t>
            </a:r>
          </a:p>
        </p:txBody>
      </p:sp>
      <p:sp>
        <p:nvSpPr>
          <p:cNvPr id="4" name="Foliennummernplatzhalt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IQueryable Abfragen können durch Comprehension beliebig erweiter</a:t>
            </a:r>
            <a:r>
              <a:rPr lang="pt-PT" baseline="0" dirty="0" smtClean="0"/>
              <a:t>t werden.</a:t>
            </a:r>
          </a:p>
          <a:p>
            <a:pPr marL="0" marR="0" indent="0" algn="l" defTabSz="914363" rtl="0" eaLnBrk="1" fontAlgn="auto" latinLnBrk="0" hangingPunct="1">
              <a:lnSpc>
                <a:spcPct val="90000"/>
              </a:lnSpc>
              <a:spcBef>
                <a:spcPts val="0"/>
              </a:spcBef>
              <a:spcAft>
                <a:spcPts val="333"/>
              </a:spcAft>
              <a:buClrTx/>
              <a:buSzTx/>
              <a:buFontTx/>
              <a:buNone/>
              <a:tabLst/>
              <a:defRPr/>
            </a:pPr>
            <a:endParaRPr lang="pt-PT"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pt-PT" baseline="0" dirty="0" smtClean="0"/>
              <a:t>Beachten: </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Ein</a:t>
            </a:r>
            <a:r>
              <a:rPr lang="de-DE" baseline="0" dirty="0" smtClean="0"/>
              <a:t> </a:t>
            </a:r>
            <a:r>
              <a:rPr lang="de-DE" baseline="0" dirty="0" err="1" smtClean="0"/>
              <a:t>DataContext</a:t>
            </a:r>
            <a:r>
              <a:rPr lang="de-DE" baseline="0" dirty="0" smtClean="0"/>
              <a:t> pro Arbeitsschritt.</a:t>
            </a:r>
          </a:p>
          <a:p>
            <a:r>
              <a:rPr lang="de-DE" baseline="0" dirty="0" smtClean="0"/>
              <a:t>Der </a:t>
            </a:r>
            <a:r>
              <a:rPr lang="de-DE" baseline="0" dirty="0" err="1" smtClean="0"/>
              <a:t>DataContext</a:t>
            </a:r>
            <a:r>
              <a:rPr lang="de-DE" baseline="0" dirty="0" smtClean="0"/>
              <a:t> ist sehr transparent, da nur die aktuelle Methode Zugriff hat.</a:t>
            </a:r>
          </a:p>
          <a:p>
            <a:r>
              <a:rPr lang="de-DE" baseline="0" dirty="0" smtClean="0"/>
              <a:t>Dadurch wird das ganze auch Thread-Safe </a:t>
            </a:r>
            <a:r>
              <a:rPr lang="de-DE" baseline="0" dirty="0" smtClean="0">
                <a:sym typeface="Wingdings" pitchFamily="2" charset="2"/>
              </a:rPr>
              <a:t></a:t>
            </a:r>
          </a:p>
          <a:p>
            <a:endParaRPr lang="de-DE" baseline="0" dirty="0" smtClean="0">
              <a:sym typeface="Wingdings" pitchFamily="2" charset="2"/>
            </a:endParaRPr>
          </a:p>
          <a:p>
            <a:r>
              <a:rPr lang="de-DE" baseline="0" dirty="0" smtClean="0">
                <a:sym typeface="Wingdings" pitchFamily="2" charset="2"/>
              </a:rPr>
              <a:t>Keine Verschachtelten Aufrufe ohne den </a:t>
            </a:r>
            <a:r>
              <a:rPr lang="de-DE" baseline="0" dirty="0" err="1" smtClean="0">
                <a:sym typeface="Wingdings" pitchFamily="2" charset="2"/>
              </a:rPr>
              <a:t>Context</a:t>
            </a:r>
            <a:r>
              <a:rPr lang="de-DE" baseline="0" dirty="0" smtClean="0">
                <a:sym typeface="Wingdings" pitchFamily="2" charset="2"/>
              </a:rPr>
              <a:t> mitzugeben.</a:t>
            </a:r>
          </a:p>
        </p:txBody>
      </p:sp>
      <p:sp>
        <p:nvSpPr>
          <p:cNvPr id="4" name="Foliennummernplatzhalt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err="1" smtClean="0"/>
              <a:t>DataContext</a:t>
            </a:r>
            <a:r>
              <a:rPr lang="de-DE" dirty="0" smtClean="0"/>
              <a:t> wird </a:t>
            </a:r>
            <a:r>
              <a:rPr lang="de-DE" dirty="0" err="1" smtClean="0"/>
              <a:t>geshared</a:t>
            </a:r>
            <a:r>
              <a:rPr lang="de-DE" dirty="0" smtClean="0"/>
              <a:t>.</a:t>
            </a:r>
          </a:p>
          <a:p>
            <a:r>
              <a:rPr lang="de-DE" dirty="0" smtClean="0"/>
              <a:t>Der Zugriff wird dadurch sehr einfach und erlaubt Verschachtelte</a:t>
            </a:r>
            <a:r>
              <a:rPr lang="de-DE" baseline="0" dirty="0" smtClean="0"/>
              <a:t> Funktionen.</a:t>
            </a:r>
          </a:p>
          <a:p>
            <a:endParaRPr lang="de-DE" baseline="0" dirty="0" smtClean="0"/>
          </a:p>
          <a:p>
            <a:r>
              <a:rPr lang="de-DE" baseline="0" dirty="0" smtClean="0"/>
              <a:t>Der </a:t>
            </a:r>
            <a:r>
              <a:rPr lang="de-DE" baseline="0" dirty="0" err="1" smtClean="0"/>
              <a:t>Shared</a:t>
            </a:r>
            <a:r>
              <a:rPr lang="de-DE" baseline="0" dirty="0" smtClean="0"/>
              <a:t> </a:t>
            </a:r>
            <a:r>
              <a:rPr lang="de-DE" baseline="0" dirty="0" err="1" smtClean="0"/>
              <a:t>Context</a:t>
            </a:r>
            <a:r>
              <a:rPr lang="de-DE" baseline="0" dirty="0" smtClean="0"/>
              <a:t> hat sehr viele Nachteile.</a:t>
            </a:r>
          </a:p>
          <a:p>
            <a:r>
              <a:rPr lang="de-DE" baseline="0" dirty="0" smtClean="0"/>
              <a:t>Da jeder Zugriff hat, könnte er z.B. </a:t>
            </a:r>
            <a:r>
              <a:rPr lang="de-DE" baseline="0" dirty="0" err="1" smtClean="0"/>
              <a:t>Disposed</a:t>
            </a:r>
            <a:r>
              <a:rPr lang="de-DE" baseline="0" dirty="0" smtClean="0"/>
              <a:t> werden.</a:t>
            </a:r>
          </a:p>
          <a:p>
            <a:r>
              <a:rPr lang="de-DE" baseline="0" dirty="0" smtClean="0"/>
              <a:t>Der Zugriff ist nicht Thread Safe, K.O. für ASP.NET</a:t>
            </a:r>
          </a:p>
          <a:p>
            <a:r>
              <a:rPr lang="de-DE" baseline="0" dirty="0" smtClean="0"/>
              <a:t>Änderungen an Objekten können nicht verworfen werden.</a:t>
            </a:r>
          </a:p>
          <a:p>
            <a:r>
              <a:rPr lang="de-DE" baseline="0" dirty="0" smtClean="0"/>
              <a:t>Schlimmer noch, sie werden sogar bei Abfragen mitgegeben.</a:t>
            </a:r>
          </a:p>
        </p:txBody>
      </p:sp>
      <p:sp>
        <p:nvSpPr>
          <p:cNvPr id="4" name="Foliennummernplatzhalt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err="1" smtClean="0"/>
              <a:t>Ambient</a:t>
            </a:r>
            <a:r>
              <a:rPr lang="de-DE" dirty="0" smtClean="0"/>
              <a:t> </a:t>
            </a:r>
            <a:r>
              <a:rPr lang="de-DE" dirty="0" err="1" smtClean="0"/>
              <a:t>DataContext</a:t>
            </a:r>
            <a:r>
              <a:rPr lang="de-DE" dirty="0" smtClean="0"/>
              <a:t>,</a:t>
            </a:r>
          </a:p>
          <a:p>
            <a:r>
              <a:rPr lang="de-DE" dirty="0" err="1" smtClean="0"/>
              <a:t>DataContext</a:t>
            </a:r>
            <a:r>
              <a:rPr lang="de-DE" baseline="0" dirty="0" smtClean="0"/>
              <a:t> pro Thread oder </a:t>
            </a:r>
            <a:r>
              <a:rPr lang="de-DE" baseline="0" dirty="0" err="1" smtClean="0"/>
              <a:t>HttpRequest</a:t>
            </a:r>
            <a:endParaRPr lang="de-DE" baseline="0" dirty="0" smtClean="0"/>
          </a:p>
          <a:p>
            <a:r>
              <a:rPr lang="de-DE" dirty="0" smtClean="0"/>
              <a:t>Mehr Transparenz</a:t>
            </a:r>
          </a:p>
          <a:p>
            <a:r>
              <a:rPr lang="de-DE" dirty="0" smtClean="0"/>
              <a:t>Erlaubt</a:t>
            </a:r>
            <a:r>
              <a:rPr lang="de-DE" baseline="0" dirty="0" smtClean="0"/>
              <a:t> verschachtelte Methodenaufrufe und ist ThreadSafe</a:t>
            </a:r>
          </a:p>
          <a:p>
            <a:r>
              <a:rPr lang="de-DE" baseline="0" dirty="0" smtClean="0"/>
              <a:t>Das </a:t>
            </a:r>
            <a:r>
              <a:rPr lang="de-DE" baseline="0" dirty="0" err="1" smtClean="0"/>
              <a:t>Dispose</a:t>
            </a:r>
            <a:r>
              <a:rPr lang="de-DE" baseline="0" dirty="0" smtClean="0"/>
              <a:t> findet dann irgendwann statt …</a:t>
            </a:r>
          </a:p>
          <a:p>
            <a:r>
              <a:rPr lang="de-DE" baseline="0" dirty="0" smtClean="0"/>
              <a:t>Empfehlung für ASP.NET</a:t>
            </a:r>
          </a:p>
          <a:p>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Datenzugriff wird</a:t>
            </a:r>
            <a:r>
              <a:rPr lang="pt-PT" baseline="0" dirty="0" smtClean="0"/>
              <a:t> in einen DataService ausgelagert, Lifetime Problematik.</a:t>
            </a:r>
          </a:p>
          <a:p>
            <a:pPr marL="0" marR="0" indent="0" algn="l" defTabSz="914363" rtl="0" eaLnBrk="1" fontAlgn="auto" latinLnBrk="0" hangingPunct="1">
              <a:lnSpc>
                <a:spcPct val="90000"/>
              </a:lnSpc>
              <a:spcBef>
                <a:spcPts val="0"/>
              </a:spcBef>
              <a:spcAft>
                <a:spcPts val="333"/>
              </a:spcAft>
              <a:buClrTx/>
              <a:buSzTx/>
              <a:buFontTx/>
              <a:buNone/>
              <a:tabLst/>
              <a:defRPr/>
            </a:pP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Beim ausführen einer </a:t>
            </a:r>
            <a:r>
              <a:rPr lang="de-DE" baseline="0" dirty="0" err="1" smtClean="0"/>
              <a:t>LinqToSql</a:t>
            </a:r>
            <a:r>
              <a:rPr lang="de-DE" baseline="0" dirty="0" smtClean="0"/>
              <a:t> </a:t>
            </a:r>
            <a:r>
              <a:rPr lang="de-DE" baseline="0" dirty="0" err="1" smtClean="0"/>
              <a:t>query</a:t>
            </a:r>
            <a:r>
              <a:rPr lang="de-DE" baseline="0" dirty="0" smtClean="0"/>
              <a:t> wird zunächst eine Expression konstruiert und diese anschließend nach </a:t>
            </a:r>
            <a:r>
              <a:rPr lang="de-DE" baseline="0" dirty="0" err="1" smtClean="0"/>
              <a:t>Sql</a:t>
            </a:r>
            <a:r>
              <a:rPr lang="de-DE" baseline="0" dirty="0" smtClean="0"/>
              <a:t> übersetzt.</a:t>
            </a:r>
          </a:p>
          <a:p>
            <a:r>
              <a:rPr lang="de-DE" baseline="0" dirty="0" smtClean="0"/>
              <a:t>Das passiert jetzt jedes mal, wenn die Methode aufgerufen wird!</a:t>
            </a:r>
          </a:p>
        </p:txBody>
      </p:sp>
      <p:sp>
        <p:nvSpPr>
          <p:cNvPr id="4" name="Foliennummernplatzhalt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Datenzugriff wird</a:t>
            </a:r>
            <a:r>
              <a:rPr lang="pt-PT" baseline="0" dirty="0" smtClean="0"/>
              <a:t> in einen DataService ausgelagert, Lifetime Problematik.</a:t>
            </a:r>
          </a:p>
          <a:p>
            <a:pPr marL="0" marR="0" indent="0" algn="l" defTabSz="914363" rtl="0" eaLnBrk="1" fontAlgn="auto" latinLnBrk="0" hangingPunct="1">
              <a:lnSpc>
                <a:spcPct val="90000"/>
              </a:lnSpc>
              <a:spcBef>
                <a:spcPts val="0"/>
              </a:spcBef>
              <a:spcAft>
                <a:spcPts val="333"/>
              </a:spcAft>
              <a:buClrTx/>
              <a:buSzTx/>
              <a:buFontTx/>
              <a:buNone/>
              <a:tabLst/>
              <a:defRPr/>
            </a:pP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Beim ausführen einer </a:t>
            </a:r>
            <a:r>
              <a:rPr lang="de-DE" baseline="0" dirty="0" err="1" smtClean="0"/>
              <a:t>LinqToSql</a:t>
            </a:r>
            <a:r>
              <a:rPr lang="de-DE" baseline="0" dirty="0" smtClean="0"/>
              <a:t> </a:t>
            </a:r>
            <a:r>
              <a:rPr lang="de-DE" baseline="0" dirty="0" err="1" smtClean="0"/>
              <a:t>query</a:t>
            </a:r>
            <a:r>
              <a:rPr lang="de-DE" baseline="0" dirty="0" smtClean="0"/>
              <a:t> wird zunächst eine Expression konstruiert und diese anschließend nach </a:t>
            </a:r>
            <a:r>
              <a:rPr lang="de-DE" baseline="0" dirty="0" err="1" smtClean="0"/>
              <a:t>Sql</a:t>
            </a:r>
            <a:r>
              <a:rPr lang="de-DE" baseline="0" dirty="0" smtClean="0"/>
              <a:t> übersetzt.</a:t>
            </a:r>
          </a:p>
          <a:p>
            <a:r>
              <a:rPr lang="de-DE" baseline="0" dirty="0" smtClean="0"/>
              <a:t>Das passiert jetzt jedes mal, wenn die Methode aufgerufen wird!</a:t>
            </a:r>
          </a:p>
          <a:p>
            <a:endParaRPr lang="de-DE" baseline="0" dirty="0" smtClean="0"/>
          </a:p>
          <a:p>
            <a:r>
              <a:rPr lang="de-DE" baseline="0" dirty="0" smtClean="0"/>
              <a:t>Zuschauerfrage: Wie oft muss die Query ausgeführt werden, damit sich das </a:t>
            </a:r>
            <a:r>
              <a:rPr lang="de-DE" baseline="0" dirty="0" err="1" smtClean="0"/>
              <a:t>Compile</a:t>
            </a:r>
            <a:r>
              <a:rPr lang="de-DE" baseline="0" dirty="0" smtClean="0"/>
              <a:t>() lohnt?</a:t>
            </a:r>
          </a:p>
        </p:txBody>
      </p:sp>
      <p:sp>
        <p:nvSpPr>
          <p:cNvPr id="4" name="Foliennummernplatzhalt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10/04/2008 10:17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30</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SESSION SUMMARY. PROVIDE A SUMMARY FOR YOUR SESSION. REVIEW COVERED TOPICS WITH AUDIENCE.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IQueryable Abfragen können durch Comprehension beliebig erweiter</a:t>
            </a:r>
            <a:r>
              <a:rPr lang="pt-PT" baseline="0" dirty="0" smtClean="0"/>
              <a:t>t werden.</a:t>
            </a:r>
          </a:p>
          <a:p>
            <a:pPr marL="0" marR="0" indent="0" algn="l" defTabSz="914363" rtl="0" eaLnBrk="1" fontAlgn="auto" latinLnBrk="0" hangingPunct="1">
              <a:lnSpc>
                <a:spcPct val="90000"/>
              </a:lnSpc>
              <a:spcBef>
                <a:spcPts val="0"/>
              </a:spcBef>
              <a:spcAft>
                <a:spcPts val="333"/>
              </a:spcAft>
              <a:buClrTx/>
              <a:buSzTx/>
              <a:buFontTx/>
              <a:buNone/>
              <a:tabLst/>
              <a:defRPr/>
            </a:pPr>
            <a:endParaRPr lang="pt-PT"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pt-PT" baseline="0" dirty="0" smtClean="0"/>
              <a:t>Beachten: </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PROVIDE</a:t>
            </a:r>
            <a:r>
              <a:rPr lang="pt-PT" baseline="0" dirty="0" smtClean="0"/>
              <a:t> 5 MIN BEFORE SESSION ENDS FOR Q&amp;A.</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dt" sz="quarter" idx="1"/>
          </p:nvPr>
        </p:nvSpPr>
        <p:spPr/>
        <p:txBody>
          <a:bodyPr/>
          <a:lstStyle/>
          <a:p>
            <a:pPr>
              <a:defRPr/>
            </a:pPr>
            <a:fld id="{9AB2AC2F-EC86-44EE-80C4-AD3BFF69D598}" type="datetime8">
              <a:rPr lang="en-AU" smtClean="0"/>
              <a:pPr>
                <a:defRPr/>
              </a:pPr>
              <a:t>10/04/2008 10:17 PM</a:t>
            </a:fld>
            <a:endParaRPr lang="en-AU" smtClean="0"/>
          </a:p>
        </p:txBody>
      </p:sp>
      <p:sp>
        <p:nvSpPr>
          <p:cNvPr id="50179"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0484" name="Rectangle 7"/>
          <p:cNvSpPr>
            <a:spLocks noGrp="1" noChangeArrowheads="1"/>
          </p:cNvSpPr>
          <p:nvPr>
            <p:ph type="sldNum" sz="quarter" idx="5"/>
          </p:nvPr>
        </p:nvSpPr>
        <p:spPr/>
        <p:txBody>
          <a:bodyPr/>
          <a:lstStyle/>
          <a:p>
            <a:pPr>
              <a:defRPr/>
            </a:pPr>
            <a:fld id="{76A19D97-F87E-4CA2-B53E-E3B194E6BA24}" type="slidenum">
              <a:rPr lang="en-AU" smtClean="0"/>
              <a:pPr>
                <a:defRPr/>
              </a:pPr>
              <a:t>33</a:t>
            </a:fld>
            <a:endParaRPr lang="en-AU" smtClean="0"/>
          </a:p>
        </p:txBody>
      </p:sp>
      <p:sp>
        <p:nvSpPr>
          <p:cNvPr id="50181" name="Rectangle 4"/>
          <p:cNvSpPr>
            <a:spLocks noGrp="1" noRot="1" noChangeAspect="1" noChangeArrowheads="1" noTextEdit="1"/>
          </p:cNvSpPr>
          <p:nvPr>
            <p:ph type="sldImg"/>
          </p:nvPr>
        </p:nvSpPr>
        <p:spPr>
          <a:ln/>
        </p:spPr>
      </p:sp>
      <p:sp>
        <p:nvSpPr>
          <p:cNvPr id="50182" name="Rectangle 5"/>
          <p:cNvSpPr>
            <a:spLocks noGrp="1" noChangeArrowheads="1"/>
          </p:cNvSpPr>
          <p:nvPr>
            <p:ph type="body" idx="1"/>
          </p:nvPr>
        </p:nvSpPr>
        <p:spPr>
          <a:noFill/>
          <a:ln/>
        </p:spPr>
        <p:txBody>
          <a:bodyPr/>
          <a:lstStyle/>
          <a:p>
            <a:pPr eaLnBrk="1" hangingPunct="1"/>
            <a:r>
              <a:rPr lang="pt-PT" smtClean="0"/>
              <a:t>EVENT</a:t>
            </a:r>
            <a:r>
              <a:rPr lang="pt-PT" baseline="0" smtClean="0"/>
              <a:t> SPONSORS; </a:t>
            </a:r>
            <a:r>
              <a:rPr lang="pt-PT" dirty="0" smtClean="0"/>
              <a:t>DO NOT EDIT OR REMOVE THIS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PROVIDE YOU SESSION CODE</a:t>
            </a:r>
            <a:r>
              <a:rPr lang="pt-PT" baseline="0" dirty="0" smtClean="0"/>
              <a:t> AND </a:t>
            </a:r>
            <a:r>
              <a:rPr lang="pt-PT" dirty="0" smtClean="0"/>
              <a:t>NAME AS IT WAS DEFINED BY AGENDA OWNERS.</a:t>
            </a:r>
          </a:p>
          <a:p>
            <a:r>
              <a:rPr lang="pt-PT" dirty="0" smtClean="0"/>
              <a:t>WELCOME ATTENDEES. INTRODUCE YOURSELF</a:t>
            </a:r>
            <a:r>
              <a:rPr lang="pt-PT" baseline="0" dirty="0" smtClean="0"/>
              <a:t> AND YOUR SESSION.</a:t>
            </a:r>
            <a:endParaRPr lang="pt-PT"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t>
            </a:r>
          </a:p>
          <a:p>
            <a:r>
              <a:rPr lang="de-DE" dirty="0" smtClean="0"/>
              <a:t>Frage:</a:t>
            </a:r>
            <a:r>
              <a:rPr lang="de-DE" baseline="0" dirty="0" smtClean="0"/>
              <a:t> Wer hat das Glück Anwendungen schreiben zu können, die nicht komplexer sind.</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dt" sz="quarter" idx="1"/>
          </p:nvPr>
        </p:nvSpPr>
        <p:spPr/>
        <p:txBody>
          <a:bodyPr/>
          <a:lstStyle/>
          <a:p>
            <a:pPr>
              <a:defRPr/>
            </a:pPr>
            <a:fld id="{B5B7241C-2B51-4B35-8760-3C60EA4F0059}" type="datetime8">
              <a:rPr lang="en-AU" smtClean="0"/>
              <a:pPr>
                <a:defRPr/>
              </a:pPr>
              <a:t>10/04/2008 10:17 PM</a:t>
            </a:fld>
            <a:endParaRPr lang="en-AU" smtClean="0"/>
          </a:p>
        </p:txBody>
      </p:sp>
      <p:sp>
        <p:nvSpPr>
          <p:cNvPr id="51203" name="Rectangle 6"/>
          <p:cNvSpPr>
            <a:spLocks noGrp="1" noChangeArrowheads="1"/>
          </p:cNvSpPr>
          <p:nvPr>
            <p:ph type="ftr" sz="quarter" idx="4"/>
          </p:nvPr>
        </p:nvSpPr>
        <p:spPr>
          <a:noFill/>
        </p:spPr>
        <p:txBody>
          <a:bodyPr/>
          <a:lstStyle/>
          <a:p>
            <a:pPr eaLnBrk="1" hangingPunct="1"/>
            <a:r>
              <a:rPr lang="en-AU" smtClean="0"/>
              <a:t>©2005 Microsoft Corporation. All rights reserved.</a:t>
            </a:r>
          </a:p>
          <a:p>
            <a:r>
              <a:rPr lang="en-AU" smtClean="0"/>
              <a:t>This presentation is for informational purposes only. Microsoft makes no warranties, express or implied, in this summary.</a:t>
            </a:r>
          </a:p>
        </p:txBody>
      </p:sp>
      <p:sp>
        <p:nvSpPr>
          <p:cNvPr id="21508" name="Rectangle 7"/>
          <p:cNvSpPr>
            <a:spLocks noGrp="1" noChangeArrowheads="1"/>
          </p:cNvSpPr>
          <p:nvPr>
            <p:ph type="sldNum" sz="quarter" idx="5"/>
          </p:nvPr>
        </p:nvSpPr>
        <p:spPr/>
        <p:txBody>
          <a:bodyPr/>
          <a:lstStyle/>
          <a:p>
            <a:pPr>
              <a:defRPr/>
            </a:pPr>
            <a:fld id="{345AA565-1916-404D-9091-D61E635C57C4}" type="slidenum">
              <a:rPr lang="en-AU" smtClean="0"/>
              <a:pPr>
                <a:defRPr/>
              </a:pPr>
              <a:t>13</a:t>
            </a:fld>
            <a:endParaRPr lang="en-AU" smtClean="0"/>
          </a:p>
        </p:txBody>
      </p:sp>
      <p:sp>
        <p:nvSpPr>
          <p:cNvPr id="51205" name="Rectangle 4"/>
          <p:cNvSpPr>
            <a:spLocks noGrp="1" noRot="1" noChangeAspect="1" noChangeArrowheads="1" noTextEdit="1"/>
          </p:cNvSpPr>
          <p:nvPr>
            <p:ph type="sldImg"/>
          </p:nvPr>
        </p:nvSpPr>
        <p:spPr>
          <a:ln/>
        </p:spPr>
      </p:sp>
      <p:sp>
        <p:nvSpPr>
          <p:cNvPr id="51206" name="Rectangle 5"/>
          <p:cNvSpPr>
            <a:spLocks noGrp="1" noChangeArrowheads="1"/>
          </p:cNvSpPr>
          <p:nvPr>
            <p:ph type="body" idx="1"/>
          </p:nvPr>
        </p:nvSpPr>
        <p:spPr>
          <a:noFill/>
          <a:ln/>
        </p:spPr>
        <p:txBody>
          <a:bodyPr/>
          <a:lstStyle/>
          <a:p>
            <a:pPr eaLnBrk="1" hangingPunct="1"/>
            <a:r>
              <a:rPr lang="pt-PT" dirty="0" smtClean="0"/>
              <a:t>PROVIDE AN</a:t>
            </a:r>
            <a:r>
              <a:rPr lang="pt-PT" baseline="0" dirty="0" smtClean="0"/>
              <a:t> AGENDA FOR YOUR SESSION. SET EXPECTATIONS.</a:t>
            </a:r>
            <a:endParaRPr lang="pt-PT"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Wer von Ihnen</a:t>
            </a:r>
            <a:r>
              <a:rPr lang="de-DE" baseline="0" dirty="0" smtClean="0"/>
              <a:t> hat schon einmal </a:t>
            </a:r>
            <a:r>
              <a:rPr lang="de-DE" baseline="0" dirty="0" err="1" smtClean="0"/>
              <a:t>Linq</a:t>
            </a:r>
            <a:r>
              <a:rPr lang="de-DE" baseline="0" dirty="0" smtClean="0"/>
              <a:t> 2 </a:t>
            </a:r>
            <a:r>
              <a:rPr lang="de-DE" baseline="0" dirty="0" err="1" smtClean="0"/>
              <a:t>Sql</a:t>
            </a:r>
            <a:r>
              <a:rPr lang="de-DE" baseline="0" dirty="0" smtClean="0"/>
              <a:t> eingesetzt?</a:t>
            </a:r>
          </a:p>
          <a:p>
            <a:r>
              <a:rPr lang="de-DE" baseline="0" dirty="0" smtClean="0"/>
              <a:t>Im Zentrum steht </a:t>
            </a:r>
            <a:r>
              <a:rPr lang="de-DE" baseline="0" dirty="0" err="1" smtClean="0"/>
              <a:t>DataContext</a:t>
            </a:r>
            <a:r>
              <a:rPr lang="de-DE" baseline="0" dirty="0" smtClean="0"/>
              <a:t>.</a:t>
            </a:r>
          </a:p>
          <a:p>
            <a:r>
              <a:rPr lang="de-DE" baseline="0" dirty="0" smtClean="0"/>
              <a:t>Kommuniziert mit Datenbank, führt </a:t>
            </a:r>
            <a:r>
              <a:rPr lang="de-DE" baseline="0" dirty="0" err="1" smtClean="0"/>
              <a:t>Queries</a:t>
            </a:r>
            <a:r>
              <a:rPr lang="de-DE" baseline="0" dirty="0" smtClean="0"/>
              <a:t> aus, </a:t>
            </a:r>
            <a:r>
              <a:rPr lang="de-DE" baseline="0" dirty="0" err="1" smtClean="0"/>
              <a:t>mappt</a:t>
            </a:r>
            <a:r>
              <a:rPr lang="de-DE" baseline="0" dirty="0" smtClean="0"/>
              <a:t> </a:t>
            </a:r>
            <a:r>
              <a:rPr lang="de-DE" baseline="0" dirty="0" err="1" smtClean="0"/>
              <a:t>daten</a:t>
            </a:r>
            <a:r>
              <a:rPr lang="de-DE" baseline="0" dirty="0" smtClean="0"/>
              <a:t> auf </a:t>
            </a:r>
            <a:r>
              <a:rPr lang="de-DE" baseline="0" dirty="0" err="1" smtClean="0"/>
              <a:t>objekte</a:t>
            </a:r>
            <a:r>
              <a:rPr lang="de-DE" baseline="0" dirty="0" smtClean="0"/>
              <a:t>, überwacht Änderungen …</a:t>
            </a:r>
          </a:p>
        </p:txBody>
      </p:sp>
      <p:sp>
        <p:nvSpPr>
          <p:cNvPr id="4" name="Foliennummernplatzhalt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pt-PT" dirty="0" smtClean="0"/>
              <a:t>Einfaches Beispiel, wie man Linq einsetzen kann.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4/10/2008 10:17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Der Compiler übersetzt die </a:t>
            </a:r>
            <a:r>
              <a:rPr lang="de-DE" dirty="0" err="1" smtClean="0"/>
              <a:t>Linq</a:t>
            </a:r>
            <a:r>
              <a:rPr lang="de-DE" dirty="0" smtClean="0"/>
              <a:t> Abfrage </a:t>
            </a:r>
            <a:r>
              <a:rPr lang="de-DE" baseline="0" dirty="0" smtClean="0"/>
              <a:t>in „.NET 2.0“ Methodenaufrufe.</a:t>
            </a:r>
          </a:p>
          <a:p>
            <a:r>
              <a:rPr lang="de-DE" baseline="0" dirty="0" smtClean="0"/>
              <a:t>Nicht in SQL!</a:t>
            </a:r>
          </a:p>
          <a:p>
            <a:endParaRPr lang="de-DE" baseline="0" dirty="0" smtClean="0"/>
          </a:p>
          <a:p>
            <a:r>
              <a:rPr lang="de-DE" baseline="0" dirty="0" smtClean="0"/>
              <a:t>Die Methodenaufrufe selbst führen aber keine Datenbank-Abfrage aus.</a:t>
            </a:r>
          </a:p>
        </p:txBody>
      </p:sp>
      <p:sp>
        <p:nvSpPr>
          <p:cNvPr id="4" name="Foliennummernplatzhalt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Zur Laufzeit</a:t>
            </a:r>
            <a:r>
              <a:rPr lang="de-DE" baseline="0" dirty="0" smtClean="0"/>
              <a:t> werden die Methodenaufrufe in einen Expression </a:t>
            </a:r>
            <a:r>
              <a:rPr lang="de-DE" baseline="0" dirty="0" err="1" smtClean="0"/>
              <a:t>Tree</a:t>
            </a:r>
            <a:r>
              <a:rPr lang="de-DE" baseline="0" dirty="0" smtClean="0"/>
              <a:t> übersetzt.</a:t>
            </a:r>
          </a:p>
          <a:p>
            <a:r>
              <a:rPr lang="de-DE" baseline="0" dirty="0" smtClean="0"/>
              <a:t>Dieser „Expression </a:t>
            </a:r>
            <a:r>
              <a:rPr lang="de-DE" baseline="0" dirty="0" err="1" smtClean="0"/>
              <a:t>Tree</a:t>
            </a:r>
            <a:r>
              <a:rPr lang="de-DE" baseline="0" dirty="0" smtClean="0"/>
              <a:t>“ beschreibt nur mit welchen Daten was, in welcher Reihenfolge gemacht werden soll aber nicht wie!</a:t>
            </a:r>
          </a:p>
          <a:p>
            <a:r>
              <a:rPr lang="de-DE" baseline="0" dirty="0" smtClean="0"/>
              <a:t>Kein </a:t>
            </a:r>
            <a:r>
              <a:rPr lang="de-DE" baseline="0" dirty="0" err="1" smtClean="0"/>
              <a:t>Sql</a:t>
            </a:r>
            <a:r>
              <a:rPr lang="de-DE" baseline="0" dirty="0" smtClean="0"/>
              <a:t>!</a:t>
            </a:r>
            <a:endParaRPr lang="de-DE" dirty="0"/>
          </a:p>
        </p:txBody>
      </p:sp>
      <p:sp>
        <p:nvSpPr>
          <p:cNvPr id="4" name="Foliennummernplatzhalt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descr="W_AF.png"/>
          <p:cNvPicPr>
            <a:picLocks noChangeAspect="1"/>
          </p:cNvPicPr>
          <p:nvPr userDrawn="1"/>
        </p:nvPicPr>
        <p:blipFill>
          <a:blip r:embed="rId2"/>
          <a:stretch>
            <a:fillRect/>
          </a:stretch>
        </p:blipFill>
        <p:spPr>
          <a:xfrm>
            <a:off x="23793" y="642918"/>
            <a:ext cx="5048273" cy="1009656"/>
          </a:xfrm>
          <a:prstGeom prst="rect">
            <a:avLst/>
          </a:prstGeom>
        </p:spPr>
      </p:pic>
      <p:pic>
        <p:nvPicPr>
          <p:cNvPr id="13" name="Picture 12" descr="W_BC.png"/>
          <p:cNvPicPr>
            <a:picLocks noChangeAspect="1"/>
          </p:cNvPicPr>
          <p:nvPr userDrawn="1"/>
        </p:nvPicPr>
        <p:blipFill>
          <a:blip r:embed="rId3" cstate="print"/>
          <a:stretch>
            <a:fillRect/>
          </a:stretch>
        </p:blipFill>
        <p:spPr>
          <a:xfrm>
            <a:off x="500034" y="6429396"/>
            <a:ext cx="1737256" cy="342879"/>
          </a:xfrm>
          <a:prstGeom prst="rect">
            <a:avLst/>
          </a:prstGeom>
        </p:spPr>
      </p:pic>
      <p:pic>
        <p:nvPicPr>
          <p:cNvPr id="14" name="Picture 13" descr="W_JC.png"/>
          <p:cNvPicPr>
            <a:picLocks noChangeAspect="1"/>
          </p:cNvPicPr>
          <p:nvPr userDrawn="1"/>
        </p:nvPicPr>
        <p:blipFill>
          <a:blip r:embed="rId4" cstate="print"/>
          <a:stretch>
            <a:fillRect/>
          </a:stretch>
        </p:blipFill>
        <p:spPr>
          <a:xfrm>
            <a:off x="6405692" y="6357958"/>
            <a:ext cx="1738208" cy="347642"/>
          </a:xfrm>
          <a:prstGeom prst="rect">
            <a:avLst/>
          </a:prstGeom>
        </p:spPr>
      </p:pic>
      <p:pic>
        <p:nvPicPr>
          <p:cNvPr id="15" name="Picture 14" descr="W_KU.png"/>
          <p:cNvPicPr>
            <a:picLocks noChangeAspect="1"/>
          </p:cNvPicPr>
          <p:nvPr userDrawn="1"/>
        </p:nvPicPr>
        <p:blipFill>
          <a:blip r:embed="rId5" cstate="print"/>
          <a:stretch>
            <a:fillRect/>
          </a:stretch>
        </p:blipFill>
        <p:spPr>
          <a:xfrm>
            <a:off x="2429002" y="6429396"/>
            <a:ext cx="1714370" cy="257155"/>
          </a:xfrm>
          <a:prstGeom prst="rect">
            <a:avLst/>
          </a:prstGeom>
        </p:spPr>
      </p:pic>
      <p:pic>
        <p:nvPicPr>
          <p:cNvPr id="16" name="Picture 15" descr="W_NR.png"/>
          <p:cNvPicPr>
            <a:picLocks noChangeAspect="1"/>
          </p:cNvPicPr>
          <p:nvPr userDrawn="1"/>
        </p:nvPicPr>
        <p:blipFill>
          <a:blip r:embed="rId6" cstate="print"/>
          <a:stretch>
            <a:fillRect/>
          </a:stretch>
        </p:blipFill>
        <p:spPr>
          <a:xfrm>
            <a:off x="4548195" y="6400799"/>
            <a:ext cx="1524003" cy="457201"/>
          </a:xfrm>
          <a:prstGeom prst="rect">
            <a:avLst/>
          </a:prstGeom>
        </p:spPr>
      </p:pic>
      <p:sp>
        <p:nvSpPr>
          <p:cNvPr id="9" name="TextBox 8"/>
          <p:cNvSpPr txBox="1"/>
          <p:nvPr userDrawn="1"/>
        </p:nvSpPr>
        <p:spPr>
          <a:xfrm>
            <a:off x="2519142" y="6643710"/>
            <a:ext cx="1420582" cy="246221"/>
          </a:xfrm>
          <a:prstGeom prst="rect">
            <a:avLst/>
          </a:prstGeom>
          <a:noFill/>
        </p:spPr>
        <p:txBody>
          <a:bodyPr wrap="none" rtlCol="0">
            <a:spAutoFit/>
          </a:bodyPr>
          <a:lstStyle/>
          <a:p>
            <a:r>
              <a:rPr lang="de-DE" sz="1000" dirty="0" smtClean="0">
                <a:latin typeface="Lucida Sans" pitchFamily="34" charset="0"/>
              </a:rPr>
              <a:t>www.dnug-koeln.de</a:t>
            </a:r>
            <a:endParaRPr lang="de-DE" sz="1000" dirty="0">
              <a:latin typeface="Lucida Sans" pitchFamily="34" charset="0"/>
            </a:endParaRPr>
          </a:p>
        </p:txBody>
      </p:sp>
      <p:sp>
        <p:nvSpPr>
          <p:cNvPr id="10" name="TextBox 9"/>
          <p:cNvSpPr txBox="1"/>
          <p:nvPr userDrawn="1"/>
        </p:nvSpPr>
        <p:spPr>
          <a:xfrm>
            <a:off x="6725410" y="6643710"/>
            <a:ext cx="1204176" cy="200055"/>
          </a:xfrm>
          <a:prstGeom prst="rect">
            <a:avLst/>
          </a:prstGeom>
          <a:noFill/>
        </p:spPr>
        <p:txBody>
          <a:bodyPr wrap="none" rtlCol="0">
            <a:spAutoFit/>
          </a:bodyPr>
          <a:lstStyle/>
          <a:p>
            <a:r>
              <a:rPr lang="de-DE" sz="700" dirty="0" smtClean="0">
                <a:latin typeface="Lucida Sans" pitchFamily="34" charset="0"/>
              </a:rPr>
              <a:t>www.justcommunity.de</a:t>
            </a:r>
            <a:endParaRPr lang="de-DE" sz="700" dirty="0">
              <a:latin typeface="Lucida Sans"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6" name="Picture 5" descr="W_AF.png"/>
          <p:cNvPicPr>
            <a:picLocks noChangeAspect="1"/>
          </p:cNvPicPr>
          <p:nvPr userDrawn="1"/>
        </p:nvPicPr>
        <p:blipFill>
          <a:blip r:embed="rId2"/>
          <a:stretch>
            <a:fillRect/>
          </a:stretch>
        </p:blipFill>
        <p:spPr>
          <a:xfrm>
            <a:off x="5143504" y="0"/>
            <a:ext cx="3857620" cy="771525"/>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W_AF.png"/>
          <p:cNvPicPr>
            <a:picLocks noChangeAspect="1"/>
          </p:cNvPicPr>
          <p:nvPr userDrawn="1"/>
        </p:nvPicPr>
        <p:blipFill>
          <a:blip r:embed="rId2" cstate="print"/>
          <a:stretch>
            <a:fillRect/>
          </a:stretch>
        </p:blipFill>
        <p:spPr>
          <a:xfrm>
            <a:off x="7358082" y="6457947"/>
            <a:ext cx="2000264" cy="400053"/>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userDrawn="1"/>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jpe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22.xml"/><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jpe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white glow rectangle"/>
          <p:cNvPicPr>
            <a:picLocks noChangeAspect="1" noChangeArrowheads="1"/>
          </p:cNvPicPr>
          <p:nvPr/>
        </p:nvPicPr>
        <p:blipFill>
          <a:blip r:embed="rId3"/>
          <a:srcRect/>
          <a:stretch>
            <a:fillRect/>
          </a:stretch>
        </p:blipFill>
        <p:spPr bwMode="auto">
          <a:xfrm>
            <a:off x="500034" y="642918"/>
            <a:ext cx="8277149" cy="5543896"/>
          </a:xfrm>
          <a:prstGeom prst="rect">
            <a:avLst/>
          </a:prstGeom>
          <a:ln>
            <a:noFill/>
          </a:ln>
          <a:effectLst>
            <a:softEdge rad="112500"/>
          </a:effectLst>
          <a:scene3d>
            <a:camera prst="orthographicFront">
              <a:rot lat="19765777" lon="824348" rev="706514"/>
            </a:camera>
            <a:lightRig rig="threePt" dir="t"/>
          </a:scene3d>
        </p:spPr>
      </p:pic>
      <p:sp>
        <p:nvSpPr>
          <p:cNvPr id="10" name="Rectangle 53"/>
          <p:cNvSpPr>
            <a:spLocks noGrp="1" noChangeArrowheads="1"/>
          </p:cNvSpPr>
          <p:nvPr>
            <p:ph type="title"/>
          </p:nvPr>
        </p:nvSpPr>
        <p:spPr/>
        <p:txBody>
          <a:bodyPr/>
          <a:lstStyle/>
          <a:p>
            <a:pPr eaLnBrk="1" hangingPunct="1">
              <a:defRPr/>
            </a:pPr>
            <a:r>
              <a:rPr lang="en-AU" dirty="0" err="1" smtClean="0"/>
              <a:t>Sponsoren</a:t>
            </a:r>
            <a:endParaRPr lang="en-AU" dirty="0"/>
          </a:p>
        </p:txBody>
      </p:sp>
      <p:pic>
        <p:nvPicPr>
          <p:cNvPr id="28" name="Picture 27" descr="softwaresponsor_devexpress.png"/>
          <p:cNvPicPr>
            <a:picLocks noChangeAspect="1"/>
          </p:cNvPicPr>
          <p:nvPr/>
        </p:nvPicPr>
        <p:blipFill>
          <a:blip r:embed="rId4"/>
          <a:stretch>
            <a:fillRect/>
          </a:stretch>
        </p:blipFill>
        <p:spPr>
          <a:xfrm>
            <a:off x="2373069" y="4375112"/>
            <a:ext cx="849711" cy="303468"/>
          </a:xfrm>
          <a:prstGeom prst="rect">
            <a:avLst/>
          </a:prstGeom>
        </p:spPr>
      </p:pic>
      <p:pic>
        <p:nvPicPr>
          <p:cNvPr id="29" name="Picture 28" descr="softwaresponsor_jetbrains.png"/>
          <p:cNvPicPr>
            <a:picLocks noChangeAspect="1"/>
          </p:cNvPicPr>
          <p:nvPr/>
        </p:nvPicPr>
        <p:blipFill>
          <a:blip r:embed="rId5"/>
          <a:stretch>
            <a:fillRect/>
          </a:stretch>
        </p:blipFill>
        <p:spPr>
          <a:xfrm>
            <a:off x="3256450" y="4141609"/>
            <a:ext cx="849711" cy="303468"/>
          </a:xfrm>
          <a:prstGeom prst="rect">
            <a:avLst/>
          </a:prstGeom>
        </p:spPr>
      </p:pic>
      <p:pic>
        <p:nvPicPr>
          <p:cNvPr id="30" name="Picture 29" descr="softwaresponsor_microsoft.jpg"/>
          <p:cNvPicPr>
            <a:picLocks noChangeAspect="1"/>
          </p:cNvPicPr>
          <p:nvPr/>
        </p:nvPicPr>
        <p:blipFill>
          <a:blip r:embed="rId6"/>
          <a:stretch>
            <a:fillRect/>
          </a:stretch>
        </p:blipFill>
        <p:spPr>
          <a:xfrm>
            <a:off x="1428728" y="4572008"/>
            <a:ext cx="849517" cy="394419"/>
          </a:xfrm>
          <a:prstGeom prst="rect">
            <a:avLst/>
          </a:prstGeom>
        </p:spPr>
      </p:pic>
      <p:pic>
        <p:nvPicPr>
          <p:cNvPr id="32" name="Picture 31" descr="softwaresponsor_redgate.png"/>
          <p:cNvPicPr>
            <a:picLocks noChangeAspect="1"/>
          </p:cNvPicPr>
          <p:nvPr/>
        </p:nvPicPr>
        <p:blipFill>
          <a:blip r:embed="rId7"/>
          <a:stretch>
            <a:fillRect/>
          </a:stretch>
        </p:blipFill>
        <p:spPr>
          <a:xfrm>
            <a:off x="4148542" y="3908110"/>
            <a:ext cx="849711" cy="303468"/>
          </a:xfrm>
          <a:prstGeom prst="rect">
            <a:avLst/>
          </a:prstGeom>
        </p:spPr>
      </p:pic>
      <p:pic>
        <p:nvPicPr>
          <p:cNvPr id="33" name="Picture 32" descr="sponsor_commasoft.jpg"/>
          <p:cNvPicPr>
            <a:picLocks noChangeAspect="1"/>
          </p:cNvPicPr>
          <p:nvPr/>
        </p:nvPicPr>
        <p:blipFill>
          <a:blip r:embed="rId8"/>
          <a:stretch>
            <a:fillRect/>
          </a:stretch>
        </p:blipFill>
        <p:spPr>
          <a:xfrm>
            <a:off x="928662" y="2675429"/>
            <a:ext cx="1492248" cy="692829"/>
          </a:xfrm>
          <a:prstGeom prst="rect">
            <a:avLst/>
          </a:prstGeom>
        </p:spPr>
      </p:pic>
      <p:pic>
        <p:nvPicPr>
          <p:cNvPr id="35" name="Picture 34" descr="sponsor_empira.png"/>
          <p:cNvPicPr>
            <a:picLocks noChangeAspect="1"/>
          </p:cNvPicPr>
          <p:nvPr/>
        </p:nvPicPr>
        <p:blipFill>
          <a:blip r:embed="rId9"/>
          <a:stretch>
            <a:fillRect/>
          </a:stretch>
        </p:blipFill>
        <p:spPr>
          <a:xfrm>
            <a:off x="3786182" y="1785926"/>
            <a:ext cx="1143008" cy="530682"/>
          </a:xfrm>
          <a:prstGeom prst="rect">
            <a:avLst/>
          </a:prstGeom>
        </p:spPr>
      </p:pic>
      <p:pic>
        <p:nvPicPr>
          <p:cNvPr id="37" name="Picture 36" descr="sponsor_ppedv.jpg"/>
          <p:cNvPicPr>
            <a:picLocks noChangeAspect="1"/>
          </p:cNvPicPr>
          <p:nvPr/>
        </p:nvPicPr>
        <p:blipFill>
          <a:blip r:embed="rId10"/>
          <a:stretch>
            <a:fillRect/>
          </a:stretch>
        </p:blipFill>
        <p:spPr>
          <a:xfrm>
            <a:off x="3714744" y="2857496"/>
            <a:ext cx="1285884" cy="597017"/>
          </a:xfrm>
          <a:prstGeom prst="rect">
            <a:avLst/>
          </a:prstGeom>
        </p:spPr>
      </p:pic>
      <p:pic>
        <p:nvPicPr>
          <p:cNvPr id="38" name="Picture 37" descr="sponsor_prodot.jpg"/>
          <p:cNvPicPr>
            <a:picLocks noChangeAspect="1"/>
          </p:cNvPicPr>
          <p:nvPr/>
        </p:nvPicPr>
        <p:blipFill>
          <a:blip r:embed="rId11"/>
          <a:stretch>
            <a:fillRect/>
          </a:stretch>
        </p:blipFill>
        <p:spPr>
          <a:xfrm>
            <a:off x="5286380" y="2214554"/>
            <a:ext cx="1089640" cy="1175255"/>
          </a:xfrm>
          <a:prstGeom prst="rect">
            <a:avLst/>
          </a:prstGeom>
        </p:spPr>
      </p:pic>
      <p:sp>
        <p:nvSpPr>
          <p:cNvPr id="39" name="TextBox 38"/>
          <p:cNvSpPr txBox="1"/>
          <p:nvPr/>
        </p:nvSpPr>
        <p:spPr>
          <a:xfrm>
            <a:off x="1285852" y="3881770"/>
            <a:ext cx="1502334" cy="261610"/>
          </a:xfrm>
          <a:prstGeom prst="rect">
            <a:avLst/>
          </a:prstGeom>
          <a:noFill/>
        </p:spPr>
        <p:txBody>
          <a:bodyPr wrap="none" rtlCol="0">
            <a:spAutoFit/>
          </a:bodyPr>
          <a:lstStyle/>
          <a:p>
            <a:r>
              <a:rPr lang="de-DE" sz="1100" b="1" dirty="0" smtClean="0">
                <a:solidFill>
                  <a:schemeClr val="bg1"/>
                </a:solidFill>
              </a:rPr>
              <a:t>Softwaresponsoren</a:t>
            </a:r>
            <a:endParaRPr lang="de-DE" sz="1100" b="1" dirty="0">
              <a:solidFill>
                <a:schemeClr val="bg1"/>
              </a:solidFill>
            </a:endParaRPr>
          </a:p>
        </p:txBody>
      </p:sp>
      <p:sp>
        <p:nvSpPr>
          <p:cNvPr id="40" name="TextBox 39"/>
          <p:cNvSpPr txBox="1"/>
          <p:nvPr/>
        </p:nvSpPr>
        <p:spPr>
          <a:xfrm>
            <a:off x="1500166" y="5167654"/>
            <a:ext cx="1306768" cy="261610"/>
          </a:xfrm>
          <a:prstGeom prst="rect">
            <a:avLst/>
          </a:prstGeom>
          <a:noFill/>
        </p:spPr>
        <p:txBody>
          <a:bodyPr wrap="none" rtlCol="0">
            <a:spAutoFit/>
          </a:bodyPr>
          <a:lstStyle/>
          <a:p>
            <a:r>
              <a:rPr lang="de-DE" sz="1100" b="1" dirty="0" smtClean="0">
                <a:solidFill>
                  <a:schemeClr val="bg1"/>
                </a:solidFill>
              </a:rPr>
              <a:t>Mediasponsoren</a:t>
            </a:r>
            <a:endParaRPr lang="de-DE" sz="1100" b="1" dirty="0">
              <a:solidFill>
                <a:schemeClr val="bg1"/>
              </a:solidFill>
            </a:endParaRPr>
          </a:p>
        </p:txBody>
      </p:sp>
      <p:pic>
        <p:nvPicPr>
          <p:cNvPr id="41" name="Picture 40" descr="mediasponsor_dnm.jpg"/>
          <p:cNvPicPr>
            <a:picLocks noChangeAspect="1"/>
          </p:cNvPicPr>
          <p:nvPr/>
        </p:nvPicPr>
        <p:blipFill>
          <a:blip r:embed="rId12"/>
          <a:srcRect b="13120"/>
          <a:stretch>
            <a:fillRect/>
          </a:stretch>
        </p:blipFill>
        <p:spPr>
          <a:xfrm>
            <a:off x="1643042" y="5670572"/>
            <a:ext cx="1073682" cy="473072"/>
          </a:xfrm>
          <a:prstGeom prst="rect">
            <a:avLst/>
          </a:prstGeom>
        </p:spPr>
      </p:pic>
      <p:pic>
        <p:nvPicPr>
          <p:cNvPr id="42" name="Picture 41" descr="mediasponsor_dnp.jpg"/>
          <p:cNvPicPr>
            <a:picLocks noChangeAspect="1"/>
          </p:cNvPicPr>
          <p:nvPr/>
        </p:nvPicPr>
        <p:blipFill>
          <a:blip r:embed="rId13"/>
          <a:srcRect b="13120"/>
          <a:stretch>
            <a:fillRect/>
          </a:stretch>
        </p:blipFill>
        <p:spPr>
          <a:xfrm>
            <a:off x="2742507" y="5358695"/>
            <a:ext cx="1066013" cy="473072"/>
          </a:xfrm>
          <a:prstGeom prst="rect">
            <a:avLst/>
          </a:prstGeom>
        </p:spPr>
      </p:pic>
      <p:pic>
        <p:nvPicPr>
          <p:cNvPr id="43" name="Picture 42" descr="mediasponsor_vs1.jpg"/>
          <p:cNvPicPr>
            <a:picLocks noChangeAspect="1"/>
          </p:cNvPicPr>
          <p:nvPr/>
        </p:nvPicPr>
        <p:blipFill>
          <a:blip r:embed="rId14"/>
          <a:srcRect b="13120"/>
          <a:stretch>
            <a:fillRect/>
          </a:stretch>
        </p:blipFill>
        <p:spPr>
          <a:xfrm>
            <a:off x="3710272" y="5034570"/>
            <a:ext cx="1081351" cy="473072"/>
          </a:xfrm>
          <a:prstGeom prst="rect">
            <a:avLst/>
          </a:prstGeom>
        </p:spPr>
      </p:pic>
      <p:pic>
        <p:nvPicPr>
          <p:cNvPr id="2050" name="Picture 2"/>
          <p:cNvPicPr>
            <a:picLocks noChangeAspect="1" noChangeArrowheads="1"/>
          </p:cNvPicPr>
          <p:nvPr/>
        </p:nvPicPr>
        <p:blipFill>
          <a:blip r:embed="rId15"/>
          <a:srcRect/>
          <a:stretch>
            <a:fillRect/>
          </a:stretch>
        </p:blipFill>
        <p:spPr bwMode="auto">
          <a:xfrm>
            <a:off x="2500298" y="2214554"/>
            <a:ext cx="1419229" cy="374740"/>
          </a:xfrm>
          <a:prstGeom prst="rect">
            <a:avLst/>
          </a:prstGeom>
          <a:noFill/>
          <a:ln w="9525">
            <a:noFill/>
            <a:miter lim="800000"/>
            <a:headEnd/>
            <a:tailEnd/>
          </a:ln>
          <a:effectLst/>
        </p:spPr>
      </p:pic>
      <p:pic>
        <p:nvPicPr>
          <p:cNvPr id="2051" name="Picture 3"/>
          <p:cNvPicPr>
            <a:picLocks noChangeAspect="1" noChangeArrowheads="1"/>
          </p:cNvPicPr>
          <p:nvPr/>
        </p:nvPicPr>
        <p:blipFill>
          <a:blip r:embed="rId16" cstate="print"/>
          <a:srcRect/>
          <a:stretch>
            <a:fillRect/>
          </a:stretch>
        </p:blipFill>
        <p:spPr bwMode="auto">
          <a:xfrm>
            <a:off x="2571736" y="2598210"/>
            <a:ext cx="1435185" cy="94743"/>
          </a:xfrm>
          <a:prstGeom prst="rect">
            <a:avLst/>
          </a:prstGeom>
          <a:noFill/>
          <a:ln w="9525">
            <a:noFill/>
            <a:miter lim="800000"/>
            <a:headEnd/>
            <a:tailEnd/>
          </a:ln>
          <a:effectLst/>
        </p:spPr>
      </p:pic>
      <p:pic>
        <p:nvPicPr>
          <p:cNvPr id="2052" name="Picture 4"/>
          <p:cNvPicPr>
            <a:picLocks noChangeAspect="1" noChangeArrowheads="1"/>
          </p:cNvPicPr>
          <p:nvPr/>
        </p:nvPicPr>
        <p:blipFill>
          <a:blip r:embed="rId17"/>
          <a:srcRect/>
          <a:stretch>
            <a:fillRect/>
          </a:stretch>
        </p:blipFill>
        <p:spPr bwMode="auto">
          <a:xfrm>
            <a:off x="6215074" y="857232"/>
            <a:ext cx="1409700" cy="5048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18"/>
          <a:srcRect/>
          <a:stretch>
            <a:fillRect/>
          </a:stretch>
        </p:blipFill>
        <p:spPr bwMode="auto">
          <a:xfrm>
            <a:off x="6643702" y="1857364"/>
            <a:ext cx="1276350"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9"/>
          <a:srcRect/>
          <a:stretch>
            <a:fillRect/>
          </a:stretch>
        </p:blipFill>
        <p:spPr bwMode="auto">
          <a:xfrm>
            <a:off x="5072066" y="1285860"/>
            <a:ext cx="1333500" cy="619125"/>
          </a:xfrm>
          <a:prstGeom prst="rect">
            <a:avLst/>
          </a:prstGeom>
          <a:noFill/>
          <a:ln w="9525">
            <a:noFill/>
            <a:miter lim="800000"/>
            <a:headEnd/>
            <a:tailEnd/>
          </a:ln>
          <a:effectLst/>
        </p:spPr>
      </p:pic>
    </p:spTree>
  </p:cSld>
  <p:clrMapOvr>
    <a:masterClrMapping/>
  </p:clrMapOvr>
  <p:transition advTm="435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Sprachfeatures</a:t>
            </a:r>
            <a:r>
              <a:rPr lang="en-US" dirty="0" smtClean="0"/>
              <a:t> VB9</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smtClean="0"/>
          </a:p>
          <a:p>
            <a:endParaRPr lang="en-US" dirty="0" smtClean="0"/>
          </a:p>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advTm="7007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48381"/>
            <a:ext cx="7681913" cy="1523495"/>
          </a:xfrm>
        </p:spPr>
        <p:txBody>
          <a:bodyPr/>
          <a:lstStyle/>
          <a:p>
            <a:r>
              <a:rPr lang="fr-FR" dirty="0" err="1" smtClean="0"/>
              <a:t>Linq</a:t>
            </a:r>
            <a:r>
              <a:rPr lang="fr-FR" dirty="0" smtClean="0"/>
              <a:t> to </a:t>
            </a:r>
            <a:r>
              <a:rPr lang="fr-FR" dirty="0" err="1" smtClean="0"/>
              <a:t>Sql</a:t>
            </a:r>
            <a:r>
              <a:rPr lang="fr-FR" dirty="0" smtClean="0"/>
              <a:t> in der Praxis</a:t>
            </a:r>
            <a:endParaRPr lang="en-US" dirty="0"/>
          </a:p>
        </p:txBody>
      </p:sp>
      <p:sp>
        <p:nvSpPr>
          <p:cNvPr id="3" name="Subtitle 2"/>
          <p:cNvSpPr>
            <a:spLocks noGrp="1"/>
          </p:cNvSpPr>
          <p:nvPr>
            <p:ph type="subTitle" idx="1"/>
          </p:nvPr>
        </p:nvSpPr>
        <p:spPr/>
        <p:txBody>
          <a:bodyPr/>
          <a:lstStyle/>
          <a:p>
            <a:r>
              <a:rPr lang="en-US" dirty="0" smtClean="0"/>
              <a:t>Jan-Cornelius Molnar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9" name="Inhaltsplatzhalter 8"/>
          <p:cNvSpPr>
            <a:spLocks noGrp="1"/>
          </p:cNvSpPr>
          <p:nvPr>
            <p:ph idx="1"/>
          </p:nvPr>
        </p:nvSpPr>
        <p:spPr>
          <a:xfrm>
            <a:off x="357158" y="1412875"/>
            <a:ext cx="8405842" cy="3102388"/>
          </a:xfrm>
        </p:spPr>
        <p:txBody>
          <a:bodyPr/>
          <a:lstStyle/>
          <a:p>
            <a:pPr algn="ctr">
              <a:buNone/>
            </a:pPr>
            <a:r>
              <a:rPr lang="de-DE" sz="4800" dirty="0" err="1" smtClean="0"/>
              <a:t>Linq</a:t>
            </a:r>
            <a:r>
              <a:rPr lang="de-DE" sz="4800" dirty="0" smtClean="0"/>
              <a:t> ist super </a:t>
            </a:r>
            <a:r>
              <a:rPr lang="de-DE" sz="4800" dirty="0" smtClean="0">
                <a:sym typeface="Wingdings" pitchFamily="2" charset="2"/>
              </a:rPr>
              <a:t></a:t>
            </a:r>
          </a:p>
          <a:p>
            <a:pPr algn="ctr"/>
            <a:endParaRPr lang="de-DE" sz="4800" dirty="0" smtClean="0">
              <a:sym typeface="Wingdings" pitchFamily="2" charset="2"/>
            </a:endParaRPr>
          </a:p>
          <a:p>
            <a:pPr algn="ctr"/>
            <a:endParaRPr lang="de-DE" sz="4800" dirty="0" smtClean="0">
              <a:sym typeface="Wingdings" pitchFamily="2" charset="2"/>
            </a:endParaRPr>
          </a:p>
          <a:p>
            <a:pPr algn="ctr">
              <a:buNone/>
            </a:pPr>
            <a:r>
              <a:rPr lang="de-DE" sz="4800" dirty="0" smtClean="0">
                <a:sym typeface="Wingdings" pitchFamily="2" charset="2"/>
              </a:rPr>
              <a:t>Vielen Dank!!!</a:t>
            </a:r>
            <a:endParaRPr lang="de-DE" sz="4800" dirty="0"/>
          </a:p>
        </p:txBody>
      </p:sp>
    </p:spTree>
  </p:cSld>
  <p:clrMapOvr>
    <a:masterClrMapping/>
  </p:clrMapOvr>
  <p:transition advTm="18502">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Agenda</a:t>
            </a:r>
            <a:endParaRPr lang="en-AU" sz="3600" dirty="0">
              <a:solidFill>
                <a:schemeClr val="accent1"/>
              </a:solidFill>
            </a:endParaRPr>
          </a:p>
        </p:txBody>
      </p:sp>
      <p:sp>
        <p:nvSpPr>
          <p:cNvPr id="4" name="Content Placeholder 3"/>
          <p:cNvSpPr>
            <a:spLocks noGrp="1"/>
          </p:cNvSpPr>
          <p:nvPr>
            <p:ph idx="1"/>
          </p:nvPr>
        </p:nvSpPr>
        <p:spPr>
          <a:xfrm>
            <a:off x="381000" y="1412875"/>
            <a:ext cx="8382000" cy="2068259"/>
          </a:xfrm>
        </p:spPr>
        <p:txBody>
          <a:bodyPr/>
          <a:lstStyle/>
          <a:p>
            <a:r>
              <a:rPr lang="pt-PT" dirty="0" smtClean="0"/>
              <a:t>Query Execution</a:t>
            </a:r>
          </a:p>
          <a:p>
            <a:r>
              <a:rPr lang="pt-PT" dirty="0" smtClean="0"/>
              <a:t>DataContext</a:t>
            </a:r>
          </a:p>
          <a:p>
            <a:r>
              <a:rPr lang="pt-PT" dirty="0" smtClean="0"/>
              <a:t>Disconnected Data (N-Tier ?)</a:t>
            </a:r>
          </a:p>
          <a:p>
            <a:r>
              <a:rPr lang="pt-PT" dirty="0" smtClean="0"/>
              <a:t>Query Compilation</a:t>
            </a:r>
          </a:p>
        </p:txBody>
      </p:sp>
    </p:spTree>
  </p:cSld>
  <p:clrMapOvr>
    <a:masterClrMapping/>
  </p:clrMapOvr>
  <p:transition advTm="170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Linq</a:t>
            </a:r>
            <a:r>
              <a:rPr lang="de-DE" dirty="0"/>
              <a:t> </a:t>
            </a:r>
            <a:r>
              <a:rPr lang="de-DE" dirty="0" err="1"/>
              <a:t>To</a:t>
            </a:r>
            <a:r>
              <a:rPr lang="de-DE" dirty="0"/>
              <a:t> </a:t>
            </a:r>
            <a:r>
              <a:rPr lang="de-DE" dirty="0" err="1"/>
              <a:t>Sql</a:t>
            </a:r>
            <a:endParaRPr lang="de-DE" dirty="0"/>
          </a:p>
        </p:txBody>
      </p:sp>
      <p:sp>
        <p:nvSpPr>
          <p:cNvPr id="3" name="Textplatzhalter 2"/>
          <p:cNvSpPr>
            <a:spLocks noGrp="1"/>
          </p:cNvSpPr>
          <p:nvPr>
            <p:ph type="body" sz="quarter" idx="10"/>
          </p:nvPr>
        </p:nvSpPr>
        <p:spPr>
          <a:xfrm>
            <a:off x="357158" y="2928934"/>
            <a:ext cx="8382000" cy="2474524"/>
          </a:xfrm>
        </p:spPr>
        <p:txBody>
          <a:bodyPr/>
          <a:lstStyle/>
          <a:p>
            <a:pPr lvl="0">
              <a:defRPr/>
            </a:pPr>
            <a:r>
              <a:rPr lang="pt-PT" dirty="0" smtClean="0"/>
              <a:t>DataContext</a:t>
            </a:r>
          </a:p>
          <a:p>
            <a:pPr lvl="1"/>
            <a:r>
              <a:rPr lang="pt-PT" dirty="0" smtClean="0"/>
              <a:t>Steuert Datenbankzugriff</a:t>
            </a:r>
          </a:p>
          <a:p>
            <a:pPr lvl="1"/>
            <a:r>
              <a:rPr lang="pt-PT" dirty="0" smtClean="0"/>
              <a:t>Mappt Daten auf Objekte</a:t>
            </a:r>
          </a:p>
          <a:p>
            <a:pPr lvl="1"/>
            <a:r>
              <a:rPr lang="pt-PT" dirty="0" smtClean="0"/>
              <a:t>Speichert Änderungen</a:t>
            </a:r>
          </a:p>
          <a:p>
            <a:endParaRPr lang="de-DE" dirty="0"/>
          </a:p>
        </p:txBody>
      </p:sp>
      <p:sp>
        <p:nvSpPr>
          <p:cNvPr id="4" name="Abgerundetes Rechteck 3"/>
          <p:cNvSpPr/>
          <p:nvPr/>
        </p:nvSpPr>
        <p:spPr bwMode="auto">
          <a:xfrm>
            <a:off x="285720" y="1214422"/>
            <a:ext cx="8643998" cy="1143008"/>
          </a:xfrm>
          <a:prstGeom prst="round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Inhaltsplatzhalter 2"/>
          <p:cNvSpPr txBox="1">
            <a:spLocks/>
          </p:cNvSpPr>
          <p:nvPr/>
        </p:nvSpPr>
        <p:spPr>
          <a:xfrm>
            <a:off x="381000" y="1411552"/>
            <a:ext cx="8382000" cy="2210862"/>
          </a:xfrm>
          <a:prstGeom prst="rect">
            <a:avLst/>
          </a:prstGeom>
        </p:spPr>
        <p:txBody>
          <a:bodyPr vert="horz"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2800" b="0" i="0" u="none" strike="noStrike" kern="1200" cap="none" spc="0" normalizeH="0" baseline="0" noProof="0" smtClean="0">
                <a:ln>
                  <a:noFill/>
                </a:ln>
                <a:solidFill>
                  <a:srgbClr val="0000FF"/>
                </a:solidFill>
                <a:effectLst/>
                <a:uLnTx/>
                <a:uFillTx/>
                <a:latin typeface="Consolas"/>
                <a:ea typeface="Calibri"/>
                <a:cs typeface="Times New Roman"/>
              </a:rPr>
              <a:t>From</a:t>
            </a:r>
            <a:r>
              <a:rPr kumimoji="0" lang="en-US" sz="2800" b="0" i="0" u="none" strike="noStrike" kern="1200" cap="none" spc="0" normalizeH="0" baseline="0" noProof="0" smtClean="0">
                <a:ln>
                  <a:noFill/>
                </a:ln>
                <a:solidFill>
                  <a:schemeClr val="tx1"/>
                </a:solidFill>
                <a:effectLst/>
                <a:uLnTx/>
                <a:uFillTx/>
                <a:latin typeface="Consolas"/>
                <a:ea typeface="Calibri"/>
                <a:cs typeface="Times New Roman"/>
              </a:rPr>
              <a:t> </a:t>
            </a:r>
            <a:r>
              <a:rPr kumimoji="0" lang="en-US" sz="2800" b="0" i="0" u="none" strike="noStrike" kern="1200" cap="none" spc="0" normalizeH="0" baseline="0" noProof="0" smtClean="0">
                <a:ln>
                  <a:noFill/>
                </a:ln>
                <a:solidFill>
                  <a:schemeClr val="bg1"/>
                </a:solidFill>
                <a:effectLst/>
                <a:uLnTx/>
                <a:uFillTx/>
                <a:latin typeface="Consolas"/>
                <a:ea typeface="Calibri"/>
                <a:cs typeface="Times New Roman"/>
              </a:rPr>
              <a:t>x </a:t>
            </a:r>
            <a:r>
              <a:rPr kumimoji="0" lang="en-US" sz="2800" b="0" i="0" u="none" strike="noStrike" kern="1200" cap="none" spc="0" normalizeH="0" baseline="0" noProof="0" smtClean="0">
                <a:ln>
                  <a:noFill/>
                </a:ln>
                <a:solidFill>
                  <a:srgbClr val="0000FF"/>
                </a:solidFill>
                <a:effectLst/>
                <a:uLnTx/>
                <a:uFillTx/>
                <a:latin typeface="Consolas"/>
                <a:ea typeface="Calibri"/>
                <a:cs typeface="Times New Roman"/>
              </a:rPr>
              <a:t>In</a:t>
            </a:r>
            <a:r>
              <a:rPr kumimoji="0" lang="en-US" sz="2800" b="0" i="0" u="none" strike="noStrike" kern="1200" cap="none" spc="0" normalizeH="0" baseline="0" noProof="0" smtClean="0">
                <a:ln>
                  <a:noFill/>
                </a:ln>
                <a:solidFill>
                  <a:schemeClr val="tx1"/>
                </a:solidFill>
                <a:effectLst/>
                <a:uLnTx/>
                <a:uFillTx/>
                <a:latin typeface="Consolas"/>
                <a:ea typeface="Calibri"/>
                <a:cs typeface="Times New Roman"/>
              </a:rPr>
              <a:t> </a:t>
            </a:r>
            <a:r>
              <a:rPr kumimoji="0" lang="en-US" sz="2800" b="0" i="0" u="none" strike="noStrike" kern="1200" cap="none" spc="0" normalizeH="0" baseline="0" noProof="0" smtClean="0">
                <a:ln>
                  <a:noFill/>
                </a:ln>
                <a:solidFill>
                  <a:schemeClr val="bg1"/>
                </a:solidFill>
                <a:effectLst/>
                <a:uLnTx/>
                <a:uFillTx/>
                <a:latin typeface="Consolas"/>
                <a:ea typeface="Calibri"/>
                <a:cs typeface="Times New Roman"/>
              </a:rPr>
              <a:t>dbx.Articles</a:t>
            </a:r>
            <a:br>
              <a:rPr kumimoji="0" lang="en-US" sz="2800" b="0" i="0" u="none" strike="noStrike" kern="1200" cap="none" spc="0" normalizeH="0" baseline="0" noProof="0" smtClean="0">
                <a:ln>
                  <a:noFill/>
                </a:ln>
                <a:solidFill>
                  <a:schemeClr val="bg1"/>
                </a:solidFill>
                <a:effectLst/>
                <a:uLnTx/>
                <a:uFillTx/>
                <a:latin typeface="Consolas"/>
                <a:ea typeface="Calibri"/>
                <a:cs typeface="Times New Roman"/>
              </a:rPr>
            </a:br>
            <a:r>
              <a:rPr kumimoji="0" lang="en-US" sz="2800" b="0" i="0" u="none" strike="noStrike" kern="1200" cap="none" spc="0" normalizeH="0" baseline="0" noProof="0" smtClean="0">
                <a:ln>
                  <a:noFill/>
                </a:ln>
                <a:solidFill>
                  <a:srgbClr val="0000FF"/>
                </a:solidFill>
                <a:effectLst/>
                <a:uLnTx/>
                <a:uFillTx/>
                <a:latin typeface="Consolas"/>
                <a:ea typeface="Calibri"/>
                <a:cs typeface="Times New Roman"/>
              </a:rPr>
              <a:t>Where</a:t>
            </a:r>
            <a:r>
              <a:rPr kumimoji="0" lang="en-US" sz="2800" b="0" i="0" u="none" strike="noStrike" kern="1200" cap="none" spc="0" normalizeH="0" baseline="0" noProof="0" smtClean="0">
                <a:ln>
                  <a:noFill/>
                </a:ln>
                <a:solidFill>
                  <a:schemeClr val="tx1"/>
                </a:solidFill>
                <a:effectLst/>
                <a:uLnTx/>
                <a:uFillTx/>
                <a:latin typeface="Consolas"/>
                <a:ea typeface="Calibri"/>
                <a:cs typeface="Times New Roman"/>
              </a:rPr>
              <a:t> </a:t>
            </a:r>
            <a:r>
              <a:rPr kumimoji="0" lang="en-US" sz="2800" b="0" i="0" u="none" strike="noStrike" kern="1200" cap="none" spc="0" normalizeH="0" baseline="0" noProof="0" smtClean="0">
                <a:ln>
                  <a:noFill/>
                </a:ln>
                <a:solidFill>
                  <a:schemeClr val="bg1"/>
                </a:solidFill>
                <a:effectLst/>
                <a:uLnTx/>
                <a:uFillTx/>
                <a:latin typeface="Consolas"/>
                <a:ea typeface="Calibri"/>
                <a:cs typeface="Times New Roman"/>
              </a:rPr>
              <a:t>x.IsPublished</a:t>
            </a:r>
            <a:r>
              <a:rPr kumimoji="0" lang="en-US" sz="2800" b="0" i="0" u="none" strike="noStrike" kern="1200" cap="none" spc="0" normalizeH="0" baseline="0" noProof="0" smtClean="0">
                <a:ln>
                  <a:noFill/>
                </a:ln>
                <a:solidFill>
                  <a:schemeClr val="tx1"/>
                </a:solidFill>
                <a:effectLst/>
                <a:uLnTx/>
                <a:uFillTx/>
                <a:latin typeface="Consolas"/>
                <a:ea typeface="Calibri"/>
                <a:cs typeface="Times New Roman"/>
              </a:rPr>
              <a:t> </a:t>
            </a:r>
            <a:r>
              <a:rPr kumimoji="0" lang="en-US" sz="2800" b="0" i="0" u="none" strike="noStrike" kern="1200" cap="none" spc="0" normalizeH="0" baseline="0" noProof="0" smtClean="0">
                <a:ln>
                  <a:noFill/>
                </a:ln>
                <a:solidFill>
                  <a:srgbClr val="0000FF"/>
                </a:solidFill>
                <a:effectLst/>
                <a:uLnTx/>
                <a:uFillTx/>
                <a:latin typeface="Consolas"/>
                <a:ea typeface="Calibri"/>
                <a:cs typeface="Times New Roman"/>
              </a:rPr>
              <a:t>Take</a:t>
            </a:r>
            <a:r>
              <a:rPr kumimoji="0" lang="en-US" sz="2800" b="0" i="0" u="none" strike="noStrike" kern="1200" cap="none" spc="0" normalizeH="0" baseline="0" noProof="0" smtClean="0">
                <a:ln>
                  <a:noFill/>
                </a:ln>
                <a:solidFill>
                  <a:schemeClr val="tx1"/>
                </a:solidFill>
                <a:effectLst/>
                <a:uLnTx/>
                <a:uFillTx/>
                <a:latin typeface="Consolas"/>
                <a:ea typeface="Calibri"/>
                <a:cs typeface="Times New Roman"/>
              </a:rPr>
              <a:t> </a:t>
            </a:r>
            <a:r>
              <a:rPr kumimoji="0" lang="en-US" sz="2800" b="0" i="0" u="none" strike="noStrike" kern="1200" cap="none" spc="0" normalizeH="0" baseline="0" noProof="0" smtClean="0">
                <a:ln>
                  <a:noFill/>
                </a:ln>
                <a:solidFill>
                  <a:schemeClr val="bg1"/>
                </a:solidFill>
                <a:effectLst/>
                <a:uLnTx/>
                <a:uFillTx/>
                <a:latin typeface="Consolas"/>
                <a:ea typeface="Calibri"/>
                <a:cs typeface="Times New Roman"/>
              </a:rPr>
              <a:t>5</a:t>
            </a:r>
            <a:endParaRPr kumimoji="0" lang="de-DE" sz="2800" b="0" i="0" u="none" strike="noStrike" kern="1200" cap="none" spc="0" normalizeH="0" baseline="0" noProof="0" dirty="0">
              <a:ln>
                <a:noFill/>
              </a:ln>
              <a:solidFill>
                <a:schemeClr val="bg1"/>
              </a:solidFill>
              <a:effectLst/>
              <a:uLnTx/>
              <a:uFillTx/>
              <a:latin typeface="+mn-lt"/>
              <a:ea typeface="+mn-ea"/>
              <a:cs typeface="+mn-cs"/>
            </a:endParaRPr>
          </a:p>
        </p:txBody>
      </p:sp>
      <p:sp>
        <p:nvSpPr>
          <p:cNvPr id="6" name="Positionsrahmen 5"/>
          <p:cNvSpPr/>
          <p:nvPr/>
        </p:nvSpPr>
        <p:spPr bwMode="auto">
          <a:xfrm>
            <a:off x="2214546" y="1285860"/>
            <a:ext cx="857256" cy="571504"/>
          </a:xfrm>
          <a:prstGeom prst="frame">
            <a:avLst/>
          </a:prstGeom>
          <a:solidFill>
            <a:srgbClr val="33CC33"/>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7" name="Gekrümmte Verbindung 6"/>
          <p:cNvCxnSpPr/>
          <p:nvPr/>
        </p:nvCxnSpPr>
        <p:spPr>
          <a:xfrm rot="5400000">
            <a:off x="1535885" y="1964521"/>
            <a:ext cx="1071570" cy="857256"/>
          </a:xfrm>
          <a:prstGeom prst="curvedConnector3">
            <a:avLst>
              <a:gd name="adj1" fmla="val 50000"/>
            </a:avLst>
          </a:prstGeom>
          <a:ln w="57150">
            <a:solidFill>
              <a:srgbClr val="33CC33"/>
            </a:solidFill>
            <a:tailEnd type="arrow"/>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Linq</a:t>
            </a:r>
            <a:r>
              <a:rPr lang="en-US" dirty="0" smtClean="0"/>
              <a:t> To </a:t>
            </a:r>
            <a:r>
              <a:rPr lang="en-US" dirty="0" err="1" smtClean="0"/>
              <a:t>Sql</a:t>
            </a:r>
            <a:endParaRPr lang="en-US" dirty="0"/>
          </a:p>
        </p:txBody>
      </p:sp>
      <p:sp>
        <p:nvSpPr>
          <p:cNvPr id="3" name="Subtitle 2"/>
          <p:cNvSpPr>
            <a:spLocks noGrp="1"/>
          </p:cNvSpPr>
          <p:nvPr>
            <p:ph type="subTitle" idx="1"/>
          </p:nvPr>
        </p:nvSpPr>
        <p:spPr>
          <a:xfrm>
            <a:off x="1368955" y="5324789"/>
            <a:ext cx="7043208" cy="461665"/>
          </a:xfrm>
        </p:spPr>
        <p:txBody>
          <a:bodyPr/>
          <a:lstStyle/>
          <a:p>
            <a:r>
              <a:rPr lang="en-US" dirty="0" smtClean="0"/>
              <a:t>Name</a:t>
            </a:r>
          </a:p>
          <a:p>
            <a:r>
              <a:rPr lang="en-US" dirty="0" smtClean="0"/>
              <a:t>Title</a:t>
            </a:r>
          </a:p>
          <a:p>
            <a:r>
              <a:rPr lang="en-US" dirty="0" smtClean="0"/>
              <a:t>Group</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advTm="2185"/>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bgerundetes Rechteck 14"/>
          <p:cNvSpPr/>
          <p:nvPr/>
        </p:nvSpPr>
        <p:spPr bwMode="auto">
          <a:xfrm>
            <a:off x="285720" y="1214422"/>
            <a:ext cx="8643998" cy="1143008"/>
          </a:xfrm>
          <a:prstGeom prst="round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el 1"/>
          <p:cNvSpPr>
            <a:spLocks noGrp="1"/>
          </p:cNvSpPr>
          <p:nvPr>
            <p:ph type="title"/>
          </p:nvPr>
        </p:nvSpPr>
        <p:spPr/>
        <p:txBody>
          <a:bodyPr/>
          <a:lstStyle/>
          <a:p>
            <a:r>
              <a:rPr lang="de-DE" dirty="0" err="1" smtClean="0"/>
              <a:t>Linq</a:t>
            </a:r>
            <a:r>
              <a:rPr lang="de-DE" dirty="0" smtClean="0"/>
              <a:t> </a:t>
            </a:r>
            <a:r>
              <a:rPr lang="de-DE" dirty="0" err="1" smtClean="0"/>
              <a:t>Expressions</a:t>
            </a:r>
            <a:endParaRPr lang="de-DE" dirty="0"/>
          </a:p>
        </p:txBody>
      </p:sp>
      <p:sp>
        <p:nvSpPr>
          <p:cNvPr id="3" name="Inhaltsplatzhalter 2"/>
          <p:cNvSpPr>
            <a:spLocks noGrp="1"/>
          </p:cNvSpPr>
          <p:nvPr>
            <p:ph idx="1"/>
          </p:nvPr>
        </p:nvSpPr>
        <p:spPr>
          <a:xfrm>
            <a:off x="428596" y="1357298"/>
            <a:ext cx="8382000" cy="775597"/>
          </a:xfrm>
        </p:spPr>
        <p:txBody>
          <a:bodyPr/>
          <a:lstStyle/>
          <a:p>
            <a:pPr>
              <a:buNone/>
            </a:pPr>
            <a:r>
              <a:rPr lang="en-US" sz="2800" dirty="0" smtClean="0">
                <a:solidFill>
                  <a:srgbClr val="0000FF"/>
                </a:solidFill>
                <a:latin typeface="Consolas"/>
                <a:ea typeface="Calibri"/>
                <a:cs typeface="Times New Roman"/>
              </a:rPr>
              <a:t>From</a:t>
            </a:r>
            <a:r>
              <a:rPr lang="en-US" sz="2800" dirty="0" smtClean="0">
                <a:latin typeface="Consolas"/>
                <a:ea typeface="Calibri"/>
                <a:cs typeface="Times New Roman"/>
              </a:rPr>
              <a:t> </a:t>
            </a:r>
            <a:r>
              <a:rPr lang="en-US" sz="2800" dirty="0" smtClean="0">
                <a:solidFill>
                  <a:schemeClr val="bg1"/>
                </a:solidFill>
                <a:latin typeface="Consolas"/>
                <a:ea typeface="Calibri"/>
                <a:cs typeface="Times New Roman"/>
              </a:rPr>
              <a:t>x </a:t>
            </a:r>
            <a:r>
              <a:rPr lang="en-US" sz="2800" dirty="0" smtClean="0">
                <a:solidFill>
                  <a:srgbClr val="0000FF"/>
                </a:solidFill>
                <a:latin typeface="Consolas"/>
                <a:ea typeface="Calibri"/>
                <a:cs typeface="Times New Roman"/>
              </a:rPr>
              <a:t>In</a:t>
            </a:r>
            <a:r>
              <a:rPr lang="en-US" sz="2800" dirty="0" smtClean="0">
                <a:latin typeface="Consolas"/>
                <a:ea typeface="Calibri"/>
                <a:cs typeface="Times New Roman"/>
              </a:rPr>
              <a:t> </a:t>
            </a:r>
            <a:r>
              <a:rPr lang="en-US" sz="2800" dirty="0" err="1" smtClean="0">
                <a:solidFill>
                  <a:schemeClr val="bg1"/>
                </a:solidFill>
                <a:latin typeface="Consolas"/>
                <a:ea typeface="Calibri"/>
                <a:cs typeface="Times New Roman"/>
              </a:rPr>
              <a:t>dbx.Articles</a:t>
            </a:r>
            <a:r>
              <a:rPr lang="en-US" sz="2800" dirty="0" smtClean="0">
                <a:solidFill>
                  <a:schemeClr val="bg1"/>
                </a:solidFill>
                <a:latin typeface="Consolas"/>
                <a:ea typeface="Calibri"/>
                <a:cs typeface="Times New Roman"/>
              </a:rPr>
              <a:t/>
            </a:r>
            <a:br>
              <a:rPr lang="en-US" sz="2800" dirty="0" smtClean="0">
                <a:solidFill>
                  <a:schemeClr val="bg1"/>
                </a:solidFill>
                <a:latin typeface="Consolas"/>
                <a:ea typeface="Calibri"/>
                <a:cs typeface="Times New Roman"/>
              </a:rPr>
            </a:br>
            <a:r>
              <a:rPr lang="en-US" sz="2800" dirty="0" smtClean="0">
                <a:solidFill>
                  <a:srgbClr val="0000FF"/>
                </a:solidFill>
                <a:latin typeface="Consolas"/>
                <a:ea typeface="Calibri"/>
                <a:cs typeface="Times New Roman"/>
              </a:rPr>
              <a:t>Where</a:t>
            </a:r>
            <a:r>
              <a:rPr lang="en-US" sz="2800" dirty="0" smtClean="0">
                <a:latin typeface="Consolas"/>
                <a:ea typeface="Calibri"/>
                <a:cs typeface="Times New Roman"/>
              </a:rPr>
              <a:t> </a:t>
            </a:r>
            <a:r>
              <a:rPr lang="en-US" sz="2800" dirty="0" err="1" smtClean="0">
                <a:solidFill>
                  <a:schemeClr val="bg1"/>
                </a:solidFill>
                <a:latin typeface="Consolas"/>
                <a:ea typeface="Calibri"/>
                <a:cs typeface="Times New Roman"/>
              </a:rPr>
              <a:t>x.IsPublished</a:t>
            </a:r>
            <a:r>
              <a:rPr lang="en-US" sz="2800" dirty="0" smtClean="0">
                <a:latin typeface="Consolas"/>
                <a:ea typeface="Calibri"/>
                <a:cs typeface="Times New Roman"/>
              </a:rPr>
              <a:t> </a:t>
            </a:r>
            <a:r>
              <a:rPr lang="en-US" sz="2800" dirty="0" smtClean="0">
                <a:solidFill>
                  <a:srgbClr val="0000FF"/>
                </a:solidFill>
                <a:latin typeface="Consolas"/>
                <a:ea typeface="Calibri"/>
                <a:cs typeface="Times New Roman"/>
              </a:rPr>
              <a:t>Take</a:t>
            </a:r>
            <a:r>
              <a:rPr lang="en-US" sz="2800" dirty="0" smtClean="0">
                <a:latin typeface="Consolas"/>
                <a:ea typeface="Calibri"/>
                <a:cs typeface="Times New Roman"/>
              </a:rPr>
              <a:t> </a:t>
            </a:r>
            <a:r>
              <a:rPr lang="en-US" sz="2800" dirty="0" smtClean="0">
                <a:solidFill>
                  <a:schemeClr val="bg1"/>
                </a:solidFill>
                <a:latin typeface="Consolas"/>
                <a:ea typeface="Calibri"/>
                <a:cs typeface="Times New Roman"/>
              </a:rPr>
              <a:t>5</a:t>
            </a:r>
            <a:endParaRPr lang="de-DE" sz="2800" dirty="0">
              <a:solidFill>
                <a:schemeClr val="bg1"/>
              </a:solidFill>
            </a:endParaRPr>
          </a:p>
        </p:txBody>
      </p:sp>
      <p:sp>
        <p:nvSpPr>
          <p:cNvPr id="6" name="Pfeil nach unten 5"/>
          <p:cNvSpPr/>
          <p:nvPr/>
        </p:nvSpPr>
        <p:spPr bwMode="auto">
          <a:xfrm>
            <a:off x="1928794" y="2786058"/>
            <a:ext cx="642942" cy="92869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Pfeil nach unten 7"/>
          <p:cNvSpPr/>
          <p:nvPr/>
        </p:nvSpPr>
        <p:spPr bwMode="auto">
          <a:xfrm>
            <a:off x="6500826" y="2714620"/>
            <a:ext cx="642942" cy="92869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Textfeld 8"/>
          <p:cNvSpPr txBox="1"/>
          <p:nvPr/>
        </p:nvSpPr>
        <p:spPr>
          <a:xfrm>
            <a:off x="2571736" y="2928934"/>
            <a:ext cx="3857652" cy="523220"/>
          </a:xfrm>
          <a:prstGeom prst="rect">
            <a:avLst/>
          </a:prstGeom>
          <a:noFill/>
        </p:spPr>
        <p:txBody>
          <a:bodyPr wrap="square" rtlCol="0">
            <a:spAutoFit/>
          </a:bodyPr>
          <a:lstStyle/>
          <a:p>
            <a:pPr algn="ctr"/>
            <a:r>
              <a:rPr lang="de-DE" sz="2800" dirty="0" smtClean="0"/>
              <a:t>Compiler</a:t>
            </a:r>
            <a:endParaRPr lang="de-DE" sz="2800" dirty="0"/>
          </a:p>
        </p:txBody>
      </p:sp>
      <p:sp>
        <p:nvSpPr>
          <p:cNvPr id="17" name="Abgerundetes Rechteck 16"/>
          <p:cNvSpPr/>
          <p:nvPr/>
        </p:nvSpPr>
        <p:spPr bwMode="auto">
          <a:xfrm>
            <a:off x="285720" y="4286256"/>
            <a:ext cx="8643998" cy="1857388"/>
          </a:xfrm>
          <a:prstGeom prst="round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 name="Inhaltsplatzhalter 2"/>
          <p:cNvSpPr txBox="1">
            <a:spLocks/>
          </p:cNvSpPr>
          <p:nvPr/>
        </p:nvSpPr>
        <p:spPr>
          <a:xfrm>
            <a:off x="428596" y="4429132"/>
            <a:ext cx="8382000" cy="1486561"/>
          </a:xfrm>
          <a:prstGeom prst="rect">
            <a:avLst/>
          </a:prstGeom>
        </p:spPr>
        <p:txBody>
          <a:bodyPr vert="horz" lIns="0" tIns="0" rIns="0" bIns="0" rtlCol="0">
            <a:spAutoFit/>
          </a:bodyPr>
          <a:lstStyle/>
          <a:p>
            <a:pPr>
              <a:lnSpc>
                <a:spcPct val="115000"/>
              </a:lnSpc>
              <a:spcAft>
                <a:spcPts val="1000"/>
              </a:spcAft>
            </a:pPr>
            <a:r>
              <a:rPr lang="en-US" sz="2800" dirty="0" err="1" smtClean="0">
                <a:solidFill>
                  <a:schemeClr val="bg1"/>
                </a:solidFill>
                <a:latin typeface="Consolas"/>
                <a:ea typeface="Calibri"/>
                <a:cs typeface="Times New Roman"/>
              </a:rPr>
              <a:t>dbx.Articles.Where</a:t>
            </a:r>
            <a:r>
              <a:rPr lang="en-US" sz="2800" dirty="0" smtClean="0">
                <a:solidFill>
                  <a:schemeClr val="bg1"/>
                </a:solidFill>
                <a:latin typeface="Consolas"/>
                <a:ea typeface="Calibri"/>
                <a:cs typeface="Times New Roman"/>
              </a:rPr>
              <a:t>(</a:t>
            </a:r>
            <a:br>
              <a:rPr lang="en-US" sz="2800" dirty="0" smtClean="0">
                <a:solidFill>
                  <a:schemeClr val="bg1"/>
                </a:solidFill>
                <a:latin typeface="Consolas"/>
                <a:ea typeface="Calibri"/>
                <a:cs typeface="Times New Roman"/>
              </a:rPr>
            </a:br>
            <a:r>
              <a:rPr lang="en-US" sz="2800" dirty="0" smtClean="0">
                <a:solidFill>
                  <a:schemeClr val="bg1"/>
                </a:solidFill>
                <a:latin typeface="Consolas"/>
                <a:ea typeface="Calibri"/>
                <a:cs typeface="Times New Roman"/>
              </a:rPr>
              <a:t>	</a:t>
            </a:r>
            <a:r>
              <a:rPr lang="en-US" sz="2800" dirty="0" smtClean="0">
                <a:solidFill>
                  <a:srgbClr val="0000FF"/>
                </a:solidFill>
                <a:latin typeface="Consolas"/>
                <a:ea typeface="Calibri"/>
                <a:cs typeface="Times New Roman"/>
              </a:rPr>
              <a:t>Function</a:t>
            </a:r>
            <a:r>
              <a:rPr lang="en-US" sz="2800" dirty="0" smtClean="0">
                <a:solidFill>
                  <a:schemeClr val="bg1"/>
                </a:solidFill>
                <a:latin typeface="Consolas"/>
                <a:ea typeface="Calibri"/>
                <a:cs typeface="Times New Roman"/>
              </a:rPr>
              <a:t>(a </a:t>
            </a:r>
            <a:r>
              <a:rPr lang="en-US" sz="2800" dirty="0" smtClean="0">
                <a:solidFill>
                  <a:srgbClr val="0000FF"/>
                </a:solidFill>
                <a:latin typeface="Consolas"/>
                <a:ea typeface="Calibri"/>
                <a:cs typeface="Times New Roman"/>
              </a:rPr>
              <a:t>As</a:t>
            </a:r>
            <a:r>
              <a:rPr lang="en-US" sz="2800" dirty="0" smtClean="0">
                <a:solidFill>
                  <a:schemeClr val="bg1"/>
                </a:solidFill>
                <a:latin typeface="Consolas"/>
                <a:ea typeface="Calibri"/>
                <a:cs typeface="Times New Roman"/>
              </a:rPr>
              <a:t> Article)</a:t>
            </a:r>
            <a:r>
              <a:rPr lang="en-US" sz="2800" dirty="0" smtClean="0">
                <a:latin typeface="Consolas"/>
                <a:ea typeface="Calibri"/>
                <a:cs typeface="Times New Roman"/>
              </a:rPr>
              <a:t> </a:t>
            </a:r>
            <a:r>
              <a:rPr lang="en-US" sz="2800" dirty="0" err="1" smtClean="0">
                <a:solidFill>
                  <a:schemeClr val="bg1"/>
                </a:solidFill>
                <a:latin typeface="Consolas"/>
                <a:ea typeface="Calibri"/>
                <a:cs typeface="Times New Roman"/>
              </a:rPr>
              <a:t>a.IsPublished</a:t>
            </a:r>
            <a:r>
              <a:rPr lang="en-US" sz="2800" dirty="0" smtClean="0">
                <a:solidFill>
                  <a:schemeClr val="bg1"/>
                </a:solidFill>
                <a:latin typeface="Consolas"/>
                <a:ea typeface="Calibri"/>
                <a:cs typeface="Times New Roman"/>
              </a:rPr>
              <a:t/>
            </a:r>
            <a:br>
              <a:rPr lang="en-US" sz="2800" dirty="0" smtClean="0">
                <a:solidFill>
                  <a:schemeClr val="bg1"/>
                </a:solidFill>
                <a:latin typeface="Consolas"/>
                <a:ea typeface="Calibri"/>
                <a:cs typeface="Times New Roman"/>
              </a:rPr>
            </a:br>
            <a:r>
              <a:rPr lang="en-US" sz="2800" dirty="0" smtClean="0">
                <a:solidFill>
                  <a:schemeClr val="bg1"/>
                </a:solidFill>
                <a:latin typeface="Consolas"/>
                <a:ea typeface="Calibri"/>
                <a:cs typeface="Times New Roman"/>
              </a:rPr>
              <a:t>  ).Take(5)</a:t>
            </a:r>
            <a:endParaRPr lang="de-DE" sz="2000" dirty="0">
              <a:solidFill>
                <a:schemeClr val="bg1"/>
              </a:solidFill>
              <a:latin typeface="Calibri"/>
              <a:ea typeface="Calibri"/>
              <a:cs typeface="Times New Roman"/>
            </a:endParaRPr>
          </a:p>
        </p:txBody>
      </p:sp>
    </p:spTree>
    <p:custDataLst>
      <p:tags r:id="rId1"/>
    </p:custDataLst>
  </p:cSld>
  <p:clrMapOvr>
    <a:masterClrMapping/>
  </p:clrMapOvr>
  <p:transition advTm="1166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bgerundetes Rechteck 13"/>
          <p:cNvSpPr/>
          <p:nvPr/>
        </p:nvSpPr>
        <p:spPr bwMode="auto">
          <a:xfrm>
            <a:off x="357158" y="4000504"/>
            <a:ext cx="8643998" cy="2357454"/>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6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el 1"/>
          <p:cNvSpPr>
            <a:spLocks noGrp="1"/>
          </p:cNvSpPr>
          <p:nvPr>
            <p:ph type="title"/>
          </p:nvPr>
        </p:nvSpPr>
        <p:spPr/>
        <p:txBody>
          <a:bodyPr/>
          <a:lstStyle/>
          <a:p>
            <a:r>
              <a:rPr lang="de-DE" dirty="0" err="1"/>
              <a:t>Linq</a:t>
            </a:r>
            <a:r>
              <a:rPr lang="de-DE" dirty="0"/>
              <a:t> </a:t>
            </a:r>
            <a:r>
              <a:rPr lang="de-DE" dirty="0" err="1"/>
              <a:t>Expressions</a:t>
            </a:r>
            <a:endParaRPr lang="de-DE" dirty="0"/>
          </a:p>
        </p:txBody>
      </p:sp>
      <p:sp>
        <p:nvSpPr>
          <p:cNvPr id="4" name="Abgerundetes Rechteck 3"/>
          <p:cNvSpPr/>
          <p:nvPr/>
        </p:nvSpPr>
        <p:spPr bwMode="auto">
          <a:xfrm>
            <a:off x="5357818" y="4143380"/>
            <a:ext cx="2357454"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tx1"/>
                </a:solidFill>
                <a:effectLst>
                  <a:outerShdw blurRad="38100" dist="38100" dir="2700000" algn="tl">
                    <a:srgbClr val="000000">
                      <a:alpha val="43137"/>
                    </a:srgbClr>
                  </a:outerShdw>
                </a:effectLst>
                <a:latin typeface="Segoe" pitchFamily="34" charset="0"/>
              </a:rPr>
              <a:t>Select</a:t>
            </a:r>
          </a:p>
        </p:txBody>
      </p:sp>
      <p:sp>
        <p:nvSpPr>
          <p:cNvPr id="6" name="Abgerundetes Rechteck 5"/>
          <p:cNvSpPr/>
          <p:nvPr/>
        </p:nvSpPr>
        <p:spPr bwMode="auto">
          <a:xfrm>
            <a:off x="5786446" y="4714884"/>
            <a:ext cx="2357454"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chemeClr val="tx1"/>
                </a:solidFill>
                <a:effectLst>
                  <a:outerShdw blurRad="38100" dist="38100" dir="2700000" algn="tl">
                    <a:srgbClr val="000000">
                      <a:alpha val="43137"/>
                    </a:srgbClr>
                  </a:outerShdw>
                </a:effectLst>
                <a:latin typeface="Segoe" pitchFamily="34" charset="0"/>
              </a:rPr>
              <a:t>Where</a:t>
            </a:r>
            <a:endParaRPr lang="de-DE" sz="23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feld 9"/>
          <p:cNvSpPr txBox="1"/>
          <p:nvPr/>
        </p:nvSpPr>
        <p:spPr>
          <a:xfrm>
            <a:off x="2714612" y="3286124"/>
            <a:ext cx="3714776" cy="584775"/>
          </a:xfrm>
          <a:prstGeom prst="rect">
            <a:avLst/>
          </a:prstGeom>
          <a:noFill/>
        </p:spPr>
        <p:txBody>
          <a:bodyPr wrap="square" rtlCol="0">
            <a:spAutoFit/>
          </a:bodyPr>
          <a:lstStyle/>
          <a:p>
            <a:r>
              <a:rPr lang="de-DE" sz="3200" dirty="0" err="1" smtClean="0"/>
              <a:t>Linq</a:t>
            </a:r>
            <a:r>
              <a:rPr lang="de-DE" sz="3200" dirty="0" smtClean="0"/>
              <a:t> </a:t>
            </a:r>
            <a:r>
              <a:rPr lang="de-DE" sz="3200" dirty="0" err="1" smtClean="0"/>
              <a:t>QueryProvider</a:t>
            </a:r>
            <a:endParaRPr lang="de-DE" sz="3200" dirty="0"/>
          </a:p>
        </p:txBody>
      </p:sp>
      <p:sp>
        <p:nvSpPr>
          <p:cNvPr id="12" name="Abgerundetes Rechteck 11"/>
          <p:cNvSpPr/>
          <p:nvPr/>
        </p:nvSpPr>
        <p:spPr bwMode="auto">
          <a:xfrm>
            <a:off x="357158" y="1214422"/>
            <a:ext cx="8643998" cy="1857388"/>
          </a:xfrm>
          <a:prstGeom prst="roundRect">
            <a:avLst/>
          </a:prstGeom>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Inhaltsplatzhalter 2"/>
          <p:cNvSpPr txBox="1">
            <a:spLocks/>
          </p:cNvSpPr>
          <p:nvPr/>
        </p:nvSpPr>
        <p:spPr>
          <a:xfrm>
            <a:off x="500034" y="1357298"/>
            <a:ext cx="8382000" cy="1486561"/>
          </a:xfrm>
          <a:prstGeom prst="rect">
            <a:avLst/>
          </a:prstGeom>
        </p:spPr>
        <p:txBody>
          <a:bodyPr vert="horz" lIns="0" tIns="0" rIns="0" bIns="0" rtlCol="0">
            <a:spAutoFit/>
          </a:bodyPr>
          <a:lstStyle/>
          <a:p>
            <a:pPr>
              <a:lnSpc>
                <a:spcPct val="115000"/>
              </a:lnSpc>
              <a:spcAft>
                <a:spcPts val="1000"/>
              </a:spcAft>
            </a:pPr>
            <a:r>
              <a:rPr lang="en-US" sz="2800" dirty="0" err="1" smtClean="0">
                <a:solidFill>
                  <a:schemeClr val="bg1"/>
                </a:solidFill>
                <a:latin typeface="Consolas"/>
                <a:ea typeface="Calibri"/>
                <a:cs typeface="Times New Roman"/>
              </a:rPr>
              <a:t>dbx.Articles.Where</a:t>
            </a:r>
            <a:r>
              <a:rPr lang="en-US" sz="2800" dirty="0" smtClean="0">
                <a:solidFill>
                  <a:schemeClr val="bg1"/>
                </a:solidFill>
                <a:latin typeface="Consolas"/>
                <a:ea typeface="Calibri"/>
                <a:cs typeface="Times New Roman"/>
              </a:rPr>
              <a:t>(</a:t>
            </a:r>
            <a:br>
              <a:rPr lang="en-US" sz="2800" dirty="0" smtClean="0">
                <a:solidFill>
                  <a:schemeClr val="bg1"/>
                </a:solidFill>
                <a:latin typeface="Consolas"/>
                <a:ea typeface="Calibri"/>
                <a:cs typeface="Times New Roman"/>
              </a:rPr>
            </a:br>
            <a:r>
              <a:rPr lang="en-US" sz="2800" dirty="0" smtClean="0">
                <a:solidFill>
                  <a:schemeClr val="bg1"/>
                </a:solidFill>
                <a:latin typeface="Consolas"/>
                <a:ea typeface="Calibri"/>
                <a:cs typeface="Times New Roman"/>
              </a:rPr>
              <a:t>	</a:t>
            </a:r>
            <a:r>
              <a:rPr lang="en-US" sz="2800" dirty="0" smtClean="0">
                <a:solidFill>
                  <a:srgbClr val="0000FF"/>
                </a:solidFill>
                <a:latin typeface="Consolas"/>
                <a:ea typeface="Calibri"/>
                <a:cs typeface="Times New Roman"/>
              </a:rPr>
              <a:t>Function</a:t>
            </a:r>
            <a:r>
              <a:rPr lang="en-US" sz="2800" dirty="0" smtClean="0">
                <a:solidFill>
                  <a:schemeClr val="bg1"/>
                </a:solidFill>
                <a:latin typeface="Consolas"/>
                <a:ea typeface="Calibri"/>
                <a:cs typeface="Times New Roman"/>
              </a:rPr>
              <a:t>(a </a:t>
            </a:r>
            <a:r>
              <a:rPr lang="en-US" sz="2800" dirty="0" smtClean="0">
                <a:solidFill>
                  <a:srgbClr val="0000FF"/>
                </a:solidFill>
                <a:latin typeface="Consolas"/>
                <a:ea typeface="Calibri"/>
                <a:cs typeface="Times New Roman"/>
              </a:rPr>
              <a:t>As</a:t>
            </a:r>
            <a:r>
              <a:rPr lang="en-US" sz="2800" dirty="0" smtClean="0">
                <a:solidFill>
                  <a:schemeClr val="bg1"/>
                </a:solidFill>
                <a:latin typeface="Consolas"/>
                <a:ea typeface="Calibri"/>
                <a:cs typeface="Times New Roman"/>
              </a:rPr>
              <a:t> Article)</a:t>
            </a:r>
            <a:r>
              <a:rPr lang="en-US" sz="2800" dirty="0" smtClean="0">
                <a:latin typeface="Consolas"/>
                <a:ea typeface="Calibri"/>
                <a:cs typeface="Times New Roman"/>
              </a:rPr>
              <a:t> </a:t>
            </a:r>
            <a:r>
              <a:rPr lang="en-US" sz="2800" dirty="0" err="1" smtClean="0">
                <a:solidFill>
                  <a:schemeClr val="bg1"/>
                </a:solidFill>
                <a:latin typeface="Consolas"/>
                <a:ea typeface="Calibri"/>
                <a:cs typeface="Times New Roman"/>
              </a:rPr>
              <a:t>a.IsPublished</a:t>
            </a:r>
            <a:r>
              <a:rPr lang="en-US" sz="2800" dirty="0" smtClean="0">
                <a:solidFill>
                  <a:schemeClr val="bg1"/>
                </a:solidFill>
                <a:latin typeface="Consolas"/>
                <a:ea typeface="Calibri"/>
                <a:cs typeface="Times New Roman"/>
              </a:rPr>
              <a:t/>
            </a:r>
            <a:br>
              <a:rPr lang="en-US" sz="2800" dirty="0" smtClean="0">
                <a:solidFill>
                  <a:schemeClr val="bg1"/>
                </a:solidFill>
                <a:latin typeface="Consolas"/>
                <a:ea typeface="Calibri"/>
                <a:cs typeface="Times New Roman"/>
              </a:rPr>
            </a:br>
            <a:r>
              <a:rPr lang="en-US" sz="2800" dirty="0" smtClean="0">
                <a:solidFill>
                  <a:schemeClr val="bg1"/>
                </a:solidFill>
                <a:latin typeface="Consolas"/>
                <a:ea typeface="Calibri"/>
                <a:cs typeface="Times New Roman"/>
              </a:rPr>
              <a:t>  ).Take(5)</a:t>
            </a:r>
            <a:endParaRPr lang="de-DE" sz="2000" dirty="0">
              <a:solidFill>
                <a:schemeClr val="bg1"/>
              </a:solidFill>
              <a:latin typeface="Calibri"/>
              <a:ea typeface="Calibri"/>
              <a:cs typeface="Times New Roman"/>
            </a:endParaRPr>
          </a:p>
        </p:txBody>
      </p:sp>
      <p:sp>
        <p:nvSpPr>
          <p:cNvPr id="5" name="Abgerundetes Rechteck 4"/>
          <p:cNvSpPr/>
          <p:nvPr/>
        </p:nvSpPr>
        <p:spPr bwMode="auto">
          <a:xfrm>
            <a:off x="6286512" y="5357826"/>
            <a:ext cx="2357454"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tx1"/>
                </a:solidFill>
                <a:effectLst>
                  <a:outerShdw blurRad="38100" dist="38100" dir="2700000" algn="tl">
                    <a:srgbClr val="000000">
                      <a:alpha val="43137"/>
                    </a:srgbClr>
                  </a:outerShdw>
                </a:effectLst>
                <a:latin typeface="Segoe" pitchFamily="34" charset="0"/>
              </a:rPr>
              <a:t>Take</a:t>
            </a:r>
          </a:p>
        </p:txBody>
      </p:sp>
      <p:sp>
        <p:nvSpPr>
          <p:cNvPr id="15" name="Pfeil nach unten 14"/>
          <p:cNvSpPr/>
          <p:nvPr/>
        </p:nvSpPr>
        <p:spPr bwMode="auto">
          <a:xfrm>
            <a:off x="1643042" y="3143248"/>
            <a:ext cx="642942" cy="785818"/>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Pfeil nach unten 15"/>
          <p:cNvSpPr/>
          <p:nvPr/>
        </p:nvSpPr>
        <p:spPr bwMode="auto">
          <a:xfrm>
            <a:off x="7072330" y="3143248"/>
            <a:ext cx="642942" cy="785818"/>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Eine Ecke des Rechtecks abrunden 16"/>
          <p:cNvSpPr/>
          <p:nvPr/>
        </p:nvSpPr>
        <p:spPr bwMode="auto">
          <a:xfrm>
            <a:off x="714348" y="4143380"/>
            <a:ext cx="2928958" cy="857256"/>
          </a:xfrm>
          <a:prstGeom prst="round1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Articles</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 name="Eine Ecke des Rechtecks abrunden 17"/>
          <p:cNvSpPr/>
          <p:nvPr/>
        </p:nvSpPr>
        <p:spPr bwMode="auto">
          <a:xfrm>
            <a:off x="1071538" y="4714884"/>
            <a:ext cx="2928958" cy="857256"/>
          </a:xfrm>
          <a:prstGeom prst="round1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rgbClr val="FFFFFF"/>
                </a:solidFill>
                <a:effectLst>
                  <a:outerShdw blurRad="38100" dist="38100" dir="2700000" algn="tl">
                    <a:srgbClr val="000000">
                      <a:alpha val="43137"/>
                    </a:srgbClr>
                  </a:outerShdw>
                </a:effectLst>
                <a:latin typeface="Segoe" pitchFamily="34" charset="0"/>
              </a:rPr>
              <a:t>Tags</a:t>
            </a:r>
          </a:p>
        </p:txBody>
      </p:sp>
      <p:sp>
        <p:nvSpPr>
          <p:cNvPr id="19" name="Eine Ecke des Rechtecks abrunden 18"/>
          <p:cNvSpPr/>
          <p:nvPr/>
        </p:nvSpPr>
        <p:spPr bwMode="auto">
          <a:xfrm>
            <a:off x="1428728" y="5357826"/>
            <a:ext cx="3000396" cy="857256"/>
          </a:xfrm>
          <a:prstGeom prst="round1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21" name="Textfeld 20"/>
          <p:cNvSpPr txBox="1"/>
          <p:nvPr/>
        </p:nvSpPr>
        <p:spPr>
          <a:xfrm>
            <a:off x="4572000" y="4643446"/>
            <a:ext cx="697627" cy="1015663"/>
          </a:xfrm>
          <a:prstGeom prst="rect">
            <a:avLst/>
          </a:prstGeom>
          <a:noFill/>
        </p:spPr>
        <p:txBody>
          <a:bodyPr wrap="none" rtlCol="0">
            <a:spAutoFit/>
          </a:bodyPr>
          <a:lstStyle/>
          <a:p>
            <a:r>
              <a:rPr lang="de-DE" sz="6000" dirty="0" smtClean="0"/>
              <a:t>&amp;</a:t>
            </a:r>
            <a:endParaRPr lang="de-DE" sz="6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0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0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20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0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6" grpId="0" animBg="1"/>
      <p:bldP spid="10" grpId="0"/>
      <p:bldP spid="5" grpId="0" animBg="1"/>
      <p:bldP spid="15" grpId="0" animBg="1"/>
      <p:bldP spid="16" grpId="0" animBg="1"/>
      <p:bldP spid="17" grpId="0" animBg="1"/>
      <p:bldP spid="18" grpId="0" animBg="1"/>
      <p:bldP spid="19"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Linq</a:t>
            </a:r>
            <a:r>
              <a:rPr lang="de-DE" dirty="0" smtClean="0"/>
              <a:t> </a:t>
            </a:r>
            <a:r>
              <a:rPr lang="de-DE" dirty="0" err="1" smtClean="0"/>
              <a:t>Expressions</a:t>
            </a:r>
            <a:endParaRPr lang="de-DE" dirty="0"/>
          </a:p>
        </p:txBody>
      </p:sp>
      <p:sp>
        <p:nvSpPr>
          <p:cNvPr id="5" name="Rechteck 4"/>
          <p:cNvSpPr/>
          <p:nvPr/>
        </p:nvSpPr>
        <p:spPr>
          <a:xfrm>
            <a:off x="357158" y="5143512"/>
            <a:ext cx="8643998" cy="954107"/>
          </a:xfrm>
          <a:prstGeom prst="rect">
            <a:avLst/>
          </a:prstGeom>
        </p:spPr>
        <p:txBody>
          <a:bodyPr wrap="square">
            <a:spAutoFit/>
          </a:bodyPr>
          <a:lstStyle/>
          <a:p>
            <a:r>
              <a:rPr lang="de-DE" sz="2800" dirty="0" smtClean="0">
                <a:latin typeface="Consolas" pitchFamily="49" charset="0"/>
              </a:rPr>
              <a:t>SELECT TOP (5) * FROM [</a:t>
            </a:r>
            <a:r>
              <a:rPr lang="de-DE" sz="2800" dirty="0" err="1" smtClean="0">
                <a:latin typeface="Consolas" pitchFamily="49" charset="0"/>
              </a:rPr>
              <a:t>dbo</a:t>
            </a:r>
            <a:r>
              <a:rPr lang="de-DE" sz="2800" dirty="0" smtClean="0">
                <a:latin typeface="Consolas" pitchFamily="49" charset="0"/>
              </a:rPr>
              <a:t>].[</a:t>
            </a:r>
            <a:r>
              <a:rPr lang="de-DE" sz="2800" dirty="0" err="1" smtClean="0">
                <a:latin typeface="Consolas" pitchFamily="49" charset="0"/>
              </a:rPr>
              <a:t>Articles</a:t>
            </a:r>
            <a:r>
              <a:rPr lang="de-DE" sz="2800" dirty="0" smtClean="0">
                <a:latin typeface="Consolas" pitchFamily="49" charset="0"/>
              </a:rPr>
              <a:t>]</a:t>
            </a:r>
            <a:br>
              <a:rPr lang="de-DE" sz="2800" dirty="0" smtClean="0">
                <a:latin typeface="Consolas" pitchFamily="49" charset="0"/>
              </a:rPr>
            </a:br>
            <a:r>
              <a:rPr lang="de-DE" sz="2800" dirty="0" smtClean="0">
                <a:latin typeface="Consolas" pitchFamily="49" charset="0"/>
              </a:rPr>
              <a:t>                 WHERE [</a:t>
            </a:r>
            <a:r>
              <a:rPr lang="de-DE" sz="2800" dirty="0" err="1" smtClean="0">
                <a:latin typeface="Consolas" pitchFamily="49" charset="0"/>
              </a:rPr>
              <a:t>IsPublished</a:t>
            </a:r>
            <a:r>
              <a:rPr lang="de-DE" sz="2800" dirty="0" smtClean="0">
                <a:latin typeface="Consolas" pitchFamily="49" charset="0"/>
              </a:rPr>
              <a:t>] = 1</a:t>
            </a:r>
            <a:endParaRPr lang="de-DE" sz="2800" dirty="0">
              <a:latin typeface="Consolas" pitchFamily="49" charset="0"/>
            </a:endParaRPr>
          </a:p>
        </p:txBody>
      </p:sp>
      <p:sp>
        <p:nvSpPr>
          <p:cNvPr id="8" name="Abgerundetes Rechteck 7"/>
          <p:cNvSpPr/>
          <p:nvPr/>
        </p:nvSpPr>
        <p:spPr bwMode="auto">
          <a:xfrm>
            <a:off x="285720" y="1142984"/>
            <a:ext cx="8643998" cy="2357454"/>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60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Abgerundetes Rechteck 8"/>
          <p:cNvSpPr/>
          <p:nvPr/>
        </p:nvSpPr>
        <p:spPr bwMode="auto">
          <a:xfrm>
            <a:off x="5286380" y="1285860"/>
            <a:ext cx="2357454"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tx1"/>
                </a:solidFill>
                <a:effectLst>
                  <a:outerShdw blurRad="38100" dist="38100" dir="2700000" algn="tl">
                    <a:srgbClr val="000000">
                      <a:alpha val="43137"/>
                    </a:srgbClr>
                  </a:outerShdw>
                </a:effectLst>
                <a:latin typeface="Segoe" pitchFamily="34" charset="0"/>
              </a:rPr>
              <a:t>Select</a:t>
            </a:r>
          </a:p>
        </p:txBody>
      </p:sp>
      <p:sp>
        <p:nvSpPr>
          <p:cNvPr id="10" name="Abgerundetes Rechteck 9"/>
          <p:cNvSpPr/>
          <p:nvPr/>
        </p:nvSpPr>
        <p:spPr bwMode="auto">
          <a:xfrm>
            <a:off x="5715008" y="1857364"/>
            <a:ext cx="2357454"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chemeClr val="tx1"/>
                </a:solidFill>
                <a:effectLst>
                  <a:outerShdw blurRad="38100" dist="38100" dir="2700000" algn="tl">
                    <a:srgbClr val="000000">
                      <a:alpha val="43137"/>
                    </a:srgbClr>
                  </a:outerShdw>
                </a:effectLst>
                <a:latin typeface="Segoe" pitchFamily="34" charset="0"/>
              </a:rPr>
              <a:t>Where</a:t>
            </a:r>
            <a:endParaRPr lang="de-DE" sz="23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Abgerundetes Rechteck 10"/>
          <p:cNvSpPr/>
          <p:nvPr/>
        </p:nvSpPr>
        <p:spPr bwMode="auto">
          <a:xfrm>
            <a:off x="6215074" y="2500306"/>
            <a:ext cx="2357454" cy="857256"/>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chemeClr val="tx1"/>
                </a:solidFill>
                <a:effectLst>
                  <a:outerShdw blurRad="38100" dist="38100" dir="2700000" algn="tl">
                    <a:srgbClr val="000000">
                      <a:alpha val="43137"/>
                    </a:srgbClr>
                  </a:outerShdw>
                </a:effectLst>
                <a:latin typeface="Segoe" pitchFamily="34" charset="0"/>
              </a:rPr>
              <a:t>Take</a:t>
            </a:r>
          </a:p>
        </p:txBody>
      </p:sp>
      <p:sp>
        <p:nvSpPr>
          <p:cNvPr id="12" name="Eine Ecke des Rechtecks abrunden 11"/>
          <p:cNvSpPr/>
          <p:nvPr/>
        </p:nvSpPr>
        <p:spPr bwMode="auto">
          <a:xfrm>
            <a:off x="642910" y="1285860"/>
            <a:ext cx="2928958" cy="857256"/>
          </a:xfrm>
          <a:prstGeom prst="round1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Articles</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3" name="Eine Ecke des Rechtecks abrunden 12"/>
          <p:cNvSpPr/>
          <p:nvPr/>
        </p:nvSpPr>
        <p:spPr bwMode="auto">
          <a:xfrm>
            <a:off x="1000100" y="1857364"/>
            <a:ext cx="2928958" cy="857256"/>
          </a:xfrm>
          <a:prstGeom prst="round1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rgbClr val="FFFFFF"/>
                </a:solidFill>
                <a:effectLst>
                  <a:outerShdw blurRad="38100" dist="38100" dir="2700000" algn="tl">
                    <a:srgbClr val="000000">
                      <a:alpha val="43137"/>
                    </a:srgbClr>
                  </a:outerShdw>
                </a:effectLst>
                <a:latin typeface="Segoe" pitchFamily="34" charset="0"/>
              </a:rPr>
              <a:t>Tags</a:t>
            </a:r>
          </a:p>
        </p:txBody>
      </p:sp>
      <p:sp>
        <p:nvSpPr>
          <p:cNvPr id="14" name="Eine Ecke des Rechtecks abrunden 13"/>
          <p:cNvSpPr/>
          <p:nvPr/>
        </p:nvSpPr>
        <p:spPr bwMode="auto">
          <a:xfrm>
            <a:off x="1357290" y="2500306"/>
            <a:ext cx="3000396" cy="857256"/>
          </a:xfrm>
          <a:prstGeom prst="round1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15" name="Textfeld 14"/>
          <p:cNvSpPr txBox="1"/>
          <p:nvPr/>
        </p:nvSpPr>
        <p:spPr>
          <a:xfrm>
            <a:off x="4500562" y="1785926"/>
            <a:ext cx="697627" cy="1015663"/>
          </a:xfrm>
          <a:prstGeom prst="rect">
            <a:avLst/>
          </a:prstGeom>
          <a:noFill/>
        </p:spPr>
        <p:txBody>
          <a:bodyPr wrap="none" rtlCol="0">
            <a:spAutoFit/>
          </a:bodyPr>
          <a:lstStyle/>
          <a:p>
            <a:r>
              <a:rPr lang="de-DE" sz="6000" dirty="0" smtClean="0"/>
              <a:t>&amp;</a:t>
            </a:r>
            <a:endParaRPr lang="de-DE" sz="6000" dirty="0"/>
          </a:p>
        </p:txBody>
      </p:sp>
      <p:sp>
        <p:nvSpPr>
          <p:cNvPr id="16" name="Textfeld 15"/>
          <p:cNvSpPr txBox="1"/>
          <p:nvPr/>
        </p:nvSpPr>
        <p:spPr>
          <a:xfrm>
            <a:off x="2857488" y="4143380"/>
            <a:ext cx="3429024" cy="584775"/>
          </a:xfrm>
          <a:prstGeom prst="rect">
            <a:avLst/>
          </a:prstGeom>
          <a:noFill/>
        </p:spPr>
        <p:txBody>
          <a:bodyPr wrap="square" rtlCol="0">
            <a:spAutoFit/>
          </a:bodyPr>
          <a:lstStyle/>
          <a:p>
            <a:r>
              <a:rPr lang="de-DE" sz="3200" dirty="0" smtClean="0"/>
              <a:t>Expression </a:t>
            </a:r>
            <a:r>
              <a:rPr lang="de-DE" sz="3200" dirty="0" err="1" smtClean="0"/>
              <a:t>Visitor</a:t>
            </a:r>
            <a:endParaRPr lang="de-DE" sz="3200" dirty="0"/>
          </a:p>
        </p:txBody>
      </p:sp>
      <p:sp>
        <p:nvSpPr>
          <p:cNvPr id="17" name="Pfeil nach unten 16"/>
          <p:cNvSpPr/>
          <p:nvPr/>
        </p:nvSpPr>
        <p:spPr bwMode="auto">
          <a:xfrm>
            <a:off x="1643042" y="4000504"/>
            <a:ext cx="642942" cy="785818"/>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 name="Pfeil nach unten 17"/>
          <p:cNvSpPr/>
          <p:nvPr/>
        </p:nvSpPr>
        <p:spPr bwMode="auto">
          <a:xfrm>
            <a:off x="7072330" y="4000504"/>
            <a:ext cx="642942" cy="785818"/>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Tree>
    <p:custDataLst>
      <p:tags r:id="rId1"/>
    </p:custDataLst>
  </p:cSld>
  <p:clrMapOvr>
    <a:masterClrMapping/>
  </p:clrMapOvr>
  <p:transition advTm="9787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err="1" smtClean="0"/>
              <a:t>Linq</a:t>
            </a:r>
            <a:r>
              <a:rPr lang="en-US" dirty="0" smtClean="0"/>
              <a:t> To </a:t>
            </a:r>
            <a:r>
              <a:rPr lang="en-US" dirty="0" err="1" smtClean="0"/>
              <a:t>Sql</a:t>
            </a:r>
            <a:r>
              <a:rPr lang="en-US" dirty="0" smtClean="0"/>
              <a:t/>
            </a:r>
            <a:br>
              <a:rPr lang="en-US" dirty="0" smtClean="0"/>
            </a:br>
            <a:r>
              <a:rPr lang="en-US" dirty="0" smtClean="0"/>
              <a:t>Query Comprehension</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advTm="7007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dirty="0"/>
          </a:p>
        </p:txBody>
      </p:sp>
      <p:sp>
        <p:nvSpPr>
          <p:cNvPr id="3" name="Untertitel 2"/>
          <p:cNvSpPr>
            <a:spLocks noGrp="1"/>
          </p:cNvSpPr>
          <p:nvPr>
            <p:ph type="subTitle" idx="1"/>
          </p:nvPr>
        </p:nvSpPr>
        <p:spPr/>
        <p:txBody>
          <a:bodyPr/>
          <a:lstStyle/>
          <a:p>
            <a:endParaRPr lang="de-DE"/>
          </a:p>
        </p:txBody>
      </p:sp>
      <p:sp>
        <p:nvSpPr>
          <p:cNvPr id="4" name="Textplatzhalter 3"/>
          <p:cNvSpPr>
            <a:spLocks noGrp="1"/>
          </p:cNvSpPr>
          <p:nvPr>
            <p:ph type="body" sz="quarter" idx="10"/>
          </p:nvPr>
        </p:nvSpPr>
        <p:spPr/>
        <p:txBody>
          <a:bodyPr/>
          <a:lstStyle/>
          <a:p>
            <a:r>
              <a:rPr lang="de-DE" dirty="0" smtClean="0"/>
              <a:t>VB 9 &amp; LINQ</a:t>
            </a:r>
            <a:endParaRPr lang="de-DE"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DataContext</a:t>
            </a:r>
            <a:r>
              <a:rPr lang="de-DE" dirty="0" smtClean="0"/>
              <a:t> </a:t>
            </a:r>
            <a:r>
              <a:rPr lang="de-DE" dirty="0" err="1" smtClean="0"/>
              <a:t>Lifetime</a:t>
            </a:r>
            <a:endParaRPr lang="de-DE" dirty="0"/>
          </a:p>
        </p:txBody>
      </p:sp>
      <p:sp>
        <p:nvSpPr>
          <p:cNvPr id="3" name="Inhaltsplatzhalter 2"/>
          <p:cNvSpPr>
            <a:spLocks noGrp="1"/>
          </p:cNvSpPr>
          <p:nvPr>
            <p:ph idx="1"/>
          </p:nvPr>
        </p:nvSpPr>
        <p:spPr>
          <a:xfrm>
            <a:off x="381000" y="1412875"/>
            <a:ext cx="8382000" cy="2068259"/>
          </a:xfrm>
        </p:spPr>
        <p:txBody>
          <a:bodyPr/>
          <a:lstStyle/>
          <a:p>
            <a:r>
              <a:rPr lang="de-DE" dirty="0" err="1" smtClean="0"/>
              <a:t>Dispose</a:t>
            </a:r>
            <a:r>
              <a:rPr lang="de-DE" dirty="0" smtClean="0"/>
              <a:t> wann immer möglich</a:t>
            </a:r>
          </a:p>
          <a:p>
            <a:r>
              <a:rPr lang="de-DE" dirty="0" smtClean="0"/>
              <a:t>Nötig für Ausführung von </a:t>
            </a:r>
            <a:r>
              <a:rPr lang="de-DE" dirty="0" err="1" smtClean="0"/>
              <a:t>Queries</a:t>
            </a:r>
            <a:endParaRPr lang="de-DE" dirty="0" smtClean="0"/>
          </a:p>
          <a:p>
            <a:endParaRPr lang="de-DE" dirty="0" smtClean="0"/>
          </a:p>
          <a:p>
            <a:r>
              <a:rPr lang="de-DE" dirty="0" err="1" smtClean="0"/>
              <a:t>Dispose</a:t>
            </a:r>
            <a:r>
              <a:rPr lang="de-DE" dirty="0" smtClean="0"/>
              <a:t> </a:t>
            </a:r>
            <a:r>
              <a:rPr lang="de-DE" dirty="0" smtClean="0">
                <a:sym typeface="Wingdings" pitchFamily="2" charset="2"/>
              </a:rPr>
              <a:t> Kein Change-Tracking</a:t>
            </a:r>
            <a:endParaRPr lang="de-DE"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DataContext</a:t>
            </a:r>
            <a:r>
              <a:rPr lang="de-DE" dirty="0" smtClean="0"/>
              <a:t> per Unit </a:t>
            </a:r>
            <a:r>
              <a:rPr lang="de-DE" dirty="0" err="1" smtClean="0"/>
              <a:t>of</a:t>
            </a:r>
            <a:r>
              <a:rPr lang="de-DE" dirty="0" smtClean="0"/>
              <a:t> </a:t>
            </a:r>
            <a:r>
              <a:rPr lang="de-DE" dirty="0" err="1" smtClean="0"/>
              <a:t>work</a:t>
            </a:r>
            <a:endParaRPr lang="de-DE" dirty="0"/>
          </a:p>
        </p:txBody>
      </p:sp>
      <p:sp>
        <p:nvSpPr>
          <p:cNvPr id="3" name="Inhaltsplatzhalter 2"/>
          <p:cNvSpPr>
            <a:spLocks noGrp="1"/>
          </p:cNvSpPr>
          <p:nvPr>
            <p:ph idx="1"/>
          </p:nvPr>
        </p:nvSpPr>
        <p:spPr>
          <a:xfrm>
            <a:off x="381000" y="1412875"/>
            <a:ext cx="8382000" cy="2068259"/>
          </a:xfrm>
        </p:spPr>
        <p:txBody>
          <a:bodyPr/>
          <a:lstStyle/>
          <a:p>
            <a:pPr marL="514350" indent="-514350">
              <a:buNone/>
            </a:pPr>
            <a:r>
              <a:rPr lang="de-DE" dirty="0" smtClean="0"/>
              <a:t>+ Transparent</a:t>
            </a:r>
          </a:p>
          <a:p>
            <a:pPr marL="514350" indent="-514350">
              <a:buNone/>
            </a:pPr>
            <a:r>
              <a:rPr lang="de-DE" dirty="0" smtClean="0"/>
              <a:t>+ Threadsicher</a:t>
            </a:r>
          </a:p>
          <a:p>
            <a:pPr>
              <a:buNone/>
            </a:pPr>
            <a:endParaRPr lang="de-DE" dirty="0" smtClean="0"/>
          </a:p>
          <a:p>
            <a:pPr>
              <a:buFontTx/>
              <a:buChar char="-"/>
            </a:pPr>
            <a:r>
              <a:rPr lang="de-DE" dirty="0" err="1" smtClean="0"/>
              <a:t>Nested</a:t>
            </a:r>
            <a:r>
              <a:rPr lang="de-DE" dirty="0" smtClean="0"/>
              <a:t> </a:t>
            </a:r>
            <a:r>
              <a:rPr lang="de-DE" dirty="0" err="1" smtClean="0"/>
              <a:t>Functions</a:t>
            </a:r>
            <a:r>
              <a:rPr lang="de-DE" dirty="0" smtClean="0"/>
              <a:t> </a:t>
            </a:r>
            <a:r>
              <a:rPr lang="de-DE" dirty="0" smtClean="0">
                <a:sym typeface="Wingdings" pitchFamily="2" charset="2"/>
              </a:rPr>
              <a:t></a:t>
            </a:r>
            <a:endParaRPr lang="de-DE" dirty="0"/>
          </a:p>
        </p:txBody>
      </p:sp>
    </p:spTree>
  </p:cSld>
  <p:clrMapOvr>
    <a:masterClrMapping/>
  </p:clrMapOvr>
  <p:transition advTm="20576">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Shared</a:t>
            </a:r>
            <a:r>
              <a:rPr lang="de-DE" dirty="0" smtClean="0"/>
              <a:t> </a:t>
            </a:r>
            <a:r>
              <a:rPr lang="de-DE" dirty="0" err="1" smtClean="0"/>
              <a:t>DataContext</a:t>
            </a:r>
            <a:endParaRPr lang="de-DE" dirty="0"/>
          </a:p>
        </p:txBody>
      </p:sp>
      <p:sp>
        <p:nvSpPr>
          <p:cNvPr id="3" name="Inhaltsplatzhalter 2"/>
          <p:cNvSpPr>
            <a:spLocks noGrp="1"/>
          </p:cNvSpPr>
          <p:nvPr>
            <p:ph idx="1"/>
          </p:nvPr>
        </p:nvSpPr>
        <p:spPr>
          <a:xfrm>
            <a:off x="381000" y="1412875"/>
            <a:ext cx="8382000" cy="3151632"/>
          </a:xfrm>
        </p:spPr>
        <p:txBody>
          <a:bodyPr/>
          <a:lstStyle/>
          <a:p>
            <a:pPr>
              <a:buNone/>
            </a:pPr>
            <a:r>
              <a:rPr lang="de-DE" dirty="0" smtClean="0"/>
              <a:t>+ Einfacher Zugriff</a:t>
            </a:r>
          </a:p>
          <a:p>
            <a:pPr>
              <a:buNone/>
            </a:pPr>
            <a:r>
              <a:rPr lang="de-DE" dirty="0" smtClean="0"/>
              <a:t>+ </a:t>
            </a:r>
            <a:r>
              <a:rPr lang="de-DE" dirty="0" err="1" smtClean="0"/>
              <a:t>Nested</a:t>
            </a:r>
            <a:r>
              <a:rPr lang="de-DE" dirty="0" smtClean="0"/>
              <a:t> </a:t>
            </a:r>
            <a:r>
              <a:rPr lang="de-DE" dirty="0" err="1" smtClean="0"/>
              <a:t>Functions</a:t>
            </a:r>
            <a:endParaRPr lang="de-DE" dirty="0" smtClean="0"/>
          </a:p>
          <a:p>
            <a:pPr>
              <a:buNone/>
            </a:pPr>
            <a:endParaRPr lang="de-DE" dirty="0" smtClean="0"/>
          </a:p>
          <a:p>
            <a:pPr>
              <a:buFontTx/>
              <a:buChar char="-"/>
            </a:pPr>
            <a:r>
              <a:rPr lang="de-DE" dirty="0" smtClean="0"/>
              <a:t>Nicht transparent</a:t>
            </a:r>
          </a:p>
          <a:p>
            <a:pPr>
              <a:buFontTx/>
              <a:buChar char="-"/>
            </a:pPr>
            <a:r>
              <a:rPr lang="de-DE" dirty="0" smtClean="0"/>
              <a:t>Änderungen verwerfen?</a:t>
            </a:r>
          </a:p>
          <a:p>
            <a:pPr>
              <a:buFontTx/>
              <a:buChar char="-"/>
            </a:pPr>
            <a:r>
              <a:rPr lang="de-DE" dirty="0" smtClean="0"/>
              <a:t>Nicht threadsicher</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Ambient</a:t>
            </a:r>
            <a:r>
              <a:rPr lang="de-DE" dirty="0" smtClean="0"/>
              <a:t> </a:t>
            </a:r>
            <a:r>
              <a:rPr lang="de-DE" dirty="0" err="1" smtClean="0"/>
              <a:t>DataContext</a:t>
            </a:r>
            <a:endParaRPr lang="de-DE" dirty="0"/>
          </a:p>
        </p:txBody>
      </p:sp>
      <p:sp>
        <p:nvSpPr>
          <p:cNvPr id="3" name="Inhaltsplatzhalter 2"/>
          <p:cNvSpPr>
            <a:spLocks noGrp="1"/>
          </p:cNvSpPr>
          <p:nvPr>
            <p:ph idx="1"/>
          </p:nvPr>
        </p:nvSpPr>
        <p:spPr>
          <a:xfrm>
            <a:off x="381000" y="1412875"/>
            <a:ext cx="8382000" cy="3151632"/>
          </a:xfrm>
        </p:spPr>
        <p:txBody>
          <a:bodyPr/>
          <a:lstStyle/>
          <a:p>
            <a:pPr>
              <a:buNone/>
            </a:pPr>
            <a:r>
              <a:rPr lang="de-DE" dirty="0" smtClean="0"/>
              <a:t>+ Mehr Transparenz</a:t>
            </a:r>
          </a:p>
          <a:p>
            <a:pPr>
              <a:buNone/>
            </a:pPr>
            <a:r>
              <a:rPr lang="de-DE" dirty="0" smtClean="0"/>
              <a:t>+ </a:t>
            </a:r>
            <a:r>
              <a:rPr lang="de-DE" dirty="0" err="1" smtClean="0"/>
              <a:t>Nested</a:t>
            </a:r>
            <a:r>
              <a:rPr lang="de-DE" dirty="0" smtClean="0"/>
              <a:t> </a:t>
            </a:r>
            <a:r>
              <a:rPr lang="de-DE" dirty="0" err="1" smtClean="0"/>
              <a:t>Functions</a:t>
            </a:r>
            <a:endParaRPr lang="de-DE" dirty="0" smtClean="0"/>
          </a:p>
          <a:p>
            <a:pPr>
              <a:buNone/>
            </a:pPr>
            <a:r>
              <a:rPr lang="de-DE" dirty="0" smtClean="0"/>
              <a:t>+ Threadsicher</a:t>
            </a:r>
          </a:p>
          <a:p>
            <a:pPr>
              <a:buNone/>
            </a:pPr>
            <a:endParaRPr lang="de-DE" dirty="0" smtClean="0"/>
          </a:p>
          <a:p>
            <a:pPr>
              <a:buFontTx/>
              <a:buChar char="-"/>
            </a:pPr>
            <a:r>
              <a:rPr lang="de-DE" dirty="0" err="1" smtClean="0"/>
              <a:t>Dispose</a:t>
            </a:r>
            <a:r>
              <a:rPr lang="de-DE" dirty="0" smtClean="0"/>
              <a:t>?</a:t>
            </a:r>
          </a:p>
          <a:p>
            <a:pPr>
              <a:buFontTx/>
              <a:buChar char="-"/>
            </a:pPr>
            <a:r>
              <a:rPr lang="de-DE" dirty="0" smtClean="0"/>
              <a:t>Änderungen bei mehreren Operationen</a:t>
            </a:r>
            <a:endParaRPr lang="de-DE"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664797"/>
          </a:xfrm>
        </p:spPr>
        <p:txBody>
          <a:bodyPr/>
          <a:lstStyle/>
          <a:p>
            <a:r>
              <a:rPr lang="de-DE" dirty="0" err="1" smtClean="0"/>
              <a:t>DataContext</a:t>
            </a:r>
            <a:r>
              <a:rPr lang="de-DE" dirty="0" smtClean="0"/>
              <a:t> per </a:t>
            </a:r>
            <a:r>
              <a:rPr lang="de-DE" dirty="0" err="1" smtClean="0"/>
              <a:t>BusinessObject</a:t>
            </a:r>
            <a:endParaRPr lang="de-DE" dirty="0"/>
          </a:p>
        </p:txBody>
      </p:sp>
      <p:sp>
        <p:nvSpPr>
          <p:cNvPr id="3" name="Inhaltsplatzhalter 2"/>
          <p:cNvSpPr>
            <a:spLocks noGrp="1"/>
          </p:cNvSpPr>
          <p:nvPr>
            <p:ph idx="1"/>
          </p:nvPr>
        </p:nvSpPr>
        <p:spPr>
          <a:xfrm>
            <a:off x="381000" y="1412875"/>
            <a:ext cx="8382000" cy="2609945"/>
          </a:xfrm>
        </p:spPr>
        <p:txBody>
          <a:bodyPr/>
          <a:lstStyle/>
          <a:p>
            <a:pPr>
              <a:buNone/>
            </a:pPr>
            <a:r>
              <a:rPr lang="de-DE" dirty="0" smtClean="0"/>
              <a:t>+ Transparent</a:t>
            </a:r>
          </a:p>
          <a:p>
            <a:pPr>
              <a:buNone/>
            </a:pPr>
            <a:r>
              <a:rPr lang="de-DE" dirty="0" smtClean="0"/>
              <a:t>+ Threadsicher</a:t>
            </a:r>
          </a:p>
          <a:p>
            <a:pPr>
              <a:buNone/>
            </a:pPr>
            <a:r>
              <a:rPr lang="de-DE" dirty="0" smtClean="0"/>
              <a:t>+ Änderungen pro Instanz</a:t>
            </a:r>
          </a:p>
          <a:p>
            <a:pPr>
              <a:buNone/>
            </a:pPr>
            <a:endParaRPr lang="de-DE" dirty="0" smtClean="0"/>
          </a:p>
          <a:p>
            <a:pPr>
              <a:buNone/>
            </a:pPr>
            <a:r>
              <a:rPr lang="de-DE" dirty="0" smtClean="0"/>
              <a:t>? </a:t>
            </a:r>
            <a:r>
              <a:rPr lang="de-DE" dirty="0" err="1" smtClean="0"/>
              <a:t>Nested</a:t>
            </a:r>
            <a:r>
              <a:rPr lang="de-DE" dirty="0" smtClean="0"/>
              <a:t> </a:t>
            </a:r>
            <a:r>
              <a:rPr lang="de-DE" dirty="0" err="1" smtClean="0"/>
              <a:t>Functions</a:t>
            </a:r>
            <a:endParaRPr lang="de-DE"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Disconnected</a:t>
            </a:r>
            <a:r>
              <a:rPr lang="de-DE" dirty="0" smtClean="0"/>
              <a:t> Data</a:t>
            </a:r>
            <a:endParaRPr lang="de-DE" dirty="0"/>
          </a:p>
        </p:txBody>
      </p:sp>
      <p:sp>
        <p:nvSpPr>
          <p:cNvPr id="3" name="Inhaltsplatzhalter 2"/>
          <p:cNvSpPr>
            <a:spLocks noGrp="1"/>
          </p:cNvSpPr>
          <p:nvPr>
            <p:ph idx="1"/>
          </p:nvPr>
        </p:nvSpPr>
        <p:spPr>
          <a:xfrm>
            <a:off x="381000" y="1412875"/>
            <a:ext cx="8382000" cy="2511457"/>
          </a:xfrm>
        </p:spPr>
        <p:txBody>
          <a:bodyPr/>
          <a:lstStyle/>
          <a:p>
            <a:r>
              <a:rPr lang="de-DE" dirty="0" smtClean="0"/>
              <a:t>ASP.NET, WCF, …</a:t>
            </a:r>
          </a:p>
          <a:p>
            <a:r>
              <a:rPr lang="de-DE" dirty="0" err="1" smtClean="0"/>
              <a:t>DataContext</a:t>
            </a:r>
            <a:r>
              <a:rPr lang="de-DE" dirty="0" smtClean="0"/>
              <a:t> = </a:t>
            </a:r>
            <a:r>
              <a:rPr lang="de-DE" dirty="0" err="1" smtClean="0"/>
              <a:t>Connected</a:t>
            </a:r>
            <a:r>
              <a:rPr lang="de-DE" dirty="0" smtClean="0"/>
              <a:t> </a:t>
            </a:r>
            <a:r>
              <a:rPr lang="de-DE" dirty="0" err="1" smtClean="0"/>
              <a:t>Object</a:t>
            </a:r>
            <a:endParaRPr lang="de-DE" dirty="0" smtClean="0"/>
          </a:p>
          <a:p>
            <a:endParaRPr lang="de-DE" dirty="0" smtClean="0"/>
          </a:p>
          <a:p>
            <a:r>
              <a:rPr lang="de-DE" dirty="0" smtClean="0"/>
              <a:t>Problem:</a:t>
            </a:r>
            <a:br>
              <a:rPr lang="de-DE" dirty="0" smtClean="0"/>
            </a:br>
            <a:r>
              <a:rPr lang="de-DE" dirty="0" smtClean="0"/>
              <a:t>Update mit „alten“ Daten</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Disconnected Data</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Query </a:t>
            </a:r>
            <a:r>
              <a:rPr lang="de-DE" dirty="0" err="1" smtClean="0"/>
              <a:t>Compilation</a:t>
            </a:r>
            <a:endParaRPr lang="de-DE" dirty="0"/>
          </a:p>
        </p:txBody>
      </p:sp>
      <p:sp>
        <p:nvSpPr>
          <p:cNvPr id="17" name="Abgerundetes Rechteck 16"/>
          <p:cNvSpPr/>
          <p:nvPr/>
        </p:nvSpPr>
        <p:spPr bwMode="auto">
          <a:xfrm>
            <a:off x="1500166" y="1214422"/>
            <a:ext cx="6500858" cy="785818"/>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dbx.Articles.Where</a:t>
            </a:r>
            <a:r>
              <a:rPr lang="de-DE" sz="2300" dirty="0" smtClean="0">
                <a:solidFill>
                  <a:srgbClr val="FFFFFF"/>
                </a:solidFill>
                <a:effectLst>
                  <a:outerShdw blurRad="38100" dist="38100" dir="2700000" algn="tl">
                    <a:srgbClr val="000000">
                      <a:alpha val="43137"/>
                    </a:srgbClr>
                  </a:outerShdw>
                </a:effectLst>
                <a:latin typeface="Segoe" pitchFamily="34" charset="0"/>
              </a:rPr>
              <a:t>( … ) …</a:t>
            </a:r>
          </a:p>
        </p:txBody>
      </p:sp>
      <p:sp>
        <p:nvSpPr>
          <p:cNvPr id="18" name="Abgerundetes Rechteck 17"/>
          <p:cNvSpPr/>
          <p:nvPr/>
        </p:nvSpPr>
        <p:spPr bwMode="auto">
          <a:xfrm>
            <a:off x="1500166" y="3286124"/>
            <a:ext cx="6500858" cy="785818"/>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smtClean="0">
                <a:solidFill>
                  <a:srgbClr val="FFFFFF"/>
                </a:solidFill>
                <a:effectLst>
                  <a:outerShdw blurRad="38100" dist="38100" dir="2700000" algn="tl">
                    <a:srgbClr val="000000">
                      <a:alpha val="43137"/>
                    </a:srgbClr>
                  </a:outerShdw>
                </a:effectLst>
                <a:latin typeface="Segoe" pitchFamily="34" charset="0"/>
              </a:rPr>
              <a:t>Expression </a:t>
            </a:r>
            <a:r>
              <a:rPr lang="de-DE" sz="2300" dirty="0" err="1" smtClean="0">
                <a:solidFill>
                  <a:srgbClr val="FFFFFF"/>
                </a:solidFill>
                <a:effectLst>
                  <a:outerShdw blurRad="38100" dist="38100" dir="2700000" algn="tl">
                    <a:srgbClr val="000000">
                      <a:alpha val="43137"/>
                    </a:srgbClr>
                  </a:outerShdw>
                </a:effectLst>
                <a:latin typeface="Segoe" pitchFamily="34" charset="0"/>
              </a:rPr>
              <a:t>Tree</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9" name="Abgerundetes Rechteck 18"/>
          <p:cNvSpPr/>
          <p:nvPr/>
        </p:nvSpPr>
        <p:spPr bwMode="auto">
          <a:xfrm>
            <a:off x="1500166" y="5072074"/>
            <a:ext cx="6500858" cy="785818"/>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de-DE" sz="2300" dirty="0" err="1" smtClean="0">
                <a:solidFill>
                  <a:srgbClr val="FFFFFF"/>
                </a:solidFill>
                <a:effectLst>
                  <a:outerShdw blurRad="38100" dist="38100" dir="2700000" algn="tl">
                    <a:srgbClr val="000000">
                      <a:alpha val="43137"/>
                    </a:srgbClr>
                  </a:outerShdw>
                </a:effectLst>
                <a:latin typeface="Segoe" pitchFamily="34" charset="0"/>
              </a:rPr>
              <a:t>Sql</a:t>
            </a: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1" name="Pfeil nach unten 20"/>
          <p:cNvSpPr/>
          <p:nvPr/>
        </p:nvSpPr>
        <p:spPr bwMode="auto">
          <a:xfrm>
            <a:off x="7143768" y="4214818"/>
            <a:ext cx="571504" cy="71438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Pfeil nach unten 21"/>
          <p:cNvSpPr/>
          <p:nvPr/>
        </p:nvSpPr>
        <p:spPr bwMode="auto">
          <a:xfrm>
            <a:off x="6929454" y="2357430"/>
            <a:ext cx="571504" cy="71438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3" name="Pfeil nach unten 22"/>
          <p:cNvSpPr/>
          <p:nvPr/>
        </p:nvSpPr>
        <p:spPr bwMode="auto">
          <a:xfrm>
            <a:off x="2143108" y="4214818"/>
            <a:ext cx="571504" cy="71438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4" name="Pfeil nach unten 23"/>
          <p:cNvSpPr/>
          <p:nvPr/>
        </p:nvSpPr>
        <p:spPr bwMode="auto">
          <a:xfrm>
            <a:off x="2143108" y="2357430"/>
            <a:ext cx="571504" cy="71438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3786190"/>
            <a:ext cx="7043208" cy="1523494"/>
          </a:xfrm>
        </p:spPr>
        <p:txBody>
          <a:bodyPr/>
          <a:lstStyle/>
          <a:p>
            <a:r>
              <a:rPr lang="en-US" dirty="0" smtClean="0"/>
              <a:t>Query Compilation</a:t>
            </a:r>
            <a:endParaRPr lang="en-US" dirty="0"/>
          </a:p>
        </p:txBody>
      </p:sp>
      <p:sp>
        <p:nvSpPr>
          <p:cNvPr id="3" name="Subtitle 2"/>
          <p:cNvSpPr>
            <a:spLocks noGrp="1"/>
          </p:cNvSpPr>
          <p:nvPr>
            <p:ph type="subTitle" idx="1"/>
          </p:nvPr>
        </p:nvSpPr>
        <p:spPr>
          <a:xfrm>
            <a:off x="1368955" y="5324789"/>
            <a:ext cx="7043208" cy="461665"/>
          </a:xfrm>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Query </a:t>
            </a:r>
            <a:r>
              <a:rPr lang="de-DE" dirty="0" err="1" smtClean="0"/>
              <a:t>Compilation</a:t>
            </a:r>
            <a:endParaRPr lang="de-DE" dirty="0"/>
          </a:p>
        </p:txBody>
      </p:sp>
      <p:sp>
        <p:nvSpPr>
          <p:cNvPr id="12" name="Textplatzhalter 11"/>
          <p:cNvSpPr>
            <a:spLocks noGrp="1"/>
          </p:cNvSpPr>
          <p:nvPr>
            <p:ph type="body" sz="quarter" idx="10"/>
          </p:nvPr>
        </p:nvSpPr>
        <p:spPr>
          <a:xfrm>
            <a:off x="381000" y="1411552"/>
            <a:ext cx="8382000" cy="2609945"/>
          </a:xfrm>
        </p:spPr>
        <p:txBody>
          <a:bodyPr/>
          <a:lstStyle/>
          <a:p>
            <a:r>
              <a:rPr lang="de-DE" dirty="0" smtClean="0"/>
              <a:t>Spart bis zu 30% der Ausführungszeit</a:t>
            </a:r>
          </a:p>
          <a:p>
            <a:endParaRPr lang="de-DE" dirty="0" smtClean="0"/>
          </a:p>
          <a:p>
            <a:endParaRPr lang="de-DE" dirty="0" smtClean="0"/>
          </a:p>
          <a:p>
            <a:r>
              <a:rPr lang="de-DE" dirty="0" smtClean="0"/>
              <a:t>Gewinnt immer </a:t>
            </a:r>
            <a:r>
              <a:rPr lang="de-DE" dirty="0" smtClean="0">
                <a:sym typeface="Wingdings" pitchFamily="2" charset="2"/>
              </a:rPr>
              <a:t></a:t>
            </a:r>
            <a:endParaRPr lang="de-DE" dirty="0" smtClean="0"/>
          </a:p>
          <a:p>
            <a:endParaRPr lang="de-DE"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2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Agenda</a:t>
            </a:r>
            <a:endParaRPr lang="de-DE" dirty="0"/>
          </a:p>
        </p:txBody>
      </p:sp>
      <p:sp>
        <p:nvSpPr>
          <p:cNvPr id="6" name="Textplatzhalter 5"/>
          <p:cNvSpPr>
            <a:spLocks noGrp="1"/>
          </p:cNvSpPr>
          <p:nvPr>
            <p:ph type="body" sz="quarter" idx="10"/>
          </p:nvPr>
        </p:nvSpPr>
        <p:spPr>
          <a:xfrm>
            <a:off x="381000" y="1411552"/>
            <a:ext cx="8382000" cy="1526572"/>
          </a:xfrm>
        </p:spPr>
        <p:txBody>
          <a:bodyPr/>
          <a:lstStyle/>
          <a:p>
            <a:r>
              <a:rPr lang="de-DE" dirty="0" smtClean="0"/>
              <a:t>Vorstellung </a:t>
            </a:r>
            <a:r>
              <a:rPr lang="de-DE" dirty="0" err="1" smtClean="0"/>
              <a:t>KnowledgeCenter</a:t>
            </a:r>
            <a:endParaRPr lang="de-DE" dirty="0" smtClean="0"/>
          </a:p>
          <a:p>
            <a:r>
              <a:rPr lang="de-DE" dirty="0" smtClean="0"/>
              <a:t>Neue </a:t>
            </a:r>
            <a:r>
              <a:rPr lang="de-DE" dirty="0" err="1" smtClean="0"/>
              <a:t>Sprachfeautres</a:t>
            </a:r>
            <a:r>
              <a:rPr lang="de-DE" dirty="0" smtClean="0"/>
              <a:t> in VB 9.0</a:t>
            </a:r>
          </a:p>
          <a:p>
            <a:r>
              <a:rPr lang="de-DE" dirty="0" smtClean="0"/>
              <a:t>LINQ </a:t>
            </a:r>
            <a:r>
              <a:rPr lang="de-DE" dirty="0" err="1" smtClean="0"/>
              <a:t>to</a:t>
            </a:r>
            <a:r>
              <a:rPr lang="de-DE" dirty="0" smtClean="0"/>
              <a:t> SQL in der Praxis</a:t>
            </a:r>
            <a:endParaRPr lang="de-DE"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21"/>
          <p:cNvSpPr>
            <a:spLocks noGrp="1" noChangeArrowheads="1"/>
          </p:cNvSpPr>
          <p:nvPr>
            <p:ph type="title"/>
          </p:nvPr>
        </p:nvSpPr>
        <p:spPr/>
        <p:txBody>
          <a:bodyPr/>
          <a:lstStyle/>
          <a:p>
            <a:pPr eaLnBrk="1" hangingPunct="1">
              <a:defRPr/>
            </a:pPr>
            <a:r>
              <a:rPr lang="en-AU" dirty="0" smtClean="0"/>
              <a:t>Summary</a:t>
            </a:r>
            <a:endParaRPr lang="en-AU" sz="3600" dirty="0">
              <a:solidFill>
                <a:schemeClr val="accent1"/>
              </a:solidFill>
            </a:endParaRPr>
          </a:p>
        </p:txBody>
      </p:sp>
      <p:sp>
        <p:nvSpPr>
          <p:cNvPr id="4" name="Content Placeholder 3"/>
          <p:cNvSpPr>
            <a:spLocks noGrp="1"/>
          </p:cNvSpPr>
          <p:nvPr>
            <p:ph idx="1"/>
          </p:nvPr>
        </p:nvSpPr>
        <p:spPr>
          <a:xfrm>
            <a:off x="381000" y="1412875"/>
            <a:ext cx="8382000" cy="2948499"/>
          </a:xfrm>
        </p:spPr>
        <p:txBody>
          <a:bodyPr/>
          <a:lstStyle/>
          <a:p>
            <a:r>
              <a:rPr lang="pt-PT" dirty="0" smtClean="0"/>
              <a:t>Gutes R.A.D. Tool</a:t>
            </a:r>
          </a:p>
          <a:p>
            <a:endParaRPr lang="pt-PT" dirty="0" smtClean="0"/>
          </a:p>
          <a:p>
            <a:r>
              <a:rPr lang="pt-PT" dirty="0" smtClean="0"/>
              <a:t>“Problemzonen”</a:t>
            </a:r>
          </a:p>
          <a:p>
            <a:pPr lvl="1"/>
            <a:r>
              <a:rPr lang="pt-PT" dirty="0" smtClean="0"/>
              <a:t>DataContext LifeTime</a:t>
            </a:r>
          </a:p>
          <a:p>
            <a:pPr lvl="1"/>
            <a:r>
              <a:rPr lang="pt-PT" dirty="0" smtClean="0"/>
              <a:t>Disconnected Objects</a:t>
            </a:r>
          </a:p>
          <a:p>
            <a:pPr lvl="1"/>
            <a:r>
              <a:rPr lang="pt-PT" dirty="0" smtClean="0"/>
              <a:t>Query Compilation</a:t>
            </a:r>
          </a:p>
        </p:txBody>
      </p:sp>
    </p:spTree>
  </p:cSld>
  <p:clrMapOvr>
    <a:masterClrMapping/>
  </p:clrMapOvr>
  <p:transition advTm="1525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Q&amp;A</a:t>
            </a:r>
            <a:endParaRPr lang="en-US" dirty="0"/>
          </a:p>
        </p:txBody>
      </p:sp>
      <p:pic>
        <p:nvPicPr>
          <p:cNvPr id="6" name="Picture 5" descr="GLASS-BAND"/>
          <p:cNvPicPr>
            <a:picLocks noChangeAspect="1" noChangeArrowheads="1"/>
          </p:cNvPicPr>
          <p:nvPr/>
        </p:nvPicPr>
        <p:blipFill>
          <a:blip r:embed="rId3"/>
          <a:srcRect/>
          <a:stretch>
            <a:fillRect/>
          </a:stretch>
        </p:blipFill>
        <p:spPr bwMode="auto">
          <a:xfrm>
            <a:off x="0" y="2428868"/>
            <a:ext cx="9144000" cy="114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_BC.png"/>
          <p:cNvPicPr>
            <a:picLocks noChangeAspect="1"/>
          </p:cNvPicPr>
          <p:nvPr/>
        </p:nvPicPr>
        <p:blipFill>
          <a:blip r:embed="rId3"/>
          <a:stretch>
            <a:fillRect/>
          </a:stretch>
        </p:blipFill>
        <p:spPr>
          <a:xfrm>
            <a:off x="2571736" y="2186354"/>
            <a:ext cx="3929090" cy="775478"/>
          </a:xfrm>
          <a:prstGeom prst="rect">
            <a:avLst/>
          </a:prstGeom>
        </p:spPr>
      </p:pic>
      <p:pic>
        <p:nvPicPr>
          <p:cNvPr id="6" name="Picture 5" descr="W_JC.png"/>
          <p:cNvPicPr>
            <a:picLocks noChangeAspect="1"/>
          </p:cNvPicPr>
          <p:nvPr/>
        </p:nvPicPr>
        <p:blipFill>
          <a:blip r:embed="rId4"/>
          <a:stretch>
            <a:fillRect/>
          </a:stretch>
        </p:blipFill>
        <p:spPr>
          <a:xfrm>
            <a:off x="2786050" y="1071546"/>
            <a:ext cx="3429024" cy="685806"/>
          </a:xfrm>
          <a:prstGeom prst="rect">
            <a:avLst/>
          </a:prstGeom>
        </p:spPr>
      </p:pic>
      <p:pic>
        <p:nvPicPr>
          <p:cNvPr id="7" name="Picture 6" descr="W_KU.png"/>
          <p:cNvPicPr>
            <a:picLocks noChangeAspect="1"/>
          </p:cNvPicPr>
          <p:nvPr/>
        </p:nvPicPr>
        <p:blipFill>
          <a:blip r:embed="rId5"/>
          <a:stretch>
            <a:fillRect/>
          </a:stretch>
        </p:blipFill>
        <p:spPr>
          <a:xfrm>
            <a:off x="2714612" y="3143248"/>
            <a:ext cx="3642946" cy="546441"/>
          </a:xfrm>
          <a:prstGeom prst="rect">
            <a:avLst/>
          </a:prstGeom>
        </p:spPr>
      </p:pic>
      <p:pic>
        <p:nvPicPr>
          <p:cNvPr id="8" name="Picture 7" descr="W_NR.png"/>
          <p:cNvPicPr>
            <a:picLocks noChangeAspect="1"/>
          </p:cNvPicPr>
          <p:nvPr/>
        </p:nvPicPr>
        <p:blipFill>
          <a:blip r:embed="rId6"/>
          <a:stretch>
            <a:fillRect/>
          </a:stretch>
        </p:blipFill>
        <p:spPr>
          <a:xfrm>
            <a:off x="2643174" y="4214818"/>
            <a:ext cx="3810026" cy="1143008"/>
          </a:xfrm>
          <a:prstGeom prst="rect">
            <a:avLst/>
          </a:prstGeom>
        </p:spPr>
      </p:pic>
      <p:sp>
        <p:nvSpPr>
          <p:cNvPr id="9" name="TextBox 8"/>
          <p:cNvSpPr txBox="1"/>
          <p:nvPr/>
        </p:nvSpPr>
        <p:spPr>
          <a:xfrm>
            <a:off x="3310182" y="3571876"/>
            <a:ext cx="2404826" cy="369332"/>
          </a:xfrm>
          <a:prstGeom prst="rect">
            <a:avLst/>
          </a:prstGeom>
          <a:noFill/>
        </p:spPr>
        <p:txBody>
          <a:bodyPr wrap="none" rtlCol="0">
            <a:spAutoFit/>
          </a:bodyPr>
          <a:lstStyle/>
          <a:p>
            <a:r>
              <a:rPr lang="de-DE" dirty="0" smtClean="0">
                <a:latin typeface="Lucida Sans" pitchFamily="34" charset="0"/>
              </a:rPr>
              <a:t>www.dnug-koeln.de</a:t>
            </a:r>
            <a:endParaRPr lang="de-DE" dirty="0">
              <a:latin typeface="Lucida Sans" pitchFamily="34" charset="0"/>
            </a:endParaRPr>
          </a:p>
        </p:txBody>
      </p:sp>
      <p:sp>
        <p:nvSpPr>
          <p:cNvPr id="10" name="TextBox 9"/>
          <p:cNvSpPr txBox="1"/>
          <p:nvPr/>
        </p:nvSpPr>
        <p:spPr>
          <a:xfrm>
            <a:off x="3786182" y="1682581"/>
            <a:ext cx="1645002" cy="246221"/>
          </a:xfrm>
          <a:prstGeom prst="rect">
            <a:avLst/>
          </a:prstGeom>
          <a:noFill/>
        </p:spPr>
        <p:txBody>
          <a:bodyPr wrap="none" rtlCol="0">
            <a:spAutoFit/>
          </a:bodyPr>
          <a:lstStyle/>
          <a:p>
            <a:r>
              <a:rPr lang="de-DE" sz="1000" dirty="0" smtClean="0">
                <a:latin typeface="Lucida Sans" pitchFamily="34" charset="0"/>
              </a:rPr>
              <a:t>www.justcommunity.de</a:t>
            </a:r>
            <a:endParaRPr lang="de-DE" sz="1000" dirty="0">
              <a:latin typeface="Lucida Sans" pitchFamily="34"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3" descr="white glow rectangle"/>
          <p:cNvPicPr>
            <a:picLocks noChangeAspect="1" noChangeArrowheads="1"/>
          </p:cNvPicPr>
          <p:nvPr/>
        </p:nvPicPr>
        <p:blipFill>
          <a:blip r:embed="rId3"/>
          <a:srcRect/>
          <a:stretch>
            <a:fillRect/>
          </a:stretch>
        </p:blipFill>
        <p:spPr bwMode="auto">
          <a:xfrm>
            <a:off x="500034" y="642918"/>
            <a:ext cx="8277149" cy="5543896"/>
          </a:xfrm>
          <a:prstGeom prst="rect">
            <a:avLst/>
          </a:prstGeom>
          <a:ln>
            <a:noFill/>
          </a:ln>
          <a:effectLst>
            <a:softEdge rad="112500"/>
          </a:effectLst>
          <a:scene3d>
            <a:camera prst="orthographicFront">
              <a:rot lat="19765777" lon="824348" rev="706514"/>
            </a:camera>
            <a:lightRig rig="threePt" dir="t"/>
          </a:scene3d>
        </p:spPr>
      </p:pic>
      <p:sp>
        <p:nvSpPr>
          <p:cNvPr id="10" name="Rectangle 53"/>
          <p:cNvSpPr>
            <a:spLocks noGrp="1" noChangeArrowheads="1"/>
          </p:cNvSpPr>
          <p:nvPr>
            <p:ph type="title"/>
          </p:nvPr>
        </p:nvSpPr>
        <p:spPr/>
        <p:txBody>
          <a:bodyPr/>
          <a:lstStyle/>
          <a:p>
            <a:pPr eaLnBrk="1" hangingPunct="1">
              <a:defRPr/>
            </a:pPr>
            <a:r>
              <a:rPr lang="en-AU" dirty="0" err="1" smtClean="0"/>
              <a:t>Sponsoren</a:t>
            </a:r>
            <a:endParaRPr lang="en-AU" dirty="0"/>
          </a:p>
        </p:txBody>
      </p:sp>
      <p:pic>
        <p:nvPicPr>
          <p:cNvPr id="28" name="Picture 27" descr="softwaresponsor_devexpress.png"/>
          <p:cNvPicPr>
            <a:picLocks noChangeAspect="1"/>
          </p:cNvPicPr>
          <p:nvPr/>
        </p:nvPicPr>
        <p:blipFill>
          <a:blip r:embed="rId4"/>
          <a:stretch>
            <a:fillRect/>
          </a:stretch>
        </p:blipFill>
        <p:spPr>
          <a:xfrm>
            <a:off x="2373069" y="4375112"/>
            <a:ext cx="849711" cy="303468"/>
          </a:xfrm>
          <a:prstGeom prst="rect">
            <a:avLst/>
          </a:prstGeom>
        </p:spPr>
      </p:pic>
      <p:pic>
        <p:nvPicPr>
          <p:cNvPr id="29" name="Picture 28" descr="softwaresponsor_jetbrains.png"/>
          <p:cNvPicPr>
            <a:picLocks noChangeAspect="1"/>
          </p:cNvPicPr>
          <p:nvPr/>
        </p:nvPicPr>
        <p:blipFill>
          <a:blip r:embed="rId5"/>
          <a:stretch>
            <a:fillRect/>
          </a:stretch>
        </p:blipFill>
        <p:spPr>
          <a:xfrm>
            <a:off x="3256450" y="4141609"/>
            <a:ext cx="849711" cy="303468"/>
          </a:xfrm>
          <a:prstGeom prst="rect">
            <a:avLst/>
          </a:prstGeom>
        </p:spPr>
      </p:pic>
      <p:pic>
        <p:nvPicPr>
          <p:cNvPr id="30" name="Picture 29" descr="softwaresponsor_microsoft.jpg"/>
          <p:cNvPicPr>
            <a:picLocks noChangeAspect="1"/>
          </p:cNvPicPr>
          <p:nvPr/>
        </p:nvPicPr>
        <p:blipFill>
          <a:blip r:embed="rId6"/>
          <a:stretch>
            <a:fillRect/>
          </a:stretch>
        </p:blipFill>
        <p:spPr>
          <a:xfrm>
            <a:off x="1428728" y="4572008"/>
            <a:ext cx="849517" cy="394419"/>
          </a:xfrm>
          <a:prstGeom prst="rect">
            <a:avLst/>
          </a:prstGeom>
        </p:spPr>
      </p:pic>
      <p:pic>
        <p:nvPicPr>
          <p:cNvPr id="32" name="Picture 31" descr="softwaresponsor_redgate.png"/>
          <p:cNvPicPr>
            <a:picLocks noChangeAspect="1"/>
          </p:cNvPicPr>
          <p:nvPr/>
        </p:nvPicPr>
        <p:blipFill>
          <a:blip r:embed="rId7"/>
          <a:stretch>
            <a:fillRect/>
          </a:stretch>
        </p:blipFill>
        <p:spPr>
          <a:xfrm>
            <a:off x="4148542" y="3908110"/>
            <a:ext cx="849711" cy="303468"/>
          </a:xfrm>
          <a:prstGeom prst="rect">
            <a:avLst/>
          </a:prstGeom>
        </p:spPr>
      </p:pic>
      <p:pic>
        <p:nvPicPr>
          <p:cNvPr id="33" name="Picture 32" descr="sponsor_commasoft.jpg"/>
          <p:cNvPicPr>
            <a:picLocks noChangeAspect="1"/>
          </p:cNvPicPr>
          <p:nvPr/>
        </p:nvPicPr>
        <p:blipFill>
          <a:blip r:embed="rId8"/>
          <a:stretch>
            <a:fillRect/>
          </a:stretch>
        </p:blipFill>
        <p:spPr>
          <a:xfrm>
            <a:off x="928662" y="2675429"/>
            <a:ext cx="1492248" cy="692829"/>
          </a:xfrm>
          <a:prstGeom prst="rect">
            <a:avLst/>
          </a:prstGeom>
        </p:spPr>
      </p:pic>
      <p:pic>
        <p:nvPicPr>
          <p:cNvPr id="35" name="Picture 34" descr="sponsor_empira.png"/>
          <p:cNvPicPr>
            <a:picLocks noChangeAspect="1"/>
          </p:cNvPicPr>
          <p:nvPr/>
        </p:nvPicPr>
        <p:blipFill>
          <a:blip r:embed="rId9"/>
          <a:stretch>
            <a:fillRect/>
          </a:stretch>
        </p:blipFill>
        <p:spPr>
          <a:xfrm>
            <a:off x="3786182" y="1785926"/>
            <a:ext cx="1143008" cy="530682"/>
          </a:xfrm>
          <a:prstGeom prst="rect">
            <a:avLst/>
          </a:prstGeom>
        </p:spPr>
      </p:pic>
      <p:pic>
        <p:nvPicPr>
          <p:cNvPr id="37" name="Picture 36" descr="sponsor_ppedv.jpg"/>
          <p:cNvPicPr>
            <a:picLocks noChangeAspect="1"/>
          </p:cNvPicPr>
          <p:nvPr/>
        </p:nvPicPr>
        <p:blipFill>
          <a:blip r:embed="rId10"/>
          <a:stretch>
            <a:fillRect/>
          </a:stretch>
        </p:blipFill>
        <p:spPr>
          <a:xfrm>
            <a:off x="3714744" y="2857496"/>
            <a:ext cx="1285884" cy="597017"/>
          </a:xfrm>
          <a:prstGeom prst="rect">
            <a:avLst/>
          </a:prstGeom>
        </p:spPr>
      </p:pic>
      <p:pic>
        <p:nvPicPr>
          <p:cNvPr id="38" name="Picture 37" descr="sponsor_prodot.jpg"/>
          <p:cNvPicPr>
            <a:picLocks noChangeAspect="1"/>
          </p:cNvPicPr>
          <p:nvPr/>
        </p:nvPicPr>
        <p:blipFill>
          <a:blip r:embed="rId11"/>
          <a:stretch>
            <a:fillRect/>
          </a:stretch>
        </p:blipFill>
        <p:spPr>
          <a:xfrm>
            <a:off x="5286380" y="2214554"/>
            <a:ext cx="1089640" cy="1175255"/>
          </a:xfrm>
          <a:prstGeom prst="rect">
            <a:avLst/>
          </a:prstGeom>
        </p:spPr>
      </p:pic>
      <p:sp>
        <p:nvSpPr>
          <p:cNvPr id="39" name="TextBox 38"/>
          <p:cNvSpPr txBox="1"/>
          <p:nvPr/>
        </p:nvSpPr>
        <p:spPr>
          <a:xfrm>
            <a:off x="1285852" y="3881770"/>
            <a:ext cx="1502334" cy="261610"/>
          </a:xfrm>
          <a:prstGeom prst="rect">
            <a:avLst/>
          </a:prstGeom>
          <a:noFill/>
        </p:spPr>
        <p:txBody>
          <a:bodyPr wrap="none" rtlCol="0">
            <a:spAutoFit/>
          </a:bodyPr>
          <a:lstStyle/>
          <a:p>
            <a:r>
              <a:rPr lang="de-DE" sz="1100" b="1" dirty="0" smtClean="0">
                <a:solidFill>
                  <a:schemeClr val="bg1"/>
                </a:solidFill>
              </a:rPr>
              <a:t>Softwaresponsoren</a:t>
            </a:r>
            <a:endParaRPr lang="de-DE" sz="1100" b="1" dirty="0">
              <a:solidFill>
                <a:schemeClr val="bg1"/>
              </a:solidFill>
            </a:endParaRPr>
          </a:p>
        </p:txBody>
      </p:sp>
      <p:sp>
        <p:nvSpPr>
          <p:cNvPr id="40" name="TextBox 39"/>
          <p:cNvSpPr txBox="1"/>
          <p:nvPr/>
        </p:nvSpPr>
        <p:spPr>
          <a:xfrm>
            <a:off x="1500166" y="5167654"/>
            <a:ext cx="1306768" cy="261610"/>
          </a:xfrm>
          <a:prstGeom prst="rect">
            <a:avLst/>
          </a:prstGeom>
          <a:noFill/>
        </p:spPr>
        <p:txBody>
          <a:bodyPr wrap="none" rtlCol="0">
            <a:spAutoFit/>
          </a:bodyPr>
          <a:lstStyle/>
          <a:p>
            <a:r>
              <a:rPr lang="de-DE" sz="1100" b="1" dirty="0" smtClean="0">
                <a:solidFill>
                  <a:schemeClr val="bg1"/>
                </a:solidFill>
              </a:rPr>
              <a:t>Mediasponsoren</a:t>
            </a:r>
            <a:endParaRPr lang="de-DE" sz="1100" b="1" dirty="0">
              <a:solidFill>
                <a:schemeClr val="bg1"/>
              </a:solidFill>
            </a:endParaRPr>
          </a:p>
        </p:txBody>
      </p:sp>
      <p:pic>
        <p:nvPicPr>
          <p:cNvPr id="41" name="Picture 40" descr="mediasponsor_dnm.jpg"/>
          <p:cNvPicPr>
            <a:picLocks noChangeAspect="1"/>
          </p:cNvPicPr>
          <p:nvPr/>
        </p:nvPicPr>
        <p:blipFill>
          <a:blip r:embed="rId12"/>
          <a:srcRect b="13120"/>
          <a:stretch>
            <a:fillRect/>
          </a:stretch>
        </p:blipFill>
        <p:spPr>
          <a:xfrm>
            <a:off x="1643042" y="5670572"/>
            <a:ext cx="1073682" cy="473072"/>
          </a:xfrm>
          <a:prstGeom prst="rect">
            <a:avLst/>
          </a:prstGeom>
        </p:spPr>
      </p:pic>
      <p:pic>
        <p:nvPicPr>
          <p:cNvPr id="42" name="Picture 41" descr="mediasponsor_dnp.jpg"/>
          <p:cNvPicPr>
            <a:picLocks noChangeAspect="1"/>
          </p:cNvPicPr>
          <p:nvPr/>
        </p:nvPicPr>
        <p:blipFill>
          <a:blip r:embed="rId13"/>
          <a:srcRect b="13120"/>
          <a:stretch>
            <a:fillRect/>
          </a:stretch>
        </p:blipFill>
        <p:spPr>
          <a:xfrm>
            <a:off x="2742507" y="5358695"/>
            <a:ext cx="1066013" cy="473072"/>
          </a:xfrm>
          <a:prstGeom prst="rect">
            <a:avLst/>
          </a:prstGeom>
        </p:spPr>
      </p:pic>
      <p:pic>
        <p:nvPicPr>
          <p:cNvPr id="43" name="Picture 42" descr="mediasponsor_vs1.jpg"/>
          <p:cNvPicPr>
            <a:picLocks noChangeAspect="1"/>
          </p:cNvPicPr>
          <p:nvPr/>
        </p:nvPicPr>
        <p:blipFill>
          <a:blip r:embed="rId14"/>
          <a:srcRect b="13120"/>
          <a:stretch>
            <a:fillRect/>
          </a:stretch>
        </p:blipFill>
        <p:spPr>
          <a:xfrm>
            <a:off x="3710272" y="5034570"/>
            <a:ext cx="1081351" cy="473072"/>
          </a:xfrm>
          <a:prstGeom prst="rect">
            <a:avLst/>
          </a:prstGeom>
        </p:spPr>
      </p:pic>
      <p:pic>
        <p:nvPicPr>
          <p:cNvPr id="2050" name="Picture 2"/>
          <p:cNvPicPr>
            <a:picLocks noChangeAspect="1" noChangeArrowheads="1"/>
          </p:cNvPicPr>
          <p:nvPr/>
        </p:nvPicPr>
        <p:blipFill>
          <a:blip r:embed="rId15"/>
          <a:srcRect/>
          <a:stretch>
            <a:fillRect/>
          </a:stretch>
        </p:blipFill>
        <p:spPr bwMode="auto">
          <a:xfrm>
            <a:off x="2500298" y="2214554"/>
            <a:ext cx="1419229" cy="374740"/>
          </a:xfrm>
          <a:prstGeom prst="rect">
            <a:avLst/>
          </a:prstGeom>
          <a:noFill/>
          <a:ln w="9525">
            <a:noFill/>
            <a:miter lim="800000"/>
            <a:headEnd/>
            <a:tailEnd/>
          </a:ln>
          <a:effectLst/>
        </p:spPr>
      </p:pic>
      <p:pic>
        <p:nvPicPr>
          <p:cNvPr id="2051" name="Picture 3"/>
          <p:cNvPicPr>
            <a:picLocks noChangeAspect="1" noChangeArrowheads="1"/>
          </p:cNvPicPr>
          <p:nvPr/>
        </p:nvPicPr>
        <p:blipFill>
          <a:blip r:embed="rId16" cstate="print"/>
          <a:srcRect/>
          <a:stretch>
            <a:fillRect/>
          </a:stretch>
        </p:blipFill>
        <p:spPr bwMode="auto">
          <a:xfrm>
            <a:off x="2571736" y="2598210"/>
            <a:ext cx="1435185" cy="94743"/>
          </a:xfrm>
          <a:prstGeom prst="rect">
            <a:avLst/>
          </a:prstGeom>
          <a:noFill/>
          <a:ln w="9525">
            <a:noFill/>
            <a:miter lim="800000"/>
            <a:headEnd/>
            <a:tailEnd/>
          </a:ln>
          <a:effectLst/>
        </p:spPr>
      </p:pic>
      <p:pic>
        <p:nvPicPr>
          <p:cNvPr id="2052" name="Picture 4"/>
          <p:cNvPicPr>
            <a:picLocks noChangeAspect="1" noChangeArrowheads="1"/>
          </p:cNvPicPr>
          <p:nvPr/>
        </p:nvPicPr>
        <p:blipFill>
          <a:blip r:embed="rId17"/>
          <a:srcRect/>
          <a:stretch>
            <a:fillRect/>
          </a:stretch>
        </p:blipFill>
        <p:spPr bwMode="auto">
          <a:xfrm>
            <a:off x="6215074" y="857232"/>
            <a:ext cx="1409700" cy="5048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18"/>
          <a:srcRect/>
          <a:stretch>
            <a:fillRect/>
          </a:stretch>
        </p:blipFill>
        <p:spPr bwMode="auto">
          <a:xfrm>
            <a:off x="6643702" y="1857364"/>
            <a:ext cx="1276350"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9"/>
          <a:srcRect/>
          <a:stretch>
            <a:fillRect/>
          </a:stretch>
        </p:blipFill>
        <p:spPr bwMode="auto">
          <a:xfrm>
            <a:off x="5072066" y="1285860"/>
            <a:ext cx="1333500" cy="619125"/>
          </a:xfrm>
          <a:prstGeom prst="rect">
            <a:avLst/>
          </a:prstGeom>
          <a:noFill/>
          <a:ln w="9525">
            <a:noFill/>
            <a:miter lim="800000"/>
            <a:headEnd/>
            <a:tailEnd/>
          </a:ln>
          <a:effectLst/>
        </p:spPr>
      </p:pic>
    </p:spTree>
  </p:cSld>
  <p:clrMapOvr>
    <a:masterClrMapping/>
  </p:clrMapOvr>
  <p:transition advTm="943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LINQ mit VB 9.0 in der Praxis</a:t>
            </a:r>
            <a:endParaRPr lang="de-DE" dirty="0"/>
          </a:p>
        </p:txBody>
      </p:sp>
      <p:sp>
        <p:nvSpPr>
          <p:cNvPr id="3" name="Untertitel 2"/>
          <p:cNvSpPr>
            <a:spLocks noGrp="1"/>
          </p:cNvSpPr>
          <p:nvPr>
            <p:ph type="subTitle" idx="1"/>
          </p:nvPr>
        </p:nvSpPr>
        <p:spPr/>
        <p:txBody>
          <a:bodyPr/>
          <a:lstStyle/>
          <a:p>
            <a:endParaRPr lang="de-DE"/>
          </a:p>
        </p:txBody>
      </p:sp>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
          </p:nvPr>
        </p:nvSpPr>
        <p:spPr>
          <a:xfrm>
            <a:off x="381000" y="1412875"/>
            <a:ext cx="8382000" cy="3594830"/>
          </a:xfrm>
        </p:spPr>
        <p:txBody>
          <a:bodyPr/>
          <a:lstStyle/>
          <a:p>
            <a:r>
              <a:rPr lang="de-DE" dirty="0" smtClean="0"/>
              <a:t>Vorstellung</a:t>
            </a:r>
          </a:p>
          <a:p>
            <a:r>
              <a:rPr lang="de-DE" dirty="0" smtClean="0"/>
              <a:t>Die Anwendung: </a:t>
            </a:r>
            <a:r>
              <a:rPr lang="de-DE" dirty="0" err="1" smtClean="0"/>
              <a:t>KnowledgeBase</a:t>
            </a:r>
            <a:endParaRPr lang="de-DE" dirty="0" smtClean="0"/>
          </a:p>
          <a:p>
            <a:r>
              <a:rPr lang="de-DE" dirty="0" smtClean="0"/>
              <a:t>Motivation, Architektur &amp; Technologie</a:t>
            </a:r>
          </a:p>
          <a:p>
            <a:r>
              <a:rPr lang="de-DE" dirty="0" smtClean="0"/>
              <a:t>Die neuen Sprachfeatures in VB 9.0</a:t>
            </a:r>
          </a:p>
          <a:p>
            <a:r>
              <a:rPr lang="de-DE" dirty="0" smtClean="0"/>
              <a:t>LINQ im Einsatz</a:t>
            </a:r>
          </a:p>
          <a:p>
            <a:r>
              <a:rPr lang="de-DE" dirty="0" smtClean="0"/>
              <a:t>Tipp &amp; Tricks zu Performance und </a:t>
            </a:r>
            <a:r>
              <a:rPr lang="de-DE" dirty="0" err="1" smtClean="0"/>
              <a:t>Wartbarkeit</a:t>
            </a:r>
            <a:endParaRPr lang="de-DE" dirty="0" smtClean="0"/>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	</a:t>
            </a:r>
            <a:endParaRPr lang="de-DE" dirty="0"/>
          </a:p>
        </p:txBody>
      </p:sp>
      <p:sp>
        <p:nvSpPr>
          <p:cNvPr id="3" name="Inhaltsplatzhalter 2"/>
          <p:cNvSpPr>
            <a:spLocks noGrp="1"/>
          </p:cNvSpPr>
          <p:nvPr>
            <p:ph idx="1"/>
          </p:nvPr>
        </p:nvSpPr>
        <p:spPr/>
        <p:txBody>
          <a:bodyPr/>
          <a:lstStyle/>
          <a:p>
            <a:r>
              <a:rPr lang="de-DE" dirty="0" smtClean="0"/>
              <a:t>Vorhandene </a:t>
            </a:r>
            <a:r>
              <a:rPr lang="de-DE" dirty="0" err="1" smtClean="0"/>
              <a:t>KnowledgeBase</a:t>
            </a:r>
            <a:r>
              <a:rPr lang="de-DE" dirty="0" smtClean="0"/>
              <a:t> bereits seit 4 Jahren im Einsatz</a:t>
            </a:r>
          </a:p>
          <a:p>
            <a:r>
              <a:rPr lang="de-DE" dirty="0" smtClean="0"/>
              <a:t>Keine Erweiterungsmöglichkeiten, da </a:t>
            </a:r>
            <a:r>
              <a:rPr lang="de-DE" dirty="0" err="1" smtClean="0"/>
              <a:t>closed</a:t>
            </a:r>
            <a:r>
              <a:rPr lang="de-DE" dirty="0" smtClean="0"/>
              <a:t> </a:t>
            </a:r>
            <a:r>
              <a:rPr lang="de-DE" dirty="0" err="1" smtClean="0"/>
              <a:t>source</a:t>
            </a:r>
            <a:endParaRPr lang="de-DE" dirty="0" smtClean="0"/>
          </a:p>
          <a:p>
            <a:r>
              <a:rPr lang="de-DE" dirty="0" smtClean="0"/>
              <a:t>Hersteller hat keine Updates mehr herausgebracht</a:t>
            </a:r>
          </a:p>
          <a:p>
            <a:r>
              <a:rPr lang="de-DE" dirty="0" smtClean="0"/>
              <a:t>Uns fehlte eine .NET 3.5 Referenzanwendung ;-)</a:t>
            </a:r>
            <a:endParaRPr lang="de-DE" dirty="0"/>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Anwendung</a:t>
            </a:r>
            <a:endParaRPr lang="de-DE" dirty="0"/>
          </a:p>
        </p:txBody>
      </p:sp>
      <p:sp>
        <p:nvSpPr>
          <p:cNvPr id="3" name="Inhaltsplatzhalter 2"/>
          <p:cNvSpPr>
            <a:spLocks noGrp="1"/>
          </p:cNvSpPr>
          <p:nvPr>
            <p:ph idx="1"/>
          </p:nvPr>
        </p:nvSpPr>
        <p:spPr/>
        <p:txBody>
          <a:bodyPr>
            <a:noAutofit/>
          </a:bodyPr>
          <a:lstStyle/>
          <a:p>
            <a:r>
              <a:rPr lang="de-DE" dirty="0" err="1" smtClean="0"/>
              <a:t>KnowledgeBase</a:t>
            </a:r>
            <a:r>
              <a:rPr lang="de-DE" dirty="0" smtClean="0"/>
              <a:t> für Artikel und Fachbeiträge</a:t>
            </a:r>
          </a:p>
          <a:p>
            <a:r>
              <a:rPr lang="de-DE" dirty="0" smtClean="0"/>
              <a:t>Live im Einsatz auf VB-Magazin.de</a:t>
            </a:r>
          </a:p>
          <a:p>
            <a:r>
              <a:rPr lang="de-DE" dirty="0" smtClean="0"/>
              <a:t>Features:</a:t>
            </a:r>
          </a:p>
          <a:p>
            <a:pPr lvl="1"/>
            <a:r>
              <a:rPr lang="de-DE" sz="3200" dirty="0" smtClean="0"/>
              <a:t>Artikel posten, bearbeiten</a:t>
            </a:r>
          </a:p>
          <a:p>
            <a:pPr lvl="1"/>
            <a:r>
              <a:rPr lang="de-DE" sz="3200" dirty="0" smtClean="0"/>
              <a:t>Bewerten, kommentieren</a:t>
            </a:r>
          </a:p>
          <a:p>
            <a:pPr lvl="1"/>
            <a:r>
              <a:rPr lang="de-DE" sz="3200" dirty="0" smtClean="0"/>
              <a:t>Windows Live Writer Anbindung</a:t>
            </a:r>
          </a:p>
          <a:p>
            <a:pPr lvl="1"/>
            <a:r>
              <a:rPr lang="de-DE" sz="3200" dirty="0" smtClean="0"/>
              <a:t>RSS &amp; XML für alle Bereiche</a:t>
            </a:r>
          </a:p>
          <a:p>
            <a:pPr lvl="1"/>
            <a:r>
              <a:rPr lang="de-DE" sz="3200" dirty="0" smtClean="0"/>
              <a:t>WebService für externe Datenschnittstellen (Forum)</a:t>
            </a: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Technologien</a:t>
            </a:r>
            <a:endParaRPr lang="de-DE" dirty="0"/>
          </a:p>
        </p:txBody>
      </p:sp>
      <p:sp>
        <p:nvSpPr>
          <p:cNvPr id="3" name="Inhaltsplatzhalter 2"/>
          <p:cNvSpPr>
            <a:spLocks noGrp="1"/>
          </p:cNvSpPr>
          <p:nvPr>
            <p:ph idx="1"/>
          </p:nvPr>
        </p:nvSpPr>
        <p:spPr/>
        <p:txBody>
          <a:bodyPr>
            <a:noAutofit/>
          </a:bodyPr>
          <a:lstStyle/>
          <a:p>
            <a:r>
              <a:rPr lang="de-DE" dirty="0" smtClean="0"/>
              <a:t>100 % .NET 3.5</a:t>
            </a:r>
          </a:p>
          <a:p>
            <a:r>
              <a:rPr lang="de-DE" dirty="0" smtClean="0"/>
              <a:t>100 % Visual Basic!</a:t>
            </a:r>
          </a:p>
          <a:p>
            <a:r>
              <a:rPr lang="de-DE" dirty="0" smtClean="0"/>
              <a:t>Entwickelt unter Visual Studio 2008</a:t>
            </a:r>
          </a:p>
          <a:p>
            <a:r>
              <a:rPr lang="de-DE" dirty="0" smtClean="0"/>
              <a:t>WebFrontend</a:t>
            </a:r>
          </a:p>
          <a:p>
            <a:r>
              <a:rPr lang="de-DE" dirty="0" smtClean="0"/>
              <a:t>Windows Communication </a:t>
            </a:r>
            <a:r>
              <a:rPr lang="de-DE" dirty="0" err="1" smtClean="0"/>
              <a:t>Foundation</a:t>
            </a:r>
            <a:endParaRPr lang="de-DE" dirty="0" smtClean="0"/>
          </a:p>
          <a:p>
            <a:r>
              <a:rPr lang="de-DE" dirty="0" smtClean="0"/>
              <a:t>Schnittstelle für den Windows Live Writer</a:t>
            </a:r>
          </a:p>
          <a:p>
            <a:r>
              <a:rPr lang="de-DE" dirty="0" smtClean="0"/>
              <a:t>Microsoft SQL Server 2005 (auch kompatibel zu 2008)</a:t>
            </a:r>
          </a:p>
          <a:p>
            <a:r>
              <a:rPr lang="de-DE" dirty="0" smtClean="0"/>
              <a:t>LINQ </a:t>
            </a:r>
            <a:r>
              <a:rPr lang="de-DE" dirty="0" err="1" smtClean="0"/>
              <a:t>to</a:t>
            </a:r>
            <a:r>
              <a:rPr lang="de-DE" dirty="0" smtClean="0"/>
              <a:t> SQL für Verbindung zur Datenbank</a:t>
            </a:r>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Architektur</a:t>
            </a:r>
            <a:endParaRPr lang="de-DE" dirty="0"/>
          </a:p>
        </p:txBody>
      </p:sp>
      <p:sp>
        <p:nvSpPr>
          <p:cNvPr id="3" name="Inhaltsplatzhalter 2"/>
          <p:cNvSpPr>
            <a:spLocks noGrp="1"/>
          </p:cNvSpPr>
          <p:nvPr>
            <p:ph idx="1"/>
          </p:nvPr>
        </p:nvSpPr>
        <p:spPr/>
        <p:txBody>
          <a:bodyPr/>
          <a:lstStyle/>
          <a:p>
            <a:r>
              <a:rPr lang="de-DE" dirty="0" smtClean="0"/>
              <a:t>Klassische 3-Schichten Architektur</a:t>
            </a:r>
          </a:p>
          <a:p>
            <a:r>
              <a:rPr lang="de-DE" dirty="0" smtClean="0"/>
              <a:t>Bestehend aus:</a:t>
            </a:r>
          </a:p>
          <a:p>
            <a:pPr lvl="1"/>
            <a:r>
              <a:rPr lang="de-DE" dirty="0" smtClean="0"/>
              <a:t>WebFrontend</a:t>
            </a:r>
          </a:p>
          <a:p>
            <a:pPr lvl="1"/>
            <a:r>
              <a:rPr lang="de-DE" dirty="0" smtClean="0"/>
              <a:t>Business Logik</a:t>
            </a:r>
          </a:p>
          <a:p>
            <a:pPr lvl="1"/>
            <a:r>
              <a:rPr lang="de-DE" dirty="0" err="1" smtClean="0"/>
              <a:t>DataAccess</a:t>
            </a:r>
            <a:endParaRPr lang="de-DE" dirty="0" smtClean="0"/>
          </a:p>
          <a:p>
            <a:r>
              <a:rPr lang="de-DE" dirty="0" smtClean="0"/>
              <a:t>Modularer aufbau</a:t>
            </a:r>
          </a:p>
        </p:txBody>
      </p:sp>
    </p:spTree>
  </p:cSld>
  <p:clrMapOvr>
    <a:masterClrMapping/>
  </p:clrMapOvr>
  <p:transition>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2"/>
</p:tagLst>
</file>

<file path=ppt/tags/tag2.xml><?xml version="1.0" encoding="utf-8"?>
<p:tagLst xmlns:a="http://schemas.openxmlformats.org/drawingml/2006/main" xmlns:r="http://schemas.openxmlformats.org/officeDocument/2006/relationships" xmlns:p="http://schemas.openxmlformats.org/presentationml/2006/main">
  <p:tag name="TIMING" val="|72.4"/>
</p:tagLst>
</file>

<file path=ppt/theme/theme1.xml><?xml version="1.0" encoding="utf-8"?>
<a:theme xmlns:a="http://schemas.openxmlformats.org/drawingml/2006/main" name="Afterlaunch 20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Portugal Techdays 2008</Template>
  <TotalTime>0</TotalTime>
  <Words>1721</Words>
  <Application>Microsoft Office PowerPoint</Application>
  <PresentationFormat>Bildschirmpräsentation (4:3)</PresentationFormat>
  <Paragraphs>268</Paragraphs>
  <Slides>33</Slides>
  <Notes>22</Notes>
  <HiddenSlides>0</HiddenSlides>
  <MMClips>0</MMClips>
  <ScaleCrop>false</ScaleCrop>
  <HeadingPairs>
    <vt:vector size="4" baseType="variant">
      <vt:variant>
        <vt:lpstr>Design</vt:lpstr>
      </vt:variant>
      <vt:variant>
        <vt:i4>2</vt:i4>
      </vt:variant>
      <vt:variant>
        <vt:lpstr>Folientitel</vt:lpstr>
      </vt:variant>
      <vt:variant>
        <vt:i4>33</vt:i4>
      </vt:variant>
    </vt:vector>
  </HeadingPairs>
  <TitlesOfParts>
    <vt:vector size="35" baseType="lpstr">
      <vt:lpstr>Afterlaunch 2008</vt:lpstr>
      <vt:lpstr>White with Courier font for code slides</vt:lpstr>
      <vt:lpstr>Sponsoren</vt:lpstr>
      <vt:lpstr>Folie 2</vt:lpstr>
      <vt:lpstr>Agenda</vt:lpstr>
      <vt:lpstr>LINQ mit VB 9.0 in der Praxis</vt:lpstr>
      <vt:lpstr>Agenda</vt:lpstr>
      <vt:lpstr>Motivation </vt:lpstr>
      <vt:lpstr>Die Anwendung</vt:lpstr>
      <vt:lpstr>Technologien</vt:lpstr>
      <vt:lpstr>Architektur</vt:lpstr>
      <vt:lpstr>Sprachfeatures VB9</vt:lpstr>
      <vt:lpstr>Linq to Sql in der Praxis</vt:lpstr>
      <vt:lpstr>Fazit</vt:lpstr>
      <vt:lpstr>Agenda</vt:lpstr>
      <vt:lpstr>Linq To Sql</vt:lpstr>
      <vt:lpstr>Linq To Sql</vt:lpstr>
      <vt:lpstr>Linq Expressions</vt:lpstr>
      <vt:lpstr>Linq Expressions</vt:lpstr>
      <vt:lpstr>Linq Expressions</vt:lpstr>
      <vt:lpstr>Linq To Sql Query Comprehension</vt:lpstr>
      <vt:lpstr>DataContext Lifetime</vt:lpstr>
      <vt:lpstr>DataContext per Unit of work</vt:lpstr>
      <vt:lpstr>Shared DataContext</vt:lpstr>
      <vt:lpstr>Ambient DataContext</vt:lpstr>
      <vt:lpstr>DataContext per BusinessObject</vt:lpstr>
      <vt:lpstr>Disconnected Data</vt:lpstr>
      <vt:lpstr>Disconnected Data</vt:lpstr>
      <vt:lpstr>Query Compilation</vt:lpstr>
      <vt:lpstr>Query Compilation</vt:lpstr>
      <vt:lpstr>Query Compilation</vt:lpstr>
      <vt:lpstr>Summary</vt:lpstr>
      <vt:lpstr>Folie 31</vt:lpstr>
      <vt:lpstr>Folie 32</vt:lpstr>
      <vt:lpstr>Sponsoren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Name</dc:title>
  <dc:subject>AfterLaunch</dc:subject>
  <dc:creator>Jan-Cornelius Molnar</dc:creator>
  <cp:lastModifiedBy>Jan-Cornelius Molnar</cp:lastModifiedBy>
  <cp:revision>110</cp:revision>
  <dcterms:created xsi:type="dcterms:W3CDTF">2008-03-26T21:03:28Z</dcterms:created>
  <dcterms:modified xsi:type="dcterms:W3CDTF">2008-04-10T20:21:04Z</dcterms:modified>
</cp:coreProperties>
</file>