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18" r:id="rId2"/>
  </p:sldMasterIdLst>
  <p:notesMasterIdLst>
    <p:notesMasterId r:id="rId21"/>
  </p:notesMasterIdLst>
  <p:handoutMasterIdLst>
    <p:handoutMasterId r:id="rId22"/>
  </p:handoutMasterIdLst>
  <p:sldIdLst>
    <p:sldId id="309" r:id="rId3"/>
    <p:sldId id="297" r:id="rId4"/>
    <p:sldId id="310" r:id="rId5"/>
    <p:sldId id="311" r:id="rId6"/>
    <p:sldId id="312" r:id="rId7"/>
    <p:sldId id="314" r:id="rId8"/>
    <p:sldId id="326" r:id="rId9"/>
    <p:sldId id="316" r:id="rId10"/>
    <p:sldId id="315" r:id="rId11"/>
    <p:sldId id="327" r:id="rId12"/>
    <p:sldId id="318" r:id="rId13"/>
    <p:sldId id="319" r:id="rId14"/>
    <p:sldId id="320" r:id="rId15"/>
    <p:sldId id="321" r:id="rId16"/>
    <p:sldId id="322" r:id="rId17"/>
    <p:sldId id="323" r:id="rId18"/>
    <p:sldId id="325" r:id="rId19"/>
    <p:sldId id="308" r:id="rId20"/>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CC00"/>
    <a:srgbClr val="F6AE1E"/>
    <a:srgbClr val="FFFFFF"/>
    <a:srgbClr val="FF0066"/>
    <a:srgbClr val="000000"/>
    <a:srgbClr val="F3AF35"/>
    <a:srgbClr val="9C42E6"/>
    <a:srgbClr val="D1943B"/>
    <a:srgbClr val="F8F57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3066" autoAdjust="0"/>
    <p:restoredTop sz="87284" autoAdjust="0"/>
  </p:normalViewPr>
  <p:slideViewPr>
    <p:cSldViewPr>
      <p:cViewPr varScale="1">
        <p:scale>
          <a:sx n="117" d="100"/>
          <a:sy n="117" d="100"/>
        </p:scale>
        <p:origin x="-1464" y="-96"/>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98" d="100"/>
          <a:sy n="98" d="100"/>
        </p:scale>
        <p:origin x="-268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4/17/2008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‹Nr.›</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4/17/2008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‹Nr.›</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PROVIDE YOU SESSION CODE</a:t>
            </a:r>
            <a:r>
              <a:rPr lang="pt-PT" baseline="0" dirty="0" smtClean="0"/>
              <a:t> AND </a:t>
            </a:r>
            <a:r>
              <a:rPr lang="pt-PT" dirty="0" smtClean="0"/>
              <a:t>NAME AS IT WAS DEFINED BY AGENDA OWNERS.</a:t>
            </a:r>
          </a:p>
          <a:p>
            <a:r>
              <a:rPr lang="pt-PT" dirty="0" smtClean="0"/>
              <a:t>WELCOME ATTENDEES. INTRODUCE YOURSELF</a:t>
            </a:r>
            <a:r>
              <a:rPr lang="pt-PT" baseline="0" dirty="0" smtClean="0"/>
              <a:t> AND YOUR SESSION.</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4/17/2008 11:43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dt" sz="quarter" idx="1"/>
          </p:nvPr>
        </p:nvSpPr>
        <p:spPr/>
        <p:txBody>
          <a:bodyPr/>
          <a:lstStyle/>
          <a:p>
            <a:pPr>
              <a:defRPr/>
            </a:pPr>
            <a:fld id="{B5B7241C-2B51-4B35-8760-3C60EA4F0059}" type="datetime8">
              <a:rPr lang="en-AU" smtClean="0"/>
              <a:pPr>
                <a:defRPr/>
              </a:pPr>
              <a:t>17/04/2008 11:43 AM</a:t>
            </a:fld>
            <a:endParaRPr lang="en-AU" smtClean="0"/>
          </a:p>
        </p:txBody>
      </p:sp>
      <p:sp>
        <p:nvSpPr>
          <p:cNvPr id="51203"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21508" name="Rectangle 7"/>
          <p:cNvSpPr>
            <a:spLocks noGrp="1" noChangeArrowheads="1"/>
          </p:cNvSpPr>
          <p:nvPr>
            <p:ph type="sldNum" sz="quarter" idx="5"/>
          </p:nvPr>
        </p:nvSpPr>
        <p:spPr/>
        <p:txBody>
          <a:bodyPr/>
          <a:lstStyle/>
          <a:p>
            <a:pPr>
              <a:defRPr/>
            </a:pPr>
            <a:fld id="{345AA565-1916-404D-9091-D61E635C57C4}" type="slidenum">
              <a:rPr lang="en-AU" smtClean="0"/>
              <a:pPr>
                <a:defRPr/>
              </a:pPr>
              <a:t>2</a:t>
            </a:fld>
            <a:endParaRPr lang="en-AU" smtClean="0"/>
          </a:p>
        </p:txBody>
      </p:sp>
      <p:sp>
        <p:nvSpPr>
          <p:cNvPr id="51205" name="Rectangle 4"/>
          <p:cNvSpPr>
            <a:spLocks noGrp="1" noRot="1" noChangeAspect="1" noChangeArrowheads="1" noTextEdit="1"/>
          </p:cNvSpPr>
          <p:nvPr>
            <p:ph type="sldImg"/>
          </p:nvPr>
        </p:nvSpPr>
        <p:spPr>
          <a:ln/>
        </p:spPr>
      </p:sp>
      <p:sp>
        <p:nvSpPr>
          <p:cNvPr id="51206" name="Rectangle 5"/>
          <p:cNvSpPr>
            <a:spLocks noGrp="1" noChangeArrowheads="1"/>
          </p:cNvSpPr>
          <p:nvPr>
            <p:ph type="body" idx="1"/>
          </p:nvPr>
        </p:nvSpPr>
        <p:spPr>
          <a:noFill/>
          <a:ln/>
        </p:spPr>
        <p:txBody>
          <a:bodyPr/>
          <a:lstStyle/>
          <a:p>
            <a:pPr eaLnBrk="1" hangingPunct="1"/>
            <a:r>
              <a:rPr lang="pt-PT" dirty="0" smtClean="0"/>
              <a:t>PROVIDE AN</a:t>
            </a:r>
            <a:r>
              <a:rPr lang="pt-PT" baseline="0" dirty="0" smtClean="0"/>
              <a:t> AGENDA FOR YOUR SESSION. SET EXPECTATIONS.</a:t>
            </a:r>
            <a:endParaRPr lang="pt-PT"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n-US" dirty="0" smtClean="0"/>
              <a:t>Overview</a:t>
            </a:r>
          </a:p>
          <a:p>
            <a:pPr>
              <a:defRPr/>
            </a:pPr>
            <a:endParaRPr lang="en-US" dirty="0" smtClean="0"/>
          </a:p>
          <a:p>
            <a:pPr>
              <a:defRPr/>
            </a:pPr>
            <a:r>
              <a:rPr lang="en-US" dirty="0" smtClean="0"/>
              <a:t>Discuss the ability to show visual progress of the </a:t>
            </a:r>
            <a:r>
              <a:rPr lang="en-US" dirty="0" err="1" smtClean="0"/>
              <a:t>AsyncPostback</a:t>
            </a:r>
            <a:r>
              <a:rPr lang="en-US" dirty="0" smtClean="0"/>
              <a:t> that is occurring</a:t>
            </a:r>
          </a:p>
          <a:p>
            <a:pPr>
              <a:defRPr/>
            </a:pPr>
            <a:endParaRPr lang="en-US" dirty="0" smtClean="0"/>
          </a:p>
          <a:p>
            <a:pPr>
              <a:defRPr/>
            </a:pPr>
            <a:r>
              <a:rPr lang="en-US" dirty="0" smtClean="0"/>
              <a:t>Script</a:t>
            </a:r>
          </a:p>
          <a:p>
            <a:pPr>
              <a:defRPr/>
            </a:pPr>
            <a:endParaRPr lang="en-US" dirty="0" smtClean="0"/>
          </a:p>
          <a:p>
            <a:pPr>
              <a:defRPr/>
            </a:pPr>
            <a:r>
              <a:rPr lang="en-US" dirty="0" smtClean="0"/>
              <a:t>Since the first time I saw Expedia doing a search for my airline flights, I always wanted to do the fancy “progress updates” in my applications.  My problem ended up being that I was never actually doing anything asynchronously.  Now with ASP.NET AJAX, I have asynchronous operations going on all the time.  And a new control in the toolbox is the </a:t>
            </a:r>
            <a:r>
              <a:rPr lang="en-US" dirty="0" err="1" smtClean="0"/>
              <a:t>UpdateProgress</a:t>
            </a:r>
            <a:r>
              <a:rPr lang="en-US" dirty="0" smtClean="0"/>
              <a:t> control.</a:t>
            </a:r>
          </a:p>
          <a:p>
            <a:pPr>
              <a:defRPr/>
            </a:pPr>
            <a:endParaRPr lang="en-US" dirty="0" smtClean="0"/>
          </a:p>
          <a:p>
            <a:pPr>
              <a:defRPr/>
            </a:pPr>
            <a:r>
              <a:rPr lang="en-US" dirty="0" smtClean="0"/>
              <a:t>The </a:t>
            </a:r>
            <a:r>
              <a:rPr lang="en-US" dirty="0" err="1" smtClean="0"/>
              <a:t>UpdateProgress</a:t>
            </a:r>
            <a:r>
              <a:rPr lang="en-US" dirty="0" smtClean="0"/>
              <a:t> control enables you to provide feedback on the progress of partial-page rendering. For </a:t>
            </a:r>
            <a:r>
              <a:rPr lang="en-US" dirty="0" err="1" smtClean="0"/>
              <a:t>postbacks</a:t>
            </a:r>
            <a:r>
              <a:rPr lang="en-US" dirty="0" smtClean="0"/>
              <a:t> or initial page rendering, </a:t>
            </a:r>
            <a:r>
              <a:rPr lang="en-US" dirty="0" err="1" smtClean="0"/>
              <a:t>UpdateProgress</a:t>
            </a:r>
            <a:r>
              <a:rPr lang="en-US" dirty="0" smtClean="0"/>
              <a:t> control content is not displayed. There can be many </a:t>
            </a:r>
            <a:r>
              <a:rPr lang="en-US" dirty="0" err="1" smtClean="0"/>
              <a:t>UpdateProgress</a:t>
            </a:r>
            <a:r>
              <a:rPr lang="en-US" dirty="0" smtClean="0"/>
              <a:t> controls on a page, each associated with a different </a:t>
            </a:r>
            <a:r>
              <a:rPr lang="en-US" dirty="0" err="1" smtClean="0"/>
              <a:t>UpdatePanel</a:t>
            </a:r>
            <a:r>
              <a:rPr lang="en-US" dirty="0" smtClean="0"/>
              <a:t> control. Alternatively, you can use one </a:t>
            </a:r>
            <a:r>
              <a:rPr lang="en-US" dirty="0" err="1" smtClean="0"/>
              <a:t>UpdateProgress</a:t>
            </a:r>
            <a:r>
              <a:rPr lang="en-US" dirty="0" smtClean="0"/>
              <a:t> control and associate it with all </a:t>
            </a:r>
            <a:r>
              <a:rPr lang="en-US" dirty="0" err="1" smtClean="0"/>
              <a:t>UpdatePanel</a:t>
            </a:r>
            <a:r>
              <a:rPr lang="en-US" dirty="0" smtClean="0"/>
              <a:t> controls on the page. The </a:t>
            </a:r>
            <a:r>
              <a:rPr lang="en-US" dirty="0" err="1" smtClean="0"/>
              <a:t>UpdateProgress</a:t>
            </a:r>
            <a:r>
              <a:rPr lang="en-US" dirty="0" smtClean="0"/>
              <a:t> control renders a &lt;div&gt; element that is displayed or hidden depending on where a </a:t>
            </a:r>
            <a:r>
              <a:rPr lang="en-US" dirty="0" err="1" smtClean="0"/>
              <a:t>postback</a:t>
            </a:r>
            <a:r>
              <a:rPr lang="en-US" dirty="0" smtClean="0"/>
              <a:t> originates and on whether the </a:t>
            </a:r>
            <a:r>
              <a:rPr lang="en-US" dirty="0" err="1" smtClean="0"/>
              <a:t>AssociatedUpdatePanelID</a:t>
            </a:r>
            <a:r>
              <a:rPr lang="en-US" dirty="0" smtClean="0"/>
              <a:t> property of the </a:t>
            </a:r>
            <a:r>
              <a:rPr lang="en-US" dirty="0" err="1" smtClean="0"/>
              <a:t>UpdateProgress</a:t>
            </a:r>
            <a:r>
              <a:rPr lang="en-US" dirty="0" smtClean="0"/>
              <a:t> is set. </a:t>
            </a:r>
          </a:p>
          <a:p>
            <a:pPr>
              <a:defRPr/>
            </a:pPr>
            <a:endParaRPr lang="en-US" dirty="0" smtClean="0"/>
          </a:p>
          <a:p>
            <a:pPr>
              <a:defRPr/>
            </a:pPr>
            <a:r>
              <a:rPr lang="en-US" b="1" dirty="0" smtClean="0"/>
              <a:t>Associating an </a:t>
            </a:r>
            <a:r>
              <a:rPr lang="en-US" b="1" dirty="0" err="1" smtClean="0"/>
              <a:t>UpdateProgress</a:t>
            </a:r>
            <a:r>
              <a:rPr lang="en-US" b="1" dirty="0" smtClean="0"/>
              <a:t> with an </a:t>
            </a:r>
            <a:r>
              <a:rPr lang="en-US" b="1" dirty="0" err="1" smtClean="0"/>
              <a:t>UpdatePanel</a:t>
            </a:r>
            <a:endParaRPr lang="en-US" b="1" dirty="0" smtClean="0"/>
          </a:p>
          <a:p>
            <a:pPr>
              <a:defRPr/>
            </a:pPr>
            <a:endParaRPr lang="en-US" dirty="0" smtClean="0"/>
          </a:p>
          <a:p>
            <a:pPr>
              <a:defRPr/>
            </a:pPr>
            <a:r>
              <a:rPr lang="en-US" dirty="0" smtClean="0"/>
              <a:t>You associate </a:t>
            </a:r>
            <a:r>
              <a:rPr lang="en-US" dirty="0" err="1" smtClean="0"/>
              <a:t>UpdateProgress</a:t>
            </a:r>
            <a:r>
              <a:rPr lang="en-US" dirty="0" smtClean="0"/>
              <a:t> controls with an </a:t>
            </a:r>
            <a:r>
              <a:rPr lang="en-US" dirty="0" err="1" smtClean="0"/>
              <a:t>UpdatePanel</a:t>
            </a:r>
            <a:r>
              <a:rPr lang="en-US" dirty="0" smtClean="0"/>
              <a:t> control by setting the </a:t>
            </a:r>
            <a:r>
              <a:rPr lang="en-US" dirty="0" err="1" smtClean="0"/>
              <a:t>AssociatedUpdatePanelID</a:t>
            </a:r>
            <a:r>
              <a:rPr lang="en-US" dirty="0" smtClean="0"/>
              <a:t> property of the </a:t>
            </a:r>
            <a:r>
              <a:rPr lang="en-US" dirty="0" err="1" smtClean="0"/>
              <a:t>UpdateProgress</a:t>
            </a:r>
            <a:r>
              <a:rPr lang="en-US" dirty="0" smtClean="0"/>
              <a:t> control. When a </a:t>
            </a:r>
            <a:r>
              <a:rPr lang="en-US" dirty="0" err="1" smtClean="0"/>
              <a:t>postback</a:t>
            </a:r>
            <a:r>
              <a:rPr lang="en-US" dirty="0" smtClean="0"/>
              <a:t> event originates from inside an </a:t>
            </a:r>
            <a:r>
              <a:rPr lang="en-US" dirty="0" err="1" smtClean="0"/>
              <a:t>UpdatePanel</a:t>
            </a:r>
            <a:r>
              <a:rPr lang="en-US" dirty="0" smtClean="0"/>
              <a:t> control any associated </a:t>
            </a:r>
            <a:r>
              <a:rPr lang="en-US" dirty="0" err="1" smtClean="0"/>
              <a:t>UpdateProgress</a:t>
            </a:r>
            <a:r>
              <a:rPr lang="en-US" dirty="0" smtClean="0"/>
              <a:t> controls are displayed. If you do not set the </a:t>
            </a:r>
            <a:r>
              <a:rPr lang="en-US" dirty="0" err="1" smtClean="0"/>
              <a:t>AssociatedUpdatePanelID</a:t>
            </a:r>
            <a:r>
              <a:rPr lang="en-US" dirty="0" smtClean="0"/>
              <a:t> property, the </a:t>
            </a:r>
            <a:r>
              <a:rPr lang="en-US" dirty="0" err="1" smtClean="0"/>
              <a:t>UpdateProgress</a:t>
            </a:r>
            <a:r>
              <a:rPr lang="en-US" dirty="0" smtClean="0"/>
              <a:t> control will display progress for any asynchronous </a:t>
            </a:r>
            <a:r>
              <a:rPr lang="en-US" dirty="0" err="1" smtClean="0"/>
              <a:t>postback</a:t>
            </a:r>
            <a:r>
              <a:rPr lang="en-US" dirty="0" smtClean="0"/>
              <a:t> that originates from inside any </a:t>
            </a:r>
            <a:r>
              <a:rPr lang="en-US" dirty="0" err="1" smtClean="0"/>
              <a:t>UpdatePanel</a:t>
            </a:r>
            <a:r>
              <a:rPr lang="en-US" dirty="0" smtClean="0"/>
              <a:t> or for controls that are triggers for panels. </a:t>
            </a:r>
          </a:p>
          <a:p>
            <a:pPr>
              <a:defRPr/>
            </a:pPr>
            <a:endParaRPr lang="en-US" dirty="0" smtClean="0"/>
          </a:p>
          <a:p>
            <a:pPr>
              <a:defRPr/>
            </a:pPr>
            <a:r>
              <a:rPr lang="en-US" dirty="0" smtClean="0"/>
              <a:t>The following table summaries the </a:t>
            </a:r>
            <a:r>
              <a:rPr lang="en-US" dirty="0" err="1" smtClean="0"/>
              <a:t>AssociatedUpdatePanelID</a:t>
            </a:r>
            <a:r>
              <a:rPr lang="en-US" dirty="0" smtClean="0"/>
              <a:t> property's effect on </a:t>
            </a:r>
            <a:r>
              <a:rPr lang="en-US" dirty="0" err="1" smtClean="0"/>
              <a:t>UpdateProgress</a:t>
            </a:r>
            <a:r>
              <a:rPr lang="en-US" dirty="0" smtClean="0"/>
              <a:t> control behavior.</a:t>
            </a:r>
          </a:p>
          <a:p>
            <a:pPr>
              <a:defRPr/>
            </a:pPr>
            <a:endParaRPr lang="en-US" dirty="0" smtClean="0"/>
          </a:p>
          <a:p>
            <a:pPr>
              <a:defRPr/>
            </a:pPr>
            <a:r>
              <a:rPr lang="en-US" b="1" dirty="0" smtClean="0"/>
              <a:t>Specifying Contents of the </a:t>
            </a:r>
            <a:r>
              <a:rPr lang="en-US" b="1" dirty="0" err="1" smtClean="0"/>
              <a:t>UpdateProgress</a:t>
            </a:r>
            <a:r>
              <a:rPr lang="en-US" b="1" dirty="0" smtClean="0"/>
              <a:t> Control</a:t>
            </a:r>
          </a:p>
          <a:p>
            <a:pPr>
              <a:defRPr/>
            </a:pPr>
            <a:endParaRPr lang="en-US" dirty="0" smtClean="0"/>
          </a:p>
          <a:p>
            <a:pPr>
              <a:defRPr/>
            </a:pPr>
            <a:r>
              <a:rPr lang="en-US" dirty="0" smtClean="0"/>
              <a:t>Use the </a:t>
            </a:r>
            <a:r>
              <a:rPr lang="en-US" dirty="0" err="1" smtClean="0"/>
              <a:t>ProgressTemplate</a:t>
            </a:r>
            <a:r>
              <a:rPr lang="en-US" dirty="0" smtClean="0"/>
              <a:t> property to specify the message displayed by an </a:t>
            </a:r>
            <a:r>
              <a:rPr lang="en-US" dirty="0" err="1" smtClean="0"/>
              <a:t>UpdateProgress</a:t>
            </a:r>
            <a:r>
              <a:rPr lang="en-US" dirty="0" smtClean="0"/>
              <a:t> control. If the </a:t>
            </a:r>
            <a:r>
              <a:rPr lang="en-US" dirty="0" err="1" smtClean="0"/>
              <a:t>ProgressTemplate</a:t>
            </a:r>
            <a:r>
              <a:rPr lang="en-US" dirty="0" smtClean="0"/>
              <a:t> property is empty, nothing will be shown when the </a:t>
            </a:r>
            <a:r>
              <a:rPr lang="en-US" dirty="0" err="1" smtClean="0"/>
              <a:t>UpdateProgress</a:t>
            </a:r>
            <a:r>
              <a:rPr lang="en-US" dirty="0" smtClean="0"/>
              <a:t> control is displayed.</a:t>
            </a:r>
          </a:p>
          <a:p>
            <a:pPr>
              <a:defRPr/>
            </a:pPr>
            <a:endParaRPr lang="en-US" dirty="0" smtClean="0"/>
          </a:p>
          <a:p>
            <a:pPr>
              <a:defRPr/>
            </a:pPr>
            <a:r>
              <a:rPr lang="en-US" dirty="0" smtClean="0"/>
              <a:t>The template can contain HTML and markup. For example, you could show an animated image that notifies the user that the </a:t>
            </a:r>
            <a:r>
              <a:rPr lang="en-US" dirty="0" err="1" smtClean="0"/>
              <a:t>postback</a:t>
            </a:r>
            <a:r>
              <a:rPr lang="en-US" dirty="0" smtClean="0"/>
              <a:t> is processing and a button that the user can click to stop the partial-page rendering update. Additionally, you might want to prevent all other </a:t>
            </a:r>
            <a:r>
              <a:rPr lang="en-US" dirty="0" err="1" smtClean="0"/>
              <a:t>postbacks</a:t>
            </a:r>
            <a:r>
              <a:rPr lang="en-US" dirty="0" smtClean="0"/>
              <a:t> from happening while one is in progress. </a:t>
            </a:r>
          </a:p>
          <a:p>
            <a:pPr>
              <a:defRPr/>
            </a:pPr>
            <a:endParaRPr lang="en-US" dirty="0" smtClean="0"/>
          </a:p>
          <a:p>
            <a:pPr>
              <a:defRPr/>
            </a:pPr>
            <a:endParaRPr lang="en-US" dirty="0" smtClean="0"/>
          </a:p>
          <a:p>
            <a:pPr>
              <a:defRPr/>
            </a:pPr>
            <a:r>
              <a:rPr lang="en-US" dirty="0" smtClean="0"/>
              <a:t>You can also customize when </a:t>
            </a:r>
            <a:r>
              <a:rPr lang="en-US" dirty="0" err="1" smtClean="0"/>
              <a:t>UpdateProgress</a:t>
            </a:r>
            <a:r>
              <a:rPr lang="en-US" dirty="0" smtClean="0"/>
              <a:t> controls are displayed.  If you need finer control over when an </a:t>
            </a:r>
            <a:r>
              <a:rPr lang="en-US" dirty="0" err="1" smtClean="0"/>
              <a:t>UpdateProgress</a:t>
            </a:r>
            <a:r>
              <a:rPr lang="en-US" dirty="0" smtClean="0"/>
              <a:t> control is displayed, you must provide client script for the </a:t>
            </a:r>
            <a:r>
              <a:rPr lang="en-US" dirty="0" err="1" smtClean="0"/>
              <a:t>beginRequest</a:t>
            </a:r>
            <a:r>
              <a:rPr lang="en-US" dirty="0" smtClean="0"/>
              <a:t> and </a:t>
            </a:r>
            <a:r>
              <a:rPr lang="en-US" dirty="0" err="1" smtClean="0"/>
              <a:t>endRequest</a:t>
            </a:r>
            <a:r>
              <a:rPr lang="en-US" dirty="0" smtClean="0"/>
              <a:t> events of the </a:t>
            </a:r>
            <a:r>
              <a:rPr lang="en-US" dirty="0" err="1" smtClean="0"/>
              <a:t>PageRequestManager</a:t>
            </a:r>
            <a:r>
              <a:rPr lang="en-US" dirty="0" smtClean="0"/>
              <a:t> class. In the </a:t>
            </a:r>
            <a:r>
              <a:rPr lang="en-US" dirty="0" err="1" smtClean="0"/>
              <a:t>beginRequest</a:t>
            </a:r>
            <a:r>
              <a:rPr lang="en-US" dirty="0" smtClean="0"/>
              <a:t> event handler, display the DOM element that represents the </a:t>
            </a:r>
            <a:r>
              <a:rPr lang="en-US" dirty="0" err="1" smtClean="0"/>
              <a:t>UpdateProgress</a:t>
            </a:r>
            <a:r>
              <a:rPr lang="en-US" dirty="0" smtClean="0"/>
              <a:t> control and in the </a:t>
            </a:r>
            <a:r>
              <a:rPr lang="en-US" dirty="0" err="1" smtClean="0"/>
              <a:t>endRequest</a:t>
            </a:r>
            <a:r>
              <a:rPr lang="en-US" dirty="0" smtClean="0"/>
              <a:t> event handler, hide it.</a:t>
            </a:r>
          </a:p>
          <a:p>
            <a:pPr>
              <a:defRPr/>
            </a:pPr>
            <a:endParaRPr lang="en-US" dirty="0" smtClean="0"/>
          </a:p>
          <a:p>
            <a:pPr>
              <a:defRPr/>
            </a:pPr>
            <a:r>
              <a:rPr lang="en-US" dirty="0" smtClean="0"/>
              <a:t>The following are examples of scenarios where you must provide client script to show an </a:t>
            </a:r>
            <a:r>
              <a:rPr lang="en-US" dirty="0" err="1" smtClean="0"/>
              <a:t>UpdateProgress</a:t>
            </a:r>
            <a:r>
              <a:rPr lang="en-US" dirty="0" smtClean="0"/>
              <a:t> control when a target </a:t>
            </a:r>
            <a:r>
              <a:rPr lang="en-US" dirty="0" err="1" smtClean="0"/>
              <a:t>UpdatePanel</a:t>
            </a:r>
            <a:r>
              <a:rPr lang="en-US" dirty="0" smtClean="0"/>
              <a:t> is updated:</a:t>
            </a:r>
          </a:p>
          <a:p>
            <a:pPr>
              <a:defRPr/>
            </a:pPr>
            <a:endParaRPr lang="en-US" dirty="0" smtClean="0"/>
          </a:p>
          <a:p>
            <a:pPr lvl="1">
              <a:buFont typeface="Arial" pitchFamily="34" charset="0"/>
              <a:buChar char="•"/>
              <a:defRPr/>
            </a:pPr>
            <a:r>
              <a:rPr lang="en-US" dirty="0" smtClean="0"/>
              <a:t>A </a:t>
            </a:r>
            <a:r>
              <a:rPr lang="en-US" dirty="0" err="1" smtClean="0"/>
              <a:t>postback</a:t>
            </a:r>
            <a:r>
              <a:rPr lang="en-US" dirty="0" smtClean="0"/>
              <a:t> from a control that is registered as an asynchronous </a:t>
            </a:r>
            <a:r>
              <a:rPr lang="en-US" dirty="0" err="1" smtClean="0"/>
              <a:t>postback</a:t>
            </a:r>
            <a:r>
              <a:rPr lang="en-US" dirty="0" smtClean="0"/>
              <a:t> trigger for the panel, and there is an </a:t>
            </a:r>
            <a:r>
              <a:rPr lang="en-US" dirty="0" err="1" smtClean="0"/>
              <a:t>UpdateProgress</a:t>
            </a:r>
            <a:r>
              <a:rPr lang="en-US" dirty="0" smtClean="0"/>
              <a:t> control on the page but its </a:t>
            </a:r>
            <a:r>
              <a:rPr lang="en-US" dirty="0" err="1" smtClean="0"/>
              <a:t>AssociatedUpdatePanelID</a:t>
            </a:r>
            <a:r>
              <a:rPr lang="en-US" dirty="0" smtClean="0"/>
              <a:t> property is not set to the panel's ID.</a:t>
            </a:r>
          </a:p>
          <a:p>
            <a:pPr lvl="1">
              <a:buFont typeface="Arial" pitchFamily="34" charset="0"/>
              <a:buChar char="•"/>
              <a:defRPr/>
            </a:pPr>
            <a:r>
              <a:rPr lang="en-US" dirty="0" err="1" smtClean="0"/>
              <a:t>Postbacks</a:t>
            </a:r>
            <a:r>
              <a:rPr lang="en-US" dirty="0" smtClean="0"/>
              <a:t> from controls that are registered as asynchronous </a:t>
            </a:r>
            <a:r>
              <a:rPr lang="en-US" dirty="0" err="1" smtClean="0"/>
              <a:t>postback</a:t>
            </a:r>
            <a:r>
              <a:rPr lang="en-US" dirty="0" smtClean="0"/>
              <a:t> controls using the </a:t>
            </a:r>
            <a:r>
              <a:rPr lang="en-US" dirty="0" err="1" smtClean="0"/>
              <a:t>RegisterAsyncPostBackControl</a:t>
            </a:r>
            <a:r>
              <a:rPr lang="en-US" dirty="0" smtClean="0"/>
              <a:t>(Control) method of the </a:t>
            </a:r>
            <a:r>
              <a:rPr lang="en-US" dirty="0" err="1" smtClean="0"/>
              <a:t>ScriptManager</a:t>
            </a:r>
            <a:r>
              <a:rPr lang="en-US" dirty="0" smtClean="0"/>
              <a:t> control.</a:t>
            </a:r>
          </a:p>
          <a:p>
            <a:pPr>
              <a:defRPr/>
            </a:pPr>
            <a:endParaRPr lang="en-US" dirty="0" smtClean="0"/>
          </a:p>
          <a:p>
            <a:pPr>
              <a:defRPr/>
            </a:pPr>
            <a:endParaRPr lang="en-US" dirty="0" smtClean="0"/>
          </a:p>
          <a:p>
            <a:pPr>
              <a:defRPr/>
            </a:pP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4/17/2008 11:43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smtClean="0"/>
              <a:t>USE</a:t>
            </a:r>
            <a:r>
              <a:rPr lang="pt-PT" baseline="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4/17/2008 11:44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smtClean="0"/>
              <a:t>USE</a:t>
            </a:r>
            <a:r>
              <a:rPr lang="pt-PT" baseline="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4/17/2008 12:36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USE</a:t>
            </a:r>
            <a:r>
              <a:rPr lang="pt-PT" baseline="0" dirty="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4/17/2008 11:44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USE</a:t>
            </a:r>
            <a:r>
              <a:rPr lang="pt-PT" baseline="0" dirty="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4/17/2008 11:44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PROVIDE</a:t>
            </a:r>
            <a:r>
              <a:rPr lang="pt-PT" baseline="0" dirty="0" smtClean="0"/>
              <a:t> 5 MIN BEFORE SESSION ENDS FOR Q&amp;A.</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4/17/2008 11:44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9" name="TextBox 8"/>
          <p:cNvSpPr txBox="1"/>
          <p:nvPr userDrawn="1"/>
        </p:nvSpPr>
        <p:spPr>
          <a:xfrm>
            <a:off x="2519142" y="6643710"/>
            <a:ext cx="1420582" cy="246221"/>
          </a:xfrm>
          <a:prstGeom prst="rect">
            <a:avLst/>
          </a:prstGeom>
          <a:noFill/>
        </p:spPr>
        <p:txBody>
          <a:bodyPr wrap="none" rtlCol="0">
            <a:spAutoFit/>
          </a:bodyPr>
          <a:lstStyle/>
          <a:p>
            <a:r>
              <a:rPr lang="de-DE" sz="1000" dirty="0" smtClean="0">
                <a:latin typeface="Lucida Sans" pitchFamily="34" charset="0"/>
              </a:rPr>
              <a:t>www.dnug-koeln.de</a:t>
            </a:r>
            <a:endParaRPr lang="de-DE" sz="1000" dirty="0">
              <a:latin typeface="Lucida Sans" pitchFamily="34" charset="0"/>
            </a:endParaRPr>
          </a:p>
        </p:txBody>
      </p:sp>
      <p:sp>
        <p:nvSpPr>
          <p:cNvPr id="10" name="TextBox 9"/>
          <p:cNvSpPr txBox="1"/>
          <p:nvPr userDrawn="1"/>
        </p:nvSpPr>
        <p:spPr>
          <a:xfrm>
            <a:off x="6725410" y="6643710"/>
            <a:ext cx="1204176" cy="200055"/>
          </a:xfrm>
          <a:prstGeom prst="rect">
            <a:avLst/>
          </a:prstGeom>
          <a:noFill/>
        </p:spPr>
        <p:txBody>
          <a:bodyPr wrap="none" rtlCol="0">
            <a:spAutoFit/>
          </a:bodyPr>
          <a:lstStyle/>
          <a:p>
            <a:r>
              <a:rPr lang="de-DE" sz="700" dirty="0" smtClean="0">
                <a:latin typeface="Lucida Sans" pitchFamily="34" charset="0"/>
              </a:rPr>
              <a:t>www.justcommunity.de</a:t>
            </a:r>
            <a:endParaRPr lang="de-DE" sz="700" dirty="0">
              <a:latin typeface="Lucida Sans"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2" name="Picture 1"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0.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C:\Users\i-chless\Desktop\Microsoft Student Partners (extern).png"/>
          <p:cNvPicPr>
            <a:picLocks noChangeAspect="1" noChangeArrowheads="1"/>
          </p:cNvPicPr>
          <p:nvPr userDrawn="1"/>
        </p:nvPicPr>
        <p:blipFill>
          <a:blip r:embed="rId12"/>
          <a:stretch>
            <a:fillRect/>
          </a:stretch>
        </p:blipFill>
        <p:spPr bwMode="auto">
          <a:xfrm>
            <a:off x="0" y="0"/>
            <a:ext cx="9144001" cy="6858000"/>
          </a:xfrm>
          <a:prstGeom prst="rect">
            <a:avLst/>
          </a:prstGeom>
          <a:noFill/>
        </p:spPr>
      </p:pic>
      <p:sp>
        <p:nvSpPr>
          <p:cNvPr id="2" name="Title Placeholder 1"/>
          <p:cNvSpPr>
            <a:spLocks noGrp="1"/>
          </p:cNvSpPr>
          <p:nvPr>
            <p:ph type="title"/>
          </p:nvPr>
        </p:nvSpPr>
        <p:spPr>
          <a:xfrm>
            <a:off x="381000" y="357166"/>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userDrawn="1"/>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n-Cornelius.Molnar@studentprogram.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gif"/><Relationship Id="rId7" Type="http://schemas.openxmlformats.org/officeDocument/2006/relationships/image" Target="../media/image11.gif"/><Relationship Id="rId12" Type="http://schemas.openxmlformats.org/officeDocument/2006/relationships/image" Target="../media/image16.gi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gif"/><Relationship Id="rId11" Type="http://schemas.openxmlformats.org/officeDocument/2006/relationships/image" Target="../media/image15.gif"/><Relationship Id="rId5" Type="http://schemas.openxmlformats.org/officeDocument/2006/relationships/image" Target="../media/image9.gif"/><Relationship Id="rId10" Type="http://schemas.openxmlformats.org/officeDocument/2006/relationships/image" Target="../media/image14.gif"/><Relationship Id="rId4" Type="http://schemas.openxmlformats.org/officeDocument/2006/relationships/image" Target="../media/image8.gif"/><Relationship Id="rId9" Type="http://schemas.openxmlformats.org/officeDocument/2006/relationships/image" Target="../media/image13.gi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2048381"/>
            <a:ext cx="7681913" cy="1523495"/>
          </a:xfrm>
        </p:spPr>
        <p:txBody>
          <a:bodyPr/>
          <a:lstStyle/>
          <a:p>
            <a:r>
              <a:rPr lang="fr-FR" dirty="0" smtClean="0"/>
              <a:t>ASP.NET AJAX</a:t>
            </a:r>
            <a:endParaRPr lang="en-US" dirty="0"/>
          </a:p>
        </p:txBody>
      </p:sp>
      <p:sp>
        <p:nvSpPr>
          <p:cNvPr id="3" name="Subtitle 2"/>
          <p:cNvSpPr>
            <a:spLocks noGrp="1"/>
          </p:cNvSpPr>
          <p:nvPr>
            <p:ph type="subTitle" idx="1"/>
          </p:nvPr>
        </p:nvSpPr>
        <p:spPr/>
        <p:txBody>
          <a:bodyPr/>
          <a:lstStyle/>
          <a:p>
            <a:r>
              <a:rPr lang="en-US" dirty="0" smtClean="0"/>
              <a:t>Jan-Cornelius Molnar</a:t>
            </a:r>
          </a:p>
          <a:p>
            <a:r>
              <a:rPr lang="en-US" dirty="0" smtClean="0">
                <a:hlinkClick r:id="rId3"/>
              </a:rPr>
              <a:t>Jan-Cornelius.Molnar@studentprogram.de</a:t>
            </a:r>
            <a:endParaRPr lang="en-US" dirty="0" smtClean="0"/>
          </a:p>
          <a:p>
            <a:endParaRPr lang="en-US" dirty="0" smtClean="0"/>
          </a:p>
          <a:p>
            <a:r>
              <a:rPr lang="en-US" dirty="0" err="1" smtClean="0"/>
              <a:t>Universität</a:t>
            </a:r>
            <a:r>
              <a:rPr lang="en-US" dirty="0" smtClean="0"/>
              <a:t> Stuttgart</a:t>
            </a:r>
            <a:br>
              <a:rPr lang="en-US" dirty="0" smtClean="0"/>
            </a:b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smtClean="0"/>
              <a:t>AJAX </a:t>
            </a:r>
            <a:r>
              <a:rPr lang="en-US" dirty="0" smtClean="0"/>
              <a:t>Toolkit</a:t>
            </a:r>
            <a:endParaRPr lang="en-US" dirty="0"/>
          </a:p>
        </p:txBody>
      </p:sp>
      <p:sp>
        <p:nvSpPr>
          <p:cNvPr id="3" name="Subtitle 2"/>
          <p:cNvSpPr>
            <a:spLocks noGrp="1"/>
          </p:cNvSpPr>
          <p:nvPr>
            <p:ph type="subTitle" idx="1"/>
          </p:nvPr>
        </p:nvSpPr>
        <p:spPr>
          <a:xfrm>
            <a:off x="1368955" y="5324789"/>
            <a:ext cx="7043208" cy="461665"/>
          </a:xfrm>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Javascript</a:t>
            </a:r>
            <a:r>
              <a:rPr lang="en-US" dirty="0" smtClean="0"/>
              <a:t> </a:t>
            </a:r>
            <a:r>
              <a:rPr lang="en-US" dirty="0" err="1" smtClean="0"/>
              <a:t>Erweiterungen</a:t>
            </a:r>
            <a:endParaRPr lang="en-US" dirty="0"/>
          </a:p>
        </p:txBody>
      </p:sp>
      <p:sp>
        <p:nvSpPr>
          <p:cNvPr id="3" name="Inhaltsplatzhalter 2"/>
          <p:cNvSpPr>
            <a:spLocks noGrp="1"/>
          </p:cNvSpPr>
          <p:nvPr>
            <p:ph idx="1"/>
          </p:nvPr>
        </p:nvSpPr>
        <p:spPr>
          <a:xfrm>
            <a:off x="381000" y="1412875"/>
            <a:ext cx="8382000" cy="5318379"/>
          </a:xfrm>
        </p:spPr>
        <p:txBody>
          <a:bodyPr/>
          <a:lstStyle/>
          <a:p>
            <a:r>
              <a:rPr lang="en-AU" dirty="0" err="1" smtClean="0"/>
              <a:t>Vererbung</a:t>
            </a:r>
            <a:endParaRPr lang="en-AU" dirty="0" smtClean="0"/>
          </a:p>
          <a:p>
            <a:r>
              <a:rPr lang="en-AU" dirty="0" smtClean="0"/>
              <a:t>Interfaces + </a:t>
            </a:r>
            <a:r>
              <a:rPr lang="en-AU" dirty="0" err="1" smtClean="0"/>
              <a:t>Abstrakte</a:t>
            </a:r>
            <a:r>
              <a:rPr lang="en-AU" dirty="0" smtClean="0"/>
              <a:t> </a:t>
            </a:r>
            <a:r>
              <a:rPr lang="en-AU" dirty="0" err="1" smtClean="0"/>
              <a:t>Klassen</a:t>
            </a:r>
            <a:endParaRPr lang="en-AU" dirty="0" smtClean="0"/>
          </a:p>
          <a:p>
            <a:r>
              <a:rPr lang="en-AU" dirty="0" smtClean="0"/>
              <a:t>Namespaces</a:t>
            </a:r>
          </a:p>
          <a:p>
            <a:r>
              <a:rPr lang="en-AU" dirty="0" smtClean="0"/>
              <a:t>Enumerations</a:t>
            </a:r>
          </a:p>
          <a:p>
            <a:r>
              <a:rPr lang="en-AU" dirty="0" smtClean="0"/>
              <a:t>Delegates</a:t>
            </a:r>
          </a:p>
          <a:p>
            <a:r>
              <a:rPr lang="en-AU" dirty="0" smtClean="0"/>
              <a:t>Events</a:t>
            </a:r>
          </a:p>
          <a:p>
            <a:r>
              <a:rPr lang="en-AU" dirty="0" smtClean="0"/>
              <a:t>Partial Rendering Engine</a:t>
            </a:r>
          </a:p>
          <a:p>
            <a:r>
              <a:rPr lang="en-AU" dirty="0" smtClean="0"/>
              <a:t>Reflection</a:t>
            </a:r>
            <a:endParaRPr lang="en-US" dirty="0" smtClean="0"/>
          </a:p>
          <a:p>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a:t>Base Type Extensions</a:t>
            </a:r>
            <a:endParaRPr lang="en-US" dirty="0"/>
          </a:p>
        </p:txBody>
      </p:sp>
      <p:sp>
        <p:nvSpPr>
          <p:cNvPr id="3" name="Inhaltsplatzhalter 2"/>
          <p:cNvSpPr>
            <a:spLocks noGrp="1"/>
          </p:cNvSpPr>
          <p:nvPr>
            <p:ph idx="1"/>
          </p:nvPr>
        </p:nvSpPr>
        <p:spPr>
          <a:xfrm>
            <a:off x="381000" y="1412875"/>
            <a:ext cx="8382000" cy="3761030"/>
          </a:xfrm>
        </p:spPr>
        <p:txBody>
          <a:bodyPr/>
          <a:lstStyle/>
          <a:p>
            <a:r>
              <a:rPr lang="en-US" dirty="0" smtClean="0"/>
              <a:t>Microsoft AJAX Library </a:t>
            </a:r>
            <a:r>
              <a:rPr lang="en-US" dirty="0" err="1" smtClean="0"/>
              <a:t>erweitert</a:t>
            </a:r>
            <a:r>
              <a:rPr lang="en-US" dirty="0" smtClean="0"/>
              <a:t> JavaScript</a:t>
            </a:r>
          </a:p>
          <a:p>
            <a:pPr lvl="1"/>
            <a:r>
              <a:rPr lang="en-US" dirty="0" smtClean="0"/>
              <a:t>Array - add, </a:t>
            </a:r>
            <a:r>
              <a:rPr lang="en-US" dirty="0" err="1" smtClean="0"/>
              <a:t>addRange</a:t>
            </a:r>
            <a:r>
              <a:rPr lang="en-US" dirty="0" smtClean="0"/>
              <a:t>, contains, insert, etc.</a:t>
            </a:r>
          </a:p>
          <a:p>
            <a:pPr lvl="1"/>
            <a:r>
              <a:rPr lang="en-US" dirty="0" smtClean="0"/>
              <a:t>Boolean - parse</a:t>
            </a:r>
          </a:p>
          <a:p>
            <a:pPr lvl="1"/>
            <a:r>
              <a:rPr lang="en-US" dirty="0" smtClean="0"/>
              <a:t>Date - format, </a:t>
            </a:r>
            <a:r>
              <a:rPr lang="en-US" dirty="0" err="1" smtClean="0"/>
              <a:t>parselocale</a:t>
            </a:r>
            <a:r>
              <a:rPr lang="en-US" dirty="0" smtClean="0"/>
              <a:t>, </a:t>
            </a:r>
            <a:r>
              <a:rPr lang="en-US" dirty="0" err="1" smtClean="0"/>
              <a:t>parseInvariant</a:t>
            </a:r>
            <a:r>
              <a:rPr lang="en-US" dirty="0" smtClean="0"/>
              <a:t>, etc.</a:t>
            </a:r>
          </a:p>
          <a:p>
            <a:pPr lvl="1"/>
            <a:r>
              <a:rPr lang="en-US" dirty="0" smtClean="0"/>
              <a:t>Error - </a:t>
            </a:r>
            <a:r>
              <a:rPr lang="en-US" dirty="0" err="1" smtClean="0"/>
              <a:t>argumentOutOfRange</a:t>
            </a:r>
            <a:r>
              <a:rPr lang="en-US" dirty="0" smtClean="0"/>
              <a:t>, etc.</a:t>
            </a:r>
          </a:p>
          <a:p>
            <a:pPr lvl="1"/>
            <a:r>
              <a:rPr lang="en-US" dirty="0" smtClean="0"/>
              <a:t>Number - format, </a:t>
            </a:r>
            <a:r>
              <a:rPr lang="en-US" dirty="0" err="1" smtClean="0"/>
              <a:t>parseLocale</a:t>
            </a:r>
            <a:r>
              <a:rPr lang="en-US" dirty="0" smtClean="0"/>
              <a:t>, </a:t>
            </a:r>
            <a:r>
              <a:rPr lang="en-US" dirty="0" err="1" smtClean="0"/>
              <a:t>parseInvariant</a:t>
            </a:r>
            <a:endParaRPr lang="en-US" dirty="0" smtClean="0"/>
          </a:p>
          <a:p>
            <a:pPr lvl="1"/>
            <a:r>
              <a:rPr lang="en-US" dirty="0" smtClean="0"/>
              <a:t>Object - </a:t>
            </a:r>
            <a:r>
              <a:rPr lang="en-US" dirty="0" err="1" smtClean="0"/>
              <a:t>getType</a:t>
            </a:r>
            <a:r>
              <a:rPr lang="en-US" dirty="0" smtClean="0"/>
              <a:t>, </a:t>
            </a:r>
            <a:r>
              <a:rPr lang="en-US" dirty="0" err="1" smtClean="0"/>
              <a:t>getTypeName</a:t>
            </a:r>
            <a:endParaRPr lang="en-US" dirty="0" smtClean="0"/>
          </a:p>
          <a:p>
            <a:pPr lvl="1"/>
            <a:r>
              <a:rPr lang="en-US" dirty="0" smtClean="0"/>
              <a:t>String - format, </a:t>
            </a:r>
            <a:r>
              <a:rPr lang="en-US" dirty="0" err="1" smtClean="0"/>
              <a:t>endsWith</a:t>
            </a:r>
            <a:r>
              <a:rPr lang="en-US" dirty="0" smtClean="0"/>
              <a:t>, </a:t>
            </a:r>
            <a:r>
              <a:rPr lang="en-US" dirty="0" err="1" smtClean="0"/>
              <a:t>startWith</a:t>
            </a:r>
            <a:r>
              <a:rPr lang="en-US" dirty="0" smtClean="0"/>
              <a:t>, trim, etc.</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smtClean="0"/>
              <a:t>$get, $find &amp; $create </a:t>
            </a:r>
            <a:r>
              <a:rPr lang="de-DE" dirty="0" smtClean="0"/>
              <a:t>…</a:t>
            </a:r>
            <a:endParaRPr lang="en-US" dirty="0"/>
          </a:p>
        </p:txBody>
      </p:sp>
      <p:sp>
        <p:nvSpPr>
          <p:cNvPr id="3" name="Inhaltsplatzhalter 2"/>
          <p:cNvSpPr>
            <a:spLocks noGrp="1"/>
          </p:cNvSpPr>
          <p:nvPr>
            <p:ph idx="1"/>
          </p:nvPr>
        </p:nvSpPr>
        <p:spPr>
          <a:xfrm>
            <a:off x="381000" y="1412875"/>
            <a:ext cx="8382000" cy="5940088"/>
          </a:xfrm>
        </p:spPr>
        <p:txBody>
          <a:bodyPr/>
          <a:lstStyle/>
          <a:p>
            <a:r>
              <a:rPr lang="en-US" dirty="0" err="1" smtClean="0"/>
              <a:t>Globale</a:t>
            </a:r>
            <a:r>
              <a:rPr lang="en-US" dirty="0" smtClean="0"/>
              <a:t> </a:t>
            </a:r>
            <a:r>
              <a:rPr lang="en-US" dirty="0" err="1" smtClean="0"/>
              <a:t>Funktionen</a:t>
            </a:r>
            <a:endParaRPr lang="en-US" dirty="0" smtClean="0"/>
          </a:p>
          <a:p>
            <a:r>
              <a:rPr lang="en-US" dirty="0" err="1" smtClean="0"/>
              <a:t>Verweise</a:t>
            </a:r>
            <a:r>
              <a:rPr lang="en-US" dirty="0" smtClean="0"/>
              <a:t> auf </a:t>
            </a:r>
            <a:r>
              <a:rPr lang="en-US" dirty="0" err="1" smtClean="0"/>
              <a:t>statische</a:t>
            </a:r>
            <a:r>
              <a:rPr lang="en-US" dirty="0" smtClean="0"/>
              <a:t> </a:t>
            </a:r>
            <a:r>
              <a:rPr lang="en-US" dirty="0" err="1" smtClean="0"/>
              <a:t>Klassen</a:t>
            </a:r>
            <a:endParaRPr lang="en-US" dirty="0" smtClean="0"/>
          </a:p>
          <a:p>
            <a:pPr lvl="1"/>
            <a:r>
              <a:rPr lang="en-US" dirty="0" smtClean="0"/>
              <a:t>$get -&gt; </a:t>
            </a:r>
            <a:r>
              <a:rPr lang="en-US" dirty="0" err="1" smtClean="0"/>
              <a:t>Sys.UI.DomElement.getElementById</a:t>
            </a:r>
            <a:endParaRPr lang="en-US" dirty="0" smtClean="0"/>
          </a:p>
          <a:p>
            <a:pPr lvl="1"/>
            <a:r>
              <a:rPr lang="en-US" dirty="0" smtClean="0"/>
              <a:t>$create -&gt; </a:t>
            </a:r>
            <a:r>
              <a:rPr lang="en-US" dirty="0" err="1" smtClean="0"/>
              <a:t>Sys.Component.create</a:t>
            </a:r>
            <a:endParaRPr lang="en-US" dirty="0" smtClean="0"/>
          </a:p>
          <a:p>
            <a:pPr lvl="1"/>
            <a:r>
              <a:rPr lang="en-US" dirty="0" smtClean="0"/>
              <a:t>$find -&gt; </a:t>
            </a:r>
            <a:r>
              <a:rPr lang="de-DE" dirty="0" err="1" smtClean="0"/>
              <a:t>Sys.Application.findComponent</a:t>
            </a:r>
            <a:endParaRPr lang="de-DE" dirty="0" smtClean="0"/>
          </a:p>
          <a:p>
            <a:pPr lvl="1"/>
            <a:r>
              <a:rPr lang="de-DE" dirty="0" smtClean="0"/>
              <a:t>$</a:t>
            </a:r>
            <a:r>
              <a:rPr lang="de-DE" dirty="0" err="1" smtClean="0"/>
              <a:t>addHandler</a:t>
            </a:r>
            <a:r>
              <a:rPr lang="de-DE" dirty="0" smtClean="0"/>
              <a:t> -&gt; </a:t>
            </a:r>
            <a:br>
              <a:rPr lang="de-DE" dirty="0" smtClean="0"/>
            </a:br>
            <a:r>
              <a:rPr lang="de-DE" dirty="0" smtClean="0"/>
              <a:t>	</a:t>
            </a:r>
            <a:r>
              <a:rPr lang="de-DE" dirty="0" err="1" smtClean="0"/>
              <a:t>Sys.UI.DomEvent.addHandler</a:t>
            </a:r>
            <a:endParaRPr lang="de-DE" dirty="0" smtClean="0"/>
          </a:p>
          <a:p>
            <a:pPr lvl="1"/>
            <a:r>
              <a:rPr lang="de-DE" dirty="0" smtClean="0"/>
              <a:t>$</a:t>
            </a:r>
            <a:r>
              <a:rPr lang="de-DE" dirty="0" err="1" smtClean="0"/>
              <a:t>removeHandler</a:t>
            </a:r>
            <a:r>
              <a:rPr lang="de-DE" dirty="0" smtClean="0"/>
              <a:t> -&gt; 	</a:t>
            </a:r>
            <a:r>
              <a:rPr lang="de-DE" dirty="0" err="1" smtClean="0"/>
              <a:t>System.UI.DomEvent.removeHandler</a:t>
            </a:r>
            <a:endParaRPr lang="de-DE" dirty="0" smtClean="0"/>
          </a:p>
          <a:p>
            <a:pPr lvl="1"/>
            <a:r>
              <a:rPr lang="de-DE" dirty="0" smtClean="0"/>
              <a:t>$</a:t>
            </a:r>
            <a:r>
              <a:rPr lang="de-DE" dirty="0" err="1" smtClean="0"/>
              <a:t>clearHandlers</a:t>
            </a:r>
            <a:r>
              <a:rPr lang="de-DE" dirty="0" smtClean="0"/>
              <a:t> -&gt; 	</a:t>
            </a:r>
            <a:r>
              <a:rPr lang="de-DE" dirty="0" err="1" smtClean="0"/>
              <a:t>Sys.UI.DomEvent.clearHandlers</a:t>
            </a:r>
            <a:endParaRPr lang="de-DE" dirty="0" smtClean="0"/>
          </a:p>
          <a:p>
            <a:pPr lvl="1"/>
            <a:endParaRPr lang="en-US" dirty="0" smtClean="0"/>
          </a:p>
          <a:p>
            <a:pPr lvl="1">
              <a:buNone/>
            </a:pPr>
            <a:endParaRPr lang="en-US" dirty="0" smtClean="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Javascript</a:t>
            </a:r>
            <a:r>
              <a:rPr lang="en-US" dirty="0" smtClean="0"/>
              <a:t> </a:t>
            </a:r>
            <a:r>
              <a:rPr lang="en-US" dirty="0" err="1" smtClean="0"/>
              <a:t>Webservices</a:t>
            </a:r>
            <a:endParaRPr lang="en-US" dirty="0"/>
          </a:p>
        </p:txBody>
      </p:sp>
      <p:sp>
        <p:nvSpPr>
          <p:cNvPr id="3" name="Inhaltsplatzhalter 2"/>
          <p:cNvSpPr>
            <a:spLocks noGrp="1"/>
          </p:cNvSpPr>
          <p:nvPr>
            <p:ph idx="1"/>
          </p:nvPr>
        </p:nvSpPr>
        <p:spPr>
          <a:xfrm>
            <a:off x="381000" y="1412875"/>
            <a:ext cx="8382000" cy="3016210"/>
          </a:xfrm>
        </p:spPr>
        <p:txBody>
          <a:bodyPr/>
          <a:lstStyle/>
          <a:p>
            <a:r>
              <a:rPr lang="en-US" dirty="0" smtClean="0"/>
              <a:t>JSON </a:t>
            </a:r>
            <a:r>
              <a:rPr lang="en-US" dirty="0" err="1" smtClean="0"/>
              <a:t>statt</a:t>
            </a:r>
            <a:r>
              <a:rPr lang="en-US" dirty="0" smtClean="0"/>
              <a:t> XML</a:t>
            </a:r>
          </a:p>
          <a:p>
            <a:pPr lvl="1"/>
            <a:r>
              <a:rPr lang="de-DE" dirty="0" smtClean="0"/>
              <a:t>Ca. 30% weniger Overhead</a:t>
            </a:r>
          </a:p>
          <a:p>
            <a:pPr lvl="1"/>
            <a:r>
              <a:rPr lang="de-DE" dirty="0" smtClean="0"/>
              <a:t>Neues [</a:t>
            </a:r>
            <a:r>
              <a:rPr lang="de-DE" dirty="0" err="1" smtClean="0"/>
              <a:t>ScriptService</a:t>
            </a:r>
            <a:r>
              <a:rPr lang="de-DE" dirty="0" smtClean="0"/>
              <a:t>] Attribut</a:t>
            </a:r>
          </a:p>
          <a:p>
            <a:r>
              <a:rPr lang="de-DE" dirty="0" smtClean="0"/>
              <a:t>Automatische Generierung</a:t>
            </a:r>
          </a:p>
          <a:p>
            <a:r>
              <a:rPr lang="de-DE" dirty="0" smtClean="0"/>
              <a:t>Webservices Bridge</a:t>
            </a:r>
          </a:p>
          <a:p>
            <a:r>
              <a:rPr lang="de-DE" dirty="0" smtClean="0"/>
              <a:t>Alternative</a:t>
            </a:r>
            <a:r>
              <a:rPr lang="de-DE" smtClean="0"/>
              <a:t>: </a:t>
            </a:r>
            <a:r>
              <a:rPr lang="de-DE" b="1" smtClean="0"/>
              <a:t>PageMethod</a:t>
            </a:r>
            <a:endParaRPr lang="de-DE" dirty="0" smtClean="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err="1" smtClean="0"/>
              <a:t>Javascript</a:t>
            </a:r>
            <a:r>
              <a:rPr lang="en-US" dirty="0" smtClean="0"/>
              <a:t> </a:t>
            </a:r>
            <a:r>
              <a:rPr lang="en-US" dirty="0" err="1" smtClean="0"/>
              <a:t>Webservices</a:t>
            </a:r>
            <a:endParaRPr lang="en-US" dirty="0"/>
          </a:p>
        </p:txBody>
      </p:sp>
      <p:sp>
        <p:nvSpPr>
          <p:cNvPr id="3" name="Subtitle 2"/>
          <p:cNvSpPr>
            <a:spLocks noGrp="1"/>
          </p:cNvSpPr>
          <p:nvPr>
            <p:ph type="subTitle" idx="1"/>
          </p:nvPr>
        </p:nvSpPr>
        <p:spPr>
          <a:xfrm>
            <a:off x="1368955" y="5324789"/>
            <a:ext cx="7043208" cy="461665"/>
          </a:xfrm>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Javascript</a:t>
            </a:r>
            <a:r>
              <a:rPr lang="en-US" dirty="0" smtClean="0"/>
              <a:t> Debugging</a:t>
            </a:r>
            <a:endParaRPr lang="en-US" dirty="0"/>
          </a:p>
        </p:txBody>
      </p:sp>
      <p:sp>
        <p:nvSpPr>
          <p:cNvPr id="3" name="Inhaltsplatzhalter 2"/>
          <p:cNvSpPr>
            <a:spLocks noGrp="1"/>
          </p:cNvSpPr>
          <p:nvPr>
            <p:ph idx="1"/>
          </p:nvPr>
        </p:nvSpPr>
        <p:spPr>
          <a:xfrm>
            <a:off x="381000" y="1412875"/>
            <a:ext cx="8382000" cy="3964162"/>
          </a:xfrm>
        </p:spPr>
        <p:txBody>
          <a:bodyPr/>
          <a:lstStyle/>
          <a:p>
            <a:r>
              <a:rPr lang="de-DE" dirty="0" err="1" smtClean="0"/>
              <a:t>Sys.Debug</a:t>
            </a:r>
            <a:r>
              <a:rPr lang="de-DE" dirty="0" smtClean="0"/>
              <a:t> Objekt</a:t>
            </a:r>
          </a:p>
          <a:p>
            <a:pPr lvl="1"/>
            <a:r>
              <a:rPr lang="de-DE" dirty="0" smtClean="0"/>
              <a:t>Debugging</a:t>
            </a:r>
          </a:p>
          <a:p>
            <a:pPr lvl="1"/>
            <a:r>
              <a:rPr lang="de-DE" dirty="0" err="1" smtClean="0"/>
              <a:t>Tracing</a:t>
            </a:r>
            <a:endParaRPr lang="de-DE" dirty="0" smtClean="0"/>
          </a:p>
          <a:p>
            <a:endParaRPr lang="de-DE" dirty="0" smtClean="0"/>
          </a:p>
          <a:p>
            <a:endParaRPr lang="de-DE" dirty="0" smtClean="0"/>
          </a:p>
          <a:p>
            <a:r>
              <a:rPr lang="de-DE" dirty="0" err="1" smtClean="0"/>
              <a:t>MicrosoftAjax.debug.js</a:t>
            </a:r>
            <a:endParaRPr lang="de-DE" dirty="0" smtClean="0"/>
          </a:p>
          <a:p>
            <a:pPr lvl="1"/>
            <a:r>
              <a:rPr lang="de-DE" dirty="0" smtClean="0"/>
              <a:t>Lesbare Formatierung</a:t>
            </a:r>
          </a:p>
          <a:p>
            <a:pPr lvl="1"/>
            <a:r>
              <a:rPr lang="de-DE" dirty="0" smtClean="0"/>
              <a:t>Kommentare</a:t>
            </a:r>
          </a:p>
        </p:txBody>
      </p:sp>
      <p:pic>
        <p:nvPicPr>
          <p:cNvPr id="1026" name="Picture 2"/>
          <p:cNvPicPr>
            <a:picLocks noChangeAspect="1" noChangeArrowheads="1"/>
          </p:cNvPicPr>
          <p:nvPr/>
        </p:nvPicPr>
        <p:blipFill>
          <a:blip r:embed="rId2"/>
          <a:srcRect/>
          <a:stretch>
            <a:fillRect/>
          </a:stretch>
        </p:blipFill>
        <p:spPr bwMode="auto">
          <a:xfrm>
            <a:off x="4572000" y="1428736"/>
            <a:ext cx="3838575" cy="21240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err="1" smtClean="0"/>
              <a:t>Javascript</a:t>
            </a:r>
            <a:r>
              <a:rPr lang="en-US" dirty="0" smtClean="0"/>
              <a:t> Debugging</a:t>
            </a:r>
            <a:endParaRPr lang="en-US" dirty="0"/>
          </a:p>
        </p:txBody>
      </p:sp>
      <p:sp>
        <p:nvSpPr>
          <p:cNvPr id="3" name="Subtitle 2"/>
          <p:cNvSpPr>
            <a:spLocks noGrp="1"/>
          </p:cNvSpPr>
          <p:nvPr>
            <p:ph type="subTitle" idx="1"/>
          </p:nvPr>
        </p:nvSpPr>
        <p:spPr>
          <a:xfrm>
            <a:off x="1368955" y="5324789"/>
            <a:ext cx="7043208" cy="461665"/>
          </a:xfrm>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Q&amp;A</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7" name="Rectangle 21"/>
          <p:cNvSpPr>
            <a:spLocks noGrp="1" noChangeArrowheads="1"/>
          </p:cNvSpPr>
          <p:nvPr>
            <p:ph type="title"/>
          </p:nvPr>
        </p:nvSpPr>
        <p:spPr/>
        <p:txBody>
          <a:bodyPr/>
          <a:lstStyle/>
          <a:p>
            <a:pPr eaLnBrk="1" hangingPunct="1">
              <a:defRPr/>
            </a:pPr>
            <a:r>
              <a:rPr lang="en-AU" dirty="0" smtClean="0"/>
              <a:t>Agenda</a:t>
            </a:r>
            <a:endParaRPr lang="en-AU" sz="3600" dirty="0">
              <a:solidFill>
                <a:schemeClr val="accent1"/>
              </a:solidFill>
            </a:endParaRPr>
          </a:p>
        </p:txBody>
      </p:sp>
      <p:sp>
        <p:nvSpPr>
          <p:cNvPr id="4" name="Content Placeholder 3"/>
          <p:cNvSpPr>
            <a:spLocks noGrp="1"/>
          </p:cNvSpPr>
          <p:nvPr>
            <p:ph idx="1"/>
          </p:nvPr>
        </p:nvSpPr>
        <p:spPr>
          <a:xfrm>
            <a:off x="381000" y="1412875"/>
            <a:ext cx="8382000" cy="2068259"/>
          </a:xfrm>
        </p:spPr>
        <p:txBody>
          <a:bodyPr/>
          <a:lstStyle/>
          <a:p>
            <a:r>
              <a:rPr lang="pt-PT" dirty="0" smtClean="0"/>
              <a:t>Warum noch ein AJAX Framework?</a:t>
            </a:r>
          </a:p>
          <a:p>
            <a:r>
              <a:rPr lang="pt-PT" dirty="0" smtClean="0"/>
              <a:t>Architektur</a:t>
            </a:r>
          </a:p>
          <a:p>
            <a:r>
              <a:rPr lang="pt-PT" dirty="0" smtClean="0"/>
              <a:t>Server Side</a:t>
            </a:r>
            <a:endParaRPr lang="pt-PT" dirty="0" smtClean="0"/>
          </a:p>
          <a:p>
            <a:r>
              <a:rPr lang="pt-PT" dirty="0" smtClean="0"/>
              <a:t>Client Side</a:t>
            </a:r>
            <a:endParaRPr lang="pt-PT" dirty="0" smtClean="0"/>
          </a:p>
        </p:txBody>
      </p:sp>
    </p:spTree>
  </p:cSld>
  <p:clrMapOvr>
    <a:masterClrMapping/>
  </p:clrMapOvr>
  <p:transition advTm="1525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Warum noch ein AJAX </a:t>
            </a:r>
            <a:r>
              <a:rPr lang="de-DE" dirty="0" err="1" smtClean="0"/>
              <a:t>Fx</a:t>
            </a:r>
            <a:r>
              <a:rPr lang="de-DE" dirty="0" smtClean="0"/>
              <a:t>?</a:t>
            </a:r>
            <a:endParaRPr lang="de-DE" dirty="0"/>
          </a:p>
        </p:txBody>
      </p:sp>
      <p:sp>
        <p:nvSpPr>
          <p:cNvPr id="3" name="Inhaltsplatzhalter 2"/>
          <p:cNvSpPr>
            <a:spLocks noGrp="1"/>
          </p:cNvSpPr>
          <p:nvPr>
            <p:ph idx="1"/>
          </p:nvPr>
        </p:nvSpPr>
        <p:spPr>
          <a:xfrm>
            <a:off x="381000" y="1412875"/>
            <a:ext cx="8382000" cy="3422475"/>
          </a:xfrm>
        </p:spPr>
        <p:txBody>
          <a:bodyPr/>
          <a:lstStyle/>
          <a:p>
            <a:pPr lvl="1">
              <a:lnSpc>
                <a:spcPct val="70000"/>
              </a:lnSpc>
              <a:defRPr/>
            </a:pPr>
            <a:endParaRPr lang="en-US" sz="400" dirty="0" smtClean="0"/>
          </a:p>
          <a:p>
            <a:pPr lvl="0">
              <a:lnSpc>
                <a:spcPct val="70000"/>
              </a:lnSpc>
              <a:defRPr/>
            </a:pPr>
            <a:r>
              <a:rPr lang="en-US" dirty="0" err="1" smtClean="0"/>
              <a:t>Einheitliches</a:t>
            </a:r>
            <a:r>
              <a:rPr lang="en-US" dirty="0" smtClean="0"/>
              <a:t> </a:t>
            </a:r>
            <a:r>
              <a:rPr lang="en-US" dirty="0" err="1" smtClean="0"/>
              <a:t>Programmiermodell</a:t>
            </a:r>
            <a:endParaRPr lang="en-US" dirty="0" smtClean="0"/>
          </a:p>
          <a:p>
            <a:pPr lvl="0">
              <a:lnSpc>
                <a:spcPct val="70000"/>
              </a:lnSpc>
              <a:defRPr/>
            </a:pPr>
            <a:r>
              <a:rPr lang="en-US" dirty="0" smtClean="0"/>
              <a:t>Visual Studio Integration</a:t>
            </a:r>
          </a:p>
          <a:p>
            <a:pPr lvl="1">
              <a:lnSpc>
                <a:spcPct val="70000"/>
              </a:lnSpc>
              <a:defRPr/>
            </a:pPr>
            <a:r>
              <a:rPr lang="en-US" dirty="0" smtClean="0"/>
              <a:t>IntelliSense, Debugger, …</a:t>
            </a:r>
          </a:p>
          <a:p>
            <a:pPr lvl="0">
              <a:lnSpc>
                <a:spcPct val="70000"/>
              </a:lnSpc>
              <a:defRPr/>
            </a:pPr>
            <a:r>
              <a:rPr lang="en-US" dirty="0" smtClean="0"/>
              <a:t>ASP.NET Server Controls</a:t>
            </a:r>
          </a:p>
          <a:p>
            <a:pPr lvl="1">
              <a:lnSpc>
                <a:spcPct val="70000"/>
              </a:lnSpc>
              <a:defRPr/>
            </a:pPr>
            <a:r>
              <a:rPr lang="en-US" dirty="0" smtClean="0"/>
              <a:t>Ajax “</a:t>
            </a:r>
            <a:r>
              <a:rPr lang="en-US" dirty="0" err="1" smtClean="0"/>
              <a:t>ohne</a:t>
            </a:r>
            <a:r>
              <a:rPr lang="en-US" dirty="0" smtClean="0"/>
              <a:t>” JavaScript </a:t>
            </a:r>
            <a:r>
              <a:rPr lang="en-US" dirty="0" smtClean="0">
                <a:sym typeface="Wingdings" pitchFamily="2" charset="2"/>
              </a:rPr>
              <a:t></a:t>
            </a:r>
          </a:p>
          <a:p>
            <a:pPr>
              <a:lnSpc>
                <a:spcPct val="70000"/>
              </a:lnSpc>
              <a:defRPr/>
            </a:pPr>
            <a:r>
              <a:rPr lang="en-US" dirty="0" smtClean="0">
                <a:sym typeface="Wingdings" pitchFamily="2" charset="2"/>
              </a:rPr>
              <a:t>AJAX Client Library</a:t>
            </a:r>
          </a:p>
          <a:p>
            <a:pPr lvl="1">
              <a:lnSpc>
                <a:spcPct val="70000"/>
              </a:lnSpc>
              <a:defRPr/>
            </a:pPr>
            <a:r>
              <a:rPr lang="en-US" dirty="0" smtClean="0">
                <a:sym typeface="Wingdings" pitchFamily="2" charset="2"/>
              </a:rPr>
              <a:t>HTML, ASP.NET, PHP, ColdFusion, …</a:t>
            </a:r>
          </a:p>
          <a:p>
            <a:pPr>
              <a:lnSpc>
                <a:spcPct val="70000"/>
              </a:lnSpc>
              <a:defRPr/>
            </a:pPr>
            <a:r>
              <a:rPr lang="en-US" dirty="0" smtClean="0">
                <a:sym typeface="Wingdings" pitchFamily="2" charset="2"/>
              </a:rPr>
              <a:t>cross browser, standards based</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AJAX Architektur</a:t>
            </a:r>
            <a:endParaRPr lang="de-DE" dirty="0"/>
          </a:p>
        </p:txBody>
      </p:sp>
      <p:grpSp>
        <p:nvGrpSpPr>
          <p:cNvPr id="4" name="Group 2"/>
          <p:cNvGrpSpPr>
            <a:grpSpLocks/>
          </p:cNvGrpSpPr>
          <p:nvPr/>
        </p:nvGrpSpPr>
        <p:grpSpPr bwMode="auto">
          <a:xfrm>
            <a:off x="4921250" y="2444750"/>
            <a:ext cx="3930650" cy="1766888"/>
            <a:chOff x="3854" y="1831"/>
            <a:chExt cx="2476" cy="1113"/>
          </a:xfrm>
        </p:grpSpPr>
        <p:sp>
          <p:nvSpPr>
            <p:cNvPr id="5" name="Rectangle 3"/>
            <p:cNvSpPr>
              <a:spLocks noChangeArrowheads="1"/>
            </p:cNvSpPr>
            <p:nvPr/>
          </p:nvSpPr>
          <p:spPr bwMode="auto">
            <a:xfrm>
              <a:off x="3854" y="1831"/>
              <a:ext cx="2476" cy="1113"/>
            </a:xfrm>
            <a:prstGeom prst="rect">
              <a:avLst/>
            </a:prstGeom>
            <a:gradFill rotWithShape="1">
              <a:gsLst>
                <a:gs pos="0">
                  <a:schemeClr val="accent1">
                    <a:gamma/>
                    <a:shade val="76078"/>
                    <a:invGamma/>
                  </a:schemeClr>
                </a:gs>
                <a:gs pos="50000">
                  <a:schemeClr val="accent1"/>
                </a:gs>
                <a:gs pos="100000">
                  <a:schemeClr val="accent1">
                    <a:gamma/>
                    <a:shade val="76078"/>
                    <a:invGamma/>
                  </a:schemeClr>
                </a:gs>
              </a:gsLst>
              <a:lin ang="2700000" scaled="1"/>
            </a:gradFill>
            <a:ln w="9525">
              <a:solidFill>
                <a:schemeClr val="accent1"/>
              </a:solidFill>
              <a:miter lim="800000"/>
              <a:headEnd/>
              <a:tailEnd/>
            </a:ln>
            <a:effectLst>
              <a:outerShdw dist="71842" dir="2700000" algn="ctr" rotWithShape="0">
                <a:schemeClr val="bg1">
                  <a:alpha val="50000"/>
                </a:schemeClr>
              </a:outerShdw>
            </a:effectLst>
          </p:spPr>
          <p:txBody>
            <a:bodyPr/>
            <a:lstStyle/>
            <a:p>
              <a:pPr>
                <a:defRPr/>
              </a:pPr>
              <a:r>
                <a:rPr lang="en-US" dirty="0">
                  <a:solidFill>
                    <a:schemeClr val="bg1"/>
                  </a:solidFill>
                  <a:latin typeface="Segoe Semibold" pitchFamily="34" charset="0"/>
                  <a:cs typeface="Arial" charset="0"/>
                </a:rPr>
                <a:t>ASP.NET AJAX Server Extensions</a:t>
              </a:r>
            </a:p>
          </p:txBody>
        </p:sp>
        <p:sp>
          <p:nvSpPr>
            <p:cNvPr id="6" name="Rectangle 4"/>
            <p:cNvSpPr>
              <a:spLocks noChangeArrowheads="1"/>
            </p:cNvSpPr>
            <p:nvPr/>
          </p:nvSpPr>
          <p:spPr bwMode="auto">
            <a:xfrm>
              <a:off x="3915" y="2259"/>
              <a:ext cx="1047" cy="440"/>
            </a:xfrm>
            <a:prstGeom prst="rect">
              <a:avLst/>
            </a:prstGeom>
            <a:gradFill rotWithShape="1">
              <a:gsLst>
                <a:gs pos="0">
                  <a:schemeClr val="hlink">
                    <a:gamma/>
                    <a:shade val="56078"/>
                    <a:invGamma/>
                  </a:schemeClr>
                </a:gs>
                <a:gs pos="50000">
                  <a:schemeClr val="hlink"/>
                </a:gs>
                <a:gs pos="100000">
                  <a:schemeClr val="hlink">
                    <a:gamma/>
                    <a:shade val="56078"/>
                    <a:invGamma/>
                  </a:schemeClr>
                </a:gs>
              </a:gsLst>
              <a:lin ang="2700000" scaled="1"/>
            </a:gradFill>
            <a:ln w="9525">
              <a:solidFill>
                <a:schemeClr val="hlink"/>
              </a:solidFill>
              <a:miter lim="800000"/>
              <a:headEnd/>
              <a:tailEnd/>
            </a:ln>
            <a:effectLst>
              <a:outerShdw dist="35921" dir="2700000" algn="ctr" rotWithShape="0">
                <a:schemeClr val="bg1">
                  <a:alpha val="50000"/>
                </a:schemeClr>
              </a:outerShdw>
            </a:effectLst>
          </p:spPr>
          <p:txBody>
            <a:bodyPr anchor="ctr"/>
            <a:lstStyle/>
            <a:p>
              <a:pPr algn="ctr">
                <a:defRPr/>
              </a:pPr>
              <a:r>
                <a:rPr lang="en-US" sz="1600" dirty="0">
                  <a:solidFill>
                    <a:schemeClr val="bg2"/>
                  </a:solidFill>
                  <a:latin typeface="Segoe Semibold" pitchFamily="34" charset="0"/>
                  <a:cs typeface="Arial" charset="0"/>
                </a:rPr>
                <a:t>ASP.NET AJAX</a:t>
              </a:r>
            </a:p>
            <a:p>
              <a:pPr algn="ctr">
                <a:defRPr/>
              </a:pPr>
              <a:r>
                <a:rPr lang="en-US" sz="1600" dirty="0">
                  <a:solidFill>
                    <a:schemeClr val="bg2"/>
                  </a:solidFill>
                  <a:latin typeface="Segoe Semibold" pitchFamily="34" charset="0"/>
                  <a:cs typeface="Arial" charset="0"/>
                </a:rPr>
                <a:t>Server Controls</a:t>
              </a:r>
            </a:p>
          </p:txBody>
        </p:sp>
        <p:sp>
          <p:nvSpPr>
            <p:cNvPr id="7" name="Rectangle 5"/>
            <p:cNvSpPr>
              <a:spLocks noChangeArrowheads="1"/>
            </p:cNvSpPr>
            <p:nvPr/>
          </p:nvSpPr>
          <p:spPr bwMode="auto">
            <a:xfrm>
              <a:off x="5136" y="2083"/>
              <a:ext cx="1097" cy="380"/>
            </a:xfrm>
            <a:prstGeom prst="rect">
              <a:avLst/>
            </a:prstGeom>
            <a:gradFill rotWithShape="1">
              <a:gsLst>
                <a:gs pos="0">
                  <a:schemeClr val="hlink">
                    <a:gamma/>
                    <a:shade val="56078"/>
                    <a:invGamma/>
                  </a:schemeClr>
                </a:gs>
                <a:gs pos="50000">
                  <a:schemeClr val="hlink"/>
                </a:gs>
                <a:gs pos="100000">
                  <a:schemeClr val="hlink">
                    <a:gamma/>
                    <a:shade val="56078"/>
                    <a:invGamma/>
                  </a:schemeClr>
                </a:gs>
              </a:gsLst>
              <a:lin ang="2700000" scaled="1"/>
            </a:gradFill>
            <a:ln w="9525" algn="ctr">
              <a:solidFill>
                <a:schemeClr val="hlink"/>
              </a:solidFill>
              <a:miter lim="800000"/>
              <a:headEnd/>
              <a:tailEnd/>
            </a:ln>
            <a:effectLst>
              <a:outerShdw dist="35921" dir="2700000" algn="ctr" rotWithShape="0">
                <a:schemeClr val="bg1">
                  <a:alpha val="50000"/>
                </a:schemeClr>
              </a:outerShdw>
            </a:effectLst>
          </p:spPr>
          <p:txBody>
            <a:bodyPr anchor="ctr"/>
            <a:lstStyle/>
            <a:p>
              <a:pPr algn="ctr">
                <a:defRPr/>
              </a:pPr>
              <a:r>
                <a:rPr lang="en-US" sz="1600" dirty="0">
                  <a:solidFill>
                    <a:schemeClr val="bg2"/>
                  </a:solidFill>
                  <a:latin typeface="Segoe Semibold" pitchFamily="34" charset="0"/>
                  <a:cs typeface="Arial" charset="0"/>
                </a:rPr>
                <a:t>App Services Bridge</a:t>
              </a:r>
            </a:p>
          </p:txBody>
        </p:sp>
        <p:sp>
          <p:nvSpPr>
            <p:cNvPr id="8" name="Rectangle 6"/>
            <p:cNvSpPr>
              <a:spLocks noChangeArrowheads="1"/>
            </p:cNvSpPr>
            <p:nvPr/>
          </p:nvSpPr>
          <p:spPr bwMode="auto">
            <a:xfrm>
              <a:off x="5123" y="2527"/>
              <a:ext cx="1110" cy="343"/>
            </a:xfrm>
            <a:prstGeom prst="rect">
              <a:avLst/>
            </a:prstGeom>
            <a:gradFill rotWithShape="1">
              <a:gsLst>
                <a:gs pos="0">
                  <a:schemeClr val="hlink">
                    <a:gamma/>
                    <a:shade val="56078"/>
                    <a:invGamma/>
                  </a:schemeClr>
                </a:gs>
                <a:gs pos="50000">
                  <a:schemeClr val="hlink"/>
                </a:gs>
                <a:gs pos="100000">
                  <a:schemeClr val="hlink">
                    <a:gamma/>
                    <a:shade val="56078"/>
                    <a:invGamma/>
                  </a:schemeClr>
                </a:gs>
              </a:gsLst>
              <a:lin ang="2700000" scaled="1"/>
            </a:gradFill>
            <a:ln w="9525" algn="ctr">
              <a:solidFill>
                <a:schemeClr val="hlink"/>
              </a:solidFill>
              <a:miter lim="800000"/>
              <a:headEnd/>
              <a:tailEnd/>
            </a:ln>
            <a:effectLst>
              <a:outerShdw dist="35921" dir="2700000" algn="ctr" rotWithShape="0">
                <a:schemeClr val="bg1">
                  <a:alpha val="50000"/>
                </a:schemeClr>
              </a:outerShdw>
            </a:effectLst>
          </p:spPr>
          <p:txBody>
            <a:bodyPr anchor="ctr"/>
            <a:lstStyle/>
            <a:p>
              <a:pPr algn="ctr">
                <a:defRPr/>
              </a:pPr>
              <a:r>
                <a:rPr lang="en-US" sz="1600" dirty="0">
                  <a:solidFill>
                    <a:schemeClr val="bg2"/>
                  </a:solidFill>
                  <a:latin typeface="Segoe Semibold" pitchFamily="34" charset="0"/>
                  <a:cs typeface="Arial" charset="0"/>
                </a:rPr>
                <a:t>Web Services Bridge</a:t>
              </a:r>
            </a:p>
          </p:txBody>
        </p:sp>
      </p:grpSp>
      <p:sp>
        <p:nvSpPr>
          <p:cNvPr id="9" name="Line 8"/>
          <p:cNvSpPr>
            <a:spLocks noChangeShapeType="1"/>
          </p:cNvSpPr>
          <p:nvPr/>
        </p:nvSpPr>
        <p:spPr bwMode="auto">
          <a:xfrm>
            <a:off x="4786314" y="928670"/>
            <a:ext cx="1588" cy="5032375"/>
          </a:xfrm>
          <a:prstGeom prst="line">
            <a:avLst/>
          </a:prstGeom>
          <a:noFill/>
          <a:ln w="12700">
            <a:solidFill>
              <a:schemeClr val="tx1"/>
            </a:solidFill>
            <a:prstDash val="dash"/>
            <a:round/>
            <a:headEnd/>
            <a:tailEnd/>
          </a:ln>
        </p:spPr>
        <p:txBody>
          <a:bodyPr anchor="ctr"/>
          <a:lstStyle/>
          <a:p>
            <a:endParaRPr lang="en-US"/>
          </a:p>
        </p:txBody>
      </p:sp>
      <p:sp>
        <p:nvSpPr>
          <p:cNvPr id="10" name="Line 9"/>
          <p:cNvSpPr>
            <a:spLocks noChangeShapeType="1"/>
          </p:cNvSpPr>
          <p:nvPr/>
        </p:nvSpPr>
        <p:spPr bwMode="auto">
          <a:xfrm>
            <a:off x="428596" y="6000768"/>
            <a:ext cx="8401050" cy="1587"/>
          </a:xfrm>
          <a:prstGeom prst="line">
            <a:avLst/>
          </a:prstGeom>
          <a:noFill/>
          <a:ln w="12700">
            <a:solidFill>
              <a:schemeClr val="tx1"/>
            </a:solidFill>
            <a:round/>
            <a:headEnd type="triangle" w="med" len="med"/>
            <a:tailEnd type="triangle" w="med" len="med"/>
          </a:ln>
        </p:spPr>
        <p:txBody>
          <a:bodyPr anchor="ctr"/>
          <a:lstStyle/>
          <a:p>
            <a:endParaRPr lang="en-US"/>
          </a:p>
        </p:txBody>
      </p:sp>
      <p:sp>
        <p:nvSpPr>
          <p:cNvPr id="11" name="Rectangle 10"/>
          <p:cNvSpPr>
            <a:spLocks noChangeArrowheads="1"/>
          </p:cNvSpPr>
          <p:nvPr/>
        </p:nvSpPr>
        <p:spPr bwMode="auto">
          <a:xfrm>
            <a:off x="5572132" y="6099195"/>
            <a:ext cx="2481263" cy="231775"/>
          </a:xfrm>
          <a:prstGeom prst="rect">
            <a:avLst/>
          </a:prstGeom>
          <a:noFill/>
          <a:ln w="12700">
            <a:noFill/>
            <a:miter lim="800000"/>
            <a:headEnd type="none" w="sm" len="sm"/>
            <a:tailEnd type="none" w="sm" len="sm"/>
          </a:ln>
          <a:effectLst/>
        </p:spPr>
        <p:txBody>
          <a:bodyPr anchor="ctr"/>
          <a:lstStyle/>
          <a:p>
            <a:pPr algn="ctr">
              <a:lnSpc>
                <a:spcPct val="85000"/>
              </a:lnSpc>
              <a:spcBef>
                <a:spcPct val="20000"/>
              </a:spcBef>
              <a:defRPr/>
            </a:pPr>
            <a:r>
              <a:rPr lang="en-US" b="1" dirty="0">
                <a:effectLst>
                  <a:outerShdw blurRad="38100" dist="38100" dir="2700000" algn="tl">
                    <a:srgbClr val="000000"/>
                  </a:outerShdw>
                </a:effectLst>
                <a:latin typeface="Segoe Semibold" pitchFamily="34" charset="0"/>
              </a:rPr>
              <a:t>Server Framework</a:t>
            </a:r>
          </a:p>
        </p:txBody>
      </p:sp>
      <p:sp>
        <p:nvSpPr>
          <p:cNvPr id="12" name="Rectangle 11"/>
          <p:cNvSpPr>
            <a:spLocks noChangeArrowheads="1"/>
          </p:cNvSpPr>
          <p:nvPr/>
        </p:nvSpPr>
        <p:spPr bwMode="auto">
          <a:xfrm>
            <a:off x="642910" y="6072206"/>
            <a:ext cx="4318000" cy="285752"/>
          </a:xfrm>
          <a:prstGeom prst="rect">
            <a:avLst/>
          </a:prstGeom>
          <a:noFill/>
          <a:ln w="12700">
            <a:noFill/>
            <a:miter lim="800000"/>
            <a:headEnd type="none" w="sm" len="sm"/>
            <a:tailEnd type="none" w="sm" len="sm"/>
          </a:ln>
          <a:effectLst/>
        </p:spPr>
        <p:txBody>
          <a:bodyPr anchor="ctr"/>
          <a:lstStyle/>
          <a:p>
            <a:pPr algn="ctr">
              <a:lnSpc>
                <a:spcPct val="85000"/>
              </a:lnSpc>
              <a:spcBef>
                <a:spcPct val="20000"/>
              </a:spcBef>
              <a:defRPr/>
            </a:pPr>
            <a:r>
              <a:rPr lang="en-US" b="1" dirty="0">
                <a:effectLst>
                  <a:outerShdw blurRad="38100" dist="38100" dir="2700000" algn="tl">
                    <a:srgbClr val="000000"/>
                  </a:outerShdw>
                </a:effectLst>
                <a:latin typeface="Segoe Semibold" pitchFamily="34" charset="0"/>
              </a:rPr>
              <a:t>Client Framework and Services</a:t>
            </a:r>
          </a:p>
        </p:txBody>
      </p:sp>
      <p:grpSp>
        <p:nvGrpSpPr>
          <p:cNvPr id="13" name="Group 12"/>
          <p:cNvGrpSpPr>
            <a:grpSpLocks/>
          </p:cNvGrpSpPr>
          <p:nvPr/>
        </p:nvGrpSpPr>
        <p:grpSpPr bwMode="auto">
          <a:xfrm>
            <a:off x="2071670" y="2143116"/>
            <a:ext cx="2609850" cy="3676650"/>
            <a:chOff x="1158" y="1403"/>
            <a:chExt cx="1644" cy="2316"/>
          </a:xfrm>
        </p:grpSpPr>
        <p:sp>
          <p:nvSpPr>
            <p:cNvPr id="14" name="Rectangle 13"/>
            <p:cNvSpPr>
              <a:spLocks noChangeArrowheads="1"/>
            </p:cNvSpPr>
            <p:nvPr/>
          </p:nvSpPr>
          <p:spPr bwMode="auto">
            <a:xfrm>
              <a:off x="1158" y="1403"/>
              <a:ext cx="1644" cy="2316"/>
            </a:xfrm>
            <a:prstGeom prst="rect">
              <a:avLst/>
            </a:prstGeom>
            <a:gradFill rotWithShape="1">
              <a:gsLst>
                <a:gs pos="0">
                  <a:schemeClr val="accent1">
                    <a:gamma/>
                    <a:shade val="76078"/>
                    <a:invGamma/>
                  </a:schemeClr>
                </a:gs>
                <a:gs pos="50000">
                  <a:schemeClr val="accent1"/>
                </a:gs>
                <a:gs pos="100000">
                  <a:schemeClr val="accent1">
                    <a:gamma/>
                    <a:shade val="76078"/>
                    <a:invGamma/>
                  </a:schemeClr>
                </a:gs>
              </a:gsLst>
              <a:lin ang="2700000" scaled="1"/>
            </a:gradFill>
            <a:ln w="9525">
              <a:solidFill>
                <a:schemeClr val="accent1"/>
              </a:solidFill>
              <a:miter lim="800000"/>
              <a:headEnd/>
              <a:tailEnd/>
            </a:ln>
            <a:effectLst>
              <a:outerShdw dist="71842" dir="2700000" algn="ctr" rotWithShape="0">
                <a:schemeClr val="bg1">
                  <a:alpha val="50000"/>
                </a:schemeClr>
              </a:outerShdw>
            </a:effectLst>
          </p:spPr>
          <p:txBody>
            <a:bodyPr/>
            <a:lstStyle/>
            <a:p>
              <a:pPr>
                <a:defRPr/>
              </a:pPr>
              <a:r>
                <a:rPr lang="en-US" dirty="0">
                  <a:solidFill>
                    <a:schemeClr val="bg1"/>
                  </a:solidFill>
                  <a:latin typeface="Segoe Semibold" pitchFamily="34" charset="0"/>
                  <a:cs typeface="Arial" charset="0"/>
                </a:rPr>
                <a:t>Client Script Library</a:t>
              </a:r>
            </a:p>
          </p:txBody>
        </p:sp>
        <p:sp>
          <p:nvSpPr>
            <p:cNvPr id="15" name="Rectangle 14"/>
            <p:cNvSpPr>
              <a:spLocks noChangeArrowheads="1"/>
            </p:cNvSpPr>
            <p:nvPr/>
          </p:nvSpPr>
          <p:spPr bwMode="auto">
            <a:xfrm>
              <a:off x="1217" y="1829"/>
              <a:ext cx="1518" cy="323"/>
            </a:xfrm>
            <a:prstGeom prst="rect">
              <a:avLst/>
            </a:prstGeom>
            <a:gradFill rotWithShape="1">
              <a:gsLst>
                <a:gs pos="0">
                  <a:schemeClr val="hlink">
                    <a:gamma/>
                    <a:shade val="56078"/>
                    <a:invGamma/>
                  </a:schemeClr>
                </a:gs>
                <a:gs pos="50000">
                  <a:schemeClr val="hlink"/>
                </a:gs>
                <a:gs pos="100000">
                  <a:schemeClr val="hlink">
                    <a:gamma/>
                    <a:shade val="56078"/>
                    <a:invGamma/>
                  </a:schemeClr>
                </a:gs>
              </a:gsLst>
              <a:lin ang="2700000" scaled="1"/>
            </a:gradFill>
            <a:ln w="9525">
              <a:solidFill>
                <a:schemeClr val="hlink"/>
              </a:solidFill>
              <a:miter lim="800000"/>
              <a:headEnd/>
              <a:tailEnd/>
            </a:ln>
            <a:effectLst>
              <a:outerShdw dist="35921" dir="2700000" algn="ctr" rotWithShape="0">
                <a:schemeClr val="bg1">
                  <a:alpha val="50000"/>
                </a:schemeClr>
              </a:outerShdw>
            </a:effectLst>
          </p:spPr>
          <p:txBody>
            <a:bodyPr anchor="ctr"/>
            <a:lstStyle/>
            <a:p>
              <a:pPr algn="ctr">
                <a:defRPr/>
              </a:pPr>
              <a:r>
                <a:rPr lang="en-US" sz="1600" dirty="0">
                  <a:solidFill>
                    <a:schemeClr val="bg2"/>
                  </a:solidFill>
                  <a:latin typeface="Segoe Semibold" pitchFamily="34" charset="0"/>
                  <a:cs typeface="Arial" charset="0"/>
                </a:rPr>
                <a:t>Controls, Components</a:t>
              </a:r>
            </a:p>
          </p:txBody>
        </p:sp>
        <p:sp>
          <p:nvSpPr>
            <p:cNvPr id="16" name="Rectangle 15"/>
            <p:cNvSpPr>
              <a:spLocks noChangeArrowheads="1"/>
            </p:cNvSpPr>
            <p:nvPr/>
          </p:nvSpPr>
          <p:spPr bwMode="auto">
            <a:xfrm>
              <a:off x="1217" y="3079"/>
              <a:ext cx="1518" cy="305"/>
            </a:xfrm>
            <a:prstGeom prst="rect">
              <a:avLst/>
            </a:prstGeom>
            <a:gradFill rotWithShape="1">
              <a:gsLst>
                <a:gs pos="0">
                  <a:schemeClr val="hlink">
                    <a:gamma/>
                    <a:shade val="56078"/>
                    <a:invGamma/>
                  </a:schemeClr>
                </a:gs>
                <a:gs pos="50000">
                  <a:schemeClr val="hlink"/>
                </a:gs>
                <a:gs pos="100000">
                  <a:schemeClr val="hlink">
                    <a:gamma/>
                    <a:shade val="56078"/>
                    <a:invGamma/>
                  </a:schemeClr>
                </a:gs>
              </a:gsLst>
              <a:lin ang="2700000" scaled="1"/>
            </a:gradFill>
            <a:ln w="9525">
              <a:solidFill>
                <a:schemeClr val="hlink"/>
              </a:solidFill>
              <a:miter lim="800000"/>
              <a:headEnd/>
              <a:tailEnd/>
            </a:ln>
            <a:effectLst>
              <a:outerShdw dist="35921" dir="2700000" algn="ctr" rotWithShape="0">
                <a:schemeClr val="bg1">
                  <a:alpha val="50000"/>
                </a:schemeClr>
              </a:outerShdw>
            </a:effectLst>
          </p:spPr>
          <p:txBody>
            <a:bodyPr anchor="ctr"/>
            <a:lstStyle/>
            <a:p>
              <a:pPr algn="ctr">
                <a:defRPr/>
              </a:pPr>
              <a:r>
                <a:rPr lang="en-US" sz="1600" dirty="0">
                  <a:solidFill>
                    <a:schemeClr val="bg2"/>
                  </a:solidFill>
                  <a:latin typeface="Segoe Semibold" pitchFamily="34" charset="0"/>
                  <a:cs typeface="Arial" charset="0"/>
                </a:rPr>
                <a:t>Script Core</a:t>
              </a:r>
            </a:p>
          </p:txBody>
        </p:sp>
        <p:sp>
          <p:nvSpPr>
            <p:cNvPr id="17" name="Rectangle 16"/>
            <p:cNvSpPr>
              <a:spLocks noChangeArrowheads="1"/>
            </p:cNvSpPr>
            <p:nvPr/>
          </p:nvSpPr>
          <p:spPr bwMode="auto">
            <a:xfrm>
              <a:off x="1217" y="2690"/>
              <a:ext cx="1513" cy="317"/>
            </a:xfrm>
            <a:prstGeom prst="rect">
              <a:avLst/>
            </a:prstGeom>
            <a:gradFill rotWithShape="1">
              <a:gsLst>
                <a:gs pos="0">
                  <a:schemeClr val="hlink">
                    <a:gamma/>
                    <a:shade val="56078"/>
                    <a:invGamma/>
                  </a:schemeClr>
                </a:gs>
                <a:gs pos="50000">
                  <a:schemeClr val="hlink"/>
                </a:gs>
                <a:gs pos="100000">
                  <a:schemeClr val="hlink">
                    <a:gamma/>
                    <a:shade val="56078"/>
                    <a:invGamma/>
                  </a:schemeClr>
                </a:gs>
              </a:gsLst>
              <a:lin ang="2700000" scaled="1"/>
            </a:gradFill>
            <a:ln w="9525">
              <a:solidFill>
                <a:schemeClr val="hlink"/>
              </a:solidFill>
              <a:miter lim="800000"/>
              <a:headEnd/>
              <a:tailEnd/>
            </a:ln>
            <a:effectLst>
              <a:outerShdw dist="35921" dir="2700000" algn="ctr" rotWithShape="0">
                <a:schemeClr val="bg1">
                  <a:alpha val="50000"/>
                </a:schemeClr>
              </a:outerShdw>
            </a:effectLst>
          </p:spPr>
          <p:txBody>
            <a:bodyPr anchor="ctr"/>
            <a:lstStyle/>
            <a:p>
              <a:pPr algn="ctr">
                <a:defRPr/>
              </a:pPr>
              <a:r>
                <a:rPr lang="en-US" sz="1600" dirty="0">
                  <a:solidFill>
                    <a:schemeClr val="bg2"/>
                  </a:solidFill>
                  <a:latin typeface="Segoe Semibold" pitchFamily="34" charset="0"/>
                  <a:cs typeface="Arial" charset="0"/>
                </a:rPr>
                <a:t>Base Class Library</a:t>
              </a:r>
            </a:p>
          </p:txBody>
        </p:sp>
        <p:sp>
          <p:nvSpPr>
            <p:cNvPr id="18" name="Rectangle 17"/>
            <p:cNvSpPr>
              <a:spLocks noChangeArrowheads="1"/>
            </p:cNvSpPr>
            <p:nvPr/>
          </p:nvSpPr>
          <p:spPr bwMode="auto">
            <a:xfrm>
              <a:off x="1217" y="2224"/>
              <a:ext cx="1518" cy="399"/>
            </a:xfrm>
            <a:prstGeom prst="rect">
              <a:avLst/>
            </a:prstGeom>
            <a:gradFill rotWithShape="1">
              <a:gsLst>
                <a:gs pos="0">
                  <a:schemeClr val="hlink">
                    <a:gamma/>
                    <a:shade val="56078"/>
                    <a:invGamma/>
                  </a:schemeClr>
                </a:gs>
                <a:gs pos="50000">
                  <a:schemeClr val="hlink"/>
                </a:gs>
                <a:gs pos="100000">
                  <a:schemeClr val="hlink">
                    <a:gamma/>
                    <a:shade val="56078"/>
                    <a:invGamma/>
                  </a:schemeClr>
                </a:gs>
              </a:gsLst>
              <a:lin ang="2700000" scaled="1"/>
            </a:gradFill>
            <a:ln w="9525">
              <a:solidFill>
                <a:schemeClr val="hlink"/>
              </a:solidFill>
              <a:miter lim="800000"/>
              <a:headEnd/>
              <a:tailEnd/>
            </a:ln>
            <a:effectLst>
              <a:outerShdw dist="35921" dir="2700000" algn="ctr" rotWithShape="0">
                <a:schemeClr val="bg1">
                  <a:alpha val="50000"/>
                </a:schemeClr>
              </a:outerShdw>
            </a:effectLst>
          </p:spPr>
          <p:txBody>
            <a:bodyPr anchor="ctr"/>
            <a:lstStyle/>
            <a:p>
              <a:pPr algn="ctr">
                <a:defRPr/>
              </a:pPr>
              <a:r>
                <a:rPr lang="en-US" sz="1600" dirty="0">
                  <a:solidFill>
                    <a:schemeClr val="bg2"/>
                  </a:solidFill>
                  <a:latin typeface="Segoe Semibold" pitchFamily="34" charset="0"/>
                  <a:cs typeface="Arial" charset="0"/>
                </a:rPr>
                <a:t>Component Model and UI Framework</a:t>
              </a:r>
            </a:p>
          </p:txBody>
        </p:sp>
        <p:sp>
          <p:nvSpPr>
            <p:cNvPr id="19" name="Rectangle 18"/>
            <p:cNvSpPr>
              <a:spLocks noChangeArrowheads="1"/>
            </p:cNvSpPr>
            <p:nvPr/>
          </p:nvSpPr>
          <p:spPr bwMode="auto">
            <a:xfrm>
              <a:off x="1217" y="3431"/>
              <a:ext cx="1518" cy="221"/>
            </a:xfrm>
            <a:prstGeom prst="rect">
              <a:avLst/>
            </a:prstGeom>
            <a:gradFill rotWithShape="1">
              <a:gsLst>
                <a:gs pos="0">
                  <a:schemeClr val="hlink">
                    <a:gamma/>
                    <a:shade val="56078"/>
                    <a:invGamma/>
                  </a:schemeClr>
                </a:gs>
                <a:gs pos="50000">
                  <a:schemeClr val="hlink"/>
                </a:gs>
                <a:gs pos="100000">
                  <a:schemeClr val="hlink">
                    <a:gamma/>
                    <a:shade val="56078"/>
                    <a:invGamma/>
                  </a:schemeClr>
                </a:gs>
              </a:gsLst>
              <a:lin ang="2700000" scaled="1"/>
            </a:gradFill>
            <a:ln w="9525">
              <a:solidFill>
                <a:schemeClr val="hlink"/>
              </a:solidFill>
              <a:miter lim="800000"/>
              <a:headEnd/>
              <a:tailEnd/>
            </a:ln>
            <a:effectLst>
              <a:outerShdw dist="35921" dir="2700000" algn="ctr" rotWithShape="0">
                <a:schemeClr val="bg1">
                  <a:alpha val="50000"/>
                </a:schemeClr>
              </a:outerShdw>
            </a:effectLst>
          </p:spPr>
          <p:txBody>
            <a:bodyPr anchor="ctr"/>
            <a:lstStyle/>
            <a:p>
              <a:pPr algn="ctr">
                <a:defRPr/>
              </a:pPr>
              <a:r>
                <a:rPr lang="en-US" sz="1600" dirty="0">
                  <a:solidFill>
                    <a:schemeClr val="bg2"/>
                  </a:solidFill>
                  <a:latin typeface="Segoe Semibold" pitchFamily="34" charset="0"/>
                  <a:cs typeface="Arial" charset="0"/>
                </a:rPr>
                <a:t>Browser Compatibility</a:t>
              </a:r>
            </a:p>
          </p:txBody>
        </p:sp>
      </p:grpSp>
      <p:sp>
        <p:nvSpPr>
          <p:cNvPr id="20" name="Rectangle 20"/>
          <p:cNvSpPr>
            <a:spLocks noChangeArrowheads="1"/>
          </p:cNvSpPr>
          <p:nvPr/>
        </p:nvSpPr>
        <p:spPr bwMode="auto">
          <a:xfrm>
            <a:off x="285720" y="4071942"/>
            <a:ext cx="1663700" cy="1724025"/>
          </a:xfrm>
          <a:prstGeom prst="rect">
            <a:avLst/>
          </a:prstGeom>
          <a:gradFill rotWithShape="1">
            <a:gsLst>
              <a:gs pos="0">
                <a:schemeClr val="accent1">
                  <a:gamma/>
                  <a:shade val="76078"/>
                  <a:invGamma/>
                </a:schemeClr>
              </a:gs>
              <a:gs pos="50000">
                <a:schemeClr val="accent1"/>
              </a:gs>
              <a:gs pos="100000">
                <a:schemeClr val="accent1">
                  <a:gamma/>
                  <a:shade val="76078"/>
                  <a:invGamma/>
                </a:schemeClr>
              </a:gs>
            </a:gsLst>
            <a:lin ang="2700000" scaled="1"/>
          </a:gradFill>
          <a:ln w="9525">
            <a:solidFill>
              <a:schemeClr val="accent1"/>
            </a:solidFill>
            <a:miter lim="800000"/>
            <a:headEnd/>
            <a:tailEnd/>
          </a:ln>
          <a:effectLst>
            <a:outerShdw dist="71842" dir="2700000" algn="ctr" rotWithShape="0">
              <a:schemeClr val="bg1">
                <a:alpha val="50000"/>
              </a:schemeClr>
            </a:outerShdw>
          </a:effectLst>
        </p:spPr>
        <p:txBody>
          <a:bodyPr/>
          <a:lstStyle/>
          <a:p>
            <a:pPr>
              <a:defRPr/>
            </a:pPr>
            <a:r>
              <a:rPr lang="en-US" dirty="0">
                <a:solidFill>
                  <a:schemeClr val="bg1"/>
                </a:solidFill>
                <a:latin typeface="Segoe Semibold" pitchFamily="34" charset="0"/>
                <a:cs typeface="Arial" charset="0"/>
              </a:rPr>
              <a:t>Client Application Services</a:t>
            </a:r>
            <a:endParaRPr lang="en-US" sz="1600" dirty="0">
              <a:solidFill>
                <a:schemeClr val="bg1"/>
              </a:solidFill>
              <a:latin typeface="Segoe Semibold" pitchFamily="34" charset="0"/>
              <a:cs typeface="Arial" charset="0"/>
            </a:endParaRPr>
          </a:p>
          <a:p>
            <a:pPr algn="ctr">
              <a:defRPr/>
            </a:pPr>
            <a:endParaRPr lang="en-US" sz="1600" dirty="0">
              <a:solidFill>
                <a:schemeClr val="bg1"/>
              </a:solidFill>
              <a:latin typeface="Segoe Semibold" pitchFamily="34" charset="0"/>
              <a:cs typeface="Arial" charset="0"/>
            </a:endParaRPr>
          </a:p>
          <a:p>
            <a:pPr algn="ctr">
              <a:defRPr/>
            </a:pPr>
            <a:endParaRPr lang="en-US" sz="1600" dirty="0">
              <a:solidFill>
                <a:schemeClr val="bg1"/>
              </a:solidFill>
              <a:latin typeface="Segoe Semibold" pitchFamily="34" charset="0"/>
              <a:cs typeface="Arial" charset="0"/>
            </a:endParaRPr>
          </a:p>
        </p:txBody>
      </p:sp>
      <p:grpSp>
        <p:nvGrpSpPr>
          <p:cNvPr id="21" name="Group 23"/>
          <p:cNvGrpSpPr>
            <a:grpSpLocks/>
          </p:cNvGrpSpPr>
          <p:nvPr/>
        </p:nvGrpSpPr>
        <p:grpSpPr bwMode="auto">
          <a:xfrm>
            <a:off x="4921250" y="4460875"/>
            <a:ext cx="3943350" cy="1358900"/>
            <a:chOff x="3854" y="3101"/>
            <a:chExt cx="2484" cy="856"/>
          </a:xfrm>
        </p:grpSpPr>
        <p:sp>
          <p:nvSpPr>
            <p:cNvPr id="22" name="Rectangle 24"/>
            <p:cNvSpPr>
              <a:spLocks noChangeArrowheads="1"/>
            </p:cNvSpPr>
            <p:nvPr/>
          </p:nvSpPr>
          <p:spPr bwMode="auto">
            <a:xfrm>
              <a:off x="3854" y="3101"/>
              <a:ext cx="2484" cy="856"/>
            </a:xfrm>
            <a:prstGeom prst="rect">
              <a:avLst/>
            </a:prstGeom>
            <a:gradFill rotWithShape="1">
              <a:gsLst>
                <a:gs pos="0">
                  <a:schemeClr val="accent1">
                    <a:gamma/>
                    <a:shade val="76078"/>
                    <a:invGamma/>
                  </a:schemeClr>
                </a:gs>
                <a:gs pos="50000">
                  <a:schemeClr val="accent1"/>
                </a:gs>
                <a:gs pos="100000">
                  <a:schemeClr val="accent1">
                    <a:gamma/>
                    <a:shade val="76078"/>
                    <a:invGamma/>
                  </a:schemeClr>
                </a:gs>
              </a:gsLst>
              <a:lin ang="2700000" scaled="1"/>
            </a:gradFill>
            <a:ln w="9525">
              <a:solidFill>
                <a:schemeClr val="accent1"/>
              </a:solidFill>
              <a:miter lim="800000"/>
              <a:headEnd/>
              <a:tailEnd/>
            </a:ln>
            <a:effectLst>
              <a:outerShdw dist="71842" dir="2700000" algn="ctr" rotWithShape="0">
                <a:schemeClr val="bg1">
                  <a:alpha val="50000"/>
                </a:schemeClr>
              </a:outerShdw>
            </a:effectLst>
          </p:spPr>
          <p:txBody>
            <a:bodyPr/>
            <a:lstStyle/>
            <a:p>
              <a:pPr>
                <a:defRPr/>
              </a:pPr>
              <a:r>
                <a:rPr lang="en-US" dirty="0">
                  <a:solidFill>
                    <a:schemeClr val="bg1"/>
                  </a:solidFill>
                  <a:latin typeface="Segoe Semibold" pitchFamily="34" charset="0"/>
                  <a:cs typeface="Arial" charset="0"/>
                </a:rPr>
                <a:t>ASP.NET 2.0</a:t>
              </a:r>
            </a:p>
          </p:txBody>
        </p:sp>
        <p:sp>
          <p:nvSpPr>
            <p:cNvPr id="23" name="Rectangle 25"/>
            <p:cNvSpPr>
              <a:spLocks noChangeArrowheads="1"/>
            </p:cNvSpPr>
            <p:nvPr/>
          </p:nvSpPr>
          <p:spPr bwMode="auto">
            <a:xfrm>
              <a:off x="5151" y="3376"/>
              <a:ext cx="1082" cy="517"/>
            </a:xfrm>
            <a:prstGeom prst="rect">
              <a:avLst/>
            </a:prstGeom>
            <a:gradFill rotWithShape="1">
              <a:gsLst>
                <a:gs pos="0">
                  <a:schemeClr val="hlink">
                    <a:gamma/>
                    <a:shade val="56078"/>
                    <a:invGamma/>
                  </a:schemeClr>
                </a:gs>
                <a:gs pos="50000">
                  <a:schemeClr val="hlink"/>
                </a:gs>
                <a:gs pos="100000">
                  <a:schemeClr val="hlink">
                    <a:gamma/>
                    <a:shade val="56078"/>
                    <a:invGamma/>
                  </a:schemeClr>
                </a:gs>
              </a:gsLst>
              <a:lin ang="2700000" scaled="1"/>
            </a:gradFill>
            <a:ln w="9525" algn="ctr">
              <a:solidFill>
                <a:schemeClr val="hlink"/>
              </a:solidFill>
              <a:miter lim="800000"/>
              <a:headEnd/>
              <a:tailEnd/>
            </a:ln>
            <a:effectLst>
              <a:outerShdw dist="35921" dir="2700000" algn="ctr" rotWithShape="0">
                <a:schemeClr val="bg1">
                  <a:alpha val="50000"/>
                </a:schemeClr>
              </a:outerShdw>
            </a:effectLst>
          </p:spPr>
          <p:txBody>
            <a:bodyPr anchor="ctr"/>
            <a:lstStyle/>
            <a:p>
              <a:pPr algn="ctr">
                <a:defRPr/>
              </a:pPr>
              <a:r>
                <a:rPr lang="en-US" sz="1600" dirty="0">
                  <a:solidFill>
                    <a:schemeClr val="bg2"/>
                  </a:solidFill>
                  <a:latin typeface="Segoe Semibold" pitchFamily="34" charset="0"/>
                  <a:cs typeface="Arial" charset="0"/>
                </a:rPr>
                <a:t>Application Services</a:t>
              </a:r>
            </a:p>
          </p:txBody>
        </p:sp>
        <p:sp>
          <p:nvSpPr>
            <p:cNvPr id="24" name="Rectangle 26"/>
            <p:cNvSpPr>
              <a:spLocks noChangeArrowheads="1"/>
            </p:cNvSpPr>
            <p:nvPr/>
          </p:nvSpPr>
          <p:spPr bwMode="auto">
            <a:xfrm>
              <a:off x="3918" y="3376"/>
              <a:ext cx="1059" cy="517"/>
            </a:xfrm>
            <a:prstGeom prst="rect">
              <a:avLst/>
            </a:prstGeom>
            <a:gradFill rotWithShape="1">
              <a:gsLst>
                <a:gs pos="0">
                  <a:schemeClr val="hlink">
                    <a:gamma/>
                    <a:shade val="56078"/>
                    <a:invGamma/>
                  </a:schemeClr>
                </a:gs>
                <a:gs pos="50000">
                  <a:schemeClr val="hlink"/>
                </a:gs>
                <a:gs pos="100000">
                  <a:schemeClr val="hlink">
                    <a:gamma/>
                    <a:shade val="56078"/>
                    <a:invGamma/>
                  </a:schemeClr>
                </a:gs>
              </a:gsLst>
              <a:lin ang="2700000" scaled="1"/>
            </a:gradFill>
            <a:ln w="9525" algn="ctr">
              <a:solidFill>
                <a:schemeClr val="hlink"/>
              </a:solidFill>
              <a:miter lim="800000"/>
              <a:headEnd/>
              <a:tailEnd/>
            </a:ln>
            <a:effectLst>
              <a:outerShdw dist="35921" dir="2700000" algn="ctr" rotWithShape="0">
                <a:schemeClr val="bg1">
                  <a:alpha val="50000"/>
                </a:schemeClr>
              </a:outerShdw>
            </a:effectLst>
          </p:spPr>
          <p:txBody>
            <a:bodyPr anchor="ctr"/>
            <a:lstStyle/>
            <a:p>
              <a:pPr algn="ctr">
                <a:defRPr/>
              </a:pPr>
              <a:r>
                <a:rPr lang="en-US" sz="1600" dirty="0">
                  <a:solidFill>
                    <a:schemeClr val="bg2"/>
                  </a:solidFill>
                  <a:latin typeface="Segoe Semibold" pitchFamily="34" charset="0"/>
                  <a:cs typeface="Arial" charset="0"/>
                </a:rPr>
                <a:t>Page Framework,</a:t>
              </a:r>
            </a:p>
            <a:p>
              <a:pPr algn="ctr">
                <a:defRPr/>
              </a:pPr>
              <a:r>
                <a:rPr lang="en-US" sz="1600" dirty="0">
                  <a:solidFill>
                    <a:schemeClr val="bg2"/>
                  </a:solidFill>
                  <a:latin typeface="Segoe Semibold" pitchFamily="34" charset="0"/>
                  <a:cs typeface="Arial" charset="0"/>
                </a:rPr>
                <a:t>Server Controls</a:t>
              </a:r>
            </a:p>
          </p:txBody>
        </p:sp>
      </p:grpSp>
      <p:sp>
        <p:nvSpPr>
          <p:cNvPr id="25" name="AutoShape 27"/>
          <p:cNvSpPr>
            <a:spLocks noChangeArrowheads="1"/>
          </p:cNvSpPr>
          <p:nvPr/>
        </p:nvSpPr>
        <p:spPr bwMode="auto">
          <a:xfrm>
            <a:off x="4929190" y="928670"/>
            <a:ext cx="1579562" cy="1193800"/>
          </a:xfrm>
          <a:prstGeom prst="flowChartDocument">
            <a:avLst/>
          </a:prstGeom>
          <a:gradFill rotWithShape="1">
            <a:gsLst>
              <a:gs pos="0">
                <a:schemeClr val="accent2">
                  <a:gamma/>
                  <a:shade val="66275"/>
                  <a:invGamma/>
                </a:schemeClr>
              </a:gs>
              <a:gs pos="50000">
                <a:schemeClr val="accent2"/>
              </a:gs>
              <a:gs pos="100000">
                <a:schemeClr val="accent2">
                  <a:gamma/>
                  <a:shade val="66275"/>
                  <a:invGamma/>
                </a:schemeClr>
              </a:gs>
            </a:gsLst>
            <a:lin ang="2700000" scaled="1"/>
          </a:gradFill>
          <a:ln w="9525">
            <a:solidFill>
              <a:schemeClr val="accent2"/>
            </a:solidFill>
            <a:miter lim="800000"/>
            <a:headEnd/>
            <a:tailEnd/>
          </a:ln>
          <a:effectLst>
            <a:outerShdw dist="89803" dir="2700000" algn="ctr" rotWithShape="0">
              <a:schemeClr val="bg1">
                <a:alpha val="50000"/>
              </a:schemeClr>
            </a:outerShdw>
          </a:effectLst>
        </p:spPr>
        <p:txBody>
          <a:bodyPr wrap="none" anchor="ctr"/>
          <a:lstStyle/>
          <a:p>
            <a:pPr algn="ctr">
              <a:defRPr/>
            </a:pPr>
            <a:r>
              <a:rPr lang="en-US" sz="1600" dirty="0">
                <a:effectLst>
                  <a:outerShdw blurRad="38100" dist="38100" dir="2700000" algn="tl">
                    <a:srgbClr val="000000"/>
                  </a:outerShdw>
                </a:effectLst>
                <a:latin typeface="Segoe Semibold" pitchFamily="34" charset="0"/>
                <a:cs typeface="Arial" charset="0"/>
              </a:rPr>
              <a:t>ASP.NET AJAX</a:t>
            </a:r>
          </a:p>
          <a:p>
            <a:pPr algn="ctr">
              <a:defRPr/>
            </a:pPr>
            <a:r>
              <a:rPr lang="en-US" sz="1600" dirty="0">
                <a:effectLst>
                  <a:outerShdw blurRad="38100" dist="38100" dir="2700000" algn="tl">
                    <a:srgbClr val="000000"/>
                  </a:outerShdw>
                </a:effectLst>
                <a:latin typeface="Segoe Semibold" pitchFamily="34" charset="0"/>
                <a:cs typeface="Arial" charset="0"/>
              </a:rPr>
              <a:t>ASP.NET Pages</a:t>
            </a:r>
          </a:p>
        </p:txBody>
      </p:sp>
      <p:sp>
        <p:nvSpPr>
          <p:cNvPr id="26" name="AutoShape 28"/>
          <p:cNvSpPr>
            <a:spLocks noChangeArrowheads="1"/>
          </p:cNvSpPr>
          <p:nvPr/>
        </p:nvSpPr>
        <p:spPr bwMode="auto">
          <a:xfrm>
            <a:off x="6715140" y="928670"/>
            <a:ext cx="1576387" cy="1182687"/>
          </a:xfrm>
          <a:prstGeom prst="flowChartDocument">
            <a:avLst/>
          </a:prstGeom>
          <a:gradFill rotWithShape="1">
            <a:gsLst>
              <a:gs pos="0">
                <a:schemeClr val="accent2">
                  <a:gamma/>
                  <a:shade val="66275"/>
                  <a:invGamma/>
                </a:schemeClr>
              </a:gs>
              <a:gs pos="50000">
                <a:schemeClr val="accent2"/>
              </a:gs>
              <a:gs pos="100000">
                <a:schemeClr val="accent2">
                  <a:gamma/>
                  <a:shade val="66275"/>
                  <a:invGamma/>
                </a:schemeClr>
              </a:gs>
            </a:gsLst>
            <a:lin ang="2700000" scaled="1"/>
          </a:gradFill>
          <a:ln w="9525">
            <a:solidFill>
              <a:schemeClr val="accent2"/>
            </a:solidFill>
            <a:miter lim="800000"/>
            <a:headEnd/>
            <a:tailEnd/>
          </a:ln>
          <a:effectLst>
            <a:outerShdw dist="89803" dir="2700000" algn="ctr" rotWithShape="0">
              <a:schemeClr val="bg1">
                <a:alpha val="50000"/>
              </a:schemeClr>
            </a:outerShdw>
          </a:effectLst>
        </p:spPr>
        <p:txBody>
          <a:bodyPr wrap="none" anchor="ctr"/>
          <a:lstStyle/>
          <a:p>
            <a:pPr algn="ctr">
              <a:defRPr/>
            </a:pPr>
            <a:r>
              <a:rPr lang="en-US" sz="1600" dirty="0">
                <a:effectLst>
                  <a:outerShdw blurRad="38100" dist="38100" dir="2700000" algn="tl">
                    <a:srgbClr val="000000"/>
                  </a:outerShdw>
                </a:effectLst>
                <a:latin typeface="Segoe Semibold" pitchFamily="34" charset="0"/>
                <a:cs typeface="Arial" charset="0"/>
              </a:rPr>
              <a:t>Web Services</a:t>
            </a:r>
          </a:p>
        </p:txBody>
      </p:sp>
      <p:sp>
        <p:nvSpPr>
          <p:cNvPr id="27" name="AutoShape 29"/>
          <p:cNvSpPr>
            <a:spLocks noChangeArrowheads="1"/>
          </p:cNvSpPr>
          <p:nvPr/>
        </p:nvSpPr>
        <p:spPr bwMode="auto">
          <a:xfrm>
            <a:off x="285720" y="1000108"/>
            <a:ext cx="1517650" cy="1085850"/>
          </a:xfrm>
          <a:prstGeom prst="flowChartDocument">
            <a:avLst/>
          </a:prstGeom>
          <a:gradFill rotWithShape="1">
            <a:gsLst>
              <a:gs pos="0">
                <a:schemeClr val="accent2">
                  <a:gamma/>
                  <a:shade val="66275"/>
                  <a:invGamma/>
                </a:schemeClr>
              </a:gs>
              <a:gs pos="50000">
                <a:schemeClr val="accent2"/>
              </a:gs>
              <a:gs pos="100000">
                <a:schemeClr val="accent2">
                  <a:gamma/>
                  <a:shade val="66275"/>
                  <a:invGamma/>
                </a:schemeClr>
              </a:gs>
            </a:gsLst>
            <a:lin ang="2700000" scaled="1"/>
          </a:gradFill>
          <a:ln w="9525">
            <a:solidFill>
              <a:schemeClr val="accent2"/>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sz="1600" dirty="0">
                <a:effectLst>
                  <a:outerShdw blurRad="38100" dist="38100" dir="2700000" algn="tl">
                    <a:srgbClr val="000000"/>
                  </a:outerShdw>
                </a:effectLst>
                <a:latin typeface="Segoe Semibold" pitchFamily="34" charset="0"/>
                <a:cs typeface="Arial" charset="0"/>
              </a:rPr>
              <a:t>HTML, Script,</a:t>
            </a:r>
          </a:p>
          <a:p>
            <a:pPr algn="ctr">
              <a:defRPr/>
            </a:pPr>
            <a:r>
              <a:rPr lang="en-US" sz="1600" dirty="0">
                <a:effectLst>
                  <a:outerShdw blurRad="38100" dist="38100" dir="2700000" algn="tl">
                    <a:srgbClr val="000000"/>
                  </a:outerShdw>
                </a:effectLst>
                <a:latin typeface="Segoe Semibold" pitchFamily="34" charset="0"/>
                <a:cs typeface="Arial" charset="0"/>
              </a:rPr>
              <a:t>ASP.NET AJAX</a:t>
            </a:r>
            <a:r>
              <a:rPr lang="en-US" sz="1600" dirty="0">
                <a:effectLst>
                  <a:outerShdw blurRad="38100" dist="38100" dir="2700000" algn="tl">
                    <a:srgbClr val="000000">
                      <a:alpha val="43137"/>
                    </a:srgbClr>
                  </a:outerShdw>
                </a:effectLst>
                <a:latin typeface="Segoe Semibold"/>
              </a:rPr>
              <a:t> </a:t>
            </a:r>
          </a:p>
          <a:p>
            <a:pPr algn="ctr">
              <a:defRPr/>
            </a:pPr>
            <a:r>
              <a:rPr lang="en-US" sz="1600" dirty="0">
                <a:effectLst>
                  <a:outerShdw blurRad="38100" dist="38100" dir="2700000" algn="tl">
                    <a:srgbClr val="000000"/>
                  </a:outerShdw>
                </a:effectLst>
                <a:latin typeface="Segoe Semibold" pitchFamily="34" charset="0"/>
                <a:cs typeface="Arial" charset="0"/>
              </a:rPr>
              <a:t>Markup</a:t>
            </a:r>
          </a:p>
        </p:txBody>
      </p:sp>
      <p:sp>
        <p:nvSpPr>
          <p:cNvPr id="28" name="AutoShape 30"/>
          <p:cNvSpPr>
            <a:spLocks noChangeArrowheads="1"/>
          </p:cNvSpPr>
          <p:nvPr/>
        </p:nvSpPr>
        <p:spPr bwMode="auto">
          <a:xfrm>
            <a:off x="2071670" y="1000108"/>
            <a:ext cx="1000125" cy="985838"/>
          </a:xfrm>
          <a:prstGeom prst="flowChartDocument">
            <a:avLst/>
          </a:prstGeom>
          <a:gradFill rotWithShape="1">
            <a:gsLst>
              <a:gs pos="0">
                <a:schemeClr val="folHlink">
                  <a:gamma/>
                  <a:shade val="66275"/>
                  <a:invGamma/>
                </a:schemeClr>
              </a:gs>
              <a:gs pos="50000">
                <a:schemeClr val="folHlink"/>
              </a:gs>
              <a:gs pos="100000">
                <a:schemeClr val="folHlink">
                  <a:gamma/>
                  <a:shade val="66275"/>
                  <a:invGamma/>
                </a:schemeClr>
              </a:gs>
            </a:gsLst>
            <a:lin ang="2700000" scaled="1"/>
          </a:gradFill>
          <a:ln w="9525">
            <a:solidFill>
              <a:schemeClr val="folHlink"/>
            </a:solidFill>
            <a:miter lim="800000"/>
            <a:headEnd/>
            <a:tailEnd/>
          </a:ln>
          <a:effectLst>
            <a:outerShdw dist="89803" dir="2700000" algn="ctr" rotWithShape="0">
              <a:schemeClr val="bg1">
                <a:alpha val="50000"/>
              </a:schemeClr>
            </a:outerShdw>
          </a:effectLst>
        </p:spPr>
        <p:txBody>
          <a:bodyPr wrap="none" anchor="ctr"/>
          <a:lstStyle/>
          <a:p>
            <a:pPr algn="ctr">
              <a:defRPr/>
            </a:pPr>
            <a:r>
              <a:rPr lang="en-US" sz="1600" dirty="0">
                <a:effectLst>
                  <a:outerShdw blurRad="38100" dist="38100" dir="2700000" algn="tl">
                    <a:srgbClr val="000000"/>
                  </a:outerShdw>
                </a:effectLst>
                <a:latin typeface="Segoe Semibold" pitchFamily="34" charset="0"/>
                <a:cs typeface="Arial" charset="0"/>
              </a:rPr>
              <a:t>Service</a:t>
            </a:r>
          </a:p>
          <a:p>
            <a:pPr algn="ctr">
              <a:defRPr/>
            </a:pPr>
            <a:r>
              <a:rPr lang="en-US" sz="1600" dirty="0">
                <a:effectLst>
                  <a:outerShdw blurRad="38100" dist="38100" dir="2700000" algn="tl">
                    <a:srgbClr val="000000"/>
                  </a:outerShdw>
                </a:effectLst>
                <a:latin typeface="Segoe Semibold" pitchFamily="34" charset="0"/>
                <a:cs typeface="Arial" charset="0"/>
              </a:rPr>
              <a:t>Proxies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20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20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2000"/>
                                        <p:tgtEl>
                                          <p:spTgt spid="21"/>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2000"/>
                                        <p:tgtEl>
                                          <p:spTgt spid="4"/>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0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26"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AJAX Szenarien</a:t>
            </a:r>
            <a:endParaRPr lang="de-DE" dirty="0"/>
          </a:p>
        </p:txBody>
      </p:sp>
      <p:sp>
        <p:nvSpPr>
          <p:cNvPr id="3" name="Inhaltsplatzhalter 2"/>
          <p:cNvSpPr>
            <a:spLocks noGrp="1"/>
          </p:cNvSpPr>
          <p:nvPr>
            <p:ph idx="1"/>
          </p:nvPr>
        </p:nvSpPr>
        <p:spPr>
          <a:xfrm>
            <a:off x="381000" y="1412875"/>
            <a:ext cx="8382000" cy="3644075"/>
          </a:xfrm>
        </p:spPr>
        <p:txBody>
          <a:bodyPr/>
          <a:lstStyle/>
          <a:p>
            <a:pPr>
              <a:lnSpc>
                <a:spcPct val="80000"/>
              </a:lnSpc>
              <a:defRPr/>
            </a:pPr>
            <a:r>
              <a:rPr lang="en-US" dirty="0" smtClean="0"/>
              <a:t>Server-centric Ajax Web Development</a:t>
            </a:r>
          </a:p>
          <a:p>
            <a:pPr lvl="1">
              <a:defRPr/>
            </a:pPr>
            <a:r>
              <a:rPr lang="en-US" dirty="0" err="1" smtClean="0"/>
              <a:t>Kaum</a:t>
            </a:r>
            <a:r>
              <a:rPr lang="en-US" dirty="0" smtClean="0"/>
              <a:t> JavaScript </a:t>
            </a:r>
            <a:r>
              <a:rPr lang="en-US" dirty="0" err="1" smtClean="0"/>
              <a:t>erforderlich</a:t>
            </a:r>
            <a:endParaRPr lang="en-US" dirty="0" smtClean="0"/>
          </a:p>
          <a:p>
            <a:pPr lvl="1">
              <a:defRPr/>
            </a:pPr>
            <a:r>
              <a:rPr lang="en-US" dirty="0" err="1" smtClean="0"/>
              <a:t>Logik</a:t>
            </a:r>
            <a:r>
              <a:rPr lang="en-US" dirty="0" smtClean="0"/>
              <a:t> </a:t>
            </a:r>
            <a:r>
              <a:rPr lang="en-US" dirty="0" err="1" smtClean="0"/>
              <a:t>bleibt</a:t>
            </a:r>
            <a:r>
              <a:rPr lang="en-US" dirty="0" smtClean="0"/>
              <a:t> auf </a:t>
            </a:r>
            <a:r>
              <a:rPr lang="en-US" dirty="0" err="1" smtClean="0"/>
              <a:t>dem</a:t>
            </a:r>
            <a:r>
              <a:rPr lang="en-US" dirty="0" smtClean="0"/>
              <a:t> Server (VB/C#)</a:t>
            </a:r>
          </a:p>
          <a:p>
            <a:pPr>
              <a:lnSpc>
                <a:spcPct val="80000"/>
              </a:lnSpc>
              <a:defRPr/>
            </a:pPr>
            <a:r>
              <a:rPr lang="en-US" dirty="0" smtClean="0"/>
              <a:t>Client-centric Ajax Web Development</a:t>
            </a:r>
          </a:p>
          <a:p>
            <a:pPr lvl="1">
              <a:defRPr/>
            </a:pPr>
            <a:r>
              <a:rPr lang="en-US" dirty="0" smtClean="0"/>
              <a:t>JavaScript/DHTML </a:t>
            </a:r>
            <a:r>
              <a:rPr lang="en-US" dirty="0" err="1" smtClean="0"/>
              <a:t>voll</a:t>
            </a:r>
            <a:r>
              <a:rPr lang="en-US" dirty="0" smtClean="0"/>
              <a:t> </a:t>
            </a:r>
            <a:r>
              <a:rPr lang="en-US" dirty="0" err="1" smtClean="0"/>
              <a:t>ausnutzen</a:t>
            </a:r>
            <a:endParaRPr lang="en-US" dirty="0" smtClean="0"/>
          </a:p>
          <a:p>
            <a:pPr lvl="1">
              <a:defRPr/>
            </a:pPr>
            <a:r>
              <a:rPr lang="en-US" dirty="0" err="1" smtClean="0"/>
              <a:t>Ermöglicht</a:t>
            </a:r>
            <a:r>
              <a:rPr lang="en-US" dirty="0" smtClean="0"/>
              <a:t> </a:t>
            </a:r>
            <a:r>
              <a:rPr lang="en-US" dirty="0" err="1" smtClean="0"/>
              <a:t>reichere</a:t>
            </a:r>
            <a:r>
              <a:rPr lang="en-US" dirty="0" smtClean="0"/>
              <a:t>, </a:t>
            </a:r>
            <a:r>
              <a:rPr lang="en-US" dirty="0" err="1" smtClean="0"/>
              <a:t>interaktive</a:t>
            </a:r>
            <a:r>
              <a:rPr lang="en-US" dirty="0" smtClean="0"/>
              <a:t> User Experience</a:t>
            </a:r>
          </a:p>
          <a:p>
            <a:pPr lvl="1">
              <a:defRPr/>
            </a:pPr>
            <a:r>
              <a:rPr lang="en-US" dirty="0" smtClean="0"/>
              <a:t>Mash-Ups, Gadgets, …</a:t>
            </a:r>
            <a:endParaRPr lang="de-DE"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Partielles Rendering</a:t>
            </a:r>
            <a:endParaRPr lang="de-DE" dirty="0"/>
          </a:p>
        </p:txBody>
      </p:sp>
      <p:sp>
        <p:nvSpPr>
          <p:cNvPr id="3" name="Inhaltsplatzhalter 2"/>
          <p:cNvSpPr>
            <a:spLocks noGrp="1"/>
          </p:cNvSpPr>
          <p:nvPr>
            <p:ph idx="1"/>
          </p:nvPr>
        </p:nvSpPr>
        <p:spPr>
          <a:xfrm>
            <a:off x="381000" y="1412875"/>
            <a:ext cx="8382000" cy="4653582"/>
          </a:xfrm>
        </p:spPr>
        <p:txBody>
          <a:bodyPr/>
          <a:lstStyle/>
          <a:p>
            <a:pPr marL="571500" indent="-571500">
              <a:lnSpc>
                <a:spcPct val="80000"/>
              </a:lnSpc>
              <a:defRPr/>
            </a:pPr>
            <a:r>
              <a:rPr lang="en-US" sz="3600" dirty="0" smtClean="0"/>
              <a:t>&lt;</a:t>
            </a:r>
            <a:r>
              <a:rPr lang="en-US" sz="3600" dirty="0" err="1" smtClean="0"/>
              <a:t>asp:UpdatePanel</a:t>
            </a:r>
            <a:r>
              <a:rPr lang="en-US" sz="3600" dirty="0" smtClean="0"/>
              <a:t>&gt; control</a:t>
            </a:r>
            <a:endParaRPr lang="en-US" dirty="0" smtClean="0"/>
          </a:p>
          <a:p>
            <a:pPr marL="1028700" lvl="1" indent="-455613">
              <a:lnSpc>
                <a:spcPct val="80000"/>
              </a:lnSpc>
              <a:defRPr/>
            </a:pPr>
            <a:r>
              <a:rPr lang="en-US" dirty="0" smtClean="0"/>
              <a:t>AJAX-Update-Region</a:t>
            </a:r>
          </a:p>
          <a:p>
            <a:pPr marL="1028700" lvl="1" indent="-455613">
              <a:lnSpc>
                <a:spcPct val="80000"/>
              </a:lnSpc>
              <a:defRPr/>
            </a:pPr>
            <a:r>
              <a:rPr lang="en-US" dirty="0" err="1" smtClean="0"/>
              <a:t>Postback</a:t>
            </a:r>
            <a:r>
              <a:rPr lang="en-US" dirty="0" smtClean="0"/>
              <a:t> </a:t>
            </a:r>
            <a:r>
              <a:rPr lang="en-US" dirty="0" err="1" smtClean="0"/>
              <a:t>erfolgt</a:t>
            </a:r>
            <a:r>
              <a:rPr lang="en-US" dirty="0" smtClean="0"/>
              <a:t> </a:t>
            </a:r>
            <a:r>
              <a:rPr lang="en-US" dirty="0" err="1" smtClean="0"/>
              <a:t>asynchron</a:t>
            </a:r>
            <a:endParaRPr lang="en-US" dirty="0" smtClean="0"/>
          </a:p>
          <a:p>
            <a:pPr marL="1028700" lvl="1" indent="-455613">
              <a:lnSpc>
                <a:spcPct val="80000"/>
              </a:lnSpc>
              <a:defRPr/>
            </a:pPr>
            <a:r>
              <a:rPr lang="en-US" dirty="0" err="1" smtClean="0"/>
              <a:t>Andere</a:t>
            </a:r>
            <a:r>
              <a:rPr lang="en-US" dirty="0" smtClean="0"/>
              <a:t> Controls </a:t>
            </a:r>
            <a:r>
              <a:rPr lang="en-US" dirty="0" err="1" smtClean="0"/>
              <a:t>können</a:t>
            </a:r>
            <a:r>
              <a:rPr lang="en-US" dirty="0" smtClean="0"/>
              <a:t> Updates </a:t>
            </a:r>
            <a:r>
              <a:rPr lang="en-US" dirty="0" err="1" smtClean="0"/>
              <a:t>über</a:t>
            </a:r>
            <a:r>
              <a:rPr lang="en-US" dirty="0" smtClean="0"/>
              <a:t> Trigger </a:t>
            </a:r>
            <a:r>
              <a:rPr lang="en-US" dirty="0" err="1" smtClean="0"/>
              <a:t>auslösen</a:t>
            </a:r>
            <a:endParaRPr lang="en-US" dirty="0" smtClean="0"/>
          </a:p>
          <a:p>
            <a:pPr marL="571500" indent="-571500">
              <a:lnSpc>
                <a:spcPct val="80000"/>
              </a:lnSpc>
              <a:defRPr/>
            </a:pPr>
            <a:endParaRPr lang="en-US" sz="400" dirty="0" smtClean="0"/>
          </a:p>
          <a:p>
            <a:pPr marL="1028700" lvl="1" indent="-455613">
              <a:lnSpc>
                <a:spcPct val="80000"/>
              </a:lnSpc>
              <a:buNone/>
              <a:defRPr/>
            </a:pPr>
            <a:endParaRPr lang="en-US" sz="1000" i="1" dirty="0" smtClean="0">
              <a:latin typeface="Courier New" pitchFamily="49" charset="0"/>
            </a:endParaRPr>
          </a:p>
          <a:p>
            <a:pPr marL="1428750" lvl="2" indent="-398463">
              <a:lnSpc>
                <a:spcPct val="80000"/>
              </a:lnSpc>
              <a:buNone/>
              <a:defRPr/>
            </a:pPr>
            <a:r>
              <a:rPr lang="en-US" sz="1800" b="1" dirty="0" smtClean="0">
                <a:latin typeface="Lucida Console" pitchFamily="49" charset="0"/>
              </a:rPr>
              <a:t>&lt;</a:t>
            </a:r>
            <a:r>
              <a:rPr lang="en-US" sz="1800" b="1" dirty="0" err="1" smtClean="0">
                <a:latin typeface="Lucida Console" pitchFamily="49" charset="0"/>
              </a:rPr>
              <a:t>asp:UpdatePanel</a:t>
            </a:r>
            <a:r>
              <a:rPr lang="en-US" sz="1800" b="1" dirty="0" smtClean="0">
                <a:latin typeface="Lucida Console" pitchFamily="49" charset="0"/>
              </a:rPr>
              <a:t> id=“updatepanel1” </a:t>
            </a:r>
            <a:r>
              <a:rPr lang="en-US" sz="1800" b="1" dirty="0" err="1" smtClean="0">
                <a:latin typeface="Lucida Console" pitchFamily="49" charset="0"/>
              </a:rPr>
              <a:t>runat</a:t>
            </a:r>
            <a:r>
              <a:rPr lang="en-US" sz="1800" b="1" dirty="0" smtClean="0">
                <a:latin typeface="Lucida Console" pitchFamily="49" charset="0"/>
              </a:rPr>
              <a:t>=“server”&gt;</a:t>
            </a:r>
          </a:p>
          <a:p>
            <a:pPr marL="1428750" lvl="2" indent="-398463">
              <a:lnSpc>
                <a:spcPct val="80000"/>
              </a:lnSpc>
              <a:buNone/>
              <a:defRPr/>
            </a:pPr>
            <a:r>
              <a:rPr lang="en-US" sz="1800" b="1" dirty="0" smtClean="0">
                <a:latin typeface="Lucida Console" pitchFamily="49" charset="0"/>
              </a:rPr>
              <a:t>    &lt;</a:t>
            </a:r>
            <a:r>
              <a:rPr lang="en-US" sz="1800" b="1" dirty="0" err="1" smtClean="0">
                <a:latin typeface="Lucida Console" pitchFamily="49" charset="0"/>
              </a:rPr>
              <a:t>ContentTemplate</a:t>
            </a:r>
            <a:r>
              <a:rPr lang="en-US" sz="1800" b="1" dirty="0" smtClean="0">
                <a:latin typeface="Lucida Console" pitchFamily="49" charset="0"/>
              </a:rPr>
              <a:t>&gt;</a:t>
            </a:r>
          </a:p>
          <a:p>
            <a:pPr marL="1428750" lvl="2" indent="-398463">
              <a:lnSpc>
                <a:spcPct val="80000"/>
              </a:lnSpc>
              <a:buNone/>
              <a:defRPr/>
            </a:pPr>
            <a:endParaRPr lang="en-US" sz="500" b="1" dirty="0" smtClean="0">
              <a:latin typeface="Lucida Console" pitchFamily="49" charset="0"/>
            </a:endParaRPr>
          </a:p>
          <a:p>
            <a:pPr marL="1428750" lvl="2" indent="-398463">
              <a:lnSpc>
                <a:spcPct val="80000"/>
              </a:lnSpc>
              <a:buNone/>
              <a:defRPr/>
            </a:pPr>
            <a:r>
              <a:rPr lang="en-US" sz="1800" b="1" i="1" dirty="0" smtClean="0">
                <a:latin typeface="Lucida Console" pitchFamily="49" charset="0"/>
              </a:rPr>
              <a:t>        </a:t>
            </a:r>
            <a:r>
              <a:rPr lang="en-US" sz="1600" b="1" i="1" dirty="0" smtClean="0">
                <a:latin typeface="Lucida Console" pitchFamily="49" charset="0"/>
              </a:rPr>
              <a:t>&lt;!-- This content will be dynamically updated! --&gt;</a:t>
            </a:r>
          </a:p>
          <a:p>
            <a:pPr marL="1428750" lvl="2" indent="-398463">
              <a:lnSpc>
                <a:spcPct val="80000"/>
              </a:lnSpc>
              <a:buNone/>
              <a:defRPr/>
            </a:pPr>
            <a:r>
              <a:rPr lang="en-US" sz="1800" b="1" i="1" dirty="0" smtClean="0">
                <a:latin typeface="Lucida Console" pitchFamily="49" charset="0"/>
              </a:rPr>
              <a:t>        </a:t>
            </a:r>
            <a:r>
              <a:rPr lang="en-US" sz="1800" b="1" dirty="0" smtClean="0">
                <a:latin typeface="Lucida Console" pitchFamily="49" charset="0"/>
              </a:rPr>
              <a:t>&lt;</a:t>
            </a:r>
            <a:r>
              <a:rPr lang="en-US" sz="1800" b="1" dirty="0" err="1" smtClean="0">
                <a:latin typeface="Lucida Console" pitchFamily="49" charset="0"/>
              </a:rPr>
              <a:t>asp:Calendar</a:t>
            </a:r>
            <a:r>
              <a:rPr lang="en-US" sz="1800" b="1" dirty="0" smtClean="0">
                <a:latin typeface="Lucida Console" pitchFamily="49" charset="0"/>
              </a:rPr>
              <a:t> id=“calndr1” </a:t>
            </a:r>
            <a:r>
              <a:rPr lang="en-US" sz="1800" b="1" dirty="0" err="1" smtClean="0">
                <a:latin typeface="Lucida Console" pitchFamily="49" charset="0"/>
              </a:rPr>
              <a:t>runat</a:t>
            </a:r>
            <a:r>
              <a:rPr lang="en-US" sz="1800" b="1" dirty="0" smtClean="0">
                <a:latin typeface="Lucida Console" pitchFamily="49" charset="0"/>
              </a:rPr>
              <a:t>=“server”/&gt;</a:t>
            </a:r>
          </a:p>
          <a:p>
            <a:pPr marL="1428750" lvl="2" indent="-398463">
              <a:lnSpc>
                <a:spcPct val="80000"/>
              </a:lnSpc>
              <a:buNone/>
              <a:defRPr/>
            </a:pPr>
            <a:endParaRPr lang="en-US" sz="500" b="1" i="1" dirty="0" smtClean="0">
              <a:latin typeface="Lucida Console" pitchFamily="49" charset="0"/>
            </a:endParaRPr>
          </a:p>
          <a:p>
            <a:pPr marL="1428750" lvl="2" indent="-398463">
              <a:lnSpc>
                <a:spcPct val="80000"/>
              </a:lnSpc>
              <a:buNone/>
              <a:defRPr/>
            </a:pPr>
            <a:r>
              <a:rPr lang="en-US" sz="1800" b="1" dirty="0" smtClean="0">
                <a:latin typeface="Lucida Console" pitchFamily="49" charset="0"/>
              </a:rPr>
              <a:t>    &lt;</a:t>
            </a:r>
            <a:r>
              <a:rPr lang="en-US" sz="1800" b="1" dirty="0" err="1" smtClean="0">
                <a:latin typeface="Lucida Console" pitchFamily="49" charset="0"/>
              </a:rPr>
              <a:t>ContentTemplate</a:t>
            </a:r>
            <a:r>
              <a:rPr lang="en-US" sz="1800" b="1" dirty="0" smtClean="0">
                <a:latin typeface="Lucida Console" pitchFamily="49" charset="0"/>
              </a:rPr>
              <a:t>&gt;</a:t>
            </a:r>
          </a:p>
          <a:p>
            <a:pPr marL="1428750" lvl="2" indent="-398463">
              <a:lnSpc>
                <a:spcPct val="80000"/>
              </a:lnSpc>
              <a:buNone/>
              <a:defRPr/>
            </a:pPr>
            <a:r>
              <a:rPr lang="en-US" sz="1800" b="1" dirty="0" smtClean="0">
                <a:latin typeface="Lucida Console" pitchFamily="49" charset="0"/>
              </a:rPr>
              <a:t>&lt;/</a:t>
            </a:r>
            <a:r>
              <a:rPr lang="en-US" sz="1800" b="1" dirty="0" err="1" smtClean="0">
                <a:latin typeface="Lucida Console" pitchFamily="49" charset="0"/>
              </a:rPr>
              <a:t>asp:UpdatePanel</a:t>
            </a:r>
            <a:r>
              <a:rPr lang="en-US" sz="1800" b="1" dirty="0" smtClean="0">
                <a:latin typeface="Lucida Console" pitchFamily="49" charset="0"/>
              </a:rPr>
              <a:t>&gt;</a:t>
            </a:r>
          </a:p>
          <a:p>
            <a:endParaRPr lang="de-DE"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Controls ‚</a:t>
            </a:r>
            <a:r>
              <a:rPr lang="de-DE" dirty="0" err="1" smtClean="0"/>
              <a:t>AJAXifizieren</a:t>
            </a:r>
            <a:r>
              <a:rPr lang="de-DE" dirty="0" smtClean="0"/>
              <a:t>‘</a:t>
            </a:r>
            <a:endParaRPr lang="de-DE" dirty="0"/>
          </a:p>
        </p:txBody>
      </p:sp>
      <p:sp>
        <p:nvSpPr>
          <p:cNvPr id="3" name="Textplatzhalter 2"/>
          <p:cNvSpPr>
            <a:spLocks noGrp="1"/>
          </p:cNvSpPr>
          <p:nvPr>
            <p:ph type="body" sz="quarter" idx="10"/>
          </p:nvPr>
        </p:nvSpPr>
        <p:spPr>
          <a:xfrm>
            <a:off x="381000" y="1411552"/>
            <a:ext cx="8382000" cy="2951577"/>
          </a:xfrm>
        </p:spPr>
        <p:txBody>
          <a:bodyPr/>
          <a:lstStyle/>
          <a:p>
            <a:pPr>
              <a:defRPr/>
            </a:pPr>
            <a:r>
              <a:rPr lang="en-US" dirty="0" err="1" smtClean="0"/>
              <a:t>Bestehende</a:t>
            </a:r>
            <a:r>
              <a:rPr lang="en-US" dirty="0" smtClean="0"/>
              <a:t> Controls </a:t>
            </a:r>
            <a:r>
              <a:rPr lang="en-US" dirty="0" err="1" smtClean="0"/>
              <a:t>mit</a:t>
            </a:r>
            <a:r>
              <a:rPr lang="en-US" dirty="0" smtClean="0"/>
              <a:t> Client Behaviors </a:t>
            </a:r>
            <a:r>
              <a:rPr lang="en-US" dirty="0" err="1" smtClean="0"/>
              <a:t>erweitern</a:t>
            </a:r>
            <a:endParaRPr lang="en-US" dirty="0" smtClean="0"/>
          </a:p>
          <a:p>
            <a:pPr>
              <a:buNone/>
              <a:defRPr/>
            </a:pPr>
            <a:endParaRPr lang="en-US" noProof="1" smtClean="0">
              <a:latin typeface="Lucida Console" pitchFamily="49" charset="0"/>
            </a:endParaRPr>
          </a:p>
          <a:p>
            <a:pPr marL="1028700" lvl="1" indent="-455613">
              <a:buNone/>
              <a:defRPr/>
            </a:pPr>
            <a:r>
              <a:rPr lang="en-US" sz="1800" b="1" noProof="1" smtClean="0">
                <a:latin typeface="Lucida Console" pitchFamily="49" charset="0"/>
              </a:rPr>
              <a:t>&lt;asp:TextBox runat="server" ID="TextBox1" /&gt;</a:t>
            </a:r>
          </a:p>
          <a:p>
            <a:pPr marL="1028700" lvl="1" indent="-455613">
              <a:buNone/>
              <a:defRPr/>
            </a:pPr>
            <a:r>
              <a:rPr lang="en-US" sz="1800" b="1" noProof="1" smtClean="0">
                <a:solidFill>
                  <a:schemeClr val="accent1"/>
                </a:solidFill>
                <a:latin typeface="Lucida Console" pitchFamily="49" charset="0"/>
              </a:rPr>
              <a:t>&lt;asp:AutoCompleteExtender runat="server" ID="AC1”</a:t>
            </a:r>
          </a:p>
          <a:p>
            <a:pPr marL="1028700" lvl="1" indent="-455613">
              <a:buNone/>
              <a:defRPr/>
            </a:pPr>
            <a:r>
              <a:rPr lang="en-US" sz="1800" b="1" noProof="1" smtClean="0">
                <a:solidFill>
                  <a:schemeClr val="accent1"/>
                </a:solidFill>
                <a:latin typeface="Lucida Console" pitchFamily="49" charset="0"/>
              </a:rPr>
              <a:t>	TargetControlID="TextBox1" </a:t>
            </a:r>
          </a:p>
          <a:p>
            <a:pPr marL="1028700" lvl="1" indent="-455613">
              <a:buNone/>
              <a:defRPr/>
            </a:pPr>
            <a:r>
              <a:rPr lang="en-US" sz="1800" b="1" noProof="1" smtClean="0">
                <a:solidFill>
                  <a:schemeClr val="accent1"/>
                </a:solidFill>
                <a:latin typeface="Lucida Console" pitchFamily="49" charset="0"/>
              </a:rPr>
              <a:t>	ServicePath="AutoComplete.asmx“</a:t>
            </a:r>
            <a:endParaRPr lang="en-US" sz="1800" b="1" dirty="0" smtClean="0">
              <a:solidFill>
                <a:schemeClr val="accent1"/>
              </a:solidFill>
              <a:latin typeface="Lucida Console" pitchFamily="49" charset="0"/>
            </a:endParaRPr>
          </a:p>
          <a:p>
            <a:pPr marL="1028700" lvl="1" indent="-455613">
              <a:buNone/>
              <a:defRPr/>
            </a:pPr>
            <a:r>
              <a:rPr lang="en-US" sz="1800" b="1" noProof="1" smtClean="0">
                <a:solidFill>
                  <a:schemeClr val="accent1"/>
                </a:solidFill>
                <a:latin typeface="Lucida Console" pitchFamily="49" charset="0"/>
              </a:rPr>
              <a:t>	ServiceMethod="GetWords” /&gt;</a:t>
            </a:r>
            <a:endParaRPr lang="de-DE"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Fortschritt</a:t>
            </a:r>
            <a:r>
              <a:rPr lang="en-US" dirty="0" smtClean="0"/>
              <a:t> </a:t>
            </a:r>
            <a:r>
              <a:rPr lang="en-US" dirty="0" err="1" smtClean="0"/>
              <a:t>anzeigen</a:t>
            </a:r>
            <a:endParaRPr lang="en-US" dirty="0">
              <a:solidFill>
                <a:schemeClr val="tx2"/>
              </a:solidFill>
            </a:endParaRPr>
          </a:p>
        </p:txBody>
      </p:sp>
      <p:sp>
        <p:nvSpPr>
          <p:cNvPr id="4" name="Text Placeholder 3"/>
          <p:cNvSpPr>
            <a:spLocks noGrp="1"/>
          </p:cNvSpPr>
          <p:nvPr>
            <p:ph type="body" sz="quarter" idx="10"/>
          </p:nvPr>
        </p:nvSpPr>
        <p:spPr>
          <a:xfrm>
            <a:off x="381000" y="1411552"/>
            <a:ext cx="8382000" cy="2883866"/>
          </a:xfrm>
        </p:spPr>
        <p:txBody>
          <a:bodyPr/>
          <a:lstStyle/>
          <a:p>
            <a:pPr>
              <a:defRPr/>
            </a:pPr>
            <a:r>
              <a:rPr lang="en-US" dirty="0" err="1" smtClean="0"/>
              <a:t>UpdateProgress</a:t>
            </a:r>
            <a:r>
              <a:rPr lang="en-US" dirty="0" smtClean="0"/>
              <a:t> control </a:t>
            </a:r>
            <a:r>
              <a:rPr lang="en-US" dirty="0" err="1" smtClean="0"/>
              <a:t>informiert</a:t>
            </a:r>
            <a:r>
              <a:rPr lang="en-US" dirty="0" smtClean="0"/>
              <a:t> den </a:t>
            </a:r>
            <a:r>
              <a:rPr lang="en-US" dirty="0" err="1" smtClean="0"/>
              <a:t>Benutzer</a:t>
            </a:r>
            <a:r>
              <a:rPr lang="en-US" dirty="0" smtClean="0"/>
              <a:t> </a:t>
            </a:r>
            <a:r>
              <a:rPr lang="en-US" dirty="0" err="1" smtClean="0"/>
              <a:t>über</a:t>
            </a:r>
            <a:r>
              <a:rPr lang="en-US" dirty="0" smtClean="0"/>
              <a:t> </a:t>
            </a:r>
            <a:r>
              <a:rPr lang="en-US" dirty="0" err="1" smtClean="0"/>
              <a:t>laufende</a:t>
            </a:r>
            <a:r>
              <a:rPr lang="en-US" dirty="0" smtClean="0"/>
              <a:t> </a:t>
            </a:r>
            <a:r>
              <a:rPr lang="en-US" dirty="0" err="1" smtClean="0"/>
              <a:t>Operationen</a:t>
            </a:r>
            <a:endParaRPr lang="en-US" dirty="0" smtClean="0"/>
          </a:p>
          <a:p>
            <a:pPr lvl="1">
              <a:buNone/>
              <a:defRPr/>
            </a:pPr>
            <a:endParaRPr lang="en-US" dirty="0" smtClean="0"/>
          </a:p>
          <a:p>
            <a:pPr lvl="1">
              <a:buFont typeface="Wingdings 2" pitchFamily="18" charset="2"/>
              <a:buNone/>
              <a:defRPr/>
            </a:pPr>
            <a:r>
              <a:rPr lang="en-US" sz="1800" b="1" dirty="0" smtClean="0">
                <a:latin typeface="Lucida Console" pitchFamily="49" charset="0"/>
              </a:rPr>
              <a:t>&lt;</a:t>
            </a:r>
            <a:r>
              <a:rPr lang="en-US" sz="1800" b="1" dirty="0" err="1" smtClean="0">
                <a:latin typeface="Lucida Console" pitchFamily="49" charset="0"/>
              </a:rPr>
              <a:t>asp:UpdateProgress</a:t>
            </a:r>
            <a:r>
              <a:rPr lang="en-US" sz="1800" b="1" dirty="0" smtClean="0">
                <a:latin typeface="Lucida Console" pitchFamily="49" charset="0"/>
              </a:rPr>
              <a:t> ID="UpdateProgress1“ </a:t>
            </a:r>
            <a:r>
              <a:rPr lang="en-US" sz="1800" b="1" dirty="0" err="1" smtClean="0">
                <a:latin typeface="Lucida Console" pitchFamily="49" charset="0"/>
              </a:rPr>
              <a:t>runat</a:t>
            </a:r>
            <a:r>
              <a:rPr lang="en-US" sz="1800" b="1" dirty="0" smtClean="0">
                <a:latin typeface="Lucida Console" pitchFamily="49" charset="0"/>
              </a:rPr>
              <a:t>="server"&gt;</a:t>
            </a:r>
          </a:p>
          <a:p>
            <a:pPr lvl="1">
              <a:buFont typeface="Wingdings 2" pitchFamily="18" charset="2"/>
              <a:buNone/>
              <a:defRPr/>
            </a:pPr>
            <a:r>
              <a:rPr lang="en-US" sz="1800" b="1" dirty="0" smtClean="0">
                <a:latin typeface="Lucida Console" pitchFamily="49" charset="0"/>
              </a:rPr>
              <a:t>    &lt;</a:t>
            </a:r>
            <a:r>
              <a:rPr lang="en-US" sz="1800" b="1" dirty="0" err="1" smtClean="0">
                <a:latin typeface="Lucida Console" pitchFamily="49" charset="0"/>
              </a:rPr>
              <a:t>ProgressTemplate</a:t>
            </a:r>
            <a:r>
              <a:rPr lang="en-US" sz="1800" b="1" dirty="0" smtClean="0">
                <a:latin typeface="Lucida Console" pitchFamily="49" charset="0"/>
              </a:rPr>
              <a:t>&gt;</a:t>
            </a:r>
          </a:p>
          <a:p>
            <a:pPr lvl="1">
              <a:buFont typeface="Wingdings 2" pitchFamily="18" charset="2"/>
              <a:buNone/>
              <a:defRPr/>
            </a:pPr>
            <a:r>
              <a:rPr lang="en-US" sz="1800" b="1" dirty="0" smtClean="0">
                <a:latin typeface="Lucida Console" pitchFamily="49" charset="0"/>
              </a:rPr>
              <a:t>        Please Wait ...</a:t>
            </a:r>
          </a:p>
          <a:p>
            <a:pPr lvl="1">
              <a:buFont typeface="Wingdings 2" pitchFamily="18" charset="2"/>
              <a:buNone/>
              <a:defRPr/>
            </a:pPr>
            <a:r>
              <a:rPr lang="en-US" sz="1800" b="1" dirty="0" smtClean="0">
                <a:latin typeface="Lucida Console" pitchFamily="49" charset="0"/>
              </a:rPr>
              <a:t>    &lt;/</a:t>
            </a:r>
            <a:r>
              <a:rPr lang="en-US" sz="1800" b="1" dirty="0" err="1" smtClean="0">
                <a:latin typeface="Lucida Console" pitchFamily="49" charset="0"/>
              </a:rPr>
              <a:t>ProgressTemplate</a:t>
            </a:r>
            <a:r>
              <a:rPr lang="en-US" sz="1800" b="1" dirty="0" smtClean="0">
                <a:latin typeface="Lucida Console" pitchFamily="49" charset="0"/>
              </a:rPr>
              <a:t>&gt;</a:t>
            </a:r>
          </a:p>
          <a:p>
            <a:pPr lvl="1">
              <a:buFont typeface="Wingdings 2" pitchFamily="18" charset="2"/>
              <a:buNone/>
              <a:defRPr/>
            </a:pPr>
            <a:r>
              <a:rPr lang="en-US" sz="1800" b="1" dirty="0" smtClean="0">
                <a:latin typeface="Lucida Console" pitchFamily="49" charset="0"/>
              </a:rPr>
              <a:t>&lt;/</a:t>
            </a:r>
            <a:r>
              <a:rPr lang="en-US" sz="1800" b="1" dirty="0" err="1" smtClean="0">
                <a:latin typeface="Lucida Console" pitchFamily="49" charset="0"/>
              </a:rPr>
              <a:t>asp:UpdateProgress</a:t>
            </a:r>
            <a:r>
              <a:rPr lang="en-US" sz="1800" b="1" dirty="0" smtClean="0">
                <a:latin typeface="Lucida Console" pitchFamily="49" charset="0"/>
              </a:rPr>
              <a:t>&gt;</a:t>
            </a:r>
          </a:p>
        </p:txBody>
      </p:sp>
      <p:pic>
        <p:nvPicPr>
          <p:cNvPr id="5" name="Picture 2" descr="C:\Users\jasonb\Desktop\Desk4\ProgressImages\3MA_processingbar.gif"/>
          <p:cNvPicPr>
            <a:picLocks noChangeAspect="1" noChangeArrowheads="1" noCrop="1"/>
          </p:cNvPicPr>
          <p:nvPr/>
        </p:nvPicPr>
        <p:blipFill>
          <a:blip r:embed="rId3"/>
          <a:srcRect/>
          <a:stretch>
            <a:fillRect/>
          </a:stretch>
        </p:blipFill>
        <p:spPr bwMode="auto">
          <a:xfrm>
            <a:off x="1927225" y="4948238"/>
            <a:ext cx="1381125" cy="142875"/>
          </a:xfrm>
          <a:prstGeom prst="rect">
            <a:avLst/>
          </a:prstGeom>
          <a:noFill/>
          <a:ln w="9525">
            <a:noFill/>
            <a:miter lim="800000"/>
            <a:headEnd/>
            <a:tailEnd/>
          </a:ln>
        </p:spPr>
      </p:pic>
      <p:pic>
        <p:nvPicPr>
          <p:cNvPr id="6" name="Picture 3" descr="C:\Users\jasonb\Desktop\Desk4\ProgressImages\indicator_arrows_black.gif"/>
          <p:cNvPicPr>
            <a:picLocks noChangeAspect="1" noChangeArrowheads="1"/>
          </p:cNvPicPr>
          <p:nvPr/>
        </p:nvPicPr>
        <p:blipFill>
          <a:blip r:embed="rId4"/>
          <a:srcRect/>
          <a:stretch>
            <a:fillRect/>
          </a:stretch>
        </p:blipFill>
        <p:spPr bwMode="auto">
          <a:xfrm>
            <a:off x="3667125" y="5240338"/>
            <a:ext cx="311150" cy="327025"/>
          </a:xfrm>
          <a:prstGeom prst="rect">
            <a:avLst/>
          </a:prstGeom>
          <a:noFill/>
          <a:ln w="9525">
            <a:noFill/>
            <a:miter lim="800000"/>
            <a:headEnd/>
            <a:tailEnd/>
          </a:ln>
        </p:spPr>
      </p:pic>
      <p:pic>
        <p:nvPicPr>
          <p:cNvPr id="7" name="Picture 4" descr="C:\Users\jasonb\Desktop\Desk4\ProgressImages\indicator_radar.gif"/>
          <p:cNvPicPr>
            <a:picLocks noChangeAspect="1" noChangeArrowheads="1"/>
          </p:cNvPicPr>
          <p:nvPr/>
        </p:nvPicPr>
        <p:blipFill>
          <a:blip r:embed="rId5"/>
          <a:srcRect/>
          <a:stretch>
            <a:fillRect/>
          </a:stretch>
        </p:blipFill>
        <p:spPr bwMode="auto">
          <a:xfrm>
            <a:off x="5137150" y="4795838"/>
            <a:ext cx="527050" cy="527050"/>
          </a:xfrm>
          <a:prstGeom prst="rect">
            <a:avLst/>
          </a:prstGeom>
          <a:noFill/>
          <a:ln w="9525">
            <a:noFill/>
            <a:miter lim="800000"/>
            <a:headEnd/>
            <a:tailEnd/>
          </a:ln>
        </p:spPr>
      </p:pic>
      <p:pic>
        <p:nvPicPr>
          <p:cNvPr id="8" name="Picture 5" descr="C:\Users\jasonb\Desktop\Desk4\ProgressImages\indicator_technorati.gif"/>
          <p:cNvPicPr>
            <a:picLocks noChangeAspect="1" noChangeArrowheads="1"/>
          </p:cNvPicPr>
          <p:nvPr/>
        </p:nvPicPr>
        <p:blipFill>
          <a:blip r:embed="rId6"/>
          <a:srcRect/>
          <a:stretch>
            <a:fillRect/>
          </a:stretch>
        </p:blipFill>
        <p:spPr bwMode="auto">
          <a:xfrm>
            <a:off x="4500563" y="5322888"/>
            <a:ext cx="415925" cy="392112"/>
          </a:xfrm>
          <a:prstGeom prst="rect">
            <a:avLst/>
          </a:prstGeom>
          <a:noFill/>
          <a:ln w="9525">
            <a:noFill/>
            <a:miter lim="800000"/>
            <a:headEnd/>
            <a:tailEnd/>
          </a:ln>
        </p:spPr>
      </p:pic>
      <p:pic>
        <p:nvPicPr>
          <p:cNvPr id="9" name="Picture 8" descr="C:\Users\jasonb\Desktop\Desk4\ProgressImages\indicator_waitanim.gif"/>
          <p:cNvPicPr>
            <a:picLocks noChangeAspect="1" noChangeArrowheads="1" noCrop="1"/>
          </p:cNvPicPr>
          <p:nvPr/>
        </p:nvPicPr>
        <p:blipFill>
          <a:blip r:embed="rId7"/>
          <a:srcRect/>
          <a:stretch>
            <a:fillRect/>
          </a:stretch>
        </p:blipFill>
        <p:spPr bwMode="auto">
          <a:xfrm>
            <a:off x="7315200" y="4795838"/>
            <a:ext cx="809625" cy="771525"/>
          </a:xfrm>
          <a:prstGeom prst="rect">
            <a:avLst/>
          </a:prstGeom>
          <a:noFill/>
          <a:ln w="9525">
            <a:noFill/>
            <a:miter lim="800000"/>
            <a:headEnd/>
            <a:tailEnd/>
          </a:ln>
        </p:spPr>
      </p:pic>
      <p:pic>
        <p:nvPicPr>
          <p:cNvPr id="10" name="Picture 9" descr="C:\Users\jasonb\Desktop\Desk4\ProgressImages\indicator_medium.gif"/>
          <p:cNvPicPr>
            <a:picLocks noChangeAspect="1" noChangeArrowheads="1" noCrop="1"/>
          </p:cNvPicPr>
          <p:nvPr/>
        </p:nvPicPr>
        <p:blipFill>
          <a:blip r:embed="rId8"/>
          <a:srcRect/>
          <a:stretch>
            <a:fillRect/>
          </a:stretch>
        </p:blipFill>
        <p:spPr bwMode="auto">
          <a:xfrm>
            <a:off x="6016625" y="5021263"/>
            <a:ext cx="546100" cy="546100"/>
          </a:xfrm>
          <a:prstGeom prst="rect">
            <a:avLst/>
          </a:prstGeom>
          <a:noFill/>
          <a:ln w="9525">
            <a:noFill/>
            <a:miter lim="800000"/>
            <a:headEnd/>
            <a:tailEnd/>
          </a:ln>
        </p:spPr>
      </p:pic>
      <p:pic>
        <p:nvPicPr>
          <p:cNvPr id="11" name="Picture 10" descr="C:\Users\jasonb\Desktop\Desk4\ProgressImages\loading_animation.gif"/>
          <p:cNvPicPr>
            <a:picLocks noChangeAspect="1" noChangeArrowheads="1" noCrop="1"/>
          </p:cNvPicPr>
          <p:nvPr/>
        </p:nvPicPr>
        <p:blipFill>
          <a:blip r:embed="rId9"/>
          <a:srcRect/>
          <a:stretch>
            <a:fillRect/>
          </a:stretch>
        </p:blipFill>
        <p:spPr bwMode="auto">
          <a:xfrm>
            <a:off x="547688" y="5567363"/>
            <a:ext cx="558800" cy="558800"/>
          </a:xfrm>
          <a:prstGeom prst="rect">
            <a:avLst/>
          </a:prstGeom>
          <a:noFill/>
          <a:ln w="9525">
            <a:noFill/>
            <a:miter lim="800000"/>
            <a:headEnd/>
            <a:tailEnd/>
          </a:ln>
        </p:spPr>
      </p:pic>
      <p:pic>
        <p:nvPicPr>
          <p:cNvPr id="12" name="Picture 11" descr="C:\Users\jasonb\Desktop\Desk4\ProgressImages\progress_bar.gif"/>
          <p:cNvPicPr>
            <a:picLocks noChangeAspect="1" noChangeArrowheads="1"/>
          </p:cNvPicPr>
          <p:nvPr/>
        </p:nvPicPr>
        <p:blipFill>
          <a:blip r:embed="rId10"/>
          <a:srcRect/>
          <a:stretch>
            <a:fillRect/>
          </a:stretch>
        </p:blipFill>
        <p:spPr bwMode="auto">
          <a:xfrm>
            <a:off x="3257550" y="6183313"/>
            <a:ext cx="1809750" cy="133350"/>
          </a:xfrm>
          <a:prstGeom prst="rect">
            <a:avLst/>
          </a:prstGeom>
          <a:noFill/>
          <a:ln w="9525">
            <a:noFill/>
            <a:miter lim="800000"/>
            <a:headEnd/>
            <a:tailEnd/>
          </a:ln>
        </p:spPr>
      </p:pic>
      <p:pic>
        <p:nvPicPr>
          <p:cNvPr id="13" name="Picture 13" descr="C:\Users\jasonb\Desktop\Desk4\ProgressImages\progressbar_long.gif"/>
          <p:cNvPicPr>
            <a:picLocks noChangeAspect="1" noChangeArrowheads="1" noCrop="1"/>
          </p:cNvPicPr>
          <p:nvPr/>
        </p:nvPicPr>
        <p:blipFill>
          <a:blip r:embed="rId11"/>
          <a:srcRect/>
          <a:stretch>
            <a:fillRect/>
          </a:stretch>
        </p:blipFill>
        <p:spPr bwMode="auto">
          <a:xfrm>
            <a:off x="6562725" y="4573588"/>
            <a:ext cx="952500" cy="152400"/>
          </a:xfrm>
          <a:prstGeom prst="rect">
            <a:avLst/>
          </a:prstGeom>
          <a:noFill/>
          <a:ln w="9525">
            <a:noFill/>
            <a:miter lim="800000"/>
            <a:headEnd/>
            <a:tailEnd/>
          </a:ln>
        </p:spPr>
      </p:pic>
      <p:pic>
        <p:nvPicPr>
          <p:cNvPr id="14" name="Picture 15" descr="C:\Users\jasonb\Desktop\Desk4\ProgressImages\indicator_circle_thickbox.gif"/>
          <p:cNvPicPr>
            <a:picLocks noChangeAspect="1" noChangeArrowheads="1" noCrop="1"/>
          </p:cNvPicPr>
          <p:nvPr/>
        </p:nvPicPr>
        <p:blipFill>
          <a:blip r:embed="rId12"/>
          <a:srcRect/>
          <a:stretch>
            <a:fillRect/>
          </a:stretch>
        </p:blipFill>
        <p:spPr bwMode="auto">
          <a:xfrm>
            <a:off x="1665288" y="5424488"/>
            <a:ext cx="952500" cy="952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smtClean="0"/>
              <a:t>AJAX Server Features</a:t>
            </a:r>
            <a:endParaRPr lang="en-US" dirty="0"/>
          </a:p>
        </p:txBody>
      </p:sp>
      <p:sp>
        <p:nvSpPr>
          <p:cNvPr id="3" name="Subtitle 2"/>
          <p:cNvSpPr>
            <a:spLocks noGrp="1"/>
          </p:cNvSpPr>
          <p:nvPr>
            <p:ph type="subTitle" idx="1"/>
          </p:nvPr>
        </p:nvSpPr>
        <p:spPr>
          <a:xfrm>
            <a:off x="1368955" y="5324789"/>
            <a:ext cx="7043208" cy="461665"/>
          </a:xfrm>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fterlaunch 20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Portugal Techdays 2008</Template>
  <TotalTime>0</TotalTime>
  <Words>1794</Words>
  <Application>Microsoft Office PowerPoint</Application>
  <PresentationFormat>Bildschirmpräsentation (4:3)</PresentationFormat>
  <Paragraphs>209</Paragraphs>
  <Slides>18</Slides>
  <Notes>8</Notes>
  <HiddenSlides>0</HiddenSlides>
  <MMClips>0</MMClips>
  <ScaleCrop>false</ScaleCrop>
  <HeadingPairs>
    <vt:vector size="4" baseType="variant">
      <vt:variant>
        <vt:lpstr>Design</vt:lpstr>
      </vt:variant>
      <vt:variant>
        <vt:i4>2</vt:i4>
      </vt:variant>
      <vt:variant>
        <vt:lpstr>Folientitel</vt:lpstr>
      </vt:variant>
      <vt:variant>
        <vt:i4>18</vt:i4>
      </vt:variant>
    </vt:vector>
  </HeadingPairs>
  <TitlesOfParts>
    <vt:vector size="20" baseType="lpstr">
      <vt:lpstr>Afterlaunch 2008</vt:lpstr>
      <vt:lpstr>White with Courier font for code slides</vt:lpstr>
      <vt:lpstr>ASP.NET AJAX</vt:lpstr>
      <vt:lpstr>Agenda</vt:lpstr>
      <vt:lpstr>Warum noch ein AJAX Fx?</vt:lpstr>
      <vt:lpstr>AJAX Architektur</vt:lpstr>
      <vt:lpstr>AJAX Szenarien</vt:lpstr>
      <vt:lpstr>Partielles Rendering</vt:lpstr>
      <vt:lpstr>Controls ‚AJAXifizieren‘</vt:lpstr>
      <vt:lpstr>Fortschritt anzeigen</vt:lpstr>
      <vt:lpstr>AJAX Server Features</vt:lpstr>
      <vt:lpstr>AJAX Toolkit</vt:lpstr>
      <vt:lpstr>Javascript Erweiterungen</vt:lpstr>
      <vt:lpstr>Base Type Extensions</vt:lpstr>
      <vt:lpstr>$get, $find &amp; $create …</vt:lpstr>
      <vt:lpstr>Javascript Webservices</vt:lpstr>
      <vt:lpstr>Javascript Webservices</vt:lpstr>
      <vt:lpstr>Javascript Debugging</vt:lpstr>
      <vt:lpstr>Javascript Debugging</vt:lpstr>
      <vt:lpstr>Folie 18</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Name</dc:title>
  <dc:subject>AfterLaunch</dc:subject>
  <dc:creator>Dennis Zielke (Intl Staffing)</dc:creator>
  <cp:lastModifiedBy>Jan-Cornelius Molnar</cp:lastModifiedBy>
  <cp:revision>40</cp:revision>
  <dcterms:created xsi:type="dcterms:W3CDTF">2008-03-26T21:03:28Z</dcterms:created>
  <dcterms:modified xsi:type="dcterms:W3CDTF">2008-04-17T14:39:29Z</dcterms:modified>
</cp:coreProperties>
</file>