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 id="2147483718" r:id="rId2"/>
    <p:sldMasterId id="2147483740" r:id="rId3"/>
  </p:sldMasterIdLst>
  <p:notesMasterIdLst>
    <p:notesMasterId r:id="rId19"/>
  </p:notesMasterIdLst>
  <p:handoutMasterIdLst>
    <p:handoutMasterId r:id="rId20"/>
  </p:handoutMasterIdLst>
  <p:sldIdLst>
    <p:sldId id="309" r:id="rId4"/>
    <p:sldId id="297" r:id="rId5"/>
    <p:sldId id="310" r:id="rId6"/>
    <p:sldId id="311" r:id="rId7"/>
    <p:sldId id="312" r:id="rId8"/>
    <p:sldId id="266" r:id="rId9"/>
    <p:sldId id="313" r:id="rId10"/>
    <p:sldId id="314" r:id="rId11"/>
    <p:sldId id="316" r:id="rId12"/>
    <p:sldId id="318" r:id="rId13"/>
    <p:sldId id="319" r:id="rId14"/>
    <p:sldId id="320" r:id="rId15"/>
    <p:sldId id="322" r:id="rId16"/>
    <p:sldId id="308" r:id="rId17"/>
    <p:sldId id="321" r:id="rId18"/>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00CC00"/>
    <a:srgbClr val="F6AE1E"/>
    <a:srgbClr val="FFFFFF"/>
    <a:srgbClr val="FF0066"/>
    <a:srgbClr val="000000"/>
    <a:srgbClr val="F3AF35"/>
    <a:srgbClr val="9C42E6"/>
    <a:srgbClr val="D1943B"/>
    <a:srgbClr val="F8F57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3066" autoAdjust="0"/>
    <p:restoredTop sz="87284" autoAdjust="0"/>
  </p:normalViewPr>
  <p:slideViewPr>
    <p:cSldViewPr>
      <p:cViewPr varScale="1">
        <p:scale>
          <a:sx n="65" d="100"/>
          <a:sy n="65" d="100"/>
        </p:scale>
        <p:origin x="-276" y="-96"/>
      </p:cViewPr>
      <p:guideLst>
        <p:guide orient="horz" pos="144"/>
        <p:guide orient="horz" pos="895"/>
        <p:guide orient="horz" pos="1484"/>
        <p:guide orient="horz" pos="1200"/>
        <p:guide orient="horz" pos="2736"/>
        <p:guide orient="horz" pos="4319"/>
        <p:guide pos="2880"/>
        <p:guide pos="240"/>
        <p:guide pos="460"/>
        <p:guide pos="5520"/>
        <p:guide pos="863"/>
        <p:guide pos="5299"/>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98" d="100"/>
          <a:sy n="98" d="100"/>
        </p:scale>
        <p:origin x="-268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CA1CE-A72F-4DAD-88ED-BC488A9C7EF8}" type="doc">
      <dgm:prSet loTypeId="urn:microsoft.com/office/officeart/2005/8/layout/radial4" loCatId="relationship" qsTypeId="urn:microsoft.com/office/officeart/2005/8/quickstyle/3d1" qsCatId="3D" csTypeId="urn:microsoft.com/office/officeart/2005/8/colors/accent1_3" csCatId="accent1" phldr="1"/>
      <dgm:spPr/>
      <dgm:t>
        <a:bodyPr/>
        <a:lstStyle/>
        <a:p>
          <a:endParaRPr lang="en-GB"/>
        </a:p>
      </dgm:t>
    </dgm:pt>
    <dgm:pt modelId="{95542A10-9AE4-49FD-AF52-637206DD340B}">
      <dgm:prSet phldrT="[Text]">
        <dgm:style>
          <a:lnRef idx="1">
            <a:schemeClr val="accent2"/>
          </a:lnRef>
          <a:fillRef idx="3">
            <a:schemeClr val="accent2"/>
          </a:fillRef>
          <a:effectRef idx="2">
            <a:schemeClr val="accent2"/>
          </a:effectRef>
          <a:fontRef idx="minor">
            <a:schemeClr val="lt1"/>
          </a:fontRef>
        </dgm:style>
      </dgm:prSet>
      <dgm:spPr/>
      <dgm:t>
        <a:bodyPr/>
        <a:lstStyle/>
        <a:p>
          <a:r>
            <a:rPr lang="en-GB" dirty="0" smtClean="0"/>
            <a:t>LINQ</a:t>
          </a:r>
          <a:endParaRPr lang="en-GB" dirty="0"/>
        </a:p>
      </dgm:t>
    </dgm:pt>
    <dgm:pt modelId="{6277A86F-3744-49E5-B732-D07CB5734E11}" type="parTrans" cxnId="{CB21AEC5-755A-4B6A-9E89-469F45BB0931}">
      <dgm:prSet/>
      <dgm:spPr/>
      <dgm:t>
        <a:bodyPr/>
        <a:lstStyle/>
        <a:p>
          <a:endParaRPr lang="en-GB"/>
        </a:p>
      </dgm:t>
    </dgm:pt>
    <dgm:pt modelId="{2A804442-1F25-472E-993B-B2D6690AD195}" type="sibTrans" cxnId="{CB21AEC5-755A-4B6A-9E89-469F45BB0931}">
      <dgm:prSet/>
      <dgm:spPr/>
      <dgm:t>
        <a:bodyPr/>
        <a:lstStyle/>
        <a:p>
          <a:endParaRPr lang="en-GB"/>
        </a:p>
      </dgm:t>
    </dgm:pt>
    <dgm:pt modelId="{412CC292-1391-4522-9185-FCAAD1695106}">
      <dgm:prSet phldrT="[Text]">
        <dgm:style>
          <a:lnRef idx="0">
            <a:schemeClr val="accent4"/>
          </a:lnRef>
          <a:fillRef idx="3">
            <a:schemeClr val="accent4"/>
          </a:fillRef>
          <a:effectRef idx="3">
            <a:schemeClr val="accent4"/>
          </a:effectRef>
          <a:fontRef idx="minor">
            <a:schemeClr val="lt1"/>
          </a:fontRef>
        </dgm:style>
      </dgm:prSet>
      <dgm:spPr/>
      <dgm:t>
        <a:bodyPr/>
        <a:lstStyle/>
        <a:p>
          <a:r>
            <a:rPr lang="en-GB" dirty="0" smtClean="0"/>
            <a:t>Objects</a:t>
          </a:r>
          <a:endParaRPr lang="en-GB" dirty="0"/>
        </a:p>
      </dgm:t>
    </dgm:pt>
    <dgm:pt modelId="{55C2D8D3-526A-44B2-95BA-C24A205F20A6}" type="parTrans" cxnId="{1E946A0A-9E6D-4C6E-9E94-C7F24CAD0A2C}">
      <dgm:prSet>
        <dgm:style>
          <a:lnRef idx="0">
            <a:schemeClr val="accent4"/>
          </a:lnRef>
          <a:fillRef idx="3">
            <a:schemeClr val="accent4"/>
          </a:fillRef>
          <a:effectRef idx="3">
            <a:schemeClr val="accent4"/>
          </a:effectRef>
          <a:fontRef idx="minor">
            <a:schemeClr val="lt1"/>
          </a:fontRef>
        </dgm:style>
      </dgm:prSet>
      <dgm:spPr/>
      <dgm:t>
        <a:bodyPr/>
        <a:lstStyle/>
        <a:p>
          <a:endParaRPr lang="en-GB"/>
        </a:p>
      </dgm:t>
    </dgm:pt>
    <dgm:pt modelId="{C361711A-B7CE-4F62-86D0-CC471386F562}" type="sibTrans" cxnId="{1E946A0A-9E6D-4C6E-9E94-C7F24CAD0A2C}">
      <dgm:prSet/>
      <dgm:spPr/>
      <dgm:t>
        <a:bodyPr/>
        <a:lstStyle/>
        <a:p>
          <a:endParaRPr lang="en-GB"/>
        </a:p>
      </dgm:t>
    </dgm:pt>
    <dgm:pt modelId="{793D86D6-C75C-4A85-A7B5-BADBF024C17C}">
      <dgm:prSet phldrT="[Text]">
        <dgm:style>
          <a:lnRef idx="0">
            <a:schemeClr val="accent4"/>
          </a:lnRef>
          <a:fillRef idx="3">
            <a:schemeClr val="accent4"/>
          </a:fillRef>
          <a:effectRef idx="3">
            <a:schemeClr val="accent4"/>
          </a:effectRef>
          <a:fontRef idx="minor">
            <a:schemeClr val="lt1"/>
          </a:fontRef>
        </dgm:style>
      </dgm:prSet>
      <dgm:spPr/>
      <dgm:t>
        <a:bodyPr/>
        <a:lstStyle/>
        <a:p>
          <a:r>
            <a:rPr lang="en-GB" dirty="0" smtClean="0"/>
            <a:t>XML</a:t>
          </a:r>
          <a:endParaRPr lang="en-GB" dirty="0"/>
        </a:p>
      </dgm:t>
    </dgm:pt>
    <dgm:pt modelId="{ADEFC290-DDCF-4F3E-BB3C-3D36CCB22739}" type="parTrans" cxnId="{BC4B1A97-AFB8-493C-8617-9FE701D67E03}">
      <dgm:prSet>
        <dgm:style>
          <a:lnRef idx="0">
            <a:schemeClr val="accent4"/>
          </a:lnRef>
          <a:fillRef idx="3">
            <a:schemeClr val="accent4"/>
          </a:fillRef>
          <a:effectRef idx="3">
            <a:schemeClr val="accent4"/>
          </a:effectRef>
          <a:fontRef idx="minor">
            <a:schemeClr val="lt1"/>
          </a:fontRef>
        </dgm:style>
      </dgm:prSet>
      <dgm:spPr/>
      <dgm:t>
        <a:bodyPr/>
        <a:lstStyle/>
        <a:p>
          <a:endParaRPr lang="en-GB"/>
        </a:p>
      </dgm:t>
    </dgm:pt>
    <dgm:pt modelId="{A521FA71-2E5B-4C43-AFB4-B7E1910F73BC}" type="sibTrans" cxnId="{BC4B1A97-AFB8-493C-8617-9FE701D67E03}">
      <dgm:prSet/>
      <dgm:spPr/>
      <dgm:t>
        <a:bodyPr/>
        <a:lstStyle/>
        <a:p>
          <a:endParaRPr lang="en-GB"/>
        </a:p>
      </dgm:t>
    </dgm:pt>
    <dgm:pt modelId="{1391A35E-01BC-417C-94A7-DFF955A07DAF}">
      <dgm:prSet phldrT="[Text]">
        <dgm:style>
          <a:lnRef idx="0">
            <a:schemeClr val="accent4"/>
          </a:lnRef>
          <a:fillRef idx="3">
            <a:schemeClr val="accent4"/>
          </a:fillRef>
          <a:effectRef idx="3">
            <a:schemeClr val="accent4"/>
          </a:effectRef>
          <a:fontRef idx="minor">
            <a:schemeClr val="lt1"/>
          </a:fontRef>
        </dgm:style>
      </dgm:prSet>
      <dgm:spPr/>
      <dgm:t>
        <a:bodyPr/>
        <a:lstStyle/>
        <a:p>
          <a:r>
            <a:rPr lang="en-GB" dirty="0" smtClean="0"/>
            <a:t>SQL</a:t>
          </a:r>
          <a:endParaRPr lang="en-GB" dirty="0"/>
        </a:p>
      </dgm:t>
    </dgm:pt>
    <dgm:pt modelId="{47B6CB73-D0CE-4D2C-B0CC-7883724A5FF1}" type="parTrans" cxnId="{2088F914-7283-4551-9CAE-128497D8BAC3}">
      <dgm:prSet>
        <dgm:style>
          <a:lnRef idx="0">
            <a:schemeClr val="accent4"/>
          </a:lnRef>
          <a:fillRef idx="3">
            <a:schemeClr val="accent4"/>
          </a:fillRef>
          <a:effectRef idx="3">
            <a:schemeClr val="accent4"/>
          </a:effectRef>
          <a:fontRef idx="minor">
            <a:schemeClr val="lt1"/>
          </a:fontRef>
        </dgm:style>
      </dgm:prSet>
      <dgm:spPr/>
      <dgm:t>
        <a:bodyPr/>
        <a:lstStyle/>
        <a:p>
          <a:endParaRPr lang="en-GB"/>
        </a:p>
      </dgm:t>
    </dgm:pt>
    <dgm:pt modelId="{BB3CA250-87DA-42DC-AA5F-23E72F556149}" type="sibTrans" cxnId="{2088F914-7283-4551-9CAE-128497D8BAC3}">
      <dgm:prSet/>
      <dgm:spPr/>
      <dgm:t>
        <a:bodyPr/>
        <a:lstStyle/>
        <a:p>
          <a:endParaRPr lang="en-GB"/>
        </a:p>
      </dgm:t>
    </dgm:pt>
    <dgm:pt modelId="{4512AA38-A4DC-4076-83A3-A22E00B80BB5}">
      <dgm:prSet phldrT="[Text]">
        <dgm:style>
          <a:lnRef idx="0">
            <a:schemeClr val="accent4"/>
          </a:lnRef>
          <a:fillRef idx="3">
            <a:schemeClr val="accent4"/>
          </a:fillRef>
          <a:effectRef idx="3">
            <a:schemeClr val="accent4"/>
          </a:effectRef>
          <a:fontRef idx="minor">
            <a:schemeClr val="lt1"/>
          </a:fontRef>
        </dgm:style>
      </dgm:prSet>
      <dgm:spPr/>
      <dgm:t>
        <a:bodyPr/>
        <a:lstStyle/>
        <a:p>
          <a:r>
            <a:rPr lang="en-GB" dirty="0" smtClean="0"/>
            <a:t>DataSet</a:t>
          </a:r>
          <a:endParaRPr lang="en-GB" dirty="0"/>
        </a:p>
      </dgm:t>
    </dgm:pt>
    <dgm:pt modelId="{5DCA566D-E1B1-4AFB-B69B-9B7A9717231C}" type="parTrans" cxnId="{F9CA5B30-AB2F-433F-89D0-D2112959EAD8}">
      <dgm:prSet>
        <dgm:style>
          <a:lnRef idx="0">
            <a:schemeClr val="accent4"/>
          </a:lnRef>
          <a:fillRef idx="3">
            <a:schemeClr val="accent4"/>
          </a:fillRef>
          <a:effectRef idx="3">
            <a:schemeClr val="accent4"/>
          </a:effectRef>
          <a:fontRef idx="minor">
            <a:schemeClr val="lt1"/>
          </a:fontRef>
        </dgm:style>
      </dgm:prSet>
      <dgm:spPr/>
      <dgm:t>
        <a:bodyPr/>
        <a:lstStyle/>
        <a:p>
          <a:endParaRPr lang="en-GB"/>
        </a:p>
      </dgm:t>
    </dgm:pt>
    <dgm:pt modelId="{2B1A6F70-A929-44E4-8D0C-DC0BA2965E0D}" type="sibTrans" cxnId="{F9CA5B30-AB2F-433F-89D0-D2112959EAD8}">
      <dgm:prSet/>
      <dgm:spPr/>
      <dgm:t>
        <a:bodyPr/>
        <a:lstStyle/>
        <a:p>
          <a:endParaRPr lang="en-GB"/>
        </a:p>
      </dgm:t>
    </dgm:pt>
    <dgm:pt modelId="{ADD2F923-2F1E-44A8-BDFB-7EBCBE0FA193}" type="pres">
      <dgm:prSet presAssocID="{575CA1CE-A72F-4DAD-88ED-BC488A9C7EF8}" presName="cycle" presStyleCnt="0">
        <dgm:presLayoutVars>
          <dgm:chMax val="1"/>
          <dgm:dir/>
          <dgm:animLvl val="ctr"/>
          <dgm:resizeHandles val="exact"/>
        </dgm:presLayoutVars>
      </dgm:prSet>
      <dgm:spPr/>
      <dgm:t>
        <a:bodyPr/>
        <a:lstStyle/>
        <a:p>
          <a:endParaRPr lang="en-GB"/>
        </a:p>
      </dgm:t>
    </dgm:pt>
    <dgm:pt modelId="{09ECD14B-0E2B-4C14-AFFC-70B426CE2139}" type="pres">
      <dgm:prSet presAssocID="{95542A10-9AE4-49FD-AF52-637206DD340B}" presName="centerShape" presStyleLbl="node0" presStyleIdx="0" presStyleCnt="1"/>
      <dgm:spPr/>
      <dgm:t>
        <a:bodyPr/>
        <a:lstStyle/>
        <a:p>
          <a:endParaRPr lang="en-GB"/>
        </a:p>
      </dgm:t>
    </dgm:pt>
    <dgm:pt modelId="{A8BB78D0-D1FA-4208-825D-737C54CC5BDD}" type="pres">
      <dgm:prSet presAssocID="{55C2D8D3-526A-44B2-95BA-C24A205F20A6}" presName="parTrans" presStyleLbl="bgSibTrans2D1" presStyleIdx="0" presStyleCnt="4"/>
      <dgm:spPr/>
      <dgm:t>
        <a:bodyPr/>
        <a:lstStyle/>
        <a:p>
          <a:endParaRPr lang="en-GB"/>
        </a:p>
      </dgm:t>
    </dgm:pt>
    <dgm:pt modelId="{F9B402BB-8386-430B-9F5B-E893CD762A23}" type="pres">
      <dgm:prSet presAssocID="{412CC292-1391-4522-9185-FCAAD1695106}" presName="node" presStyleLbl="node1" presStyleIdx="0" presStyleCnt="4">
        <dgm:presLayoutVars>
          <dgm:bulletEnabled val="1"/>
        </dgm:presLayoutVars>
      </dgm:prSet>
      <dgm:spPr/>
      <dgm:t>
        <a:bodyPr/>
        <a:lstStyle/>
        <a:p>
          <a:endParaRPr lang="en-GB"/>
        </a:p>
      </dgm:t>
    </dgm:pt>
    <dgm:pt modelId="{4C37DF53-E2B6-4399-A98D-2303878352B1}" type="pres">
      <dgm:prSet presAssocID="{ADEFC290-DDCF-4F3E-BB3C-3D36CCB22739}" presName="parTrans" presStyleLbl="bgSibTrans2D1" presStyleIdx="1" presStyleCnt="4"/>
      <dgm:spPr/>
      <dgm:t>
        <a:bodyPr/>
        <a:lstStyle/>
        <a:p>
          <a:endParaRPr lang="en-GB"/>
        </a:p>
      </dgm:t>
    </dgm:pt>
    <dgm:pt modelId="{41542535-6E02-4388-84AC-0E12C82E1672}" type="pres">
      <dgm:prSet presAssocID="{793D86D6-C75C-4A85-A7B5-BADBF024C17C}" presName="node" presStyleLbl="node1" presStyleIdx="1" presStyleCnt="4">
        <dgm:presLayoutVars>
          <dgm:bulletEnabled val="1"/>
        </dgm:presLayoutVars>
      </dgm:prSet>
      <dgm:spPr/>
      <dgm:t>
        <a:bodyPr/>
        <a:lstStyle/>
        <a:p>
          <a:endParaRPr lang="en-GB"/>
        </a:p>
      </dgm:t>
    </dgm:pt>
    <dgm:pt modelId="{E8AB3EF4-6373-439F-A9F1-D6E2BD2DE05B}" type="pres">
      <dgm:prSet presAssocID="{47B6CB73-D0CE-4D2C-B0CC-7883724A5FF1}" presName="parTrans" presStyleLbl="bgSibTrans2D1" presStyleIdx="2" presStyleCnt="4"/>
      <dgm:spPr/>
      <dgm:t>
        <a:bodyPr/>
        <a:lstStyle/>
        <a:p>
          <a:endParaRPr lang="en-GB"/>
        </a:p>
      </dgm:t>
    </dgm:pt>
    <dgm:pt modelId="{D15BFEDB-8B94-45FB-9B24-EE6CD35006A2}" type="pres">
      <dgm:prSet presAssocID="{1391A35E-01BC-417C-94A7-DFF955A07DAF}" presName="node" presStyleLbl="node1" presStyleIdx="2" presStyleCnt="4">
        <dgm:presLayoutVars>
          <dgm:bulletEnabled val="1"/>
        </dgm:presLayoutVars>
      </dgm:prSet>
      <dgm:spPr/>
      <dgm:t>
        <a:bodyPr/>
        <a:lstStyle/>
        <a:p>
          <a:endParaRPr lang="en-GB"/>
        </a:p>
      </dgm:t>
    </dgm:pt>
    <dgm:pt modelId="{3072E6FD-B241-461D-A9C4-B480B3646898}" type="pres">
      <dgm:prSet presAssocID="{5DCA566D-E1B1-4AFB-B69B-9B7A9717231C}" presName="parTrans" presStyleLbl="bgSibTrans2D1" presStyleIdx="3" presStyleCnt="4"/>
      <dgm:spPr/>
      <dgm:t>
        <a:bodyPr/>
        <a:lstStyle/>
        <a:p>
          <a:endParaRPr lang="en-GB"/>
        </a:p>
      </dgm:t>
    </dgm:pt>
    <dgm:pt modelId="{32C895C5-3F90-4F6B-B20E-473C13FDB562}" type="pres">
      <dgm:prSet presAssocID="{4512AA38-A4DC-4076-83A3-A22E00B80BB5}" presName="node" presStyleLbl="node1" presStyleIdx="3" presStyleCnt="4">
        <dgm:presLayoutVars>
          <dgm:bulletEnabled val="1"/>
        </dgm:presLayoutVars>
      </dgm:prSet>
      <dgm:spPr/>
      <dgm:t>
        <a:bodyPr/>
        <a:lstStyle/>
        <a:p>
          <a:endParaRPr lang="en-GB"/>
        </a:p>
      </dgm:t>
    </dgm:pt>
  </dgm:ptLst>
  <dgm:cxnLst>
    <dgm:cxn modelId="{E8F50C78-C709-4311-9797-EC36C66C1CF4}" type="presOf" srcId="{1391A35E-01BC-417C-94A7-DFF955A07DAF}" destId="{D15BFEDB-8B94-45FB-9B24-EE6CD35006A2}" srcOrd="0" destOrd="0" presId="urn:microsoft.com/office/officeart/2005/8/layout/radial4"/>
    <dgm:cxn modelId="{BC4B1A97-AFB8-493C-8617-9FE701D67E03}" srcId="{95542A10-9AE4-49FD-AF52-637206DD340B}" destId="{793D86D6-C75C-4A85-A7B5-BADBF024C17C}" srcOrd="1" destOrd="0" parTransId="{ADEFC290-DDCF-4F3E-BB3C-3D36CCB22739}" sibTransId="{A521FA71-2E5B-4C43-AFB4-B7E1910F73BC}"/>
    <dgm:cxn modelId="{BE8AF391-B7A7-45C2-8C55-12DC4C1C3A04}" type="presOf" srcId="{412CC292-1391-4522-9185-FCAAD1695106}" destId="{F9B402BB-8386-430B-9F5B-E893CD762A23}" srcOrd="0" destOrd="0" presId="urn:microsoft.com/office/officeart/2005/8/layout/radial4"/>
    <dgm:cxn modelId="{2088F914-7283-4551-9CAE-128497D8BAC3}" srcId="{95542A10-9AE4-49FD-AF52-637206DD340B}" destId="{1391A35E-01BC-417C-94A7-DFF955A07DAF}" srcOrd="2" destOrd="0" parTransId="{47B6CB73-D0CE-4D2C-B0CC-7883724A5FF1}" sibTransId="{BB3CA250-87DA-42DC-AA5F-23E72F556149}"/>
    <dgm:cxn modelId="{598A9ADC-3974-45E0-93D3-E1CF137A13BA}" type="presOf" srcId="{4512AA38-A4DC-4076-83A3-A22E00B80BB5}" destId="{32C895C5-3F90-4F6B-B20E-473C13FDB562}" srcOrd="0" destOrd="0" presId="urn:microsoft.com/office/officeart/2005/8/layout/radial4"/>
    <dgm:cxn modelId="{F9CA5B30-AB2F-433F-89D0-D2112959EAD8}" srcId="{95542A10-9AE4-49FD-AF52-637206DD340B}" destId="{4512AA38-A4DC-4076-83A3-A22E00B80BB5}" srcOrd="3" destOrd="0" parTransId="{5DCA566D-E1B1-4AFB-B69B-9B7A9717231C}" sibTransId="{2B1A6F70-A929-44E4-8D0C-DC0BA2965E0D}"/>
    <dgm:cxn modelId="{1E946A0A-9E6D-4C6E-9E94-C7F24CAD0A2C}" srcId="{95542A10-9AE4-49FD-AF52-637206DD340B}" destId="{412CC292-1391-4522-9185-FCAAD1695106}" srcOrd="0" destOrd="0" parTransId="{55C2D8D3-526A-44B2-95BA-C24A205F20A6}" sibTransId="{C361711A-B7CE-4F62-86D0-CC471386F562}"/>
    <dgm:cxn modelId="{CB21AEC5-755A-4B6A-9E89-469F45BB0931}" srcId="{575CA1CE-A72F-4DAD-88ED-BC488A9C7EF8}" destId="{95542A10-9AE4-49FD-AF52-637206DD340B}" srcOrd="0" destOrd="0" parTransId="{6277A86F-3744-49E5-B732-D07CB5734E11}" sibTransId="{2A804442-1F25-472E-993B-B2D6690AD195}"/>
    <dgm:cxn modelId="{B74799B7-3A37-4644-A308-44B45FA4AE0B}" type="presOf" srcId="{55C2D8D3-526A-44B2-95BA-C24A205F20A6}" destId="{A8BB78D0-D1FA-4208-825D-737C54CC5BDD}" srcOrd="0" destOrd="0" presId="urn:microsoft.com/office/officeart/2005/8/layout/radial4"/>
    <dgm:cxn modelId="{44BB38D4-D422-4671-8C39-5DB4A094005E}" type="presOf" srcId="{575CA1CE-A72F-4DAD-88ED-BC488A9C7EF8}" destId="{ADD2F923-2F1E-44A8-BDFB-7EBCBE0FA193}" srcOrd="0" destOrd="0" presId="urn:microsoft.com/office/officeart/2005/8/layout/radial4"/>
    <dgm:cxn modelId="{C5F6EAC9-60AB-4D5E-A35B-9F3A37233CAC}" type="presOf" srcId="{ADEFC290-DDCF-4F3E-BB3C-3D36CCB22739}" destId="{4C37DF53-E2B6-4399-A98D-2303878352B1}" srcOrd="0" destOrd="0" presId="urn:microsoft.com/office/officeart/2005/8/layout/radial4"/>
    <dgm:cxn modelId="{070714EB-9F84-4ADB-B258-34C2551E314E}" type="presOf" srcId="{47B6CB73-D0CE-4D2C-B0CC-7883724A5FF1}" destId="{E8AB3EF4-6373-439F-A9F1-D6E2BD2DE05B}" srcOrd="0" destOrd="0" presId="urn:microsoft.com/office/officeart/2005/8/layout/radial4"/>
    <dgm:cxn modelId="{790A9424-A61E-498F-B0FB-A4C9EB1AA217}" type="presOf" srcId="{95542A10-9AE4-49FD-AF52-637206DD340B}" destId="{09ECD14B-0E2B-4C14-AFFC-70B426CE2139}" srcOrd="0" destOrd="0" presId="urn:microsoft.com/office/officeart/2005/8/layout/radial4"/>
    <dgm:cxn modelId="{7AD0BEC2-F694-42E6-BAC8-B85C63748AB0}" type="presOf" srcId="{793D86D6-C75C-4A85-A7B5-BADBF024C17C}" destId="{41542535-6E02-4388-84AC-0E12C82E1672}" srcOrd="0" destOrd="0" presId="urn:microsoft.com/office/officeart/2005/8/layout/radial4"/>
    <dgm:cxn modelId="{F213305F-EE44-413B-AF0D-DB791A960E62}" type="presOf" srcId="{5DCA566D-E1B1-4AFB-B69B-9B7A9717231C}" destId="{3072E6FD-B241-461D-A9C4-B480B3646898}" srcOrd="0" destOrd="0" presId="urn:microsoft.com/office/officeart/2005/8/layout/radial4"/>
    <dgm:cxn modelId="{19BFC33D-CD3D-4C85-8ED6-7C80BC7CBB8A}" type="presParOf" srcId="{ADD2F923-2F1E-44A8-BDFB-7EBCBE0FA193}" destId="{09ECD14B-0E2B-4C14-AFFC-70B426CE2139}" srcOrd="0" destOrd="0" presId="urn:microsoft.com/office/officeart/2005/8/layout/radial4"/>
    <dgm:cxn modelId="{3E10230F-AD26-4D19-A14F-280611AC01C3}" type="presParOf" srcId="{ADD2F923-2F1E-44A8-BDFB-7EBCBE0FA193}" destId="{A8BB78D0-D1FA-4208-825D-737C54CC5BDD}" srcOrd="1" destOrd="0" presId="urn:microsoft.com/office/officeart/2005/8/layout/radial4"/>
    <dgm:cxn modelId="{95F205D8-1340-46CC-B679-0F853E3BDA23}" type="presParOf" srcId="{ADD2F923-2F1E-44A8-BDFB-7EBCBE0FA193}" destId="{F9B402BB-8386-430B-9F5B-E893CD762A23}" srcOrd="2" destOrd="0" presId="urn:microsoft.com/office/officeart/2005/8/layout/radial4"/>
    <dgm:cxn modelId="{E02186A1-81CB-469A-A652-7D6F1B087F35}" type="presParOf" srcId="{ADD2F923-2F1E-44A8-BDFB-7EBCBE0FA193}" destId="{4C37DF53-E2B6-4399-A98D-2303878352B1}" srcOrd="3" destOrd="0" presId="urn:microsoft.com/office/officeart/2005/8/layout/radial4"/>
    <dgm:cxn modelId="{212B4472-5C73-4734-B426-BAE126CE5127}" type="presParOf" srcId="{ADD2F923-2F1E-44A8-BDFB-7EBCBE0FA193}" destId="{41542535-6E02-4388-84AC-0E12C82E1672}" srcOrd="4" destOrd="0" presId="urn:microsoft.com/office/officeart/2005/8/layout/radial4"/>
    <dgm:cxn modelId="{1CE4354F-680C-43D3-B854-387005DCC7C4}" type="presParOf" srcId="{ADD2F923-2F1E-44A8-BDFB-7EBCBE0FA193}" destId="{E8AB3EF4-6373-439F-A9F1-D6E2BD2DE05B}" srcOrd="5" destOrd="0" presId="urn:microsoft.com/office/officeart/2005/8/layout/radial4"/>
    <dgm:cxn modelId="{EC27FADB-9526-4C2F-BD59-B8C5C34DC21B}" type="presParOf" srcId="{ADD2F923-2F1E-44A8-BDFB-7EBCBE0FA193}" destId="{D15BFEDB-8B94-45FB-9B24-EE6CD35006A2}" srcOrd="6" destOrd="0" presId="urn:microsoft.com/office/officeart/2005/8/layout/radial4"/>
    <dgm:cxn modelId="{01123EEB-50A6-4F35-A32D-D678D864F43D}" type="presParOf" srcId="{ADD2F923-2F1E-44A8-BDFB-7EBCBE0FA193}" destId="{3072E6FD-B241-461D-A9C4-B480B3646898}" srcOrd="7" destOrd="0" presId="urn:microsoft.com/office/officeart/2005/8/layout/radial4"/>
    <dgm:cxn modelId="{AFD2018B-F650-4510-9749-575B2FE37F32}" type="presParOf" srcId="{ADD2F923-2F1E-44A8-BDFB-7EBCBE0FA193}" destId="{32C895C5-3F90-4F6B-B20E-473C13FDB562}" srcOrd="8" destOrd="0" presId="urn:microsoft.com/office/officeart/2005/8/layout/radial4"/>
  </dgm:cxnLst>
  <dgm:bg/>
  <dgm:whole/>
</dgm:dataModel>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4/18/2008</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‹Nr.›</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4/18/2008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‹Nr.›</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PT" dirty="0" smtClean="0"/>
              <a:t>PROVIDE YOU SESSION CODE</a:t>
            </a:r>
            <a:r>
              <a:rPr lang="pt-PT" baseline="0" dirty="0" smtClean="0"/>
              <a:t> AND </a:t>
            </a:r>
            <a:r>
              <a:rPr lang="pt-PT" dirty="0" smtClean="0"/>
              <a:t>NAME AS IT WAS DEFINED BY AGENDA OWNERS.</a:t>
            </a:r>
          </a:p>
          <a:p>
            <a:r>
              <a:rPr lang="pt-PT" dirty="0" smtClean="0"/>
              <a:t>WELCOME ATTENDEES. INTRODUCE YOURSELF</a:t>
            </a:r>
            <a:r>
              <a:rPr lang="pt-PT" baseline="0" dirty="0" smtClean="0"/>
              <a:t> AND YOUR SESSION.</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4/18/2008 2:37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dt" sz="quarter" idx="1"/>
          </p:nvPr>
        </p:nvSpPr>
        <p:spPr/>
        <p:txBody>
          <a:bodyPr/>
          <a:lstStyle/>
          <a:p>
            <a:pPr>
              <a:defRPr/>
            </a:pPr>
            <a:fld id="{B5B7241C-2B51-4B35-8760-3C60EA4F0059}" type="datetime8">
              <a:rPr lang="en-AU" smtClean="0"/>
              <a:pPr>
                <a:defRPr/>
              </a:pPr>
              <a:t>18/04/2008 2:37 PM</a:t>
            </a:fld>
            <a:endParaRPr lang="en-AU" smtClean="0"/>
          </a:p>
        </p:txBody>
      </p:sp>
      <p:sp>
        <p:nvSpPr>
          <p:cNvPr id="51203" name="Rectangle 6"/>
          <p:cNvSpPr>
            <a:spLocks noGrp="1" noChangeArrowheads="1"/>
          </p:cNvSpPr>
          <p:nvPr>
            <p:ph type="ftr" sz="quarter" idx="4"/>
          </p:nvPr>
        </p:nvSpPr>
        <p:spPr>
          <a:noFill/>
        </p:spPr>
        <p:txBody>
          <a:bodyPr/>
          <a:lstStyle/>
          <a:p>
            <a:pPr eaLnBrk="1" hangingPunct="1"/>
            <a:r>
              <a:rPr lang="en-AU" smtClean="0"/>
              <a:t>©2005 Microsoft Corporation. All rights reserved.</a:t>
            </a:r>
          </a:p>
          <a:p>
            <a:r>
              <a:rPr lang="en-AU" smtClean="0"/>
              <a:t>This presentation is for informational purposes only. Microsoft makes no warranties, express or implied, in this summary.</a:t>
            </a:r>
          </a:p>
        </p:txBody>
      </p:sp>
      <p:sp>
        <p:nvSpPr>
          <p:cNvPr id="21508" name="Rectangle 7"/>
          <p:cNvSpPr>
            <a:spLocks noGrp="1" noChangeArrowheads="1"/>
          </p:cNvSpPr>
          <p:nvPr>
            <p:ph type="sldNum" sz="quarter" idx="5"/>
          </p:nvPr>
        </p:nvSpPr>
        <p:spPr/>
        <p:txBody>
          <a:bodyPr/>
          <a:lstStyle/>
          <a:p>
            <a:pPr>
              <a:defRPr/>
            </a:pPr>
            <a:fld id="{345AA565-1916-404D-9091-D61E635C57C4}" type="slidenum">
              <a:rPr lang="en-AU" smtClean="0"/>
              <a:pPr>
                <a:defRPr/>
              </a:pPr>
              <a:t>2</a:t>
            </a:fld>
            <a:endParaRPr lang="en-AU" smtClean="0"/>
          </a:p>
        </p:txBody>
      </p:sp>
      <p:sp>
        <p:nvSpPr>
          <p:cNvPr id="51205" name="Rectangle 4"/>
          <p:cNvSpPr>
            <a:spLocks noGrp="1" noRot="1" noChangeAspect="1" noChangeArrowheads="1" noTextEdit="1"/>
          </p:cNvSpPr>
          <p:nvPr>
            <p:ph type="sldImg"/>
          </p:nvPr>
        </p:nvSpPr>
        <p:spPr>
          <a:ln/>
        </p:spPr>
      </p:sp>
      <p:sp>
        <p:nvSpPr>
          <p:cNvPr id="51206" name="Rectangle 5"/>
          <p:cNvSpPr>
            <a:spLocks noGrp="1" noChangeArrowheads="1"/>
          </p:cNvSpPr>
          <p:nvPr>
            <p:ph type="body" idx="1"/>
          </p:nvPr>
        </p:nvSpPr>
        <p:spPr>
          <a:noFill/>
          <a:ln/>
        </p:spPr>
        <p:txBody>
          <a:bodyPr/>
          <a:lstStyle/>
          <a:p>
            <a:pPr eaLnBrk="1" hangingPunct="1"/>
            <a:r>
              <a:rPr lang="pt-PT" dirty="0" smtClean="0"/>
              <a:t>PROVIDE AN</a:t>
            </a:r>
            <a:r>
              <a:rPr lang="pt-PT" baseline="0" dirty="0" smtClean="0"/>
              <a:t> AGENDA FOR YOUR SESSION. SET EXPECTATIONS.</a:t>
            </a:r>
            <a:endParaRPr lang="pt-PT"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pt-PT" smtClean="0"/>
              <a:t>USE</a:t>
            </a:r>
            <a:r>
              <a:rPr lang="pt-PT" baseline="0" smtClean="0"/>
              <a:t> THIS SLIDE TO INTRODUCE YOUR DEMO. NAME YOUR DEMO.</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4/18/2008 2:37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pt-PT" smtClean="0"/>
              <a:t>USE</a:t>
            </a:r>
            <a:r>
              <a:rPr lang="pt-PT" baseline="0" smtClean="0"/>
              <a:t> THIS SLIDE TO INTRODUCE YOUR DEMO. NAME YOUR DEMO.</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4/18/2008 2:37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pt-PT" smtClean="0"/>
              <a:t>USE</a:t>
            </a:r>
            <a:r>
              <a:rPr lang="pt-PT" baseline="0" smtClean="0"/>
              <a:t> THIS SLIDE TO INTRODUCE YOUR DEMO. NAME YOUR DEMO.</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4/18/2008 2:37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12</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pt-PT" dirty="0" smtClean="0"/>
              <a:t>PROVIDE</a:t>
            </a:r>
            <a:r>
              <a:rPr lang="pt-PT" baseline="0" dirty="0" smtClean="0"/>
              <a:t> 5 MIN BEFORE SESSION ENDS FOR Q&amp;A.</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4/18/2008 2:37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9" name="TextBox 8"/>
          <p:cNvSpPr txBox="1"/>
          <p:nvPr userDrawn="1"/>
        </p:nvSpPr>
        <p:spPr>
          <a:xfrm>
            <a:off x="2519142" y="6643710"/>
            <a:ext cx="1420582" cy="246221"/>
          </a:xfrm>
          <a:prstGeom prst="rect">
            <a:avLst/>
          </a:prstGeom>
          <a:noFill/>
        </p:spPr>
        <p:txBody>
          <a:bodyPr wrap="none" rtlCol="0">
            <a:spAutoFit/>
          </a:bodyPr>
          <a:lstStyle/>
          <a:p>
            <a:r>
              <a:rPr lang="de-DE" sz="1000" dirty="0" smtClean="0">
                <a:latin typeface="Lucida Sans" pitchFamily="34" charset="0"/>
              </a:rPr>
              <a:t>www.dnug-koeln.de</a:t>
            </a:r>
            <a:endParaRPr lang="de-DE" sz="1000" dirty="0">
              <a:latin typeface="Lucida Sans" pitchFamily="34" charset="0"/>
            </a:endParaRPr>
          </a:p>
        </p:txBody>
      </p:sp>
      <p:sp>
        <p:nvSpPr>
          <p:cNvPr id="10" name="TextBox 9"/>
          <p:cNvSpPr txBox="1"/>
          <p:nvPr userDrawn="1"/>
        </p:nvSpPr>
        <p:spPr>
          <a:xfrm>
            <a:off x="6725410" y="6643710"/>
            <a:ext cx="1204176" cy="200055"/>
          </a:xfrm>
          <a:prstGeom prst="rect">
            <a:avLst/>
          </a:prstGeom>
          <a:noFill/>
        </p:spPr>
        <p:txBody>
          <a:bodyPr wrap="none" rtlCol="0">
            <a:spAutoFit/>
          </a:bodyPr>
          <a:lstStyle/>
          <a:p>
            <a:r>
              <a:rPr lang="de-DE" sz="700" dirty="0" smtClean="0">
                <a:latin typeface="Lucida Sans" pitchFamily="34" charset="0"/>
              </a:rPr>
              <a:t>www.justcommunity.de</a:t>
            </a:r>
            <a:endParaRPr lang="de-DE" sz="700" dirty="0">
              <a:latin typeface="Lucida Sans" pitchFamily="34" charset="0"/>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a:srcRect/>
          <a:stretch>
            <a:fillRect/>
          </a:stretch>
        </p:blipFill>
        <p:spPr bwMode="auto">
          <a:xfrm>
            <a:off x="144463" y="144463"/>
            <a:ext cx="3022600" cy="731837"/>
          </a:xfrm>
          <a:prstGeom prst="rect">
            <a:avLst/>
          </a:prstGeom>
          <a:noFill/>
          <a:ln w="9525">
            <a:noFill/>
            <a:miter lim="800000"/>
            <a:headEnd/>
            <a:tailEnd/>
          </a:ln>
          <a:effectLst/>
        </p:spPr>
      </p:pic>
      <p:pic>
        <p:nvPicPr>
          <p:cNvPr id="2051" name="Picture 3"/>
          <p:cNvPicPr>
            <a:picLocks noChangeAspect="1" noChangeArrowheads="1"/>
          </p:cNvPicPr>
          <p:nvPr userDrawn="1"/>
        </p:nvPicPr>
        <p:blipFill>
          <a:blip r:embed="rId3"/>
          <a:srcRect/>
          <a:stretch>
            <a:fillRect/>
          </a:stretch>
        </p:blipFill>
        <p:spPr bwMode="auto">
          <a:xfrm>
            <a:off x="-39641" y="4071942"/>
            <a:ext cx="9183673" cy="2786058"/>
          </a:xfrm>
          <a:prstGeom prst="rect">
            <a:avLst/>
          </a:prstGeom>
          <a:noFill/>
          <a:ln w="9525">
            <a:noFill/>
            <a:miter lim="800000"/>
            <a:headEnd/>
            <a:tailEnd/>
          </a:ln>
          <a:effec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W_AF.png"/>
          <p:cNvPicPr>
            <a:picLocks noChangeAspect="1"/>
          </p:cNvPicPr>
          <p:nvPr userDrawn="1"/>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W_AF.png"/>
          <p:cNvPicPr>
            <a:picLocks noChangeAspect="1"/>
          </p:cNvPicPr>
          <p:nvPr userDrawn="1"/>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W_AF.png"/>
          <p:cNvPicPr>
            <a:picLocks noChangeAspect="1"/>
          </p:cNvPicPr>
          <p:nvPr userDrawn="1"/>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W_AF.png"/>
          <p:cNvPicPr>
            <a:picLocks noChangeAspect="1"/>
          </p:cNvPicPr>
          <p:nvPr userDrawn="1"/>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W_AF.png"/>
          <p:cNvPicPr>
            <a:picLocks noChangeAspect="1"/>
          </p:cNvPicPr>
          <p:nvPr userDrawn="1"/>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pic>
        <p:nvPicPr>
          <p:cNvPr id="2" name="Picture 1" descr="W_AF.png"/>
          <p:cNvPicPr>
            <a:picLocks noChangeAspect="1"/>
          </p:cNvPicPr>
          <p:nvPr userDrawn="1"/>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C:\Users\i-chless\Desktop\Microsoft Student Partners (extern).png"/>
          <p:cNvPicPr>
            <a:picLocks noChangeAspect="1" noChangeArrowheads="1"/>
          </p:cNvPicPr>
          <p:nvPr userDrawn="1"/>
        </p:nvPicPr>
        <p:blipFill>
          <a:blip r:embed="rId14"/>
          <a:stretch>
            <a:fillRect/>
          </a:stretch>
        </p:blipFill>
        <p:spPr bwMode="auto">
          <a:xfrm>
            <a:off x="0" y="0"/>
            <a:ext cx="9144001" cy="6858000"/>
          </a:xfrm>
          <a:prstGeom prst="rect">
            <a:avLst/>
          </a:prstGeom>
          <a:noFill/>
        </p:spPr>
      </p:pic>
      <p:sp>
        <p:nvSpPr>
          <p:cNvPr id="2" name="Title Placeholder 1"/>
          <p:cNvSpPr>
            <a:spLocks noGrp="1"/>
          </p:cNvSpPr>
          <p:nvPr>
            <p:ph type="title"/>
          </p:nvPr>
        </p:nvSpPr>
        <p:spPr>
          <a:xfrm>
            <a:off x="381000" y="357166"/>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37" r:id="rId10"/>
    <p:sldLayoutId id="2147483741" r:id="rId1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userDrawn="1"/>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white rectangle.png"/>
          <p:cNvPicPr>
            <a:picLocks noChangeAspect="1"/>
          </p:cNvPicPr>
          <p:nvPr userDrawn="1"/>
        </p:nvPicPr>
        <p:blipFill>
          <a:blip r:embed="rId2"/>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an-Cornelius.Molnar@studentprogram.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2048381"/>
            <a:ext cx="7681913" cy="1523495"/>
          </a:xfrm>
        </p:spPr>
        <p:txBody>
          <a:bodyPr/>
          <a:lstStyle/>
          <a:p>
            <a:r>
              <a:rPr lang="fr-FR" dirty="0" smtClean="0"/>
              <a:t>LINQ mit C# 3.0 </a:t>
            </a:r>
            <a:r>
              <a:rPr lang="fr-FR" dirty="0" err="1" smtClean="0"/>
              <a:t>und</a:t>
            </a:r>
            <a:r>
              <a:rPr lang="fr-FR" dirty="0" smtClean="0"/>
              <a:t> VB 9</a:t>
            </a:r>
            <a:endParaRPr lang="en-US" dirty="0"/>
          </a:p>
        </p:txBody>
      </p:sp>
      <p:sp>
        <p:nvSpPr>
          <p:cNvPr id="3" name="Subtitle 2"/>
          <p:cNvSpPr>
            <a:spLocks noGrp="1"/>
          </p:cNvSpPr>
          <p:nvPr>
            <p:ph type="subTitle" idx="1"/>
          </p:nvPr>
        </p:nvSpPr>
        <p:spPr/>
        <p:txBody>
          <a:bodyPr>
            <a:noAutofit/>
          </a:bodyPr>
          <a:lstStyle/>
          <a:p>
            <a:r>
              <a:rPr lang="en-US" dirty="0" smtClean="0"/>
              <a:t>Jan-Cornelius Molnar</a:t>
            </a:r>
          </a:p>
          <a:p>
            <a:r>
              <a:rPr lang="en-US" dirty="0" smtClean="0">
                <a:hlinkClick r:id="rId3"/>
              </a:rPr>
              <a:t>Jan-Cornelius.Molnar@studentprogram.de</a:t>
            </a:r>
            <a:endParaRPr lang="en-US" dirty="0" smtClean="0"/>
          </a:p>
          <a:p>
            <a:endParaRPr lang="en-US" dirty="0" smtClean="0"/>
          </a:p>
          <a:p>
            <a:r>
              <a:rPr lang="en-US" dirty="0" err="1" smtClean="0"/>
              <a:t>Universität</a:t>
            </a:r>
            <a:r>
              <a:rPr lang="en-US" dirty="0" smtClean="0"/>
              <a:t> Stuttgart</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LINQ im .NET Framework</a:t>
            </a:r>
            <a:endParaRPr lang="de-DE" dirty="0"/>
          </a:p>
        </p:txBody>
      </p:sp>
      <p:graphicFrame>
        <p:nvGraphicFramePr>
          <p:cNvPr id="4" name="Diagram 3"/>
          <p:cNvGraphicFramePr/>
          <p:nvPr/>
        </p:nvGraphicFramePr>
        <p:xfrm>
          <a:off x="1524000" y="17526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bwMode="auto">
          <a:xfrm>
            <a:off x="2590800" y="1828800"/>
            <a:ext cx="3962400" cy="1600200"/>
          </a:xfrm>
          <a:prstGeom prst="rect">
            <a:avLst/>
          </a:prstGeom>
          <a:noFill/>
          <a:ln w="76200">
            <a:solidFill>
              <a:schemeClr val="accent2"/>
            </a:solidFill>
            <a:headEnd type="none" w="med" len="med"/>
            <a:tailEnd type="none" w="med" len="med"/>
          </a:ln>
          <a:effectLst>
            <a:glow rad="228600">
              <a:schemeClr val="accent2">
                <a:satMod val="175000"/>
                <a:alpha val="40000"/>
              </a:schemeClr>
            </a:glow>
            <a:outerShdw blurRad="63500" dist="38100" dir="5400000" rotWithShape="0">
              <a:srgbClr val="000000">
                <a:alpha val="45000"/>
              </a:srgbClr>
            </a:outerShdw>
          </a:effectLst>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300" dirty="0" smtClean="0">
              <a:solidFill>
                <a:srgbClr val="FFFFFF"/>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786190"/>
            <a:ext cx="7043208" cy="1523494"/>
          </a:xfrm>
        </p:spPr>
        <p:txBody>
          <a:bodyPr/>
          <a:lstStyle/>
          <a:p>
            <a:r>
              <a:rPr lang="en-US" dirty="0" err="1" smtClean="0"/>
              <a:t>Linq</a:t>
            </a:r>
            <a:r>
              <a:rPr lang="en-US" dirty="0" smtClean="0"/>
              <a:t> to Xml, </a:t>
            </a:r>
            <a:r>
              <a:rPr lang="en-US" dirty="0" err="1" smtClean="0"/>
              <a:t>Linq</a:t>
            </a:r>
            <a:r>
              <a:rPr lang="en-US" dirty="0" smtClean="0"/>
              <a:t> to </a:t>
            </a:r>
            <a:r>
              <a:rPr lang="en-US" dirty="0" err="1" smtClean="0"/>
              <a:t>Sql</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Linq</a:t>
            </a:r>
            <a:r>
              <a:rPr lang="de-DE" dirty="0" smtClean="0"/>
              <a:t> </a:t>
            </a:r>
            <a:r>
              <a:rPr lang="de-DE" dirty="0" err="1" smtClean="0"/>
              <a:t>To</a:t>
            </a:r>
            <a:r>
              <a:rPr lang="de-DE" dirty="0" smtClean="0"/>
              <a:t> …</a:t>
            </a:r>
            <a:endParaRPr lang="de-DE" dirty="0"/>
          </a:p>
        </p:txBody>
      </p:sp>
      <p:sp>
        <p:nvSpPr>
          <p:cNvPr id="3" name="Inhaltsplatzhalter 2"/>
          <p:cNvSpPr>
            <a:spLocks noGrp="1"/>
          </p:cNvSpPr>
          <p:nvPr>
            <p:ph idx="1"/>
          </p:nvPr>
        </p:nvSpPr>
        <p:spPr>
          <a:xfrm>
            <a:off x="381000" y="1412875"/>
            <a:ext cx="8382000" cy="5860066"/>
          </a:xfrm>
        </p:spPr>
        <p:txBody>
          <a:bodyPr/>
          <a:lstStyle/>
          <a:p>
            <a:r>
              <a:rPr lang="de-DE" dirty="0" smtClean="0"/>
              <a:t>… </a:t>
            </a:r>
            <a:r>
              <a:rPr lang="de-DE" dirty="0" err="1" smtClean="0"/>
              <a:t>Active</a:t>
            </a:r>
            <a:r>
              <a:rPr lang="de-DE" dirty="0" smtClean="0"/>
              <a:t> Directory (LDAP)</a:t>
            </a:r>
          </a:p>
          <a:p>
            <a:r>
              <a:rPr lang="de-DE" dirty="0" smtClean="0"/>
              <a:t>… Amazon</a:t>
            </a:r>
          </a:p>
          <a:p>
            <a:r>
              <a:rPr lang="de-DE" dirty="0" smtClean="0"/>
              <a:t>… </a:t>
            </a:r>
            <a:r>
              <a:rPr lang="de-DE" dirty="0" err="1" smtClean="0"/>
              <a:t>flickr</a:t>
            </a:r>
            <a:endParaRPr lang="de-DE" dirty="0" smtClean="0"/>
          </a:p>
          <a:p>
            <a:r>
              <a:rPr lang="de-DE" dirty="0" smtClean="0"/>
              <a:t>… Google API</a:t>
            </a:r>
          </a:p>
          <a:p>
            <a:r>
              <a:rPr lang="de-DE" dirty="0" smtClean="0"/>
              <a:t>… Microsoft Dynamics</a:t>
            </a:r>
          </a:p>
          <a:p>
            <a:r>
              <a:rPr lang="de-DE" dirty="0" smtClean="0"/>
              <a:t>… </a:t>
            </a:r>
            <a:r>
              <a:rPr lang="de-DE" dirty="0" err="1" smtClean="0"/>
              <a:t>MySql</a:t>
            </a:r>
            <a:endParaRPr lang="de-DE" dirty="0" smtClean="0"/>
          </a:p>
          <a:p>
            <a:r>
              <a:rPr lang="de-DE" dirty="0" smtClean="0"/>
              <a:t>… </a:t>
            </a:r>
            <a:r>
              <a:rPr lang="de-DE" dirty="0" err="1" smtClean="0"/>
              <a:t>Nhibernate</a:t>
            </a:r>
            <a:endParaRPr lang="de-DE" dirty="0" smtClean="0"/>
          </a:p>
          <a:p>
            <a:r>
              <a:rPr lang="de-DE" dirty="0" smtClean="0"/>
              <a:t>… RDF Files</a:t>
            </a:r>
          </a:p>
          <a:p>
            <a:r>
              <a:rPr lang="de-DE" dirty="0" smtClean="0"/>
              <a:t>… Sharepoint</a:t>
            </a:r>
          </a:p>
          <a:p>
            <a:endParaRPr lang="de-DE" dirty="0" smtClean="0"/>
          </a:p>
          <a:p>
            <a:endParaRPr lang="de-DE" dirty="0" smtClean="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Entity</a:t>
            </a:r>
            <a:r>
              <a:rPr lang="de-DE" dirty="0" smtClean="0"/>
              <a:t> Framework</a:t>
            </a:r>
            <a:endParaRPr lang="de-DE" dirty="0"/>
          </a:p>
        </p:txBody>
      </p:sp>
      <p:sp>
        <p:nvSpPr>
          <p:cNvPr id="3" name="Inhaltsplatzhalter 2"/>
          <p:cNvSpPr>
            <a:spLocks noGrp="1"/>
          </p:cNvSpPr>
          <p:nvPr>
            <p:ph idx="1"/>
          </p:nvPr>
        </p:nvSpPr>
        <p:spPr>
          <a:xfrm>
            <a:off x="381000" y="1412875"/>
            <a:ext cx="8382000" cy="2948499"/>
          </a:xfrm>
        </p:spPr>
        <p:txBody>
          <a:bodyPr/>
          <a:lstStyle/>
          <a:p>
            <a:r>
              <a:rPr lang="de-DE" dirty="0" smtClean="0"/>
              <a:t>Erweitertes O/R Mapping</a:t>
            </a:r>
          </a:p>
          <a:p>
            <a:pPr lvl="1"/>
            <a:r>
              <a:rPr lang="de-DE" dirty="0" smtClean="0"/>
              <a:t>Vererbung</a:t>
            </a:r>
          </a:p>
          <a:p>
            <a:pPr lvl="1"/>
            <a:r>
              <a:rPr lang="de-DE" dirty="0" smtClean="0"/>
              <a:t>N-</a:t>
            </a:r>
            <a:r>
              <a:rPr lang="de-DE" dirty="0" err="1" smtClean="0"/>
              <a:t>Tables</a:t>
            </a:r>
            <a:r>
              <a:rPr lang="de-DE" dirty="0" smtClean="0"/>
              <a:t> &lt;-&gt; N-Objects</a:t>
            </a:r>
          </a:p>
          <a:p>
            <a:pPr lvl="1"/>
            <a:r>
              <a:rPr lang="de-DE" dirty="0" smtClean="0"/>
              <a:t>Provider für Oracle, </a:t>
            </a:r>
            <a:r>
              <a:rPr lang="de-DE" dirty="0" err="1" smtClean="0"/>
              <a:t>MySql</a:t>
            </a:r>
            <a:r>
              <a:rPr lang="de-DE" dirty="0" smtClean="0"/>
              <a:t>, </a:t>
            </a:r>
            <a:r>
              <a:rPr lang="de-DE" dirty="0" err="1" smtClean="0"/>
              <a:t>SQLite</a:t>
            </a:r>
            <a:r>
              <a:rPr lang="de-DE" dirty="0" smtClean="0"/>
              <a:t>, ...</a:t>
            </a:r>
          </a:p>
          <a:p>
            <a:r>
              <a:rPr lang="de-DE" dirty="0" smtClean="0"/>
              <a:t>O/R Abfragesprache </a:t>
            </a:r>
            <a:r>
              <a:rPr lang="de-DE" dirty="0" err="1" smtClean="0"/>
              <a:t>eSQL</a:t>
            </a:r>
            <a:endParaRPr lang="de-DE" dirty="0" smtClean="0"/>
          </a:p>
          <a:p>
            <a:r>
              <a:rPr lang="de-DE" dirty="0" err="1" smtClean="0"/>
              <a:t>Linq</a:t>
            </a:r>
            <a:r>
              <a:rPr lang="de-DE" dirty="0" smtClean="0"/>
              <a:t> </a:t>
            </a:r>
            <a:r>
              <a:rPr lang="de-DE" dirty="0" err="1" smtClean="0"/>
              <a:t>To</a:t>
            </a:r>
            <a:r>
              <a:rPr lang="de-DE" dirty="0" smtClean="0"/>
              <a:t> </a:t>
            </a:r>
            <a:r>
              <a:rPr lang="de-DE" dirty="0" err="1" smtClean="0"/>
              <a:t>Entities</a:t>
            </a:r>
            <a:endParaRPr lang="de-DE" dirty="0" smtClean="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Q&amp;A</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500034" y="1357298"/>
            <a:ext cx="8215370" cy="3785652"/>
          </a:xfrm>
          <a:prstGeom prst="rect">
            <a:avLst/>
          </a:prstGeom>
          <a:noFill/>
        </p:spPr>
        <p:txBody>
          <a:bodyPr wrap="square" rtlCol="0">
            <a:spAutoFit/>
          </a:bodyPr>
          <a:lstStyle/>
          <a:p>
            <a:r>
              <a:rPr lang="de-DE" sz="2800" b="1" dirty="0" smtClean="0">
                <a:solidFill>
                  <a:srgbClr val="92D050"/>
                </a:solidFill>
                <a:latin typeface="Arial Unicode MS" pitchFamily="34" charset="-128"/>
                <a:ea typeface="Arial Unicode MS" pitchFamily="34" charset="-128"/>
                <a:cs typeface="Arial Unicode MS" pitchFamily="34" charset="-128"/>
              </a:rPr>
              <a:t>Wann? </a:t>
            </a:r>
            <a:r>
              <a:rPr lang="de-DE" sz="2800" b="1" dirty="0" smtClean="0">
                <a:solidFill>
                  <a:srgbClr val="FFAA2D"/>
                </a:solidFill>
                <a:latin typeface="Arial Unicode MS" pitchFamily="34" charset="-128"/>
                <a:ea typeface="Arial Unicode MS" pitchFamily="34" charset="-128"/>
                <a:cs typeface="Arial Unicode MS" pitchFamily="34" charset="-128"/>
              </a:rPr>
              <a:t>15.05.2008</a:t>
            </a:r>
          </a:p>
          <a:p>
            <a:endParaRPr lang="de-DE" sz="800" b="1" dirty="0" smtClean="0">
              <a:solidFill>
                <a:srgbClr val="FFAA2D"/>
              </a:solidFill>
              <a:latin typeface="Arial Unicode MS" pitchFamily="34" charset="-128"/>
              <a:ea typeface="Arial Unicode MS" pitchFamily="34" charset="-128"/>
              <a:cs typeface="Arial Unicode MS" pitchFamily="34" charset="-128"/>
            </a:endParaRPr>
          </a:p>
          <a:p>
            <a:r>
              <a:rPr lang="de-DE" sz="2800" b="1" dirty="0" smtClean="0">
                <a:solidFill>
                  <a:srgbClr val="92D050"/>
                </a:solidFill>
                <a:latin typeface="Arial Unicode MS" pitchFamily="34" charset="-128"/>
                <a:ea typeface="Arial Unicode MS" pitchFamily="34" charset="-128"/>
                <a:cs typeface="Arial Unicode MS" pitchFamily="34" charset="-128"/>
              </a:rPr>
              <a:t>Wo? Kalkscheune</a:t>
            </a:r>
            <a:r>
              <a:rPr lang="de-DE" sz="2800" b="1" dirty="0" smtClean="0">
                <a:solidFill>
                  <a:srgbClr val="FFAA2D"/>
                </a:solidFill>
                <a:latin typeface="Arial Unicode MS" pitchFamily="34" charset="-128"/>
                <a:ea typeface="Arial Unicode MS" pitchFamily="34" charset="-128"/>
                <a:cs typeface="Arial Unicode MS" pitchFamily="34" charset="-128"/>
              </a:rPr>
              <a:t> in Berlin </a:t>
            </a:r>
          </a:p>
          <a:p>
            <a:endParaRPr lang="de-DE" sz="800" b="1" dirty="0" smtClean="0">
              <a:solidFill>
                <a:srgbClr val="FFAA2D"/>
              </a:solidFill>
              <a:latin typeface="Arial Unicode MS" pitchFamily="34" charset="-128"/>
              <a:ea typeface="Arial Unicode MS" pitchFamily="34" charset="-128"/>
              <a:cs typeface="Arial Unicode MS" pitchFamily="34" charset="-128"/>
            </a:endParaRPr>
          </a:p>
          <a:p>
            <a:r>
              <a:rPr lang="de-DE" sz="2800" b="1" dirty="0" smtClean="0">
                <a:solidFill>
                  <a:srgbClr val="92D050"/>
                </a:solidFill>
                <a:latin typeface="Arial Unicode MS" pitchFamily="34" charset="-128"/>
                <a:ea typeface="Arial Unicode MS" pitchFamily="34" charset="-128"/>
                <a:cs typeface="Arial Unicode MS" pitchFamily="34" charset="-128"/>
              </a:rPr>
              <a:t>Was? </a:t>
            </a:r>
            <a:r>
              <a:rPr lang="de-DE" sz="2800" b="1" dirty="0">
                <a:solidFill>
                  <a:srgbClr val="FFAA2D"/>
                </a:solidFill>
                <a:latin typeface="Arial Unicode MS" pitchFamily="34" charset="-128"/>
                <a:ea typeface="Arial Unicode MS" pitchFamily="34" charset="-128"/>
                <a:cs typeface="Arial Unicode MS" pitchFamily="34" charset="-128"/>
              </a:rPr>
              <a:t>aktuelle Technologien, News für Entwickler, Spiele </a:t>
            </a:r>
            <a:r>
              <a:rPr lang="de-DE" sz="2800" b="1" dirty="0" smtClean="0">
                <a:solidFill>
                  <a:srgbClr val="FFAA2D"/>
                </a:solidFill>
                <a:latin typeface="Arial Unicode MS" pitchFamily="34" charset="-128"/>
                <a:ea typeface="Arial Unicode MS" pitchFamily="34" charset="-128"/>
                <a:cs typeface="Arial Unicode MS" pitchFamily="34" charset="-128"/>
              </a:rPr>
              <a:t>- Programmierer </a:t>
            </a:r>
            <a:r>
              <a:rPr lang="de-DE" sz="2800" b="1" dirty="0">
                <a:solidFill>
                  <a:srgbClr val="FFAA2D"/>
                </a:solidFill>
                <a:latin typeface="Arial Unicode MS" pitchFamily="34" charset="-128"/>
                <a:ea typeface="Arial Unicode MS" pitchFamily="34" charset="-128"/>
                <a:cs typeface="Arial Unicode MS" pitchFamily="34" charset="-128"/>
              </a:rPr>
              <a:t>und IT- Profis sowie Austausch mit </a:t>
            </a:r>
            <a:r>
              <a:rPr lang="de-DE" sz="2800" b="1" dirty="0" smtClean="0">
                <a:solidFill>
                  <a:srgbClr val="FFAA2D"/>
                </a:solidFill>
                <a:latin typeface="Arial Unicode MS" pitchFamily="34" charset="-128"/>
                <a:ea typeface="Arial Unicode MS" pitchFamily="34" charset="-128"/>
                <a:cs typeface="Arial Unicode MS" pitchFamily="34" charset="-128"/>
              </a:rPr>
              <a:t>Microsoftexperten </a:t>
            </a:r>
            <a:endParaRPr lang="de-DE" sz="2800" b="1" dirty="0">
              <a:solidFill>
                <a:srgbClr val="FFAA2D"/>
              </a:solidFill>
              <a:latin typeface="Arial Unicode MS" pitchFamily="34" charset="-128"/>
              <a:ea typeface="Arial Unicode MS" pitchFamily="34" charset="-128"/>
              <a:cs typeface="Arial Unicode MS" pitchFamily="34" charset="-128"/>
            </a:endParaRPr>
          </a:p>
          <a:p>
            <a:endParaRPr lang="de-DE" sz="2800" b="1" dirty="0" smtClean="0">
              <a:solidFill>
                <a:srgbClr val="FFAA2D"/>
              </a:solidFill>
              <a:latin typeface="Arial Unicode MS" pitchFamily="34" charset="-128"/>
              <a:ea typeface="Arial Unicode MS" pitchFamily="34" charset="-128"/>
              <a:cs typeface="Arial Unicode MS" pitchFamily="34" charset="-128"/>
            </a:endParaRPr>
          </a:p>
          <a:p>
            <a:r>
              <a:rPr lang="de-DE" sz="2800" b="1" dirty="0" smtClean="0">
                <a:solidFill>
                  <a:srgbClr val="FFAA2D"/>
                </a:solidFill>
                <a:latin typeface="Arial Unicode MS" pitchFamily="34" charset="-128"/>
                <a:ea typeface="Arial Unicode MS" pitchFamily="34" charset="-128"/>
                <a:cs typeface="Arial Unicode MS" pitchFamily="34" charset="-128"/>
                <a:sym typeface="Wingdings" pitchFamily="2" charset="2"/>
              </a:rPr>
              <a:t> </a:t>
            </a:r>
            <a:r>
              <a:rPr lang="de-DE" sz="2800" b="1" dirty="0" smtClean="0">
                <a:solidFill>
                  <a:srgbClr val="FFAA2D"/>
                </a:solidFill>
                <a:latin typeface="Arial Unicode MS" pitchFamily="34" charset="-128"/>
                <a:ea typeface="Arial Unicode MS" pitchFamily="34" charset="-128"/>
                <a:cs typeface="Arial Unicode MS" pitchFamily="34" charset="-128"/>
              </a:rPr>
              <a:t>Anmeldung und alle Infos unter </a:t>
            </a:r>
            <a:r>
              <a:rPr lang="de-DE" sz="2800" b="1" dirty="0" smtClean="0">
                <a:solidFill>
                  <a:srgbClr val="92D050"/>
                </a:solidFill>
                <a:latin typeface="Arial Unicode MS" pitchFamily="34" charset="-128"/>
                <a:ea typeface="Arial Unicode MS" pitchFamily="34" charset="-128"/>
                <a:cs typeface="Arial Unicode MS" pitchFamily="34" charset="-128"/>
              </a:rPr>
              <a:t>www.studentconference.de </a:t>
            </a:r>
            <a:r>
              <a:rPr lang="de-DE" sz="2800" b="1" dirty="0" smtClean="0">
                <a:solidFill>
                  <a:srgbClr val="FFAA2D"/>
                </a:solidFill>
                <a:latin typeface="Arial Unicode MS" pitchFamily="34" charset="-128"/>
                <a:ea typeface="Arial Unicode MS" pitchFamily="34" charset="-128"/>
                <a:cs typeface="Arial Unicode MS" pitchFamily="34" charset="-128"/>
              </a:rPr>
              <a:t>   </a:t>
            </a:r>
            <a:endParaRPr lang="de-DE" sz="2800" b="1" dirty="0">
              <a:solidFill>
                <a:srgbClr val="FFAA2D"/>
              </a:solidFill>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7" name="Rectangle 21"/>
          <p:cNvSpPr>
            <a:spLocks noGrp="1" noChangeArrowheads="1"/>
          </p:cNvSpPr>
          <p:nvPr>
            <p:ph type="title"/>
          </p:nvPr>
        </p:nvSpPr>
        <p:spPr/>
        <p:txBody>
          <a:bodyPr/>
          <a:lstStyle/>
          <a:p>
            <a:pPr eaLnBrk="1" hangingPunct="1">
              <a:defRPr/>
            </a:pPr>
            <a:r>
              <a:rPr lang="en-AU" dirty="0" smtClean="0"/>
              <a:t>Agenda</a:t>
            </a:r>
            <a:endParaRPr lang="en-AU" sz="3600" dirty="0">
              <a:solidFill>
                <a:schemeClr val="accent1"/>
              </a:solidFill>
            </a:endParaRPr>
          </a:p>
        </p:txBody>
      </p:sp>
      <p:sp>
        <p:nvSpPr>
          <p:cNvPr id="4" name="Content Placeholder 3"/>
          <p:cNvSpPr>
            <a:spLocks noGrp="1"/>
          </p:cNvSpPr>
          <p:nvPr>
            <p:ph idx="1"/>
          </p:nvPr>
        </p:nvSpPr>
        <p:spPr>
          <a:xfrm>
            <a:off x="381000" y="1412875"/>
            <a:ext cx="8382000" cy="1526572"/>
          </a:xfrm>
        </p:spPr>
        <p:txBody>
          <a:bodyPr>
            <a:normAutofit/>
          </a:bodyPr>
          <a:lstStyle/>
          <a:p>
            <a:r>
              <a:rPr lang="pt-PT" dirty="0" smtClean="0"/>
              <a:t>Warum LINQ?</a:t>
            </a:r>
          </a:p>
          <a:p>
            <a:r>
              <a:rPr lang="pt-PT" dirty="0" smtClean="0"/>
              <a:t>Wie funktioniert LINQ?</a:t>
            </a:r>
          </a:p>
          <a:p>
            <a:r>
              <a:rPr lang="pt-PT" dirty="0" smtClean="0"/>
              <a:t>Demos, Demos, Demos </a:t>
            </a:r>
            <a:r>
              <a:rPr lang="pt-PT" dirty="0" smtClean="0">
                <a:sym typeface="Wingdings" pitchFamily="2" charset="2"/>
              </a:rPr>
              <a:t></a:t>
            </a:r>
            <a:endParaRPr lang="pt-PT" dirty="0"/>
          </a:p>
        </p:txBody>
      </p:sp>
    </p:spTree>
  </p:cSld>
  <p:clrMapOvr>
    <a:masterClrMapping/>
  </p:clrMapOvr>
  <p:transition advTm="1525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Warum LINQ?</a:t>
            </a:r>
            <a:endParaRPr lang="de-DE" dirty="0"/>
          </a:p>
        </p:txBody>
      </p:sp>
      <p:sp>
        <p:nvSpPr>
          <p:cNvPr id="14" name="Inhaltsplatzhalter 13"/>
          <p:cNvSpPr>
            <a:spLocks noGrp="1"/>
          </p:cNvSpPr>
          <p:nvPr>
            <p:ph idx="1"/>
          </p:nvPr>
        </p:nvSpPr>
        <p:spPr>
          <a:xfrm>
            <a:off x="381000" y="1412875"/>
            <a:ext cx="8382000" cy="886397"/>
          </a:xfrm>
        </p:spPr>
        <p:txBody>
          <a:bodyPr/>
          <a:lstStyle/>
          <a:p>
            <a:r>
              <a:rPr lang="de-DE" dirty="0" smtClean="0"/>
              <a:t>Zu viel Code ist nötig zum </a:t>
            </a:r>
            <a:r>
              <a:rPr lang="de-DE" dirty="0" smtClean="0">
                <a:solidFill>
                  <a:srgbClr val="33CC33"/>
                </a:solidFill>
              </a:rPr>
              <a:t>sortieren</a:t>
            </a:r>
            <a:r>
              <a:rPr lang="de-DE" dirty="0" smtClean="0"/>
              <a:t>, </a:t>
            </a:r>
            <a:r>
              <a:rPr lang="de-DE" dirty="0" smtClean="0">
                <a:solidFill>
                  <a:srgbClr val="33CC33"/>
                </a:solidFill>
              </a:rPr>
              <a:t>filtern</a:t>
            </a:r>
            <a:r>
              <a:rPr lang="de-DE" dirty="0" smtClean="0"/>
              <a:t>, etc.</a:t>
            </a:r>
            <a:endParaRPr lang="de-DE" dirty="0"/>
          </a:p>
        </p:txBody>
      </p:sp>
      <p:pic>
        <p:nvPicPr>
          <p:cNvPr id="4" name="Picture 3"/>
          <p:cNvPicPr>
            <a:picLocks noChangeAspect="1" noChangeArrowheads="1"/>
          </p:cNvPicPr>
          <p:nvPr/>
        </p:nvPicPr>
        <p:blipFill>
          <a:blip r:embed="rId2"/>
          <a:srcRect/>
          <a:stretch>
            <a:fillRect/>
          </a:stretch>
        </p:blipFill>
        <p:spPr bwMode="auto">
          <a:xfrm>
            <a:off x="2000232" y="2071678"/>
            <a:ext cx="5243512" cy="37017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5" name="Group 28"/>
          <p:cNvGrpSpPr/>
          <p:nvPr/>
        </p:nvGrpSpPr>
        <p:grpSpPr>
          <a:xfrm>
            <a:off x="357158" y="2643182"/>
            <a:ext cx="1752600" cy="1066800"/>
            <a:chOff x="304800" y="2895600"/>
            <a:chExt cx="1752600" cy="1066800"/>
          </a:xfrm>
        </p:grpSpPr>
        <p:sp>
          <p:nvSpPr>
            <p:cNvPr id="6" name="Rounded Rectangle 9"/>
            <p:cNvSpPr/>
            <p:nvPr/>
          </p:nvSpPr>
          <p:spPr bwMode="auto">
            <a:xfrm>
              <a:off x="304800" y="3200400"/>
              <a:ext cx="990600" cy="4572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GB" sz="2300" dirty="0" smtClean="0">
                  <a:solidFill>
                    <a:srgbClr val="FFFFFF"/>
                  </a:solidFill>
                  <a:effectLst>
                    <a:outerShdw blurRad="38100" dist="38100" dir="2700000" algn="tl">
                      <a:srgbClr val="000000">
                        <a:alpha val="43137"/>
                      </a:srgbClr>
                    </a:outerShdw>
                  </a:effectLst>
                  <a:latin typeface="Segoe" pitchFamily="34" charset="0"/>
                </a:rPr>
                <a:t>sort</a:t>
              </a:r>
            </a:p>
          </p:txBody>
        </p:sp>
        <p:sp>
          <p:nvSpPr>
            <p:cNvPr id="7" name="Left Brace 24"/>
            <p:cNvSpPr/>
            <p:nvPr/>
          </p:nvSpPr>
          <p:spPr>
            <a:xfrm>
              <a:off x="1371600" y="2895600"/>
              <a:ext cx="685800" cy="1066800"/>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grpSp>
      <p:grpSp>
        <p:nvGrpSpPr>
          <p:cNvPr id="8" name="Group 27"/>
          <p:cNvGrpSpPr/>
          <p:nvPr/>
        </p:nvGrpSpPr>
        <p:grpSpPr>
          <a:xfrm>
            <a:off x="6929454" y="4357694"/>
            <a:ext cx="1752600" cy="1066800"/>
            <a:chOff x="7010400" y="4572000"/>
            <a:chExt cx="1752600" cy="1066800"/>
          </a:xfrm>
        </p:grpSpPr>
        <p:sp>
          <p:nvSpPr>
            <p:cNvPr id="9" name="Rounded Rectangle 11"/>
            <p:cNvSpPr/>
            <p:nvPr/>
          </p:nvSpPr>
          <p:spPr bwMode="auto">
            <a:xfrm>
              <a:off x="7772400" y="4876800"/>
              <a:ext cx="990600" cy="4572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GB" sz="2300" dirty="0" smtClean="0">
                  <a:solidFill>
                    <a:srgbClr val="FFFFFF"/>
                  </a:solidFill>
                  <a:effectLst>
                    <a:outerShdw blurRad="38100" dist="38100" dir="2700000" algn="tl">
                      <a:srgbClr val="000000">
                        <a:alpha val="43137"/>
                      </a:srgbClr>
                    </a:outerShdw>
                  </a:effectLst>
                  <a:latin typeface="Segoe" pitchFamily="34" charset="0"/>
                </a:rPr>
                <a:t>sum</a:t>
              </a:r>
            </a:p>
          </p:txBody>
        </p:sp>
        <p:sp>
          <p:nvSpPr>
            <p:cNvPr id="10" name="Left Brace 26"/>
            <p:cNvSpPr/>
            <p:nvPr/>
          </p:nvSpPr>
          <p:spPr>
            <a:xfrm rot="10800000">
              <a:off x="7010400" y="4572000"/>
              <a:ext cx="685800" cy="1066800"/>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grpSp>
      <p:grpSp>
        <p:nvGrpSpPr>
          <p:cNvPr id="11" name="Group 29"/>
          <p:cNvGrpSpPr/>
          <p:nvPr/>
        </p:nvGrpSpPr>
        <p:grpSpPr>
          <a:xfrm>
            <a:off x="357158" y="4286256"/>
            <a:ext cx="1752600" cy="1066800"/>
            <a:chOff x="304800" y="4648200"/>
            <a:chExt cx="1752600" cy="1066800"/>
          </a:xfrm>
        </p:grpSpPr>
        <p:sp>
          <p:nvSpPr>
            <p:cNvPr id="12" name="Rounded Rectangle 10"/>
            <p:cNvSpPr/>
            <p:nvPr/>
          </p:nvSpPr>
          <p:spPr bwMode="auto">
            <a:xfrm>
              <a:off x="304800" y="5029200"/>
              <a:ext cx="990600" cy="4572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GB" sz="2300" dirty="0" smtClean="0">
                  <a:solidFill>
                    <a:srgbClr val="FFFFFF"/>
                  </a:solidFill>
                  <a:effectLst>
                    <a:outerShdw blurRad="38100" dist="38100" dir="2700000" algn="tl">
                      <a:srgbClr val="000000">
                        <a:alpha val="43137"/>
                      </a:srgbClr>
                    </a:outerShdw>
                  </a:effectLst>
                  <a:latin typeface="Segoe" pitchFamily="34" charset="0"/>
                </a:rPr>
                <a:t>loop</a:t>
              </a:r>
            </a:p>
          </p:txBody>
        </p:sp>
        <p:sp>
          <p:nvSpPr>
            <p:cNvPr id="13" name="Left Brace 25"/>
            <p:cNvSpPr/>
            <p:nvPr/>
          </p:nvSpPr>
          <p:spPr>
            <a:xfrm>
              <a:off x="1371600" y="4648200"/>
              <a:ext cx="685800" cy="1066800"/>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Warum LINQ?</a:t>
            </a:r>
            <a:endParaRPr lang="de-DE" dirty="0"/>
          </a:p>
        </p:txBody>
      </p:sp>
      <p:sp>
        <p:nvSpPr>
          <p:cNvPr id="3" name="Inhaltsplatzhalter 2"/>
          <p:cNvSpPr>
            <a:spLocks noGrp="1"/>
          </p:cNvSpPr>
          <p:nvPr>
            <p:ph idx="1"/>
          </p:nvPr>
        </p:nvSpPr>
        <p:spPr>
          <a:xfrm>
            <a:off x="381000" y="1412875"/>
            <a:ext cx="8382000" cy="886397"/>
          </a:xfrm>
        </p:spPr>
        <p:txBody>
          <a:bodyPr>
            <a:normAutofit/>
          </a:bodyPr>
          <a:lstStyle/>
          <a:p>
            <a:r>
              <a:rPr lang="de-DE" dirty="0" smtClean="0"/>
              <a:t>Zugriff auf Datenbanken, XML, … ist noch schlimmer </a:t>
            </a:r>
            <a:r>
              <a:rPr lang="de-DE" dirty="0" smtClean="0">
                <a:sym typeface="Wingdings" pitchFamily="2" charset="2"/>
              </a:rPr>
              <a:t></a:t>
            </a:r>
            <a:endParaRPr lang="de-DE" dirty="0"/>
          </a:p>
        </p:txBody>
      </p:sp>
      <p:pic>
        <p:nvPicPr>
          <p:cNvPr id="4" name="Picture 2"/>
          <p:cNvPicPr>
            <a:picLocks noChangeAspect="1" noChangeArrowheads="1"/>
          </p:cNvPicPr>
          <p:nvPr/>
        </p:nvPicPr>
        <p:blipFill>
          <a:blip r:embed="rId2"/>
          <a:srcRect/>
          <a:stretch>
            <a:fillRect/>
          </a:stretch>
        </p:blipFill>
        <p:spPr bwMode="auto">
          <a:xfrm>
            <a:off x="1214438" y="2581275"/>
            <a:ext cx="6715125" cy="2752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5" name="Group 16"/>
          <p:cNvGrpSpPr/>
          <p:nvPr/>
        </p:nvGrpSpPr>
        <p:grpSpPr>
          <a:xfrm>
            <a:off x="1676400" y="2895600"/>
            <a:ext cx="5715000" cy="609600"/>
            <a:chOff x="1676400" y="2895600"/>
            <a:chExt cx="5715000" cy="609600"/>
          </a:xfrm>
        </p:grpSpPr>
        <p:sp>
          <p:nvSpPr>
            <p:cNvPr id="6" name="Rounded Rectangle 10"/>
            <p:cNvSpPr/>
            <p:nvPr/>
          </p:nvSpPr>
          <p:spPr bwMode="auto">
            <a:xfrm>
              <a:off x="1676400" y="2895600"/>
              <a:ext cx="4648200" cy="609600"/>
            </a:xfrm>
            <a:prstGeom prst="roundRect">
              <a:avLst/>
            </a:prstGeom>
            <a:solidFill>
              <a:schemeClr val="accent4">
                <a:alpha val="7000"/>
              </a:schemeClr>
            </a:solidFill>
            <a:ln w="57150">
              <a:solidFill>
                <a:schemeClr val="accent4"/>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 name="Rounded Rectangle 13"/>
            <p:cNvSpPr/>
            <p:nvPr/>
          </p:nvSpPr>
          <p:spPr bwMode="auto">
            <a:xfrm>
              <a:off x="6400800" y="2971800"/>
              <a:ext cx="990600" cy="4572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GB" sz="2300" dirty="0" smtClean="0">
                  <a:solidFill>
                    <a:srgbClr val="FFFFFF"/>
                  </a:solidFill>
                  <a:effectLst>
                    <a:outerShdw blurRad="38100" dist="38100" dir="2700000" algn="tl">
                      <a:srgbClr val="000000">
                        <a:alpha val="43137"/>
                      </a:srgbClr>
                    </a:outerShdw>
                  </a:effectLst>
                  <a:latin typeface="Segoe" pitchFamily="34" charset="0"/>
                </a:rPr>
                <a:t>hope!</a:t>
              </a:r>
            </a:p>
          </p:txBody>
        </p:sp>
      </p:grpSp>
      <p:grpSp>
        <p:nvGrpSpPr>
          <p:cNvPr id="8" name="Group 17"/>
          <p:cNvGrpSpPr/>
          <p:nvPr/>
        </p:nvGrpSpPr>
        <p:grpSpPr>
          <a:xfrm>
            <a:off x="3962400" y="4648200"/>
            <a:ext cx="1066800" cy="1066800"/>
            <a:chOff x="3962400" y="4648200"/>
            <a:chExt cx="1066800" cy="1066800"/>
          </a:xfrm>
        </p:grpSpPr>
        <p:sp>
          <p:nvSpPr>
            <p:cNvPr id="9" name="Rounded Rectangle 11"/>
            <p:cNvSpPr/>
            <p:nvPr/>
          </p:nvSpPr>
          <p:spPr bwMode="auto">
            <a:xfrm>
              <a:off x="3962400" y="4648200"/>
              <a:ext cx="1066800" cy="533400"/>
            </a:xfrm>
            <a:prstGeom prst="roundRect">
              <a:avLst/>
            </a:prstGeom>
            <a:solidFill>
              <a:schemeClr val="accent4">
                <a:alpha val="7000"/>
              </a:schemeClr>
            </a:solidFill>
            <a:ln w="57150">
              <a:solidFill>
                <a:schemeClr val="accent4"/>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0" name="Rounded Rectangle 14"/>
            <p:cNvSpPr/>
            <p:nvPr/>
          </p:nvSpPr>
          <p:spPr bwMode="auto">
            <a:xfrm>
              <a:off x="4000500" y="5257800"/>
              <a:ext cx="990600" cy="4572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GB" sz="2300" dirty="0" smtClean="0">
                  <a:solidFill>
                    <a:srgbClr val="FFFFFF"/>
                  </a:solidFill>
                  <a:effectLst>
                    <a:outerShdw blurRad="38100" dist="38100" dir="2700000" algn="tl">
                      <a:srgbClr val="000000">
                        <a:alpha val="43137"/>
                      </a:srgbClr>
                    </a:outerShdw>
                  </a:effectLst>
                  <a:latin typeface="Segoe" pitchFamily="34" charset="0"/>
                </a:rPr>
                <a:t>pray!</a:t>
              </a:r>
            </a:p>
          </p:txBody>
        </p:sp>
      </p:grpSp>
      <p:grpSp>
        <p:nvGrpSpPr>
          <p:cNvPr id="11" name="Group 18"/>
          <p:cNvGrpSpPr/>
          <p:nvPr/>
        </p:nvGrpSpPr>
        <p:grpSpPr>
          <a:xfrm>
            <a:off x="5791200" y="4648200"/>
            <a:ext cx="1676400" cy="1066800"/>
            <a:chOff x="5791200" y="4648200"/>
            <a:chExt cx="1676400" cy="1066800"/>
          </a:xfrm>
        </p:grpSpPr>
        <p:sp>
          <p:nvSpPr>
            <p:cNvPr id="12" name="Rounded Rectangle 12"/>
            <p:cNvSpPr/>
            <p:nvPr/>
          </p:nvSpPr>
          <p:spPr bwMode="auto">
            <a:xfrm>
              <a:off x="5791200" y="4648200"/>
              <a:ext cx="1676400" cy="533400"/>
            </a:xfrm>
            <a:prstGeom prst="roundRect">
              <a:avLst/>
            </a:prstGeom>
            <a:solidFill>
              <a:schemeClr val="accent4">
                <a:alpha val="7000"/>
              </a:schemeClr>
            </a:solidFill>
            <a:ln w="57150">
              <a:solidFill>
                <a:schemeClr val="accent4"/>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3" name="Rounded Rectangle 15"/>
            <p:cNvSpPr/>
            <p:nvPr/>
          </p:nvSpPr>
          <p:spPr bwMode="auto">
            <a:xfrm>
              <a:off x="6134100" y="5257800"/>
              <a:ext cx="990600" cy="4572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GB" sz="2300" dirty="0" smtClean="0">
                  <a:solidFill>
                    <a:srgbClr val="FFFFFF"/>
                  </a:solidFill>
                  <a:effectLst>
                    <a:outerShdw blurRad="38100" dist="38100" dir="2700000" algn="tl">
                      <a:srgbClr val="000000">
                        <a:alpha val="43137"/>
                      </a:srgbClr>
                    </a:outerShdw>
                  </a:effectLst>
                  <a:latin typeface="Segoe" pitchFamily="34" charset="0"/>
                </a:rPr>
                <a:t>hope!</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lvl="0"/>
            <a:r>
              <a:rPr lang="en-GB" dirty="0"/>
              <a:t>Language Integrated </a:t>
            </a:r>
            <a:r>
              <a:rPr lang="en-GB" dirty="0" smtClean="0"/>
              <a:t>Query</a:t>
            </a:r>
            <a:endParaRPr lang="de-DE" dirty="0"/>
          </a:p>
        </p:txBody>
      </p:sp>
      <p:sp>
        <p:nvSpPr>
          <p:cNvPr id="3" name="Inhaltsplatzhalter 2"/>
          <p:cNvSpPr>
            <a:spLocks noGrp="1"/>
          </p:cNvSpPr>
          <p:nvPr>
            <p:ph idx="1"/>
          </p:nvPr>
        </p:nvSpPr>
        <p:spPr/>
        <p:txBody>
          <a:bodyPr/>
          <a:lstStyle/>
          <a:p>
            <a:endParaRPr lang="de-DE"/>
          </a:p>
        </p:txBody>
      </p:sp>
      <p:sp>
        <p:nvSpPr>
          <p:cNvPr id="5" name="TextBox 8"/>
          <p:cNvSpPr txBox="1"/>
          <p:nvPr/>
        </p:nvSpPr>
        <p:spPr>
          <a:xfrm>
            <a:off x="304800" y="1219200"/>
            <a:ext cx="8515435" cy="341632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sz="2400" b="1" dirty="0" smtClean="0">
                <a:solidFill>
                  <a:schemeClr val="tx1"/>
                </a:solidFill>
              </a:rPr>
              <a:t>from</a:t>
            </a:r>
            <a:r>
              <a:rPr lang="en-US" sz="2400" b="1" dirty="0" smtClean="0"/>
              <a:t> 		</a:t>
            </a:r>
            <a:r>
              <a:rPr lang="en-US" sz="2400" b="1" i="1" dirty="0" smtClean="0">
                <a:solidFill>
                  <a:schemeClr val="bg1"/>
                </a:solidFill>
              </a:rPr>
              <a:t>data</a:t>
            </a:r>
            <a:r>
              <a:rPr lang="en-US" sz="2400" b="1" i="1" dirty="0" smtClean="0"/>
              <a:t> </a:t>
            </a:r>
            <a:r>
              <a:rPr lang="en-US" sz="2400" b="1" dirty="0" smtClean="0">
                <a:solidFill>
                  <a:schemeClr val="tx1"/>
                </a:solidFill>
              </a:rPr>
              <a:t>in</a:t>
            </a:r>
            <a:r>
              <a:rPr lang="en-US" sz="2400" b="1" dirty="0" smtClean="0"/>
              <a:t> </a:t>
            </a:r>
            <a:r>
              <a:rPr lang="en-US" sz="2400" b="1" i="1" dirty="0" err="1" smtClean="0">
                <a:solidFill>
                  <a:schemeClr val="bg1"/>
                </a:solidFill>
              </a:rPr>
              <a:t>someDataSource</a:t>
            </a:r>
            <a:endParaRPr lang="en-GB" sz="2400" b="1" dirty="0" smtClean="0">
              <a:solidFill>
                <a:schemeClr val="bg1"/>
              </a:solidFill>
            </a:endParaRPr>
          </a:p>
          <a:p>
            <a:r>
              <a:rPr lang="en-US" sz="2400" b="1" dirty="0" smtClean="0">
                <a:solidFill>
                  <a:schemeClr val="tx1"/>
                </a:solidFill>
              </a:rPr>
              <a:t>join</a:t>
            </a:r>
            <a:r>
              <a:rPr lang="en-US" sz="2400" b="1" dirty="0" smtClean="0">
                <a:solidFill>
                  <a:schemeClr val="tx2"/>
                </a:solidFill>
              </a:rPr>
              <a:t> 		</a:t>
            </a:r>
            <a:r>
              <a:rPr lang="en-US" sz="2400" b="1" i="1" dirty="0" err="1" smtClean="0">
                <a:solidFill>
                  <a:schemeClr val="bg1"/>
                </a:solidFill>
              </a:rPr>
              <a:t>otherData</a:t>
            </a:r>
            <a:r>
              <a:rPr lang="en-US" sz="2400" b="1" dirty="0" smtClean="0"/>
              <a:t> </a:t>
            </a:r>
            <a:r>
              <a:rPr lang="en-US" sz="2400" b="1" dirty="0" smtClean="0">
                <a:solidFill>
                  <a:schemeClr val="tx1"/>
                </a:solidFill>
              </a:rPr>
              <a:t>in</a:t>
            </a:r>
            <a:r>
              <a:rPr lang="en-US" sz="2400" b="1" dirty="0" smtClean="0"/>
              <a:t> </a:t>
            </a:r>
            <a:r>
              <a:rPr lang="en-US" sz="2400" b="1" i="1" dirty="0" err="1" smtClean="0">
                <a:solidFill>
                  <a:schemeClr val="bg1"/>
                </a:solidFill>
              </a:rPr>
              <a:t>someOtherSource</a:t>
            </a:r>
            <a:r>
              <a:rPr lang="en-US" sz="2400" b="1" dirty="0" smtClean="0"/>
              <a:t> </a:t>
            </a:r>
          </a:p>
          <a:p>
            <a:r>
              <a:rPr lang="en-US" sz="2400" b="1" dirty="0" smtClean="0">
                <a:solidFill>
                  <a:schemeClr val="tx1"/>
                </a:solidFill>
              </a:rPr>
              <a:t>on</a:t>
            </a:r>
            <a:r>
              <a:rPr lang="en-US" sz="2400" b="1" dirty="0" smtClean="0"/>
              <a:t> 		</a:t>
            </a:r>
            <a:r>
              <a:rPr lang="en-US" sz="2400" b="1" i="1" dirty="0" err="1" smtClean="0">
                <a:solidFill>
                  <a:schemeClr val="bg1"/>
                </a:solidFill>
              </a:rPr>
              <a:t>keyExpr</a:t>
            </a:r>
            <a:r>
              <a:rPr lang="en-US" sz="2400" b="1" i="1" dirty="0" smtClean="0"/>
              <a:t> </a:t>
            </a:r>
            <a:r>
              <a:rPr lang="en-US" sz="2400" b="1" dirty="0" smtClean="0">
                <a:solidFill>
                  <a:schemeClr val="tx1"/>
                </a:solidFill>
              </a:rPr>
              <a:t>equals</a:t>
            </a:r>
            <a:r>
              <a:rPr lang="en-US" sz="2400" b="1" dirty="0" smtClean="0"/>
              <a:t> </a:t>
            </a:r>
            <a:r>
              <a:rPr lang="en-US" sz="2400" b="1" i="1" dirty="0" err="1" smtClean="0">
                <a:solidFill>
                  <a:schemeClr val="bg1"/>
                </a:solidFill>
              </a:rPr>
              <a:t>keyExpr</a:t>
            </a:r>
            <a:r>
              <a:rPr lang="en-US" sz="2400" b="1" i="1" dirty="0" smtClean="0">
                <a:solidFill>
                  <a:schemeClr val="bg1"/>
                </a:solidFill>
              </a:rPr>
              <a:t> </a:t>
            </a:r>
            <a:r>
              <a:rPr lang="en-US" sz="2400" b="1" dirty="0" smtClean="0"/>
              <a:t>(</a:t>
            </a:r>
            <a:r>
              <a:rPr lang="en-US" sz="2400" b="1" dirty="0" smtClean="0">
                <a:solidFill>
                  <a:schemeClr val="tx1"/>
                </a:solidFill>
              </a:rPr>
              <a:t>into</a:t>
            </a:r>
            <a:r>
              <a:rPr lang="en-US" sz="2400" b="1" dirty="0" smtClean="0"/>
              <a:t> </a:t>
            </a:r>
            <a:r>
              <a:rPr lang="en-US" sz="2400" b="1" i="1" dirty="0" err="1" smtClean="0">
                <a:solidFill>
                  <a:schemeClr val="bg1"/>
                </a:solidFill>
              </a:rPr>
              <a:t>itemName</a:t>
            </a:r>
            <a:r>
              <a:rPr lang="en-US" sz="2400" b="1" dirty="0" smtClean="0"/>
              <a:t>)?</a:t>
            </a:r>
            <a:endParaRPr lang="en-GB" sz="2400" b="1" dirty="0" smtClean="0"/>
          </a:p>
          <a:p>
            <a:r>
              <a:rPr lang="en-US" sz="2400" b="1" dirty="0" smtClean="0">
                <a:solidFill>
                  <a:schemeClr val="tx1"/>
                </a:solidFill>
              </a:rPr>
              <a:t>let</a:t>
            </a:r>
            <a:r>
              <a:rPr lang="en-US" sz="2400" b="1" i="1" dirty="0" smtClean="0"/>
              <a:t> 		</a:t>
            </a:r>
            <a:r>
              <a:rPr lang="en-US" sz="2400" b="1" i="1" dirty="0" err="1" smtClean="0">
                <a:solidFill>
                  <a:schemeClr val="bg1"/>
                </a:solidFill>
              </a:rPr>
              <a:t>someVariable</a:t>
            </a:r>
            <a:r>
              <a:rPr lang="en-US" sz="2400" b="1" i="1" dirty="0" smtClean="0"/>
              <a:t> </a:t>
            </a:r>
            <a:r>
              <a:rPr lang="en-US" sz="2400" b="1" dirty="0" smtClean="0"/>
              <a:t>= </a:t>
            </a:r>
            <a:r>
              <a:rPr lang="en-US" sz="2400" b="1" i="1" dirty="0" err="1" smtClean="0">
                <a:solidFill>
                  <a:schemeClr val="bg1"/>
                </a:solidFill>
              </a:rPr>
              <a:t>someExpression</a:t>
            </a:r>
            <a:endParaRPr lang="en-GB" sz="2400" b="1" dirty="0" smtClean="0">
              <a:solidFill>
                <a:schemeClr val="bg1"/>
              </a:solidFill>
            </a:endParaRPr>
          </a:p>
          <a:p>
            <a:r>
              <a:rPr lang="en-US" sz="2400" b="1" dirty="0" smtClean="0">
                <a:solidFill>
                  <a:schemeClr val="tx1"/>
                </a:solidFill>
              </a:rPr>
              <a:t>where</a:t>
            </a:r>
            <a:r>
              <a:rPr lang="en-US" sz="2400" b="1" dirty="0" smtClean="0"/>
              <a:t>		</a:t>
            </a:r>
            <a:r>
              <a:rPr lang="en-US" sz="2400" b="1" i="1" dirty="0" err="1" smtClean="0">
                <a:solidFill>
                  <a:schemeClr val="bg1"/>
                </a:solidFill>
              </a:rPr>
              <a:t>somePredicate</a:t>
            </a:r>
            <a:endParaRPr lang="en-GB" sz="2400" b="1" dirty="0" smtClean="0">
              <a:solidFill>
                <a:schemeClr val="bg1"/>
              </a:solidFill>
            </a:endParaRPr>
          </a:p>
          <a:p>
            <a:r>
              <a:rPr lang="en-US" sz="2400" b="1" dirty="0" err="1" smtClean="0">
                <a:solidFill>
                  <a:schemeClr val="tx1"/>
                </a:solidFill>
              </a:rPr>
              <a:t>orderby</a:t>
            </a:r>
            <a:r>
              <a:rPr lang="en-US" sz="2400" b="1" dirty="0" smtClean="0"/>
              <a:t> 	(</a:t>
            </a:r>
            <a:r>
              <a:rPr lang="en-US" sz="2400" b="1" i="1" dirty="0" smtClean="0">
                <a:solidFill>
                  <a:schemeClr val="bg1"/>
                </a:solidFill>
              </a:rPr>
              <a:t>expression</a:t>
            </a:r>
            <a:r>
              <a:rPr lang="en-US" sz="2400" b="1" i="1" dirty="0" smtClean="0"/>
              <a:t> </a:t>
            </a:r>
            <a:r>
              <a:rPr lang="en-US" sz="2400" b="1" dirty="0" smtClean="0"/>
              <a:t>(</a:t>
            </a:r>
            <a:r>
              <a:rPr lang="en-US" sz="2400" b="1" dirty="0" smtClean="0">
                <a:solidFill>
                  <a:schemeClr val="tx1"/>
                </a:solidFill>
              </a:rPr>
              <a:t>ascending</a:t>
            </a:r>
            <a:r>
              <a:rPr lang="en-US" sz="2400" b="1" dirty="0" smtClean="0"/>
              <a:t> | </a:t>
            </a:r>
            <a:r>
              <a:rPr lang="en-US" sz="2400" b="1" dirty="0" smtClean="0">
                <a:solidFill>
                  <a:schemeClr val="tx1"/>
                </a:solidFill>
              </a:rPr>
              <a:t>descending</a:t>
            </a:r>
            <a:r>
              <a:rPr lang="en-US" sz="2400" b="1" dirty="0" smtClean="0"/>
              <a:t>)?)*</a:t>
            </a:r>
            <a:endParaRPr lang="en-GB" sz="2400" b="1" dirty="0" smtClean="0"/>
          </a:p>
          <a:p>
            <a:r>
              <a:rPr lang="en-US" sz="2400" b="1" dirty="0" smtClean="0">
                <a:solidFill>
                  <a:schemeClr val="tx1"/>
                </a:solidFill>
              </a:rPr>
              <a:t>select</a:t>
            </a:r>
            <a:r>
              <a:rPr lang="en-US" sz="2400" b="1" dirty="0" smtClean="0"/>
              <a:t> 	</a:t>
            </a:r>
            <a:r>
              <a:rPr lang="en-US" sz="2400" b="1" i="1" dirty="0" smtClean="0">
                <a:solidFill>
                  <a:schemeClr val="bg1"/>
                </a:solidFill>
              </a:rPr>
              <a:t>expression</a:t>
            </a:r>
            <a:endParaRPr lang="en-GB" sz="2400" b="1" dirty="0" smtClean="0">
              <a:solidFill>
                <a:schemeClr val="bg1"/>
              </a:solidFill>
            </a:endParaRPr>
          </a:p>
          <a:p>
            <a:r>
              <a:rPr lang="en-US" sz="2400" b="1" dirty="0" smtClean="0">
                <a:solidFill>
                  <a:schemeClr val="tx1"/>
                </a:solidFill>
              </a:rPr>
              <a:t>group</a:t>
            </a:r>
            <a:r>
              <a:rPr lang="en-US" sz="2400" b="1" dirty="0" smtClean="0">
                <a:solidFill>
                  <a:schemeClr val="tx2"/>
                </a:solidFill>
              </a:rPr>
              <a:t> 	</a:t>
            </a:r>
            <a:r>
              <a:rPr lang="en-US" sz="2400" b="1" i="1" dirty="0" smtClean="0">
                <a:solidFill>
                  <a:schemeClr val="bg1"/>
                </a:solidFill>
              </a:rPr>
              <a:t>expression</a:t>
            </a:r>
            <a:r>
              <a:rPr lang="en-US" sz="2400" b="1" dirty="0" smtClean="0"/>
              <a:t> </a:t>
            </a:r>
            <a:r>
              <a:rPr lang="en-US" sz="2400" b="1" dirty="0" smtClean="0">
                <a:solidFill>
                  <a:schemeClr val="tx1"/>
                </a:solidFill>
              </a:rPr>
              <a:t>by</a:t>
            </a:r>
            <a:r>
              <a:rPr lang="en-US" sz="2400" b="1" dirty="0" smtClean="0"/>
              <a:t> </a:t>
            </a:r>
            <a:r>
              <a:rPr lang="en-US" sz="2400" b="1" i="1" dirty="0" err="1" smtClean="0">
                <a:solidFill>
                  <a:schemeClr val="bg1"/>
                </a:solidFill>
              </a:rPr>
              <a:t>keyExpression</a:t>
            </a:r>
            <a:r>
              <a:rPr lang="en-US" sz="2400" b="1" dirty="0" smtClean="0"/>
              <a:t> </a:t>
            </a:r>
            <a:endParaRPr lang="en-GB" sz="2400" b="1" dirty="0" smtClean="0"/>
          </a:p>
          <a:p>
            <a:r>
              <a:rPr lang="en-US" sz="2400" b="1" dirty="0" smtClean="0">
                <a:solidFill>
                  <a:schemeClr val="tx1"/>
                </a:solidFill>
              </a:rPr>
              <a:t>into</a:t>
            </a:r>
            <a:r>
              <a:rPr lang="en-US" sz="2400" b="1" dirty="0" smtClean="0"/>
              <a:t> 		</a:t>
            </a:r>
            <a:r>
              <a:rPr lang="en-US" sz="2400" b="1" i="1" dirty="0" err="1" smtClean="0">
                <a:solidFill>
                  <a:schemeClr val="bg1"/>
                </a:solidFill>
              </a:rPr>
              <a:t>itemName</a:t>
            </a:r>
            <a:r>
              <a:rPr lang="en-US" sz="2400" b="1" i="1" dirty="0" smtClean="0"/>
              <a:t> </a:t>
            </a:r>
            <a:endParaRPr lang="en-GB" sz="2400" b="1" dirty="0"/>
          </a:p>
        </p:txBody>
      </p:sp>
      <p:sp>
        <p:nvSpPr>
          <p:cNvPr id="6" name="Rounded Rectangle 10"/>
          <p:cNvSpPr/>
          <p:nvPr/>
        </p:nvSpPr>
        <p:spPr bwMode="auto">
          <a:xfrm>
            <a:off x="1333500" y="4343400"/>
            <a:ext cx="6477000" cy="685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GB" sz="2300" dirty="0" smtClean="0">
                <a:solidFill>
                  <a:srgbClr val="FFFFFF"/>
                </a:solidFill>
                <a:effectLst>
                  <a:outerShdw blurRad="38100" dist="38100" dir="2700000" algn="tl">
                    <a:srgbClr val="000000">
                      <a:alpha val="43137"/>
                    </a:srgbClr>
                  </a:outerShdw>
                </a:effectLst>
                <a:latin typeface="Segoe" pitchFamily="34" charset="0"/>
              </a:rPr>
              <a:t>.NET Framework 3.5</a:t>
            </a:r>
          </a:p>
        </p:txBody>
      </p:sp>
      <p:sp>
        <p:nvSpPr>
          <p:cNvPr id="7" name="Rounded Rectangle 6"/>
          <p:cNvSpPr/>
          <p:nvPr/>
        </p:nvSpPr>
        <p:spPr bwMode="auto">
          <a:xfrm>
            <a:off x="1333500" y="3657600"/>
            <a:ext cx="6477000" cy="685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GB" sz="2300" dirty="0" err="1" smtClean="0">
                <a:solidFill>
                  <a:srgbClr val="FFFFFF"/>
                </a:solidFill>
                <a:effectLst>
                  <a:outerShdw blurRad="38100" dist="38100" dir="2700000" algn="tl">
                    <a:srgbClr val="000000">
                      <a:alpha val="43137"/>
                    </a:srgbClr>
                  </a:outerShdw>
                </a:effectLst>
                <a:latin typeface="Segoe" pitchFamily="34" charset="0"/>
              </a:rPr>
              <a:t>Sprach</a:t>
            </a:r>
            <a:r>
              <a:rPr lang="en-GB" sz="2300" dirty="0" smtClean="0">
                <a:solidFill>
                  <a:srgbClr val="FFFFFF"/>
                </a:solidFill>
                <a:effectLst>
                  <a:outerShdw blurRad="38100" dist="38100" dir="2700000" algn="tl">
                    <a:srgbClr val="000000">
                      <a:alpha val="43137"/>
                    </a:srgbClr>
                  </a:outerShdw>
                </a:effectLst>
                <a:latin typeface="Segoe" pitchFamily="34" charset="0"/>
              </a:rPr>
              <a:t> Features ( C# 3.0 and VB 9 )</a:t>
            </a:r>
          </a:p>
        </p:txBody>
      </p:sp>
      <p:grpSp>
        <p:nvGrpSpPr>
          <p:cNvPr id="8" name="Group 19"/>
          <p:cNvGrpSpPr/>
          <p:nvPr/>
        </p:nvGrpSpPr>
        <p:grpSpPr>
          <a:xfrm>
            <a:off x="6929454" y="4857760"/>
            <a:ext cx="1981200" cy="1905000"/>
            <a:chOff x="381000" y="4876800"/>
            <a:chExt cx="1981200" cy="1905000"/>
          </a:xfrm>
        </p:grpSpPr>
        <p:sp>
          <p:nvSpPr>
            <p:cNvPr id="9" name="Rounded Rectangle 11"/>
            <p:cNvSpPr/>
            <p:nvPr/>
          </p:nvSpPr>
          <p:spPr bwMode="auto">
            <a:xfrm>
              <a:off x="381000" y="5562600"/>
              <a:ext cx="1981200" cy="1219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GB" sz="3200" dirty="0" smtClean="0">
                  <a:solidFill>
                    <a:srgbClr val="FFFFFF"/>
                  </a:solidFill>
                  <a:effectLst>
                    <a:outerShdw blurRad="38100" dist="38100" dir="2700000" algn="tl">
                      <a:srgbClr val="000000">
                        <a:alpha val="43137"/>
                      </a:srgbClr>
                    </a:outerShdw>
                  </a:effectLst>
                  <a:latin typeface="Segoe" pitchFamily="34" charset="0"/>
                </a:rPr>
                <a:t>Custom</a:t>
              </a:r>
            </a:p>
          </p:txBody>
        </p:sp>
        <p:sp>
          <p:nvSpPr>
            <p:cNvPr id="10" name="Cross 12"/>
            <p:cNvSpPr/>
            <p:nvPr/>
          </p:nvSpPr>
          <p:spPr bwMode="auto">
            <a:xfrm>
              <a:off x="876300" y="4876800"/>
              <a:ext cx="990600" cy="990600"/>
            </a:xfrm>
            <a:prstGeom prst="plus">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300" dirty="0" smtClean="0">
                <a:solidFill>
                  <a:srgbClr val="FFFFFF"/>
                </a:solidFill>
                <a:effectLst>
                  <a:outerShdw blurRad="38100" dist="38100" dir="2700000" algn="tl">
                    <a:srgbClr val="000000">
                      <a:alpha val="43137"/>
                    </a:srgbClr>
                  </a:outerShdw>
                </a:effectLst>
                <a:latin typeface="Segoe" pitchFamily="34" charset="0"/>
              </a:endParaRPr>
            </a:p>
          </p:txBody>
        </p:sp>
      </p:grpSp>
      <p:grpSp>
        <p:nvGrpSpPr>
          <p:cNvPr id="11" name="Group 20"/>
          <p:cNvGrpSpPr/>
          <p:nvPr/>
        </p:nvGrpSpPr>
        <p:grpSpPr>
          <a:xfrm>
            <a:off x="285720" y="4857760"/>
            <a:ext cx="1981200" cy="1905000"/>
            <a:chOff x="2489200" y="4876800"/>
            <a:chExt cx="1981200" cy="1905000"/>
          </a:xfrm>
        </p:grpSpPr>
        <p:sp>
          <p:nvSpPr>
            <p:cNvPr id="12" name="Rounded Rectangle 13"/>
            <p:cNvSpPr/>
            <p:nvPr/>
          </p:nvSpPr>
          <p:spPr bwMode="auto">
            <a:xfrm>
              <a:off x="2489200" y="5562600"/>
              <a:ext cx="1981200" cy="1219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GB" sz="3200" dirty="0" smtClean="0">
                  <a:solidFill>
                    <a:srgbClr val="FFFFFF"/>
                  </a:solidFill>
                  <a:effectLst>
                    <a:outerShdw blurRad="38100" dist="38100" dir="2700000" algn="tl">
                      <a:srgbClr val="000000">
                        <a:alpha val="43137"/>
                      </a:srgbClr>
                    </a:outerShdw>
                  </a:effectLst>
                  <a:latin typeface="Segoe" pitchFamily="34" charset="0"/>
                </a:rPr>
                <a:t>Objects</a:t>
              </a:r>
            </a:p>
          </p:txBody>
        </p:sp>
        <p:sp>
          <p:nvSpPr>
            <p:cNvPr id="13" name="Cross 14"/>
            <p:cNvSpPr/>
            <p:nvPr/>
          </p:nvSpPr>
          <p:spPr bwMode="auto">
            <a:xfrm>
              <a:off x="2984500" y="4876800"/>
              <a:ext cx="990600" cy="990600"/>
            </a:xfrm>
            <a:prstGeom prst="plus">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300" dirty="0" smtClean="0">
                <a:solidFill>
                  <a:srgbClr val="FFFFFF"/>
                </a:solidFill>
                <a:effectLst>
                  <a:outerShdw blurRad="38100" dist="38100" dir="2700000" algn="tl">
                    <a:srgbClr val="000000">
                      <a:alpha val="43137"/>
                    </a:srgbClr>
                  </a:outerShdw>
                </a:effectLst>
                <a:latin typeface="Segoe" pitchFamily="34" charset="0"/>
              </a:endParaRPr>
            </a:p>
          </p:txBody>
        </p:sp>
      </p:grpSp>
      <p:grpSp>
        <p:nvGrpSpPr>
          <p:cNvPr id="14" name="Group 21"/>
          <p:cNvGrpSpPr/>
          <p:nvPr/>
        </p:nvGrpSpPr>
        <p:grpSpPr>
          <a:xfrm>
            <a:off x="2500298" y="4857760"/>
            <a:ext cx="1981200" cy="1905000"/>
            <a:chOff x="4597400" y="4876800"/>
            <a:chExt cx="1981200" cy="1905000"/>
          </a:xfrm>
        </p:grpSpPr>
        <p:sp>
          <p:nvSpPr>
            <p:cNvPr id="15" name="Rounded Rectangle 15"/>
            <p:cNvSpPr/>
            <p:nvPr/>
          </p:nvSpPr>
          <p:spPr bwMode="auto">
            <a:xfrm>
              <a:off x="4597400" y="5562600"/>
              <a:ext cx="1981200" cy="1219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GB" sz="3200" dirty="0" smtClean="0">
                  <a:solidFill>
                    <a:srgbClr val="FFFFFF"/>
                  </a:solidFill>
                  <a:effectLst>
                    <a:outerShdw blurRad="38100" dist="38100" dir="2700000" algn="tl">
                      <a:srgbClr val="000000">
                        <a:alpha val="43137"/>
                      </a:srgbClr>
                    </a:outerShdw>
                  </a:effectLst>
                  <a:latin typeface="Segoe" pitchFamily="34" charset="0"/>
                </a:rPr>
                <a:t>XML</a:t>
              </a:r>
            </a:p>
          </p:txBody>
        </p:sp>
        <p:sp>
          <p:nvSpPr>
            <p:cNvPr id="16" name="Cross 16"/>
            <p:cNvSpPr/>
            <p:nvPr/>
          </p:nvSpPr>
          <p:spPr bwMode="auto">
            <a:xfrm>
              <a:off x="5092700" y="4876800"/>
              <a:ext cx="990600" cy="990600"/>
            </a:xfrm>
            <a:prstGeom prst="plus">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300" dirty="0" smtClean="0">
                <a:solidFill>
                  <a:srgbClr val="FFFFFF"/>
                </a:solidFill>
                <a:effectLst>
                  <a:outerShdw blurRad="38100" dist="38100" dir="2700000" algn="tl">
                    <a:srgbClr val="000000">
                      <a:alpha val="43137"/>
                    </a:srgbClr>
                  </a:outerShdw>
                </a:effectLst>
                <a:latin typeface="Segoe" pitchFamily="34" charset="0"/>
              </a:endParaRPr>
            </a:p>
          </p:txBody>
        </p:sp>
      </p:grpSp>
      <p:grpSp>
        <p:nvGrpSpPr>
          <p:cNvPr id="17" name="Group 22"/>
          <p:cNvGrpSpPr/>
          <p:nvPr/>
        </p:nvGrpSpPr>
        <p:grpSpPr>
          <a:xfrm>
            <a:off x="4714876" y="4857760"/>
            <a:ext cx="1981200" cy="1905000"/>
            <a:chOff x="6705600" y="4876800"/>
            <a:chExt cx="1981200" cy="1905000"/>
          </a:xfrm>
        </p:grpSpPr>
        <p:sp>
          <p:nvSpPr>
            <p:cNvPr id="18" name="Rounded Rectangle 17"/>
            <p:cNvSpPr/>
            <p:nvPr/>
          </p:nvSpPr>
          <p:spPr bwMode="auto">
            <a:xfrm>
              <a:off x="6705600" y="5562600"/>
              <a:ext cx="1981200" cy="1219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GB" sz="3200" dirty="0" smtClean="0">
                  <a:solidFill>
                    <a:srgbClr val="FFFFFF"/>
                  </a:solidFill>
                  <a:effectLst>
                    <a:outerShdw blurRad="38100" dist="38100" dir="2700000" algn="tl">
                      <a:srgbClr val="000000">
                        <a:alpha val="43137"/>
                      </a:srgbClr>
                    </a:outerShdw>
                  </a:effectLst>
                  <a:latin typeface="Segoe" pitchFamily="34" charset="0"/>
                </a:rPr>
                <a:t>SQL</a:t>
              </a:r>
            </a:p>
          </p:txBody>
        </p:sp>
        <p:sp>
          <p:nvSpPr>
            <p:cNvPr id="19" name="Cross 18"/>
            <p:cNvSpPr/>
            <p:nvPr/>
          </p:nvSpPr>
          <p:spPr bwMode="auto">
            <a:xfrm>
              <a:off x="7200900" y="4876800"/>
              <a:ext cx="990600" cy="990600"/>
            </a:xfrm>
            <a:prstGeom prst="plus">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300" dirty="0" smtClean="0">
                <a:solidFill>
                  <a:srgbClr val="FFFFFF"/>
                </a:solidFill>
                <a:effectLst>
                  <a:outerShdw blurRad="38100" dist="38100" dir="2700000" algn="tl">
                    <a:srgbClr val="000000">
                      <a:alpha val="43137"/>
                    </a:srgbClr>
                  </a:outerShdw>
                </a:effectLst>
                <a:latin typeface="Segoe" pitchFamily="34"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ccel="50000" decel="50000" fill="hold" grpId="0" nodeType="clickEffect">
                                  <p:stCondLst>
                                    <p:cond delay="0"/>
                                  </p:stCondLst>
                                  <p:childTnLst>
                                    <p:animScale>
                                      <p:cBhvr>
                                        <p:cTn id="6" dur="2000" fill="hold"/>
                                        <p:tgtEl>
                                          <p:spTgt spid="5"/>
                                        </p:tgtEl>
                                      </p:cBhvr>
                                      <p:by x="75000" y="75000"/>
                                    </p:animScale>
                                  </p:childTnLst>
                                </p:cTn>
                              </p:par>
                              <p:par>
                                <p:cTn id="7" presetID="64" presetClass="path" presetSubtype="0" accel="50000" decel="50000" fill="hold" grpId="1" nodeType="withEffect">
                                  <p:stCondLst>
                                    <p:cond delay="0"/>
                                  </p:stCondLst>
                                  <p:childTnLst>
                                    <p:animMotion origin="layout" path="M 1.66667E-6 -1.85185E-6 L 0.00104 -0.08241 " pathEditMode="relative" rAng="0" ptsTypes="AA">
                                      <p:cBhvr>
                                        <p:cTn id="8" dur="2000" fill="hold"/>
                                        <p:tgtEl>
                                          <p:spTgt spid="5"/>
                                        </p:tgtEl>
                                        <p:attrNameLst>
                                          <p:attrName>ppt_x</p:attrName>
                                          <p:attrName>ppt_y</p:attrName>
                                        </p:attrNameLst>
                                      </p:cBhvr>
                                      <p:rCtr x="1" y="-41"/>
                                    </p:animMotion>
                                  </p:childTnLst>
                                </p:cTn>
                              </p:par>
                              <p:par>
                                <p:cTn id="9" presetID="10"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2000"/>
                                        <p:tgtEl>
                                          <p:spTgt spid="11"/>
                                        </p:tgtEl>
                                      </p:cBhvr>
                                    </p:animEffect>
                                  </p:childTnLst>
                                </p:cTn>
                              </p:par>
                            </p:childTnLst>
                          </p:cTn>
                        </p:par>
                        <p:par>
                          <p:cTn id="21" fill="hold">
                            <p:stCondLst>
                              <p:cond delay="4000"/>
                            </p:stCondLst>
                            <p:childTnLst>
                              <p:par>
                                <p:cTn id="22" presetID="10" presetClass="entr" presetSubtype="0"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2000"/>
                                        <p:tgtEl>
                                          <p:spTgt spid="14"/>
                                        </p:tgtEl>
                                      </p:cBhvr>
                                    </p:animEffect>
                                  </p:childTnLst>
                                </p:cTn>
                              </p:par>
                            </p:childTnLst>
                          </p:cTn>
                        </p:par>
                        <p:par>
                          <p:cTn id="25" fill="hold">
                            <p:stCondLst>
                              <p:cond delay="6000"/>
                            </p:stCondLst>
                            <p:childTnLst>
                              <p:par>
                                <p:cTn id="26" presetID="10" presetClass="entr" presetSubtype="0"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2000"/>
                                        <p:tgtEl>
                                          <p:spTgt spid="17"/>
                                        </p:tgtEl>
                                      </p:cBhvr>
                                    </p:animEffect>
                                  </p:childTnLst>
                                </p:cTn>
                              </p:par>
                            </p:childTnLst>
                          </p:cTn>
                        </p:par>
                        <p:par>
                          <p:cTn id="29" fill="hold">
                            <p:stCondLst>
                              <p:cond delay="8000"/>
                            </p:stCondLst>
                            <p:childTnLst>
                              <p:par>
                                <p:cTn id="30" presetID="10" presetClass="entr" presetSubtype="0"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786190"/>
            <a:ext cx="7043208" cy="1523494"/>
          </a:xfrm>
        </p:spPr>
        <p:txBody>
          <a:bodyPr/>
          <a:lstStyle/>
          <a:p>
            <a:r>
              <a:rPr lang="en-US" dirty="0" err="1" smtClean="0"/>
              <a:t>Etwas</a:t>
            </a:r>
            <a:r>
              <a:rPr lang="en-US" dirty="0" smtClean="0"/>
              <a:t> </a:t>
            </a:r>
            <a:r>
              <a:rPr lang="en-US" dirty="0" err="1" smtClean="0"/>
              <a:t>Linq</a:t>
            </a:r>
            <a:r>
              <a:rPr lang="en-US" dirty="0" smtClean="0"/>
              <a:t> to Objects</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Wie funktioniert LINQ?</a:t>
            </a:r>
            <a:endParaRPr lang="de-DE" dirty="0"/>
          </a:p>
        </p:txBody>
      </p:sp>
      <p:sp>
        <p:nvSpPr>
          <p:cNvPr id="17" name="Inhaltsplatzhalter 16"/>
          <p:cNvSpPr>
            <a:spLocks noGrp="1"/>
          </p:cNvSpPr>
          <p:nvPr>
            <p:ph idx="1"/>
          </p:nvPr>
        </p:nvSpPr>
        <p:spPr>
          <a:xfrm>
            <a:off x="381000" y="1412875"/>
            <a:ext cx="8382000" cy="4678204"/>
          </a:xfrm>
        </p:spPr>
        <p:txBody>
          <a:bodyPr>
            <a:normAutofit/>
          </a:bodyPr>
          <a:lstStyle/>
          <a:p>
            <a:endParaRPr lang="de-DE" dirty="0" smtClean="0"/>
          </a:p>
          <a:p>
            <a:endParaRPr lang="de-DE" dirty="0" smtClean="0"/>
          </a:p>
          <a:p>
            <a:r>
              <a:rPr lang="de-DE" dirty="0" smtClean="0"/>
              <a:t>Wird vom Compiler übersetzt</a:t>
            </a:r>
          </a:p>
          <a:p>
            <a:endParaRPr lang="de-DE" dirty="0" smtClean="0"/>
          </a:p>
          <a:p>
            <a:endParaRPr lang="de-DE" dirty="0" smtClean="0"/>
          </a:p>
          <a:p>
            <a:r>
              <a:rPr lang="de-DE" dirty="0" smtClean="0"/>
              <a:t>Implementierung für Select() etc. vorhanden, falls </a:t>
            </a:r>
            <a:r>
              <a:rPr lang="de-DE" dirty="0" err="1" smtClean="0"/>
              <a:t>myData</a:t>
            </a:r>
            <a:r>
              <a:rPr lang="de-DE" dirty="0" smtClean="0"/>
              <a:t> vom Typ</a:t>
            </a:r>
          </a:p>
          <a:p>
            <a:endParaRPr lang="de-DE" dirty="0" smtClean="0"/>
          </a:p>
          <a:p>
            <a:pPr>
              <a:buNone/>
            </a:pPr>
            <a:r>
              <a:rPr lang="de-DE" dirty="0" smtClean="0"/>
              <a:t>    ist.</a:t>
            </a:r>
            <a:endParaRPr lang="de-DE" dirty="0"/>
          </a:p>
        </p:txBody>
      </p:sp>
      <p:pic>
        <p:nvPicPr>
          <p:cNvPr id="4" name="Picture 2"/>
          <p:cNvPicPr>
            <a:picLocks noChangeAspect="1" noChangeArrowheads="1"/>
          </p:cNvPicPr>
          <p:nvPr/>
        </p:nvPicPr>
        <p:blipFill>
          <a:blip r:embed="rId3"/>
          <a:srcRect/>
          <a:stretch>
            <a:fillRect/>
          </a:stretch>
        </p:blipFill>
        <p:spPr bwMode="auto">
          <a:xfrm>
            <a:off x="1835150" y="1219200"/>
            <a:ext cx="5473700" cy="838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ounded Rectangle 7"/>
          <p:cNvSpPr/>
          <p:nvPr/>
        </p:nvSpPr>
        <p:spPr bwMode="auto">
          <a:xfrm>
            <a:off x="6019800" y="1219200"/>
            <a:ext cx="1219200" cy="457200"/>
          </a:xfrm>
          <a:prstGeom prst="roundRect">
            <a:avLst/>
          </a:prstGeom>
          <a:solidFill>
            <a:schemeClr val="accent4">
              <a:alpha val="7000"/>
            </a:schemeClr>
          </a:solidFill>
          <a:ln w="57150">
            <a:solidFill>
              <a:schemeClr val="accent4"/>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300" dirty="0" smtClean="0">
              <a:solidFill>
                <a:srgbClr val="FFFFFF"/>
              </a:solidFill>
              <a:effectLst>
                <a:outerShdw blurRad="38100" dist="38100" dir="2700000" algn="tl">
                  <a:srgbClr val="000000">
                    <a:alpha val="43137"/>
                  </a:srgbClr>
                </a:outerShdw>
              </a:effectLst>
              <a:latin typeface="Segoe" pitchFamily="34" charset="0"/>
            </a:endParaRPr>
          </a:p>
        </p:txBody>
      </p:sp>
      <p:grpSp>
        <p:nvGrpSpPr>
          <p:cNvPr id="6" name="Group 12"/>
          <p:cNvGrpSpPr/>
          <p:nvPr/>
        </p:nvGrpSpPr>
        <p:grpSpPr>
          <a:xfrm>
            <a:off x="2395537" y="3048000"/>
            <a:ext cx="4505326" cy="780334"/>
            <a:chOff x="2319337" y="3048000"/>
            <a:chExt cx="4505326" cy="780334"/>
          </a:xfrm>
        </p:grpSpPr>
        <p:pic>
          <p:nvPicPr>
            <p:cNvPr id="8" name="Picture 3"/>
            <p:cNvPicPr>
              <a:picLocks noChangeAspect="1" noChangeArrowheads="1"/>
            </p:cNvPicPr>
            <p:nvPr/>
          </p:nvPicPr>
          <p:blipFill>
            <a:blip r:embed="rId4"/>
            <a:srcRect/>
            <a:stretch>
              <a:fillRect/>
            </a:stretch>
          </p:blipFill>
          <p:spPr bwMode="auto">
            <a:xfrm>
              <a:off x="2319337" y="3048000"/>
              <a:ext cx="4505326" cy="7803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le 15"/>
            <p:cNvSpPr/>
            <p:nvPr/>
          </p:nvSpPr>
          <p:spPr bwMode="auto">
            <a:xfrm>
              <a:off x="2438400" y="3148012"/>
              <a:ext cx="2590800" cy="533400"/>
            </a:xfrm>
            <a:prstGeom prst="roundRect">
              <a:avLst/>
            </a:prstGeom>
            <a:solidFill>
              <a:schemeClr val="accent4">
                <a:alpha val="7000"/>
              </a:schemeClr>
            </a:solidFill>
            <a:ln w="57150">
              <a:solidFill>
                <a:schemeClr val="accent4"/>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300" dirty="0" smtClean="0">
                <a:solidFill>
                  <a:srgbClr val="FFFFFF"/>
                </a:solidFill>
                <a:effectLst>
                  <a:outerShdw blurRad="38100" dist="38100" dir="2700000" algn="tl">
                    <a:srgbClr val="000000">
                      <a:alpha val="43137"/>
                    </a:srgbClr>
                  </a:outerShdw>
                </a:effectLst>
                <a:latin typeface="Segoe" pitchFamily="34" charset="0"/>
              </a:endParaRPr>
            </a:p>
          </p:txBody>
        </p:sp>
      </p:grpSp>
      <p:grpSp>
        <p:nvGrpSpPr>
          <p:cNvPr id="12" name="Group 19"/>
          <p:cNvGrpSpPr/>
          <p:nvPr/>
        </p:nvGrpSpPr>
        <p:grpSpPr>
          <a:xfrm>
            <a:off x="1828800" y="5029200"/>
            <a:ext cx="5638800" cy="685800"/>
            <a:chOff x="1143000" y="5283200"/>
            <a:chExt cx="5638800" cy="457200"/>
          </a:xfrm>
        </p:grpSpPr>
        <p:sp>
          <p:nvSpPr>
            <p:cNvPr id="13" name="Rounded Rectangle 17"/>
            <p:cNvSpPr/>
            <p:nvPr/>
          </p:nvSpPr>
          <p:spPr bwMode="auto">
            <a:xfrm>
              <a:off x="1143000" y="5283200"/>
              <a:ext cx="2743200" cy="4572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GB" sz="2300" dirty="0" smtClean="0">
                  <a:solidFill>
                    <a:srgbClr val="FFFFFF"/>
                  </a:solidFill>
                  <a:effectLst>
                    <a:outerShdw blurRad="38100" dist="38100" dir="2700000" algn="tl">
                      <a:srgbClr val="000000">
                        <a:alpha val="43137"/>
                      </a:srgbClr>
                    </a:outerShdw>
                  </a:effectLst>
                  <a:latin typeface="Segoe" pitchFamily="34" charset="0"/>
                </a:rPr>
                <a:t>IEnumerable</a:t>
              </a:r>
            </a:p>
          </p:txBody>
        </p:sp>
        <p:sp>
          <p:nvSpPr>
            <p:cNvPr id="14" name="Rounded Rectangle 18"/>
            <p:cNvSpPr/>
            <p:nvPr/>
          </p:nvSpPr>
          <p:spPr bwMode="auto">
            <a:xfrm>
              <a:off x="4038600" y="5283200"/>
              <a:ext cx="2743200" cy="4572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GB" sz="2300" dirty="0" smtClean="0">
                  <a:solidFill>
                    <a:srgbClr val="FFFFFF"/>
                  </a:solidFill>
                  <a:effectLst>
                    <a:outerShdw blurRad="38100" dist="38100" dir="2700000" algn="tl">
                      <a:srgbClr val="000000">
                        <a:alpha val="43137"/>
                      </a:srgbClr>
                    </a:outerShdw>
                  </a:effectLst>
                  <a:latin typeface="Segoe" pitchFamily="34" charset="0"/>
                </a:rPr>
                <a:t>IQueryable</a:t>
              </a:r>
            </a:p>
          </p:txBody>
        </p:sp>
      </p:grpSp>
      <p:cxnSp>
        <p:nvCxnSpPr>
          <p:cNvPr id="15" name="Curved Connector 22"/>
          <p:cNvCxnSpPr>
            <a:stCxn id="5" idx="2"/>
            <a:endCxn id="8" idx="1"/>
          </p:cNvCxnSpPr>
          <p:nvPr/>
        </p:nvCxnSpPr>
        <p:spPr>
          <a:xfrm rot="5400000">
            <a:off x="3631586" y="440352"/>
            <a:ext cx="1761767" cy="4233863"/>
          </a:xfrm>
          <a:prstGeom prst="curvedConnector4">
            <a:avLst>
              <a:gd name="adj1" fmla="val 38927"/>
              <a:gd name="adj2" fmla="val 105399"/>
            </a:avLst>
          </a:prstGeom>
          <a:ln cmpd="sng">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20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7">
                                            <p:txEl>
                                              <p:pRg st="5" end="5"/>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7">
                                            <p:txEl>
                                              <p:pRg st="7" end="7"/>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IQuery</a:t>
            </a:r>
            <a:r>
              <a:rPr lang="de-DE" dirty="0" smtClean="0"/>
              <a:t> … was?</a:t>
            </a:r>
            <a:endParaRPr lang="de-DE" dirty="0"/>
          </a:p>
        </p:txBody>
      </p:sp>
      <p:sp>
        <p:nvSpPr>
          <p:cNvPr id="3" name="Inhaltsplatzhalter 2"/>
          <p:cNvSpPr>
            <a:spLocks noGrp="1"/>
          </p:cNvSpPr>
          <p:nvPr>
            <p:ph idx="1"/>
          </p:nvPr>
        </p:nvSpPr>
        <p:spPr>
          <a:xfrm>
            <a:off x="381000" y="1412875"/>
            <a:ext cx="8382000" cy="2797689"/>
          </a:xfrm>
        </p:spPr>
        <p:txBody>
          <a:bodyPr/>
          <a:lstStyle/>
          <a:p>
            <a:r>
              <a:rPr lang="de-DE" b="1" dirty="0" err="1" smtClean="0"/>
              <a:t>IEnumerable</a:t>
            </a:r>
            <a:r>
              <a:rPr lang="de-DE" dirty="0" smtClean="0"/>
              <a:t> – </a:t>
            </a:r>
            <a:r>
              <a:rPr lang="de-DE" sz="3000" dirty="0" smtClean="0"/>
              <a:t>Abfrage wird seriell ausgeführt, ein Operator nach dem anderen.</a:t>
            </a:r>
          </a:p>
          <a:p>
            <a:endParaRPr lang="de-DE" sz="3000" dirty="0" smtClean="0"/>
          </a:p>
          <a:p>
            <a:endParaRPr lang="de-DE" sz="3000" dirty="0" smtClean="0"/>
          </a:p>
          <a:p>
            <a:r>
              <a:rPr lang="de-DE" sz="3000" b="1" dirty="0" err="1" smtClean="0"/>
              <a:t>IQueryable</a:t>
            </a:r>
            <a:r>
              <a:rPr lang="de-DE" sz="3000" dirty="0" smtClean="0"/>
              <a:t> – Abfrage wird als Ganzes ausgeführt.</a:t>
            </a:r>
            <a:endParaRPr lang="de-DE" sz="3000" dirty="0"/>
          </a:p>
        </p:txBody>
      </p:sp>
      <p:grpSp>
        <p:nvGrpSpPr>
          <p:cNvPr id="6" name="Group 18"/>
          <p:cNvGrpSpPr/>
          <p:nvPr/>
        </p:nvGrpSpPr>
        <p:grpSpPr>
          <a:xfrm>
            <a:off x="1102495" y="2273850"/>
            <a:ext cx="6939010" cy="1155150"/>
            <a:chOff x="1102495" y="2714620"/>
            <a:chExt cx="6939010" cy="1155150"/>
          </a:xfrm>
        </p:grpSpPr>
        <p:cxnSp>
          <p:nvCxnSpPr>
            <p:cNvPr id="7" name="Curved Connector 19"/>
            <p:cNvCxnSpPr>
              <a:endCxn id="15" idx="1"/>
            </p:cNvCxnSpPr>
            <p:nvPr/>
          </p:nvCxnSpPr>
          <p:spPr>
            <a:xfrm flipV="1">
              <a:off x="2121675" y="3224210"/>
              <a:ext cx="367907" cy="152400"/>
            </a:xfrm>
            <a:prstGeom prst="curvedConnector3">
              <a:avLst>
                <a:gd name="adj1" fmla="val 50000"/>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 name="Curved Connector 20"/>
            <p:cNvCxnSpPr>
              <a:stCxn id="15" idx="3"/>
              <a:endCxn id="21" idx="1"/>
            </p:cNvCxnSpPr>
            <p:nvPr/>
          </p:nvCxnSpPr>
          <p:spPr>
            <a:xfrm flipV="1">
              <a:off x="3846904" y="3148010"/>
              <a:ext cx="367907" cy="76200"/>
            </a:xfrm>
            <a:prstGeom prst="curvedConnector3">
              <a:avLst>
                <a:gd name="adj1" fmla="val 50000"/>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 name="Curved Connector 21"/>
            <p:cNvCxnSpPr>
              <a:stCxn id="22" idx="3"/>
              <a:endCxn id="17" idx="1"/>
            </p:cNvCxnSpPr>
            <p:nvPr/>
          </p:nvCxnSpPr>
          <p:spPr>
            <a:xfrm flipV="1">
              <a:off x="5081591" y="3224210"/>
              <a:ext cx="367906" cy="76200"/>
            </a:xfrm>
            <a:prstGeom prst="curvedConnector3">
              <a:avLst>
                <a:gd name="adj1" fmla="val 50000"/>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Curved Connector 22"/>
            <p:cNvCxnSpPr>
              <a:stCxn id="17" idx="3"/>
              <a:endCxn id="19" idx="2"/>
            </p:cNvCxnSpPr>
            <p:nvPr/>
          </p:nvCxnSpPr>
          <p:spPr>
            <a:xfrm flipV="1">
              <a:off x="6806819" y="3148010"/>
              <a:ext cx="367906" cy="76200"/>
            </a:xfrm>
            <a:prstGeom prst="curvedConnector3">
              <a:avLst>
                <a:gd name="adj1" fmla="val 50000"/>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1" name="TextBox 23"/>
            <p:cNvSpPr txBox="1"/>
            <p:nvPr/>
          </p:nvSpPr>
          <p:spPr>
            <a:xfrm>
              <a:off x="2714612" y="3500438"/>
              <a:ext cx="1018227" cy="369332"/>
            </a:xfrm>
            <a:prstGeom prst="rect">
              <a:avLst/>
            </a:prstGeom>
            <a:noFill/>
          </p:spPr>
          <p:txBody>
            <a:bodyPr wrap="none" rtlCol="0">
              <a:spAutoFit/>
            </a:bodyPr>
            <a:lstStyle/>
            <a:p>
              <a:r>
                <a:rPr lang="en-GB" dirty="0" smtClean="0"/>
                <a:t>Execute</a:t>
              </a:r>
              <a:endParaRPr lang="en-GB" dirty="0"/>
            </a:p>
          </p:txBody>
        </p:sp>
        <p:sp>
          <p:nvSpPr>
            <p:cNvPr id="12" name="TextBox 24"/>
            <p:cNvSpPr txBox="1"/>
            <p:nvPr/>
          </p:nvSpPr>
          <p:spPr>
            <a:xfrm>
              <a:off x="5643570" y="3500438"/>
              <a:ext cx="1018227" cy="369332"/>
            </a:xfrm>
            <a:prstGeom prst="rect">
              <a:avLst/>
            </a:prstGeom>
            <a:noFill/>
          </p:spPr>
          <p:txBody>
            <a:bodyPr wrap="none" rtlCol="0">
              <a:spAutoFit/>
            </a:bodyPr>
            <a:lstStyle/>
            <a:p>
              <a:r>
                <a:rPr lang="en-GB" dirty="0" smtClean="0"/>
                <a:t>Execute</a:t>
              </a:r>
              <a:endParaRPr lang="en-GB" dirty="0"/>
            </a:p>
          </p:txBody>
        </p:sp>
        <p:grpSp>
          <p:nvGrpSpPr>
            <p:cNvPr id="13" name="Group 21"/>
            <p:cNvGrpSpPr/>
            <p:nvPr/>
          </p:nvGrpSpPr>
          <p:grpSpPr>
            <a:xfrm>
              <a:off x="1102495" y="2714620"/>
              <a:ext cx="6939010" cy="1019180"/>
              <a:chOff x="1071538" y="2714620"/>
              <a:chExt cx="6939010" cy="1019180"/>
            </a:xfrm>
          </p:grpSpPr>
          <p:grpSp>
            <p:nvGrpSpPr>
              <p:cNvPr id="14" name="Group 12"/>
              <p:cNvGrpSpPr/>
              <p:nvPr/>
            </p:nvGrpSpPr>
            <p:grpSpPr>
              <a:xfrm>
                <a:off x="1071538" y="2714620"/>
                <a:ext cx="1019180" cy="1019180"/>
                <a:chOff x="785786" y="2714620"/>
                <a:chExt cx="1019180" cy="1019180"/>
              </a:xfrm>
            </p:grpSpPr>
            <p:sp>
              <p:nvSpPr>
                <p:cNvPr id="23" name="Rounded Rectangle 3"/>
                <p:cNvSpPr/>
                <p:nvPr/>
              </p:nvSpPr>
              <p:spPr>
                <a:xfrm>
                  <a:off x="785786" y="2714620"/>
                  <a:ext cx="714380" cy="71438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GB"/>
                </a:p>
              </p:txBody>
            </p:sp>
            <p:sp>
              <p:nvSpPr>
                <p:cNvPr id="24" name="Rounded Rectangle 4"/>
                <p:cNvSpPr/>
                <p:nvPr/>
              </p:nvSpPr>
              <p:spPr>
                <a:xfrm>
                  <a:off x="938186" y="2867020"/>
                  <a:ext cx="714380" cy="71438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25" name="Rounded Rectangle 5"/>
                <p:cNvSpPr/>
                <p:nvPr/>
              </p:nvSpPr>
              <p:spPr>
                <a:xfrm>
                  <a:off x="1090586" y="3019420"/>
                  <a:ext cx="714380" cy="71438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200" b="1" dirty="0"/>
                </a:p>
              </p:txBody>
            </p:sp>
          </p:grpSp>
          <p:sp>
            <p:nvSpPr>
              <p:cNvPr id="15" name="Rectangle 27"/>
              <p:cNvSpPr/>
              <p:nvPr/>
            </p:nvSpPr>
            <p:spPr>
              <a:xfrm>
                <a:off x="2458625" y="3009896"/>
                <a:ext cx="1357322" cy="42862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b="1" dirty="0" smtClean="0"/>
                  <a:t>where</a:t>
                </a:r>
                <a:endParaRPr lang="en-GB" b="1" dirty="0"/>
              </a:p>
            </p:txBody>
          </p:sp>
          <p:grpSp>
            <p:nvGrpSpPr>
              <p:cNvPr id="16" name="Group 13"/>
              <p:cNvGrpSpPr/>
              <p:nvPr/>
            </p:nvGrpSpPr>
            <p:grpSpPr>
              <a:xfrm>
                <a:off x="4183854" y="2790820"/>
                <a:ext cx="866780" cy="866780"/>
                <a:chOff x="3786182" y="2786058"/>
                <a:chExt cx="866780" cy="866780"/>
              </a:xfrm>
            </p:grpSpPr>
            <p:sp>
              <p:nvSpPr>
                <p:cNvPr id="21" name="Rounded Rectangle 33"/>
                <p:cNvSpPr/>
                <p:nvPr/>
              </p:nvSpPr>
              <p:spPr>
                <a:xfrm>
                  <a:off x="3786182" y="2786058"/>
                  <a:ext cx="714380" cy="71438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22" name="Rounded Rectangle 34"/>
                <p:cNvSpPr/>
                <p:nvPr/>
              </p:nvSpPr>
              <p:spPr>
                <a:xfrm>
                  <a:off x="3938582" y="2938458"/>
                  <a:ext cx="714380" cy="71438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200" b="1" dirty="0" smtClean="0"/>
                </a:p>
                <a:p>
                  <a:pPr algn="ctr"/>
                  <a:endParaRPr lang="en-GB" sz="1200" b="1" dirty="0"/>
                </a:p>
              </p:txBody>
            </p:sp>
          </p:grpSp>
          <p:sp>
            <p:nvSpPr>
              <p:cNvPr id="17" name="Rectangle 29"/>
              <p:cNvSpPr/>
              <p:nvPr/>
            </p:nvSpPr>
            <p:spPr>
              <a:xfrm>
                <a:off x="5418540" y="3009896"/>
                <a:ext cx="1357322" cy="42862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b="1" dirty="0" smtClean="0"/>
                  <a:t>select</a:t>
                </a:r>
                <a:endParaRPr lang="en-GB" b="1" dirty="0"/>
              </a:p>
            </p:txBody>
          </p:sp>
          <p:grpSp>
            <p:nvGrpSpPr>
              <p:cNvPr id="18" name="Group 14"/>
              <p:cNvGrpSpPr/>
              <p:nvPr/>
            </p:nvGrpSpPr>
            <p:grpSpPr>
              <a:xfrm>
                <a:off x="7143768" y="2826539"/>
                <a:ext cx="866780" cy="795342"/>
                <a:chOff x="6858016" y="2857496"/>
                <a:chExt cx="866780" cy="795342"/>
              </a:xfrm>
            </p:grpSpPr>
            <p:sp>
              <p:nvSpPr>
                <p:cNvPr id="19" name="Round Diagonal Corner Rectangle 31"/>
                <p:cNvSpPr/>
                <p:nvPr/>
              </p:nvSpPr>
              <p:spPr>
                <a:xfrm>
                  <a:off x="6858016" y="2857496"/>
                  <a:ext cx="714380" cy="642942"/>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20" name="Round Diagonal Corner Rectangle 32"/>
                <p:cNvSpPr/>
                <p:nvPr/>
              </p:nvSpPr>
              <p:spPr>
                <a:xfrm>
                  <a:off x="7010416" y="3009896"/>
                  <a:ext cx="714380" cy="642942"/>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grpSp>
        </p:grpSp>
      </p:grpSp>
      <p:grpSp>
        <p:nvGrpSpPr>
          <p:cNvPr id="27" name="Group 4"/>
          <p:cNvGrpSpPr/>
          <p:nvPr/>
        </p:nvGrpSpPr>
        <p:grpSpPr>
          <a:xfrm>
            <a:off x="928662" y="4429132"/>
            <a:ext cx="5938878" cy="1785950"/>
            <a:chOff x="928662" y="4857760"/>
            <a:chExt cx="5938878" cy="1785950"/>
          </a:xfrm>
        </p:grpSpPr>
        <p:grpSp>
          <p:nvGrpSpPr>
            <p:cNvPr id="29" name="Group 15"/>
            <p:cNvGrpSpPr/>
            <p:nvPr/>
          </p:nvGrpSpPr>
          <p:grpSpPr>
            <a:xfrm>
              <a:off x="1214414" y="5072074"/>
              <a:ext cx="1019180" cy="1019180"/>
              <a:chOff x="785786" y="2714620"/>
              <a:chExt cx="1019180" cy="1019180"/>
            </a:xfrm>
          </p:grpSpPr>
          <p:sp>
            <p:nvSpPr>
              <p:cNvPr id="39" name="Rounded Rectangle 15"/>
              <p:cNvSpPr/>
              <p:nvPr/>
            </p:nvSpPr>
            <p:spPr>
              <a:xfrm>
                <a:off x="785786" y="2714620"/>
                <a:ext cx="714380" cy="71438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GB">
                  <a:solidFill>
                    <a:schemeClr val="tx1"/>
                  </a:solidFill>
                </a:endParaRPr>
              </a:p>
            </p:txBody>
          </p:sp>
          <p:sp>
            <p:nvSpPr>
              <p:cNvPr id="40" name="Rounded Rectangle 16"/>
              <p:cNvSpPr/>
              <p:nvPr/>
            </p:nvSpPr>
            <p:spPr>
              <a:xfrm>
                <a:off x="938186" y="2867020"/>
                <a:ext cx="714380" cy="714380"/>
              </a:xfrm>
              <a:prstGeom prst="roundRect">
                <a:avLst/>
              </a:prstGeom>
              <a:ln>
                <a:solidFill>
                  <a:schemeClr val="tx1"/>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solidFill>
                    <a:schemeClr val="tx1"/>
                  </a:solidFill>
                </a:endParaRPr>
              </a:p>
            </p:txBody>
          </p:sp>
          <p:sp>
            <p:nvSpPr>
              <p:cNvPr id="41" name="Rounded Rectangle 17"/>
              <p:cNvSpPr/>
              <p:nvPr/>
            </p:nvSpPr>
            <p:spPr>
              <a:xfrm>
                <a:off x="1090586" y="3019420"/>
                <a:ext cx="714380" cy="71438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200" b="1" dirty="0">
                  <a:solidFill>
                    <a:schemeClr val="tx1"/>
                  </a:solidFill>
                </a:endParaRPr>
              </a:p>
            </p:txBody>
          </p:sp>
        </p:grpSp>
        <p:grpSp>
          <p:nvGrpSpPr>
            <p:cNvPr id="30" name="Group 38"/>
            <p:cNvGrpSpPr/>
            <p:nvPr/>
          </p:nvGrpSpPr>
          <p:grpSpPr>
            <a:xfrm>
              <a:off x="2786050" y="5214950"/>
              <a:ext cx="1500198" cy="785818"/>
              <a:chOff x="2500298" y="5143512"/>
              <a:chExt cx="1500198" cy="785818"/>
            </a:xfrm>
          </p:grpSpPr>
          <p:sp>
            <p:nvSpPr>
              <p:cNvPr id="37" name="Rectangle 13"/>
              <p:cNvSpPr/>
              <p:nvPr/>
            </p:nvSpPr>
            <p:spPr>
              <a:xfrm>
                <a:off x="2500298" y="5143512"/>
                <a:ext cx="1357322" cy="428628"/>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GB" b="1" dirty="0" smtClean="0">
                    <a:solidFill>
                      <a:schemeClr val="tx1"/>
                    </a:solidFill>
                  </a:rPr>
                  <a:t>where</a:t>
                </a:r>
                <a:endParaRPr lang="en-GB" b="1" dirty="0">
                  <a:solidFill>
                    <a:schemeClr val="tx1"/>
                  </a:solidFill>
                </a:endParaRPr>
              </a:p>
            </p:txBody>
          </p:sp>
          <p:sp>
            <p:nvSpPr>
              <p:cNvPr id="38" name="Rectangle 14"/>
              <p:cNvSpPr/>
              <p:nvPr/>
            </p:nvSpPr>
            <p:spPr>
              <a:xfrm>
                <a:off x="2643174" y="5500702"/>
                <a:ext cx="1357322" cy="428628"/>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GB" b="1" dirty="0" smtClean="0">
                    <a:solidFill>
                      <a:schemeClr val="tx1"/>
                    </a:solidFill>
                  </a:rPr>
                  <a:t>select</a:t>
                </a:r>
                <a:endParaRPr lang="en-GB" b="1" dirty="0">
                  <a:solidFill>
                    <a:schemeClr val="tx1"/>
                  </a:solidFill>
                </a:endParaRPr>
              </a:p>
            </p:txBody>
          </p:sp>
        </p:grpSp>
        <p:grpSp>
          <p:nvGrpSpPr>
            <p:cNvPr id="31" name="Group 37"/>
            <p:cNvGrpSpPr/>
            <p:nvPr/>
          </p:nvGrpSpPr>
          <p:grpSpPr>
            <a:xfrm>
              <a:off x="6000760" y="5143512"/>
              <a:ext cx="866780" cy="795342"/>
              <a:chOff x="6134112" y="6062658"/>
              <a:chExt cx="866780" cy="795342"/>
            </a:xfrm>
          </p:grpSpPr>
          <p:sp>
            <p:nvSpPr>
              <p:cNvPr id="35" name="Round Diagonal Corner Rectangle 11"/>
              <p:cNvSpPr/>
              <p:nvPr/>
            </p:nvSpPr>
            <p:spPr>
              <a:xfrm>
                <a:off x="6134112" y="6062658"/>
                <a:ext cx="714380" cy="642942"/>
              </a:xfrm>
              <a:prstGeom prst="round2Diag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solidFill>
                    <a:schemeClr val="tx1"/>
                  </a:solidFill>
                </a:endParaRPr>
              </a:p>
            </p:txBody>
          </p:sp>
          <p:sp>
            <p:nvSpPr>
              <p:cNvPr id="36" name="Round Diagonal Corner Rectangle 12"/>
              <p:cNvSpPr/>
              <p:nvPr/>
            </p:nvSpPr>
            <p:spPr>
              <a:xfrm>
                <a:off x="6286512" y="6215058"/>
                <a:ext cx="714380" cy="642942"/>
              </a:xfrm>
              <a:prstGeom prst="round2Diag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solidFill>
                    <a:schemeClr val="tx1"/>
                  </a:solidFill>
                </a:endParaRPr>
              </a:p>
            </p:txBody>
          </p:sp>
        </p:grpSp>
        <p:sp>
          <p:nvSpPr>
            <p:cNvPr id="32" name="Rounded Rectangle 8"/>
            <p:cNvSpPr/>
            <p:nvPr/>
          </p:nvSpPr>
          <p:spPr>
            <a:xfrm>
              <a:off x="928662" y="4857760"/>
              <a:ext cx="3714776" cy="1785950"/>
            </a:xfrm>
            <a:prstGeom prst="roundRect">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3" name="TextBox 9"/>
            <p:cNvSpPr txBox="1"/>
            <p:nvPr/>
          </p:nvSpPr>
          <p:spPr>
            <a:xfrm>
              <a:off x="1785918" y="6143644"/>
              <a:ext cx="2121093" cy="369332"/>
            </a:xfrm>
            <a:prstGeom prst="rect">
              <a:avLst/>
            </a:prstGeom>
            <a:noFill/>
            <a:ln>
              <a:noFill/>
            </a:ln>
          </p:spPr>
          <p:txBody>
            <a:bodyPr wrap="none" rtlCol="0">
              <a:spAutoFit/>
            </a:bodyPr>
            <a:lstStyle/>
            <a:p>
              <a:r>
                <a:rPr lang="en-GB" dirty="0" smtClean="0"/>
                <a:t>Capture &amp; Execute</a:t>
              </a:r>
              <a:endParaRPr lang="en-GB" dirty="0"/>
            </a:p>
          </p:txBody>
        </p:sp>
        <p:cxnSp>
          <p:nvCxnSpPr>
            <p:cNvPr id="34" name="Curved Connector 10"/>
            <p:cNvCxnSpPr>
              <a:stCxn id="32" idx="3"/>
            </p:cNvCxnSpPr>
            <p:nvPr/>
          </p:nvCxnSpPr>
          <p:spPr>
            <a:xfrm flipV="1">
              <a:off x="4643438" y="5464983"/>
              <a:ext cx="1357322" cy="285752"/>
            </a:xfrm>
            <a:prstGeom prst="curvedConnector3">
              <a:avLst>
                <a:gd name="adj1" fmla="val 50000"/>
              </a:avLst>
            </a:prstGeom>
            <a:ln>
              <a:solidFill>
                <a:schemeClr val="tx1"/>
              </a:solidFill>
              <a:tailEnd type="arrow"/>
            </a:ln>
          </p:spPr>
          <p:style>
            <a:lnRef idx="3">
              <a:schemeClr val="dk1"/>
            </a:lnRef>
            <a:fillRef idx="0">
              <a:schemeClr val="dk1"/>
            </a:fillRef>
            <a:effectRef idx="2">
              <a:schemeClr val="dk1"/>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786190"/>
            <a:ext cx="7043208" cy="1523494"/>
          </a:xfrm>
        </p:spPr>
        <p:txBody>
          <a:bodyPr/>
          <a:lstStyle/>
          <a:p>
            <a:r>
              <a:rPr lang="en-US" dirty="0" err="1" smtClean="0"/>
              <a:t>IEnumerable</a:t>
            </a:r>
            <a:r>
              <a:rPr lang="en-US" dirty="0" smtClean="0"/>
              <a:t> </a:t>
            </a:r>
            <a:r>
              <a:rPr lang="en-US" dirty="0" err="1" smtClean="0"/>
              <a:t>IQueryable</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fterlaunch 2008">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Portugal Techdays 2008</Template>
  <TotalTime>0</TotalTime>
  <Words>881</Words>
  <Application>Microsoft Office PowerPoint</Application>
  <PresentationFormat>Bildschirmpräsentation (4:3)</PresentationFormat>
  <Paragraphs>128</Paragraphs>
  <Slides>15</Slides>
  <Notes>8</Notes>
  <HiddenSlides>2</HiddenSlides>
  <MMClips>0</MMClips>
  <ScaleCrop>false</ScaleCrop>
  <HeadingPairs>
    <vt:vector size="4" baseType="variant">
      <vt:variant>
        <vt:lpstr>Design</vt:lpstr>
      </vt:variant>
      <vt:variant>
        <vt:i4>3</vt:i4>
      </vt:variant>
      <vt:variant>
        <vt:lpstr>Folientitel</vt:lpstr>
      </vt:variant>
      <vt:variant>
        <vt:i4>15</vt:i4>
      </vt:variant>
    </vt:vector>
  </HeadingPairs>
  <TitlesOfParts>
    <vt:vector size="18" baseType="lpstr">
      <vt:lpstr>Afterlaunch 2008</vt:lpstr>
      <vt:lpstr>White with Courier font for code slides</vt:lpstr>
      <vt:lpstr>1_White with Courier font for code slides</vt:lpstr>
      <vt:lpstr>LINQ mit C# 3.0 und VB 9</vt:lpstr>
      <vt:lpstr>Agenda</vt:lpstr>
      <vt:lpstr>Warum LINQ?</vt:lpstr>
      <vt:lpstr>Warum LINQ?</vt:lpstr>
      <vt:lpstr>Language Integrated Query</vt:lpstr>
      <vt:lpstr>Etwas Linq to Objects</vt:lpstr>
      <vt:lpstr>Wie funktioniert LINQ?</vt:lpstr>
      <vt:lpstr>IQuery … was?</vt:lpstr>
      <vt:lpstr>IEnumerable IQueryable</vt:lpstr>
      <vt:lpstr>LINQ im .NET Framework</vt:lpstr>
      <vt:lpstr>Linq to Xml, Linq to Sql</vt:lpstr>
      <vt:lpstr>Linq To …</vt:lpstr>
      <vt:lpstr>Entity Framework</vt:lpstr>
      <vt:lpstr>Folie 14</vt:lpstr>
      <vt:lpstr>Folie 15</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Name</dc:title>
  <dc:subject>AfterLaunch</dc:subject>
  <dc:creator>Dennis Zielke (Intl Staffing)</dc:creator>
  <cp:lastModifiedBy>Jan-Cornelius Molnar</cp:lastModifiedBy>
  <cp:revision>68</cp:revision>
  <dcterms:created xsi:type="dcterms:W3CDTF">2008-03-26T21:03:28Z</dcterms:created>
  <dcterms:modified xsi:type="dcterms:W3CDTF">2008-04-18T13:46:13Z</dcterms:modified>
</cp:coreProperties>
</file>