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1"/>
  </p:notesMasterIdLst>
  <p:sldIdLst>
    <p:sldId id="256" r:id="rId3"/>
    <p:sldId id="257" r:id="rId4"/>
    <p:sldId id="276" r:id="rId5"/>
    <p:sldId id="259" r:id="rId6"/>
    <p:sldId id="260" r:id="rId7"/>
    <p:sldId id="261" r:id="rId8"/>
    <p:sldId id="262" r:id="rId9"/>
    <p:sldId id="263" r:id="rId10"/>
    <p:sldId id="264" r:id="rId11"/>
    <p:sldId id="277" r:id="rId12"/>
    <p:sldId id="266" r:id="rId13"/>
    <p:sldId id="279" r:id="rId14"/>
    <p:sldId id="267" r:id="rId15"/>
    <p:sldId id="280" r:id="rId16"/>
    <p:sldId id="268" r:id="rId17"/>
    <p:sldId id="281" r:id="rId18"/>
    <p:sldId id="273" r:id="rId19"/>
    <p:sldId id="282"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1602" autoAdjust="0"/>
  </p:normalViewPr>
  <p:slideViewPr>
    <p:cSldViewPr>
      <p:cViewPr varScale="1">
        <p:scale>
          <a:sx n="81" d="100"/>
          <a:sy n="81" d="100"/>
        </p:scale>
        <p:origin x="-24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3691E8-BBED-4D15-A68D-F573FF984014}" type="datetimeFigureOut">
              <a:rPr lang="de-DE" smtClean="0"/>
              <a:pPr/>
              <a:t>18.04.2008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642C4-E0BA-4ACC-8B9E-B56B09991211}"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2ED642C4-E0BA-4ACC-8B9E-B56B09991211}"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2ED642C4-E0BA-4ACC-8B9E-B56B09991211}" type="slidenum">
              <a:rPr lang="de-DE" smtClean="0"/>
              <a:pPr/>
              <a:t>17</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dirty="0" smtClean="0"/>
              <a:t>Irgendwelche fertigen</a:t>
            </a:r>
            <a:r>
              <a:rPr lang="de-DE" baseline="0" dirty="0" smtClean="0"/>
              <a:t> Demos zeigen zu</a:t>
            </a:r>
          </a:p>
          <a:p>
            <a:pPr marL="228600" indent="-228600">
              <a:buFont typeface="Arial" pitchFamily="34" charset="0"/>
              <a:buChar char="•"/>
            </a:pPr>
            <a:r>
              <a:rPr lang="de-DE" baseline="0" dirty="0" smtClean="0"/>
              <a:t>Animationen</a:t>
            </a:r>
          </a:p>
          <a:p>
            <a:pPr marL="228600" indent="-228600">
              <a:buFont typeface="Arial" pitchFamily="34" charset="0"/>
              <a:buChar char="•"/>
            </a:pPr>
            <a:r>
              <a:rPr lang="de-DE" baseline="0" dirty="0" smtClean="0"/>
              <a:t>Video</a:t>
            </a:r>
          </a:p>
          <a:p>
            <a:pPr marL="228600" indent="-228600">
              <a:buFont typeface="Arial" pitchFamily="34" charset="0"/>
              <a:buChar char="•"/>
            </a:pPr>
            <a:r>
              <a:rPr lang="de-DE" baseline="0" dirty="0" smtClean="0"/>
              <a:t>3D</a:t>
            </a:r>
          </a:p>
          <a:p>
            <a:pPr marL="228600" indent="-228600">
              <a:buFont typeface="Arial" pitchFamily="34" charset="0"/>
              <a:buChar char="•"/>
            </a:pPr>
            <a:r>
              <a:rPr lang="de-DE" baseline="0" dirty="0" smtClean="0"/>
              <a:t>…</a:t>
            </a:r>
            <a:endParaRPr lang="de-DE"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de-DE" dirty="0" smtClean="0"/>
              <a:t>Einfache</a:t>
            </a:r>
            <a:r>
              <a:rPr lang="de-DE" baseline="0" dirty="0" smtClean="0"/>
              <a:t> Windows Forms Anwendung im grafischen Editor erstellen</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dirty="0" smtClean="0"/>
              <a:t>Code-Behind</a:t>
            </a:r>
            <a:r>
              <a:rPr lang="de-DE" baseline="0" dirty="0" smtClean="0"/>
              <a:t> Datei zeigen (.</a:t>
            </a:r>
            <a:r>
              <a:rPr lang="de-DE" baseline="0" dirty="0" err="1" smtClean="0"/>
              <a:t>Designer.cs</a:t>
            </a:r>
            <a:r>
              <a:rPr lang="de-DE"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Methode </a:t>
            </a:r>
            <a:r>
              <a:rPr lang="de-DE" baseline="0" dirty="0" err="1" smtClean="0"/>
              <a:t>InitializeComponents</a:t>
            </a:r>
            <a:r>
              <a:rPr lang="de-DE" baseline="0" dirty="0" smtClean="0"/>
              <a:t>()</a:t>
            </a:r>
          </a:p>
          <a:p>
            <a:pPr marL="685800" lvl="1" indent="-228600">
              <a:buFont typeface="Arial" pitchFamily="34" charset="0"/>
              <a:buChar char="•"/>
            </a:pPr>
            <a:r>
              <a:rPr lang="de-DE" baseline="0" dirty="0" smtClean="0"/>
              <a:t>Absolute Koordinaten zeigen</a:t>
            </a:r>
          </a:p>
          <a:p>
            <a:pPr marL="228600" indent="-228600">
              <a:buFont typeface="Arial" pitchFamily="34" charset="0"/>
              <a:buChar char="•"/>
            </a:pPr>
            <a:r>
              <a:rPr lang="de-DE" baseline="0" dirty="0" smtClean="0"/>
              <a:t>Im </a:t>
            </a:r>
            <a:r>
              <a:rPr lang="de-DE" baseline="0" dirty="0" err="1" smtClean="0"/>
              <a:t>Konstruktor</a:t>
            </a:r>
            <a:r>
              <a:rPr lang="de-DE" baseline="0" dirty="0" smtClean="0"/>
              <a:t> zusätzliche Kontrollelemente erzeugen und anzeigen</a:t>
            </a:r>
          </a:p>
          <a:p>
            <a:pPr marL="228600" indent="-228600">
              <a:buFont typeface="Arial" pitchFamily="34" charset="0"/>
              <a:buChar char="•"/>
            </a:pPr>
            <a:endParaRPr lang="de-DE" baseline="0" dirty="0" smtClean="0"/>
          </a:p>
          <a:p>
            <a:pPr marL="228600" indent="-228600">
              <a:buFont typeface="Arial" pitchFamily="34" charset="0"/>
              <a:buChar char="•"/>
            </a:pPr>
            <a:r>
              <a:rPr lang="de-DE" baseline="0" dirty="0" smtClean="0"/>
              <a:t>„Windows Forms“ Demo Projekt laden (sehr volles Formular)</a:t>
            </a:r>
          </a:p>
          <a:p>
            <a:pPr marL="228600" indent="-228600">
              <a:buFont typeface="Arial" pitchFamily="34" charset="0"/>
              <a:buChar char="•"/>
            </a:pPr>
            <a:r>
              <a:rPr lang="de-DE" baseline="0" dirty="0" smtClean="0"/>
              <a:t>Einen weiteren </a:t>
            </a:r>
            <a:r>
              <a:rPr lang="de-DE" baseline="0" dirty="0" err="1" smtClean="0"/>
              <a:t>RadioButton</a:t>
            </a:r>
            <a:r>
              <a:rPr lang="de-DE" baseline="0" dirty="0" smtClean="0"/>
              <a:t> mit langem Text in der Mitte hinzufügen</a:t>
            </a:r>
          </a:p>
          <a:p>
            <a:pPr marL="685800" lvl="1" indent="-228600">
              <a:buFont typeface="Arial" pitchFamily="34" charset="0"/>
              <a:buChar char="•"/>
            </a:pPr>
            <a:r>
              <a:rPr lang="de-DE" baseline="0" dirty="0" smtClean="0"/>
              <a:t>Formular vergrößern</a:t>
            </a:r>
          </a:p>
          <a:p>
            <a:pPr marL="685800" lvl="1" indent="-228600">
              <a:buFont typeface="Arial" pitchFamily="34" charset="0"/>
              <a:buChar char="•"/>
            </a:pPr>
            <a:r>
              <a:rPr lang="de-DE" baseline="0" dirty="0" smtClean="0"/>
              <a:t>Vorhandene Elemente zur Seite verschieben</a:t>
            </a:r>
          </a:p>
          <a:p>
            <a:pPr marL="685800" lvl="1" indent="-228600">
              <a:buFont typeface="Arial" pitchFamily="34" charset="0"/>
              <a:buChar char="•"/>
            </a:pPr>
            <a:r>
              <a:rPr lang="de-DE" baseline="0" dirty="0" smtClean="0"/>
              <a:t>Neues Element hinzufügen</a:t>
            </a:r>
          </a:p>
          <a:p>
            <a:pPr marL="685800" lvl="1" indent="-228600">
              <a:buFont typeface="Arial" pitchFamily="34" charset="0"/>
              <a:buChar char="•"/>
            </a:pPr>
            <a:r>
              <a:rPr lang="de-DE" baseline="0" dirty="0" smtClean="0"/>
              <a:t>Alte Elemente zurückschieben</a:t>
            </a:r>
          </a:p>
          <a:p>
            <a:pPr marL="228600" lvl="0" indent="-228600">
              <a:buFont typeface="Arial" pitchFamily="34" charset="0"/>
              <a:buNone/>
            </a:pPr>
            <a:r>
              <a:rPr lang="de-DE" baseline="0" dirty="0" smtClean="0"/>
              <a:t>	=&gt; sehr zeitaufwändig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Fett: WPF spezifische Vereinfachung. </a:t>
            </a:r>
            <a:r>
              <a:rPr lang="de-DE" dirty="0" err="1" smtClean="0"/>
              <a:t>ForeColor</a:t>
            </a:r>
            <a:r>
              <a:rPr lang="de-DE" dirty="0" smtClean="0"/>
              <a:t> erwartet einen</a:t>
            </a:r>
            <a:r>
              <a:rPr lang="de-DE" baseline="0" dirty="0" smtClean="0"/>
              <a:t> Pinsel, also suche statischen Pinsel in der </a:t>
            </a:r>
            <a:r>
              <a:rPr lang="de-DE" baseline="0" dirty="0" err="1" smtClean="0"/>
              <a:t>Brushes</a:t>
            </a:r>
            <a:r>
              <a:rPr lang="de-DE" baseline="0" dirty="0" smtClean="0"/>
              <a:t> Klasse.</a:t>
            </a:r>
            <a:endParaRPr lang="de-DE" dirty="0"/>
          </a:p>
        </p:txBody>
      </p:sp>
      <p:sp>
        <p:nvSpPr>
          <p:cNvPr id="4" name="Foliennummernplatzhalter 3"/>
          <p:cNvSpPr>
            <a:spLocks noGrp="1"/>
          </p:cNvSpPr>
          <p:nvPr>
            <p:ph type="sldNum" sz="quarter" idx="10"/>
          </p:nvPr>
        </p:nvSpPr>
        <p:spPr/>
        <p:txBody>
          <a:bodyPr/>
          <a:lstStyle/>
          <a:p>
            <a:fld id="{2ED642C4-E0BA-4ACC-8B9E-B56B09991211}" type="slidenum">
              <a:rPr lang="de-DE" smtClean="0"/>
              <a:pPr/>
              <a:t>8</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2ED642C4-E0BA-4ACC-8B9E-B56B09991211}" type="slidenum">
              <a:rPr lang="de-DE" smtClean="0"/>
              <a:pPr/>
              <a:t>9</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de-DE" dirty="0" smtClean="0"/>
              <a:t>Einfache</a:t>
            </a:r>
            <a:r>
              <a:rPr lang="de-DE" baseline="0" dirty="0" smtClean="0"/>
              <a:t> Windows </a:t>
            </a:r>
            <a:r>
              <a:rPr lang="de-DE" baseline="0" dirty="0" err="1" smtClean="0"/>
              <a:t>Presentation</a:t>
            </a:r>
            <a:r>
              <a:rPr lang="de-DE" baseline="0" dirty="0" smtClean="0"/>
              <a:t> </a:t>
            </a:r>
            <a:r>
              <a:rPr lang="de-DE" baseline="0" dirty="0" err="1" smtClean="0"/>
              <a:t>Foundation</a:t>
            </a:r>
            <a:r>
              <a:rPr lang="de-DE" baseline="0" dirty="0" smtClean="0"/>
              <a:t> Anwendung im grafischen Editor erstellen</a:t>
            </a:r>
          </a:p>
          <a:p>
            <a:pPr marL="685800" lvl="1" indent="-228600">
              <a:buFont typeface="Arial" pitchFamily="34" charset="0"/>
              <a:buChar char="•"/>
            </a:pPr>
            <a:r>
              <a:rPr lang="de-DE" baseline="0" dirty="0" smtClean="0"/>
              <a:t>Elemente per Drag </a:t>
            </a:r>
            <a:r>
              <a:rPr lang="de-DE" baseline="0" dirty="0" err="1" smtClean="0"/>
              <a:t>and</a:t>
            </a:r>
            <a:r>
              <a:rPr lang="de-DE" baseline="0" dirty="0" smtClean="0"/>
              <a:t> Drop hinzufügen, XAML aktualisiert sich</a:t>
            </a:r>
          </a:p>
          <a:p>
            <a:pPr marL="685800" lvl="1" indent="-228600">
              <a:buFont typeface="Arial" pitchFamily="34" charset="0"/>
              <a:buChar char="•"/>
            </a:pPr>
            <a:r>
              <a:rPr lang="de-DE" baseline="0" dirty="0" smtClean="0"/>
              <a:t>Zoom zeigen</a:t>
            </a:r>
          </a:p>
          <a:p>
            <a:pPr marL="685800" lvl="1" indent="-228600">
              <a:buFont typeface="Arial" pitchFamily="34" charset="0"/>
              <a:buChar char="•"/>
            </a:pPr>
            <a:r>
              <a:rPr lang="de-DE" baseline="0" dirty="0" smtClean="0"/>
              <a:t>Hinweis darauf, dass der grafische Editor suboptimal ist: alle Elemente landen in einer Tabelle mit einer einzigen Zelle und werden darin absolut positioniert</a:t>
            </a:r>
          </a:p>
          <a:p>
            <a:pPr marL="228600" indent="-228600">
              <a:buFont typeface="Arial" pitchFamily="34" charset="0"/>
              <a:buChar char="•"/>
            </a:pPr>
            <a:r>
              <a:rPr lang="de-DE" baseline="0" dirty="0" smtClean="0"/>
              <a:t>Elemente per XAML hinzufügen (</a:t>
            </a:r>
            <a:r>
              <a:rPr lang="de-DE" baseline="0" dirty="0" err="1" smtClean="0"/>
              <a:t>ListBox</a:t>
            </a:r>
            <a:r>
              <a:rPr lang="de-DE" baseline="0" dirty="0" smtClean="0"/>
              <a:t> mit einigen ListBoxItems, Name der </a:t>
            </a:r>
            <a:r>
              <a:rPr lang="de-DE" baseline="0" dirty="0" err="1" smtClean="0"/>
              <a:t>ListBox</a:t>
            </a:r>
            <a:r>
              <a:rPr lang="de-DE" baseline="0" dirty="0" smtClean="0"/>
              <a:t> nicht vergessen), Anzeige aktualisiert sich</a:t>
            </a:r>
          </a:p>
          <a:p>
            <a:pPr marL="228600" indent="-228600">
              <a:buFont typeface="Arial" pitchFamily="34" charset="0"/>
              <a:buChar char="•"/>
            </a:pPr>
            <a:r>
              <a:rPr lang="de-DE" baseline="0" dirty="0" smtClean="0"/>
              <a:t>Spielereien wie geschachtelte Buttons, Buttons in </a:t>
            </a:r>
            <a:r>
              <a:rPr lang="de-DE" baseline="0" dirty="0" err="1" smtClean="0"/>
              <a:t>ListBox</a:t>
            </a:r>
            <a:r>
              <a:rPr lang="de-DE" baseline="0" dirty="0" smtClean="0"/>
              <a:t>, </a:t>
            </a:r>
            <a:r>
              <a:rPr lang="de-DE" baseline="0" dirty="0" err="1" smtClean="0"/>
              <a:t>ListBox</a:t>
            </a:r>
            <a:r>
              <a:rPr lang="de-DE" baseline="0" dirty="0" smtClean="0"/>
              <a:t> in Button, …</a:t>
            </a:r>
          </a:p>
          <a:p>
            <a:pPr marL="228600" indent="-228600">
              <a:buFont typeface="Arial" pitchFamily="34" charset="0"/>
              <a:buChar char="•"/>
            </a:pPr>
            <a:r>
              <a:rPr lang="de-DE" dirty="0" smtClean="0"/>
              <a:t>Code-Behind</a:t>
            </a:r>
            <a:r>
              <a:rPr lang="de-DE" baseline="0" dirty="0" smtClean="0"/>
              <a:t> Datei zeigen (.</a:t>
            </a:r>
            <a:r>
              <a:rPr lang="de-DE" baseline="0" dirty="0" err="1" smtClean="0"/>
              <a:t>xaml.cs</a:t>
            </a:r>
            <a:r>
              <a:rPr lang="de-DE" baseline="0" dirty="0" smtClean="0"/>
              <a:t>)</a:t>
            </a:r>
          </a:p>
          <a:p>
            <a:pPr marL="6858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Rechte Maustaste auf </a:t>
            </a:r>
            <a:r>
              <a:rPr lang="de-DE" sz="1200" dirty="0" err="1" smtClean="0"/>
              <a:t>InitializeComponent</a:t>
            </a:r>
            <a:r>
              <a:rPr lang="de-DE" sz="1200" dirty="0" smtClean="0"/>
              <a:t>()</a:t>
            </a:r>
            <a:r>
              <a:rPr lang="de-DE" sz="1200" baseline="0" dirty="0" smtClean="0"/>
              <a:t> im </a:t>
            </a:r>
            <a:r>
              <a:rPr lang="de-DE" sz="1200" baseline="0" dirty="0" err="1" smtClean="0"/>
              <a:t>Konstruktor</a:t>
            </a:r>
            <a:r>
              <a:rPr lang="de-DE" sz="1200" baseline="0" dirty="0" smtClean="0"/>
              <a:t>, dann Gehe Zu Definition</a:t>
            </a:r>
          </a:p>
          <a:p>
            <a:pPr marL="1143000" marR="0" lvl="3"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200" baseline="0" dirty="0" smtClean="0"/>
              <a:t>Das zeigt die generierte Datei (.</a:t>
            </a:r>
            <a:r>
              <a:rPr lang="de-DE" sz="1200" baseline="0" dirty="0" err="1" smtClean="0"/>
              <a:t>g.cs</a:t>
            </a:r>
            <a:r>
              <a:rPr lang="de-DE" sz="1200" baseline="0" dirty="0" smtClean="0"/>
              <a:t>), die die XAML Definition als Ressource lädt </a:t>
            </a:r>
          </a:p>
          <a:p>
            <a:pPr marL="1143000" marR="0" lvl="3"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200" baseline="0" dirty="0" smtClean="0"/>
              <a:t>Hinweis, dass XAML nicht als Text, sondern als binäre </a:t>
            </a:r>
            <a:r>
              <a:rPr lang="de-DE" sz="1200" baseline="0" dirty="0" err="1" smtClean="0"/>
              <a:t>Representation</a:t>
            </a:r>
            <a:r>
              <a:rPr lang="de-DE" sz="1200" baseline="0" dirty="0" smtClean="0"/>
              <a:t> in der Ressource landet</a:t>
            </a:r>
          </a:p>
          <a:p>
            <a:pPr marL="228600" indent="-228600">
              <a:buFont typeface="Arial" pitchFamily="34" charset="0"/>
              <a:buChar char="•"/>
            </a:pPr>
            <a:r>
              <a:rPr lang="de-DE" baseline="0" dirty="0" smtClean="0"/>
              <a:t>Im </a:t>
            </a:r>
            <a:r>
              <a:rPr lang="de-DE" baseline="0" dirty="0" err="1" smtClean="0"/>
              <a:t>Konstruktor</a:t>
            </a:r>
            <a:r>
              <a:rPr lang="de-DE" baseline="0" dirty="0" smtClean="0"/>
              <a:t> zusätzliche Kontrollelemente erzeugen und anzeigen</a:t>
            </a:r>
          </a:p>
          <a:p>
            <a:pPr marL="228600" indent="-228600">
              <a:buFont typeface="Arial" pitchFamily="34" charset="0"/>
              <a:buChar char="•"/>
            </a:pPr>
            <a:r>
              <a:rPr lang="de-DE" baseline="0" dirty="0" smtClean="0"/>
              <a:t>XAML aus Datei zur Laufzeit nachladen und anzeigen</a:t>
            </a:r>
          </a:p>
          <a:p>
            <a:pPr marL="228600" indent="-228600">
              <a:buFont typeface="Arial" pitchFamily="34" charset="0"/>
              <a:buChar char="•"/>
            </a:pPr>
            <a:r>
              <a:rPr lang="de-DE" baseline="0" dirty="0" smtClean="0"/>
              <a:t>Kompletten Objekt-Baum als XAML in Datei speichern</a:t>
            </a:r>
          </a:p>
          <a:p>
            <a:pPr marL="685800" lvl="1" indent="-228600">
              <a:buFont typeface="Arial" pitchFamily="34" charset="0"/>
              <a:buChar char="•"/>
            </a:pPr>
            <a:r>
              <a:rPr lang="de-DE" baseline="0" dirty="0" smtClean="0"/>
              <a:t>Ausgabedatei liegt in bin\</a:t>
            </a:r>
            <a:r>
              <a:rPr lang="de-DE" baseline="0" dirty="0" err="1" smtClean="0"/>
              <a:t>Debug</a:t>
            </a:r>
            <a:r>
              <a:rPr lang="de-DE" baseline="0" dirty="0" smtClean="0"/>
              <a:t>\ bzw. bin\Release\</a:t>
            </a:r>
          </a:p>
          <a:p>
            <a:pPr marL="228600" indent="-228600">
              <a:buFont typeface="Arial" pitchFamily="34" charset="0"/>
              <a:buChar char="•"/>
            </a:pPr>
            <a:endParaRPr lang="de-DE" baseline="0" dirty="0" smtClean="0"/>
          </a:p>
          <a:p>
            <a:pPr marL="228600" indent="-228600">
              <a:buFont typeface="Arial" pitchFamily="34" charset="0"/>
              <a:buNone/>
            </a:pPr>
            <a:r>
              <a:rPr lang="de-DE" baseline="0" dirty="0" smtClean="0"/>
              <a:t>(siehe Projekt „WPF Demo 1“)</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de-DE" baseline="0" dirty="0" smtClean="0"/>
              <a:t>Automatisches Layout zeigen</a:t>
            </a:r>
          </a:p>
          <a:p>
            <a:pPr marL="685800" lvl="1" indent="-228600">
              <a:buFont typeface="Arial" pitchFamily="34" charset="0"/>
              <a:buChar char="•"/>
            </a:pPr>
            <a:r>
              <a:rPr lang="de-DE" baseline="0" dirty="0" smtClean="0"/>
              <a:t>Width und Height entfernen und wieder hinzufügen</a:t>
            </a:r>
          </a:p>
          <a:p>
            <a:pPr marL="685800" lvl="1" indent="-228600">
              <a:buFont typeface="Arial" pitchFamily="34" charset="0"/>
              <a:buChar char="•"/>
            </a:pPr>
            <a:r>
              <a:rPr lang="de-DE" baseline="0" dirty="0" err="1" smtClean="0"/>
              <a:t>SizeToContent</a:t>
            </a:r>
            <a:r>
              <a:rPr lang="de-DE" baseline="0" dirty="0" smtClean="0"/>
              <a:t> zeigen</a:t>
            </a:r>
          </a:p>
          <a:p>
            <a:pPr marL="685800" lvl="1" indent="-228600">
              <a:buFont typeface="Arial" pitchFamily="34" charset="0"/>
              <a:buChar char="•"/>
            </a:pPr>
            <a:r>
              <a:rPr lang="de-DE" baseline="0" dirty="0" err="1" smtClean="0"/>
              <a:t>HorizontalAlignment</a:t>
            </a:r>
            <a:r>
              <a:rPr lang="de-DE" baseline="0" dirty="0" smtClean="0"/>
              <a:t> und </a:t>
            </a:r>
            <a:r>
              <a:rPr lang="de-DE" baseline="0" dirty="0" err="1" smtClean="0"/>
              <a:t>VerticalAlignment</a:t>
            </a:r>
            <a:r>
              <a:rPr lang="de-DE" baseline="0" dirty="0" smtClean="0"/>
              <a:t> zeigen</a:t>
            </a:r>
          </a:p>
          <a:p>
            <a:pPr marL="685800" lvl="1" indent="-228600">
              <a:buFont typeface="Arial" pitchFamily="34" charset="0"/>
              <a:buChar char="•"/>
            </a:pPr>
            <a:r>
              <a:rPr lang="de-DE" baseline="0" dirty="0" smtClean="0"/>
              <a:t>Unterschied zwischen </a:t>
            </a:r>
            <a:r>
              <a:rPr lang="de-DE" baseline="0" dirty="0" err="1" smtClean="0"/>
              <a:t>LayoutTransform</a:t>
            </a:r>
            <a:r>
              <a:rPr lang="de-DE" baseline="0" dirty="0" smtClean="0"/>
              <a:t> und </a:t>
            </a:r>
            <a:r>
              <a:rPr lang="de-DE" baseline="0" dirty="0" err="1" smtClean="0"/>
              <a:t>RenderTransform</a:t>
            </a:r>
            <a:endParaRPr lang="de-DE" baseline="0" dirty="0" smtClean="0"/>
          </a:p>
          <a:p>
            <a:pPr marL="685800" lvl="1" indent="-228600">
              <a:buFont typeface="Arial" pitchFamily="34" charset="0"/>
              <a:buChar char="•"/>
            </a:pPr>
            <a:r>
              <a:rPr lang="de-DE" baseline="0" dirty="0" err="1" smtClean="0"/>
              <a:t>WrapPanel</a:t>
            </a:r>
            <a:r>
              <a:rPr lang="de-DE" baseline="0" dirty="0" smtClean="0"/>
              <a:t> erklären, durch </a:t>
            </a:r>
            <a:r>
              <a:rPr lang="de-DE" baseline="0" dirty="0" err="1" smtClean="0"/>
              <a:t>StackPanel</a:t>
            </a:r>
            <a:r>
              <a:rPr lang="de-DE" baseline="0" dirty="0" smtClean="0"/>
              <a:t> ersetzen</a:t>
            </a:r>
          </a:p>
          <a:p>
            <a:pPr marL="685800" lvl="1" indent="-228600">
              <a:buFont typeface="Arial" pitchFamily="34" charset="0"/>
              <a:buChar char="•"/>
            </a:pPr>
            <a:endParaRPr lang="de-DE" baseline="0" dirty="0" smtClean="0"/>
          </a:p>
          <a:p>
            <a:pPr marL="228600" lvl="0" indent="-228600">
              <a:buFont typeface="Arial" pitchFamily="34" charset="0"/>
              <a:buChar char="•"/>
            </a:pPr>
            <a:r>
              <a:rPr lang="de-DE" baseline="0" dirty="0" smtClean="0"/>
              <a:t>Elemente irgendwo mittendrin hinzufügen</a:t>
            </a:r>
            <a:br>
              <a:rPr lang="de-DE" baseline="0" dirty="0" smtClean="0"/>
            </a:br>
            <a:r>
              <a:rPr lang="de-DE" baseline="0" dirty="0" smtClean="0"/>
              <a:t>=&gt; sehr viel einfacher als bei Windows Forms</a:t>
            </a:r>
          </a:p>
          <a:p>
            <a:pPr marL="228600" indent="-228600">
              <a:buFont typeface="Arial" pitchFamily="34" charset="0"/>
              <a:buNone/>
            </a:pPr>
            <a:endParaRPr lang="de-DE" baseline="0" dirty="0" smtClean="0"/>
          </a:p>
          <a:p>
            <a:pPr marL="228600" indent="-228600">
              <a:buFont typeface="Arial" pitchFamily="34" charset="0"/>
              <a:buNone/>
            </a:pPr>
            <a:r>
              <a:rPr lang="de-DE" baseline="0" dirty="0" smtClean="0"/>
              <a:t>(siehe Projekt „WPF Demo 2“)</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Radiobuttons und deren Funktion zeigen (Liste aus denen ein Element ausgewählt werden kann)</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Radiobuttons um Template ergänzen</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Anderes Design</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de-DE" baseline="0" dirty="0" smtClean="0"/>
              <a:t>Funktion bleibt gleich</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(siehe Projekt „WPF Demo 3“)</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Hinweis, das nicht unbedingt für alle Kontrollelemente neue Vorlagen erzeugt werden müssen (wie</a:t>
            </a:r>
            <a:r>
              <a:rPr lang="de-DE" baseline="0" dirty="0" smtClean="0"/>
              <a:t> in der Demo), sondern auch Stile definiert werden können. Mit CSS Vergleichen.</a:t>
            </a:r>
            <a:endParaRPr lang="de-DE" dirty="0"/>
          </a:p>
        </p:txBody>
      </p:sp>
      <p:sp>
        <p:nvSpPr>
          <p:cNvPr id="4" name="Foliennummernplatzhalter 3"/>
          <p:cNvSpPr>
            <a:spLocks noGrp="1"/>
          </p:cNvSpPr>
          <p:nvPr>
            <p:ph type="sldNum" sz="quarter" idx="10"/>
          </p:nvPr>
        </p:nvSpPr>
        <p:spPr/>
        <p:txBody>
          <a:bodyPr/>
          <a:lstStyle/>
          <a:p>
            <a:fld id="{2ED642C4-E0BA-4ACC-8B9E-B56B09991211}" type="slidenum">
              <a:rPr lang="de-DE" smtClean="0"/>
              <a:pPr/>
              <a:t>15</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dirty="0" smtClean="0"/>
              <a:t>Expression </a:t>
            </a:r>
            <a:r>
              <a:rPr lang="de-DE" dirty="0" err="1" smtClean="0"/>
              <a:t>Blend</a:t>
            </a:r>
            <a:r>
              <a:rPr lang="de-DE" dirty="0" smtClean="0"/>
              <a:t> von Oliver</a:t>
            </a:r>
            <a:r>
              <a:rPr lang="de-DE" baseline="0" dirty="0" smtClean="0"/>
              <a:t> Scheer </a:t>
            </a:r>
            <a:r>
              <a:rPr lang="de-DE" dirty="0" smtClean="0"/>
              <a:t>zeigen lassen ;-)</a:t>
            </a:r>
            <a:endParaRPr lang="de-DE"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8:46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smtClean="0"/>
              <a:t>Titelmasterformat durch Klicken bearbeiten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9" name="TextBox 8"/>
          <p:cNvSpPr txBox="1"/>
          <p:nvPr/>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smtClean="0"/>
              <a:t>Titelmasterformat durch Klicken bearbeiten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4" name="Picture 3"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4" name="Picture 3"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5" name="Picture 4"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Textmasterformate durch Klicken bearbeiten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smtClean="0"/>
              <a:t>Textmasterformate durch Klicken bearbeiten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7" name="Picture 6"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2" name="Picture 1"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C:\Users\i-chless\Desktop\Microsoft Student Partners (extern).png"/>
          <p:cNvPicPr>
            <a:picLocks noChangeAspect="1" noChangeArrowheads="1"/>
          </p:cNvPicPr>
          <p:nvPr/>
        </p:nvPicPr>
        <p:blipFill>
          <a:blip r:embed="rId12"/>
          <a:stretch>
            <a:fillRect/>
          </a:stretch>
        </p:blipFill>
        <p:spPr bwMode="auto">
          <a:xfrm>
            <a:off x="0" y="0"/>
            <a:ext cx="9144001" cy="6858000"/>
          </a:xfrm>
          <a:prstGeom prst="rect">
            <a:avLst/>
          </a:prstGeom>
          <a:noFill/>
        </p:spPr>
      </p:pic>
      <p:sp>
        <p:nvSpPr>
          <p:cNvPr id="2" name="Title Placeholder 1"/>
          <p:cNvSpPr>
            <a:spLocks noGrp="1"/>
          </p:cNvSpPr>
          <p:nvPr>
            <p:ph type="title"/>
          </p:nvPr>
        </p:nvSpPr>
        <p:spPr>
          <a:xfrm>
            <a:off x="381000" y="357166"/>
            <a:ext cx="8382000"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Cornelius.Molnar@studentprogram.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sz="6000" dirty="0" smtClean="0"/>
              <a:t>Windows </a:t>
            </a:r>
            <a:r>
              <a:rPr lang="de-DE" sz="6000" dirty="0" err="1" smtClean="0"/>
              <a:t>Presentation</a:t>
            </a:r>
            <a:r>
              <a:rPr lang="de-DE" sz="6000" dirty="0" smtClean="0"/>
              <a:t> </a:t>
            </a:r>
            <a:r>
              <a:rPr lang="de-DE" sz="6000" dirty="0" err="1" smtClean="0"/>
              <a:t>Foundation</a:t>
            </a:r>
            <a:endParaRPr lang="de-DE" sz="6000" dirty="0"/>
          </a:p>
        </p:txBody>
      </p:sp>
      <p:sp>
        <p:nvSpPr>
          <p:cNvPr id="3" name="Untertitel 2"/>
          <p:cNvSpPr>
            <a:spLocks noGrp="1"/>
          </p:cNvSpPr>
          <p:nvPr>
            <p:ph type="subTitle" idx="1"/>
          </p:nvPr>
        </p:nvSpPr>
        <p:spPr/>
        <p:txBody>
          <a:bodyPr/>
          <a:lstStyle/>
          <a:p>
            <a:r>
              <a:rPr lang="en-US" dirty="0" smtClean="0"/>
              <a:t>Jan-Cornelius Molnar</a:t>
            </a:r>
          </a:p>
          <a:p>
            <a:r>
              <a:rPr lang="en-US" dirty="0" smtClean="0">
                <a:hlinkClick r:id="rId3"/>
              </a:rPr>
              <a:t>Jan-Cornelius.Molnar@studentprogram.de</a:t>
            </a:r>
            <a:endParaRPr lang="en-US" dirty="0" smtClean="0"/>
          </a:p>
          <a:p>
            <a:endParaRPr lang="en-US" dirty="0" smtClean="0"/>
          </a:p>
          <a:p>
            <a:r>
              <a:rPr lang="en-US" dirty="0" err="1" smtClean="0"/>
              <a:t>Universität</a:t>
            </a:r>
            <a:r>
              <a:rPr lang="en-US" smtClean="0"/>
              <a:t> Stuttgart</a:t>
            </a:r>
            <a:endParaRPr lang="de-DE"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de-DE" dirty="0" smtClean="0"/>
              <a:t>Deklaratives Programmieren</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3" name="Inhaltsplatzhalter 2"/>
          <p:cNvSpPr>
            <a:spLocks noGrp="1"/>
          </p:cNvSpPr>
          <p:nvPr>
            <p:ph idx="1"/>
          </p:nvPr>
        </p:nvSpPr>
        <p:spPr/>
        <p:txBody>
          <a:bodyPr/>
          <a:lstStyle/>
          <a:p>
            <a:r>
              <a:rPr lang="de-DE" dirty="0" smtClean="0"/>
              <a:t>Grafischer Editor erzeugt XAML</a:t>
            </a:r>
          </a:p>
          <a:p>
            <a:r>
              <a:rPr lang="de-DE" dirty="0" smtClean="0"/>
              <a:t>XAML wird in binäre Form umgewandelt und landet in einer Ressourcendatei</a:t>
            </a:r>
          </a:p>
          <a:p>
            <a:r>
              <a:rPr lang="de-DE" dirty="0" smtClean="0"/>
              <a:t>Programmierer erzeugt Quelltext und/oder XAML</a:t>
            </a:r>
          </a:p>
          <a:p>
            <a:r>
              <a:rPr lang="de-DE" dirty="0" smtClean="0"/>
              <a:t>XAML kann zur Laufzeit nachgeladen werden</a:t>
            </a:r>
            <a:endParaRPr lang="de-DE"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de-DE" dirty="0" smtClean="0"/>
              <a:t>Automatisches Layout</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Automatisches Layout</a:t>
            </a:r>
            <a:endParaRPr lang="de-DE" dirty="0"/>
          </a:p>
        </p:txBody>
      </p:sp>
      <p:sp>
        <p:nvSpPr>
          <p:cNvPr id="3" name="Inhaltsplatzhalter 2"/>
          <p:cNvSpPr>
            <a:spLocks noGrp="1"/>
          </p:cNvSpPr>
          <p:nvPr>
            <p:ph idx="1"/>
          </p:nvPr>
        </p:nvSpPr>
        <p:spPr>
          <a:xfrm>
            <a:off x="381000" y="1412875"/>
            <a:ext cx="8382000" cy="2314480"/>
          </a:xfrm>
        </p:spPr>
        <p:txBody>
          <a:bodyPr/>
          <a:lstStyle/>
          <a:p>
            <a:r>
              <a:rPr lang="de-DE" dirty="0" smtClean="0"/>
              <a:t>Entwickler nicht fest </a:t>
            </a:r>
            <a:r>
              <a:rPr lang="de-DE" b="1" dirty="0" smtClean="0"/>
              <a:t>wo</a:t>
            </a:r>
            <a:r>
              <a:rPr lang="de-DE" dirty="0" smtClean="0"/>
              <a:t> genau die Kontrollelemente liegen,</a:t>
            </a:r>
            <a:br>
              <a:rPr lang="de-DE" dirty="0" smtClean="0"/>
            </a:br>
            <a:r>
              <a:rPr lang="de-DE" dirty="0" smtClean="0"/>
              <a:t>sondern </a:t>
            </a:r>
            <a:r>
              <a:rPr lang="de-DE" b="1" dirty="0" smtClean="0"/>
              <a:t>wie</a:t>
            </a:r>
            <a:r>
              <a:rPr lang="de-DE" dirty="0" smtClean="0"/>
              <a:t> sie sich zueinander verhalten</a:t>
            </a:r>
          </a:p>
          <a:p>
            <a:r>
              <a:rPr lang="de-DE" dirty="0" smtClean="0"/>
              <a:t>Vgl. Szenengraph in der </a:t>
            </a:r>
            <a:br>
              <a:rPr lang="de-DE" dirty="0" smtClean="0"/>
            </a:br>
            <a:r>
              <a:rPr lang="de-DE" dirty="0" smtClean="0"/>
              <a:t>3D-Programmierung</a:t>
            </a:r>
            <a:endParaRPr lang="de-DE"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de-DE" dirty="0" smtClean="0"/>
              <a:t>Trennung von</a:t>
            </a:r>
            <a:br>
              <a:rPr lang="de-DE" dirty="0" smtClean="0"/>
            </a:br>
            <a:r>
              <a:rPr lang="de-DE" dirty="0" smtClean="0"/>
              <a:t>Form und Funktion</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357166"/>
            <a:ext cx="8382000" cy="650947"/>
          </a:xfrm>
        </p:spPr>
        <p:txBody>
          <a:bodyPr/>
          <a:lstStyle/>
          <a:p>
            <a:r>
              <a:rPr lang="de-DE" sz="4700" dirty="0" smtClean="0"/>
              <a:t>Trennung von Form und Funktion</a:t>
            </a:r>
            <a:endParaRPr lang="de-DE" sz="4700" dirty="0"/>
          </a:p>
        </p:txBody>
      </p:sp>
      <p:sp>
        <p:nvSpPr>
          <p:cNvPr id="4" name="Inhaltsplatzhalter 3"/>
          <p:cNvSpPr>
            <a:spLocks noGrp="1"/>
          </p:cNvSpPr>
          <p:nvPr>
            <p:ph idx="1"/>
          </p:nvPr>
        </p:nvSpPr>
        <p:spPr>
          <a:xfrm>
            <a:off x="381000" y="1412875"/>
            <a:ext cx="8382000" cy="4998291"/>
          </a:xfrm>
        </p:spPr>
        <p:txBody>
          <a:bodyPr/>
          <a:lstStyle/>
          <a:p>
            <a:r>
              <a:rPr lang="de-DE" dirty="0" smtClean="0"/>
              <a:t>Kontrollelemente werden nach Funktion gewählt</a:t>
            </a:r>
          </a:p>
          <a:p>
            <a:pPr lvl="1"/>
            <a:r>
              <a:rPr lang="de-DE" dirty="0" smtClean="0"/>
              <a:t>Kann angeklickt werden</a:t>
            </a:r>
            <a:br>
              <a:rPr lang="de-DE" dirty="0" smtClean="0"/>
            </a:br>
            <a:r>
              <a:rPr lang="de-DE" dirty="0" smtClean="0"/>
              <a:t>=&gt; Button</a:t>
            </a:r>
          </a:p>
          <a:p>
            <a:pPr lvl="1"/>
            <a:r>
              <a:rPr lang="de-DE" dirty="0" smtClean="0"/>
              <a:t>Kann ein- uns ausgeschaltet werden</a:t>
            </a:r>
            <a:br>
              <a:rPr lang="de-DE" dirty="0" smtClean="0"/>
            </a:br>
            <a:r>
              <a:rPr lang="de-DE" dirty="0" smtClean="0"/>
              <a:t>=&gt; </a:t>
            </a:r>
            <a:r>
              <a:rPr lang="de-DE" dirty="0" err="1" smtClean="0"/>
              <a:t>CheckBox</a:t>
            </a:r>
            <a:endParaRPr lang="de-DE" dirty="0" smtClean="0"/>
          </a:p>
          <a:p>
            <a:pPr lvl="1"/>
            <a:r>
              <a:rPr lang="de-DE" dirty="0" smtClean="0"/>
              <a:t>Liste von Elementen aus denen eines ausgewählt werden kann =&gt; RadioButtons</a:t>
            </a:r>
          </a:p>
          <a:p>
            <a:r>
              <a:rPr lang="de-DE" dirty="0" smtClean="0"/>
              <a:t>Aussehen der Kontrollelemente kann frei angepasst werden</a:t>
            </a:r>
          </a:p>
          <a:p>
            <a:endParaRPr lang="de-DE"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de-DE" dirty="0" smtClean="0"/>
              <a:t>Trennung von</a:t>
            </a:r>
            <a:br>
              <a:rPr lang="de-DE" dirty="0" smtClean="0"/>
            </a:br>
            <a:r>
              <a:rPr lang="de-DE" dirty="0" smtClean="0"/>
              <a:t>Layout und Logik</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Trennung von Layout und Logik</a:t>
            </a:r>
            <a:endParaRPr lang="de-DE" dirty="0"/>
          </a:p>
        </p:txBody>
      </p:sp>
      <p:sp>
        <p:nvSpPr>
          <p:cNvPr id="3" name="Inhaltsplatzhalter 2"/>
          <p:cNvSpPr>
            <a:spLocks noGrp="1"/>
          </p:cNvSpPr>
          <p:nvPr>
            <p:ph idx="1"/>
          </p:nvPr>
        </p:nvSpPr>
        <p:spPr/>
        <p:txBody>
          <a:bodyPr/>
          <a:lstStyle/>
          <a:p>
            <a:r>
              <a:rPr lang="de-DE" dirty="0" smtClean="0"/>
              <a:t>Programmierer erzeugt Prototypen und legt Verknüpfung mit Ereignissen an</a:t>
            </a:r>
          </a:p>
          <a:p>
            <a:r>
              <a:rPr lang="de-DE" dirty="0" smtClean="0"/>
              <a:t>Grafiker verschönert den Prototypen</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de-DE" dirty="0" smtClean="0"/>
              <a:t>Weitere Features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Agenda</a:t>
            </a:r>
            <a:endParaRPr lang="de-DE" dirty="0"/>
          </a:p>
        </p:txBody>
      </p:sp>
      <p:sp>
        <p:nvSpPr>
          <p:cNvPr id="4" name="Inhaltsplatzhalter 3"/>
          <p:cNvSpPr>
            <a:spLocks noGrp="1"/>
          </p:cNvSpPr>
          <p:nvPr>
            <p:ph idx="1"/>
          </p:nvPr>
        </p:nvSpPr>
        <p:spPr>
          <a:xfrm>
            <a:off x="381000" y="1412875"/>
            <a:ext cx="8382000" cy="3151632"/>
          </a:xfrm>
        </p:spPr>
        <p:txBody>
          <a:bodyPr/>
          <a:lstStyle/>
          <a:p>
            <a:r>
              <a:rPr lang="de-DE" dirty="0" smtClean="0"/>
              <a:t>Windows Forms</a:t>
            </a:r>
          </a:p>
          <a:p>
            <a:r>
              <a:rPr lang="de-DE" dirty="0" smtClean="0"/>
              <a:t>Deklaratives Programmieren</a:t>
            </a:r>
          </a:p>
          <a:p>
            <a:r>
              <a:rPr lang="de-DE" dirty="0" smtClean="0"/>
              <a:t>Automatisches Layout</a:t>
            </a:r>
          </a:p>
          <a:p>
            <a:r>
              <a:rPr lang="de-DE" dirty="0" smtClean="0"/>
              <a:t>Trennung von Form und Funktion</a:t>
            </a:r>
          </a:p>
          <a:p>
            <a:r>
              <a:rPr lang="de-DE" dirty="0" smtClean="0"/>
              <a:t>Trennung von Layout und Logik</a:t>
            </a:r>
          </a:p>
          <a:p>
            <a:r>
              <a:rPr lang="de-DE" dirty="0" smtClean="0"/>
              <a:t>Weitere Funktionen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Windows Forms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Windows Forms</a:t>
            </a:r>
            <a:endParaRPr lang="de-DE" dirty="0"/>
          </a:p>
        </p:txBody>
      </p:sp>
      <p:sp>
        <p:nvSpPr>
          <p:cNvPr id="4" name="Inhaltsplatzhalter 3"/>
          <p:cNvSpPr>
            <a:spLocks noGrp="1"/>
          </p:cNvSpPr>
          <p:nvPr>
            <p:ph idx="1"/>
          </p:nvPr>
        </p:nvSpPr>
        <p:spPr>
          <a:xfrm>
            <a:off x="381000" y="1412875"/>
            <a:ext cx="8382000" cy="1526572"/>
          </a:xfrm>
        </p:spPr>
        <p:txBody>
          <a:bodyPr/>
          <a:lstStyle/>
          <a:p>
            <a:r>
              <a:rPr lang="de-DE" dirty="0" smtClean="0"/>
              <a:t>Grafischer Editor erzeugt Quelltext</a:t>
            </a:r>
          </a:p>
          <a:p>
            <a:r>
              <a:rPr lang="de-DE" dirty="0" smtClean="0"/>
              <a:t>Programmierer erzeugt Quelltext</a:t>
            </a:r>
          </a:p>
          <a:p>
            <a:r>
              <a:rPr lang="de-DE" dirty="0" smtClean="0"/>
              <a:t>Koordinaten sind absolut</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5" name="Inhaltsplatzhalter 4"/>
          <p:cNvSpPr>
            <a:spLocks noGrp="1"/>
          </p:cNvSpPr>
          <p:nvPr>
            <p:ph idx="1"/>
          </p:nvPr>
        </p:nvSpPr>
        <p:spPr>
          <a:xfrm>
            <a:off x="381000" y="1412875"/>
            <a:ext cx="8382000" cy="1865126"/>
          </a:xfrm>
        </p:spPr>
        <p:txBody>
          <a:bodyPr/>
          <a:lstStyle/>
          <a:p>
            <a:r>
              <a:rPr lang="de-DE" dirty="0" smtClean="0"/>
              <a:t>XAML</a:t>
            </a:r>
          </a:p>
          <a:p>
            <a:pPr lvl="1"/>
            <a:r>
              <a:rPr lang="de-DE" dirty="0" smtClean="0"/>
              <a:t>Allgemeine Objektbeschreibungs-Sprache</a:t>
            </a:r>
          </a:p>
          <a:p>
            <a:pPr lvl="1"/>
            <a:r>
              <a:rPr lang="de-DE" dirty="0" smtClean="0"/>
              <a:t>Wird auch in WCF und WF verwendet</a:t>
            </a:r>
          </a:p>
          <a:p>
            <a:pPr lvl="1"/>
            <a:r>
              <a:rPr lang="de-DE" dirty="0" smtClean="0"/>
              <a:t>Vereinfachungen in der Formulierung</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4" name="Inhaltsplatzhalter 3"/>
          <p:cNvSpPr>
            <a:spLocks noGrp="1"/>
          </p:cNvSpPr>
          <p:nvPr>
            <p:ph idx="1"/>
          </p:nvPr>
        </p:nvSpPr>
        <p:spPr/>
        <p:txBody>
          <a:bodyPr>
            <a:noAutofit/>
          </a:bodyPr>
          <a:lstStyle/>
          <a:p>
            <a:pPr marL="0" indent="0">
              <a:buNone/>
            </a:pPr>
            <a:r>
              <a:rPr lang="de-DE" sz="2800" dirty="0" smtClean="0">
                <a:latin typeface="Consolas" pitchFamily="49" charset="0"/>
              </a:rPr>
              <a:t>&lt;Panel /&gt;</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endParaRPr lang="de-DE" sz="2800" dirty="0">
              <a:latin typeface="Consolas" pitchFamily="49" charset="0"/>
            </a:endParaRPr>
          </a:p>
          <a:p>
            <a:pPr marL="0" indent="0">
              <a:buNone/>
            </a:pPr>
            <a:r>
              <a:rPr lang="de-DE" sz="2800" dirty="0" err="1" smtClean="0">
                <a:latin typeface="Consolas" pitchFamily="49" charset="0"/>
              </a:rPr>
              <a:t>var</a:t>
            </a:r>
            <a:r>
              <a:rPr lang="de-DE" sz="2800" dirty="0" smtClean="0">
                <a:latin typeface="Consolas" pitchFamily="49" charset="0"/>
              </a:rPr>
              <a:t> </a:t>
            </a:r>
            <a:r>
              <a:rPr lang="de-DE" sz="2800" dirty="0" err="1" smtClean="0">
                <a:latin typeface="Consolas" pitchFamily="49" charset="0"/>
              </a:rPr>
              <a:t>panel</a:t>
            </a:r>
            <a:r>
              <a:rPr lang="de-DE" sz="2800" dirty="0" smtClean="0">
                <a:latin typeface="Consolas" pitchFamily="49" charset="0"/>
              </a:rPr>
              <a:t> = </a:t>
            </a:r>
            <a:r>
              <a:rPr lang="de-DE" sz="2800" dirty="0" err="1" smtClean="0">
                <a:latin typeface="Consolas" pitchFamily="49" charset="0"/>
              </a:rPr>
              <a:t>new</a:t>
            </a:r>
            <a:r>
              <a:rPr lang="de-DE" sz="2800" dirty="0" smtClean="0">
                <a:latin typeface="Consolas" pitchFamily="49" charset="0"/>
              </a:rPr>
              <a:t> Panel();</a:t>
            </a:r>
            <a:r>
              <a:rPr lang="de-DE" sz="2800" b="1" dirty="0" smtClean="0">
                <a:latin typeface="Consolas" pitchFamily="49" charset="0"/>
              </a:rPr>
              <a:t/>
            </a:r>
            <a:br>
              <a:rPr lang="de-DE" sz="2800" b="1" dirty="0" smtClean="0">
                <a:latin typeface="Consolas" pitchFamily="49" charset="0"/>
              </a:rPr>
            </a:br>
            <a:endParaRPr lang="de-DE" sz="2800" b="1"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4" name="Inhaltsplatzhalter 3"/>
          <p:cNvSpPr>
            <a:spLocks noGrp="1"/>
          </p:cNvSpPr>
          <p:nvPr>
            <p:ph idx="1"/>
          </p:nvPr>
        </p:nvSpPr>
        <p:spPr/>
        <p:txBody>
          <a:bodyPr>
            <a:noAutofit/>
          </a:bodyPr>
          <a:lstStyle/>
          <a:p>
            <a:pPr marL="0" indent="0">
              <a:buNone/>
            </a:pPr>
            <a:r>
              <a:rPr lang="de-DE" sz="2800" dirty="0" smtClean="0">
                <a:latin typeface="Consolas" pitchFamily="49" charset="0"/>
              </a:rPr>
              <a:t>&lt;Panel Width=“100“ /&gt;</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endParaRPr lang="de-DE" sz="2800" dirty="0">
              <a:latin typeface="Consolas" pitchFamily="49" charset="0"/>
            </a:endParaRPr>
          </a:p>
          <a:p>
            <a:pPr marL="0" indent="0">
              <a:buNone/>
            </a:pPr>
            <a:r>
              <a:rPr lang="de-DE" sz="2800" dirty="0" err="1" smtClean="0">
                <a:latin typeface="Consolas" pitchFamily="49" charset="0"/>
              </a:rPr>
              <a:t>var</a:t>
            </a:r>
            <a:r>
              <a:rPr lang="de-DE" sz="2800" dirty="0" smtClean="0">
                <a:latin typeface="Consolas" pitchFamily="49" charset="0"/>
              </a:rPr>
              <a:t> </a:t>
            </a:r>
            <a:r>
              <a:rPr lang="de-DE" sz="2800" dirty="0" err="1" smtClean="0">
                <a:latin typeface="Consolas" pitchFamily="49" charset="0"/>
              </a:rPr>
              <a:t>panel</a:t>
            </a:r>
            <a:r>
              <a:rPr lang="de-DE" sz="2800" dirty="0" smtClean="0">
                <a:latin typeface="Consolas" pitchFamily="49" charset="0"/>
              </a:rPr>
              <a:t> = </a:t>
            </a:r>
            <a:r>
              <a:rPr lang="de-DE" sz="2800" dirty="0" err="1" smtClean="0">
                <a:latin typeface="Consolas" pitchFamily="49" charset="0"/>
              </a:rPr>
              <a:t>new</a:t>
            </a:r>
            <a:r>
              <a:rPr lang="de-DE" sz="2800" dirty="0" smtClean="0">
                <a:latin typeface="Consolas" pitchFamily="49" charset="0"/>
              </a:rPr>
              <a:t> Panel();</a:t>
            </a:r>
            <a:br>
              <a:rPr lang="de-DE" sz="2800" dirty="0" smtClean="0">
                <a:latin typeface="Consolas" pitchFamily="49" charset="0"/>
              </a:rPr>
            </a:br>
            <a:r>
              <a:rPr lang="de-DE" sz="2800" dirty="0" err="1" smtClean="0">
                <a:latin typeface="Consolas" pitchFamily="49" charset="0"/>
              </a:rPr>
              <a:t>panel.Width</a:t>
            </a:r>
            <a:r>
              <a:rPr lang="de-DE" sz="2800" dirty="0" smtClean="0">
                <a:latin typeface="Consolas" pitchFamily="49" charset="0"/>
              </a:rPr>
              <a:t> = 100;</a:t>
            </a:r>
            <a:r>
              <a:rPr lang="de-DE" sz="2800" b="1" dirty="0" smtClean="0">
                <a:latin typeface="Consolas" pitchFamily="49" charset="0"/>
              </a:rPr>
              <a:t/>
            </a:r>
            <a:br>
              <a:rPr lang="de-DE" sz="2800" b="1" dirty="0" smtClean="0">
                <a:latin typeface="Consolas" pitchFamily="49" charset="0"/>
              </a:rPr>
            </a:br>
            <a:endParaRPr lang="de-DE" sz="2800" b="1"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4" name="Inhaltsplatzhalter 3"/>
          <p:cNvSpPr>
            <a:spLocks noGrp="1"/>
          </p:cNvSpPr>
          <p:nvPr>
            <p:ph idx="1"/>
          </p:nvPr>
        </p:nvSpPr>
        <p:spPr/>
        <p:txBody>
          <a:bodyPr>
            <a:noAutofit/>
          </a:bodyPr>
          <a:lstStyle/>
          <a:p>
            <a:pPr marL="0" indent="0">
              <a:buNone/>
            </a:pPr>
            <a:r>
              <a:rPr lang="de-DE" sz="2800" dirty="0" smtClean="0">
                <a:latin typeface="Consolas" pitchFamily="49" charset="0"/>
              </a:rPr>
              <a:t>&lt;Panel Width=“100“ Background=“White“ /&gt;</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r>
              <a:rPr lang="de-DE" sz="2800" dirty="0" smtClean="0">
                <a:latin typeface="Consolas" pitchFamily="49" charset="0"/>
              </a:rPr>
              <a:t/>
            </a:r>
            <a:br>
              <a:rPr lang="de-DE" sz="2800" dirty="0" smtClean="0">
                <a:latin typeface="Consolas" pitchFamily="49" charset="0"/>
              </a:rPr>
            </a:br>
            <a:endParaRPr lang="de-DE" sz="2800" dirty="0">
              <a:latin typeface="Consolas" pitchFamily="49" charset="0"/>
            </a:endParaRPr>
          </a:p>
          <a:p>
            <a:pPr marL="0" indent="0">
              <a:buNone/>
            </a:pPr>
            <a:r>
              <a:rPr lang="de-DE" sz="2800" dirty="0" err="1" smtClean="0">
                <a:latin typeface="Consolas" pitchFamily="49" charset="0"/>
              </a:rPr>
              <a:t>var</a:t>
            </a:r>
            <a:r>
              <a:rPr lang="de-DE" sz="2800" dirty="0" smtClean="0">
                <a:latin typeface="Consolas" pitchFamily="49" charset="0"/>
              </a:rPr>
              <a:t> </a:t>
            </a:r>
            <a:r>
              <a:rPr lang="de-DE" sz="2800" dirty="0" err="1" smtClean="0">
                <a:latin typeface="Consolas" pitchFamily="49" charset="0"/>
              </a:rPr>
              <a:t>panel</a:t>
            </a:r>
            <a:r>
              <a:rPr lang="de-DE" sz="2800" dirty="0" smtClean="0">
                <a:latin typeface="Consolas" pitchFamily="49" charset="0"/>
              </a:rPr>
              <a:t> = </a:t>
            </a:r>
            <a:r>
              <a:rPr lang="de-DE" sz="2800" dirty="0" err="1" smtClean="0">
                <a:latin typeface="Consolas" pitchFamily="49" charset="0"/>
              </a:rPr>
              <a:t>new</a:t>
            </a:r>
            <a:r>
              <a:rPr lang="de-DE" sz="2800" dirty="0" smtClean="0">
                <a:latin typeface="Consolas" pitchFamily="49" charset="0"/>
              </a:rPr>
              <a:t> Panel();</a:t>
            </a:r>
            <a:br>
              <a:rPr lang="de-DE" sz="2800" dirty="0" smtClean="0">
                <a:latin typeface="Consolas" pitchFamily="49" charset="0"/>
              </a:rPr>
            </a:br>
            <a:r>
              <a:rPr lang="de-DE" sz="2800" dirty="0" err="1" smtClean="0">
                <a:latin typeface="Consolas" pitchFamily="49" charset="0"/>
              </a:rPr>
              <a:t>panel.Width</a:t>
            </a:r>
            <a:r>
              <a:rPr lang="de-DE" sz="2800" dirty="0" smtClean="0">
                <a:latin typeface="Consolas" pitchFamily="49" charset="0"/>
              </a:rPr>
              <a:t> = 100;</a:t>
            </a:r>
            <a:br>
              <a:rPr lang="de-DE" sz="2800" dirty="0" smtClean="0">
                <a:latin typeface="Consolas" pitchFamily="49" charset="0"/>
              </a:rPr>
            </a:br>
            <a:r>
              <a:rPr lang="de-DE" sz="2800" dirty="0" err="1" smtClean="0">
                <a:latin typeface="Consolas" pitchFamily="49" charset="0"/>
              </a:rPr>
              <a:t>panel.Background</a:t>
            </a:r>
            <a:r>
              <a:rPr lang="de-DE" sz="2800" dirty="0" smtClean="0">
                <a:latin typeface="Consolas" pitchFamily="49" charset="0"/>
              </a:rPr>
              <a:t> = </a:t>
            </a:r>
            <a:r>
              <a:rPr lang="de-DE" sz="2800" b="1" dirty="0" err="1" smtClean="0">
                <a:latin typeface="Consolas" pitchFamily="49" charset="0"/>
              </a:rPr>
              <a:t>Brushes.</a:t>
            </a:r>
            <a:r>
              <a:rPr lang="de-DE" sz="2800" dirty="0" err="1" smtClean="0">
                <a:latin typeface="Consolas" pitchFamily="49" charset="0"/>
              </a:rPr>
              <a:t>White</a:t>
            </a:r>
            <a:r>
              <a:rPr lang="de-DE" sz="2800" dirty="0" smtClean="0">
                <a:latin typeface="Consolas" pitchFamily="49" charset="0"/>
              </a:rPr>
              <a:t>;</a:t>
            </a:r>
            <a:r>
              <a:rPr lang="de-DE" sz="2800" b="1" dirty="0" smtClean="0">
                <a:latin typeface="Consolas" pitchFamily="49" charset="0"/>
              </a:rPr>
              <a:t/>
            </a:r>
            <a:br>
              <a:rPr lang="de-DE" sz="2800" b="1" dirty="0" smtClean="0">
                <a:latin typeface="Consolas" pitchFamily="49" charset="0"/>
              </a:rPr>
            </a:br>
            <a:endParaRPr lang="de-DE" sz="2800" b="1"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Deklaratives Programmieren</a:t>
            </a:r>
            <a:endParaRPr lang="de-DE" dirty="0"/>
          </a:p>
        </p:txBody>
      </p:sp>
      <p:sp>
        <p:nvSpPr>
          <p:cNvPr id="4" name="Inhaltsplatzhalter 3"/>
          <p:cNvSpPr>
            <a:spLocks noGrp="1"/>
          </p:cNvSpPr>
          <p:nvPr>
            <p:ph idx="1"/>
          </p:nvPr>
        </p:nvSpPr>
        <p:spPr/>
        <p:txBody>
          <a:bodyPr>
            <a:noAutofit/>
          </a:bodyPr>
          <a:lstStyle/>
          <a:p>
            <a:pPr marL="0" indent="0">
              <a:buNone/>
            </a:pPr>
            <a:r>
              <a:rPr lang="de-DE" sz="2800" dirty="0" smtClean="0">
                <a:latin typeface="Consolas" pitchFamily="49" charset="0"/>
              </a:rPr>
              <a:t>&lt;Panel Width=“100“ Background=“White“&gt;</a:t>
            </a:r>
            <a:br>
              <a:rPr lang="de-DE" sz="2800" dirty="0" smtClean="0">
                <a:latin typeface="Consolas" pitchFamily="49" charset="0"/>
              </a:rPr>
            </a:br>
            <a:r>
              <a:rPr lang="de-DE" sz="2800" dirty="0" smtClean="0">
                <a:latin typeface="Consolas" pitchFamily="49" charset="0"/>
              </a:rPr>
              <a:t>	&lt;Button&gt;OK&lt;/Button&gt;</a:t>
            </a:r>
            <a:br>
              <a:rPr lang="de-DE" sz="2800" dirty="0" smtClean="0">
                <a:latin typeface="Consolas" pitchFamily="49" charset="0"/>
              </a:rPr>
            </a:br>
            <a:r>
              <a:rPr lang="de-DE" sz="2800" dirty="0" smtClean="0">
                <a:latin typeface="Consolas" pitchFamily="49" charset="0"/>
              </a:rPr>
              <a:t>&lt;/Panel&gt;</a:t>
            </a:r>
            <a:br>
              <a:rPr lang="de-DE" sz="2800" dirty="0" smtClean="0">
                <a:latin typeface="Consolas" pitchFamily="49" charset="0"/>
              </a:rPr>
            </a:br>
            <a:endParaRPr lang="de-DE" sz="2800" dirty="0">
              <a:latin typeface="Consolas" pitchFamily="49" charset="0"/>
            </a:endParaRPr>
          </a:p>
          <a:p>
            <a:pPr marL="0" indent="0">
              <a:buNone/>
            </a:pPr>
            <a:r>
              <a:rPr lang="de-DE" sz="2800" dirty="0" err="1" smtClean="0">
                <a:latin typeface="Consolas" pitchFamily="49" charset="0"/>
              </a:rPr>
              <a:t>var</a:t>
            </a:r>
            <a:r>
              <a:rPr lang="de-DE" sz="2800" dirty="0" smtClean="0">
                <a:latin typeface="Consolas" pitchFamily="49" charset="0"/>
              </a:rPr>
              <a:t> </a:t>
            </a:r>
            <a:r>
              <a:rPr lang="de-DE" sz="2800" dirty="0" err="1" smtClean="0">
                <a:latin typeface="Consolas" pitchFamily="49" charset="0"/>
              </a:rPr>
              <a:t>panel</a:t>
            </a:r>
            <a:r>
              <a:rPr lang="de-DE" sz="2800" dirty="0" smtClean="0">
                <a:latin typeface="Consolas" pitchFamily="49" charset="0"/>
              </a:rPr>
              <a:t> = </a:t>
            </a:r>
            <a:r>
              <a:rPr lang="de-DE" sz="2800" dirty="0" err="1" smtClean="0">
                <a:latin typeface="Consolas" pitchFamily="49" charset="0"/>
              </a:rPr>
              <a:t>new</a:t>
            </a:r>
            <a:r>
              <a:rPr lang="de-DE" sz="2800" dirty="0" smtClean="0">
                <a:latin typeface="Consolas" pitchFamily="49" charset="0"/>
              </a:rPr>
              <a:t> Panel();</a:t>
            </a:r>
            <a:br>
              <a:rPr lang="de-DE" sz="2800" dirty="0" smtClean="0">
                <a:latin typeface="Consolas" pitchFamily="49" charset="0"/>
              </a:rPr>
            </a:br>
            <a:r>
              <a:rPr lang="de-DE" sz="2800" dirty="0" err="1" smtClean="0">
                <a:latin typeface="Consolas" pitchFamily="49" charset="0"/>
              </a:rPr>
              <a:t>panel.Width</a:t>
            </a:r>
            <a:r>
              <a:rPr lang="de-DE" sz="2800" dirty="0" smtClean="0">
                <a:latin typeface="Consolas" pitchFamily="49" charset="0"/>
              </a:rPr>
              <a:t> = 100;</a:t>
            </a:r>
            <a:br>
              <a:rPr lang="de-DE" sz="2800" dirty="0" smtClean="0">
                <a:latin typeface="Consolas" pitchFamily="49" charset="0"/>
              </a:rPr>
            </a:br>
            <a:r>
              <a:rPr lang="de-DE" sz="2800" dirty="0" err="1" smtClean="0">
                <a:latin typeface="Consolas" pitchFamily="49" charset="0"/>
              </a:rPr>
              <a:t>panel.Background</a:t>
            </a:r>
            <a:r>
              <a:rPr lang="de-DE" sz="2800" dirty="0" smtClean="0">
                <a:latin typeface="Consolas" pitchFamily="49" charset="0"/>
              </a:rPr>
              <a:t> = </a:t>
            </a:r>
            <a:r>
              <a:rPr lang="de-DE" sz="2800" dirty="0" err="1" smtClean="0">
                <a:latin typeface="Consolas" pitchFamily="49" charset="0"/>
              </a:rPr>
              <a:t>Brushes.White</a:t>
            </a:r>
            <a:r>
              <a:rPr lang="de-DE" sz="2800" dirty="0" smtClean="0">
                <a:latin typeface="Consolas" pitchFamily="49" charset="0"/>
              </a:rPr>
              <a:t>; </a:t>
            </a:r>
            <a:br>
              <a:rPr lang="de-DE" sz="2800" dirty="0" smtClean="0">
                <a:latin typeface="Consolas" pitchFamily="49" charset="0"/>
              </a:rPr>
            </a:br>
            <a:r>
              <a:rPr lang="de-DE" sz="2800" dirty="0" err="1" smtClean="0">
                <a:latin typeface="Consolas" pitchFamily="49" charset="0"/>
              </a:rPr>
              <a:t>var</a:t>
            </a:r>
            <a:r>
              <a:rPr lang="de-DE" sz="2800" dirty="0" smtClean="0">
                <a:latin typeface="Consolas" pitchFamily="49" charset="0"/>
              </a:rPr>
              <a:t> </a:t>
            </a:r>
            <a:r>
              <a:rPr lang="de-DE" sz="2800" dirty="0" err="1" smtClean="0">
                <a:latin typeface="Consolas" pitchFamily="49" charset="0"/>
              </a:rPr>
              <a:t>button</a:t>
            </a:r>
            <a:r>
              <a:rPr lang="de-DE" sz="2800" dirty="0" smtClean="0">
                <a:latin typeface="Consolas" pitchFamily="49" charset="0"/>
              </a:rPr>
              <a:t> = </a:t>
            </a:r>
            <a:r>
              <a:rPr lang="de-DE" sz="2800" dirty="0" err="1" smtClean="0">
                <a:latin typeface="Consolas" pitchFamily="49" charset="0"/>
              </a:rPr>
              <a:t>new</a:t>
            </a:r>
            <a:r>
              <a:rPr lang="de-DE" sz="2800" dirty="0" smtClean="0">
                <a:latin typeface="Consolas" pitchFamily="49" charset="0"/>
              </a:rPr>
              <a:t> Button();</a:t>
            </a:r>
            <a:br>
              <a:rPr lang="de-DE" sz="2800" dirty="0" smtClean="0">
                <a:latin typeface="Consolas" pitchFamily="49" charset="0"/>
              </a:rPr>
            </a:br>
            <a:r>
              <a:rPr lang="de-DE" sz="2800" dirty="0" err="1" smtClean="0">
                <a:latin typeface="Consolas" pitchFamily="49" charset="0"/>
              </a:rPr>
              <a:t>button.Content</a:t>
            </a:r>
            <a:r>
              <a:rPr lang="de-DE" sz="2800" dirty="0" smtClean="0">
                <a:latin typeface="Consolas" pitchFamily="49" charset="0"/>
              </a:rPr>
              <a:t> = “OK“;</a:t>
            </a:r>
            <a:br>
              <a:rPr lang="de-DE" sz="2800" dirty="0" smtClean="0">
                <a:latin typeface="Consolas" pitchFamily="49" charset="0"/>
              </a:rPr>
            </a:br>
            <a:r>
              <a:rPr lang="de-DE" sz="2800" dirty="0" err="1" smtClean="0">
                <a:latin typeface="Consolas" pitchFamily="49" charset="0"/>
              </a:rPr>
              <a:t>panel.Children.Add</a:t>
            </a:r>
            <a:r>
              <a:rPr lang="de-DE" sz="2800" dirty="0" smtClean="0">
                <a:latin typeface="Consolas" pitchFamily="49" charset="0"/>
              </a:rPr>
              <a:t>(</a:t>
            </a:r>
            <a:r>
              <a:rPr lang="de-DE" sz="2800" dirty="0" err="1" smtClean="0">
                <a:latin typeface="Consolas" pitchFamily="49" charset="0"/>
              </a:rPr>
              <a:t>button</a:t>
            </a:r>
            <a:r>
              <a:rPr lang="de-DE" sz="2800" dirty="0" smtClean="0">
                <a:latin typeface="Consolas" pitchFamily="49" charset="0"/>
              </a:rPr>
              <a:t>);</a:t>
            </a:r>
            <a:endParaRPr lang="de-DE" sz="1600" b="1" dirty="0">
              <a:latin typeface="Consolas" pitchFamily="49"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tudentProgram">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StudentProgram</Template>
  <TotalTime>0</TotalTime>
  <Words>1158</Words>
  <Application>Microsoft Office PowerPoint</Application>
  <PresentationFormat>Bildschirmpräsentation (4:3)</PresentationFormat>
  <Paragraphs>144</Paragraphs>
  <Slides>18</Slides>
  <Notes>11</Notes>
  <HiddenSlides>0</HiddenSlides>
  <MMClips>0</MMClips>
  <ScaleCrop>false</ScaleCrop>
  <HeadingPairs>
    <vt:vector size="4" baseType="variant">
      <vt:variant>
        <vt:lpstr>Design</vt:lpstr>
      </vt:variant>
      <vt:variant>
        <vt:i4>2</vt:i4>
      </vt:variant>
      <vt:variant>
        <vt:lpstr>Folientitel</vt:lpstr>
      </vt:variant>
      <vt:variant>
        <vt:i4>18</vt:i4>
      </vt:variant>
    </vt:vector>
  </HeadingPairs>
  <TitlesOfParts>
    <vt:vector size="20" baseType="lpstr">
      <vt:lpstr>StudentProgram</vt:lpstr>
      <vt:lpstr>White with Courier font for code slides</vt:lpstr>
      <vt:lpstr>Windows Presentation Foundation</vt:lpstr>
      <vt:lpstr>Agenda</vt:lpstr>
      <vt:lpstr>Windows Forms</vt:lpstr>
      <vt:lpstr>Windows Forms</vt:lpstr>
      <vt:lpstr>Deklaratives Programmieren</vt:lpstr>
      <vt:lpstr>Deklaratives Programmieren</vt:lpstr>
      <vt:lpstr>Deklaratives Programmieren</vt:lpstr>
      <vt:lpstr>Deklaratives Programmieren</vt:lpstr>
      <vt:lpstr>Deklaratives Programmieren</vt:lpstr>
      <vt:lpstr>Deklaratives Programmieren</vt:lpstr>
      <vt:lpstr>Deklaratives Programmieren</vt:lpstr>
      <vt:lpstr>Automatisches Layout</vt:lpstr>
      <vt:lpstr>Automatisches Layout</vt:lpstr>
      <vt:lpstr>Trennung von Form und Funktion</vt:lpstr>
      <vt:lpstr>Trennung von Form und Funktion</vt:lpstr>
      <vt:lpstr>Trennung von Layout und Logik</vt:lpstr>
      <vt:lpstr>Trennung von Layout und Logik</vt:lpstr>
      <vt:lpstr>Weitere Features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dc:title>
  <dc:creator>Wolfgang Gallo</dc:creator>
  <cp:lastModifiedBy>Jan-Cornelius Molnar</cp:lastModifiedBy>
  <cp:revision>41</cp:revision>
  <dcterms:created xsi:type="dcterms:W3CDTF">2008-04-15T13:15:16Z</dcterms:created>
  <dcterms:modified xsi:type="dcterms:W3CDTF">2008-04-18T06:46:39Z</dcterms:modified>
</cp:coreProperties>
</file>