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2"/>
    <p:sldMasterId id="2147483718" r:id="rId3"/>
    <p:sldMasterId id="2147483723" r:id="rId4"/>
  </p:sldMasterIdLst>
  <p:notesMasterIdLst>
    <p:notesMasterId r:id="rId46"/>
  </p:notesMasterIdLst>
  <p:handoutMasterIdLst>
    <p:handoutMasterId r:id="rId47"/>
  </p:handoutMasterIdLst>
  <p:sldIdLst>
    <p:sldId id="257" r:id="rId5"/>
    <p:sldId id="362" r:id="rId6"/>
    <p:sldId id="363" r:id="rId7"/>
    <p:sldId id="364" r:id="rId8"/>
    <p:sldId id="342" r:id="rId9"/>
    <p:sldId id="310" r:id="rId10"/>
    <p:sldId id="315" r:id="rId11"/>
    <p:sldId id="312" r:id="rId12"/>
    <p:sldId id="313" r:id="rId13"/>
    <p:sldId id="314" r:id="rId14"/>
    <p:sldId id="365" r:id="rId15"/>
    <p:sldId id="366" r:id="rId16"/>
    <p:sldId id="368" r:id="rId17"/>
    <p:sldId id="367" r:id="rId18"/>
    <p:sldId id="369" r:id="rId19"/>
    <p:sldId id="370" r:id="rId20"/>
    <p:sldId id="371" r:id="rId21"/>
    <p:sldId id="372" r:id="rId22"/>
    <p:sldId id="374" r:id="rId23"/>
    <p:sldId id="373" r:id="rId24"/>
    <p:sldId id="375" r:id="rId25"/>
    <p:sldId id="376" r:id="rId26"/>
    <p:sldId id="316" r:id="rId27"/>
    <p:sldId id="338" r:id="rId28"/>
    <p:sldId id="319" r:id="rId29"/>
    <p:sldId id="361" r:id="rId30"/>
    <p:sldId id="321" r:id="rId31"/>
    <p:sldId id="341" r:id="rId32"/>
    <p:sldId id="349" r:id="rId33"/>
    <p:sldId id="351" r:id="rId34"/>
    <p:sldId id="360" r:id="rId35"/>
    <p:sldId id="339" r:id="rId36"/>
    <p:sldId id="340" r:id="rId37"/>
    <p:sldId id="352" r:id="rId38"/>
    <p:sldId id="324" r:id="rId39"/>
    <p:sldId id="331" r:id="rId40"/>
    <p:sldId id="325" r:id="rId41"/>
    <p:sldId id="347" r:id="rId42"/>
    <p:sldId id="358" r:id="rId43"/>
    <p:sldId id="327" r:id="rId44"/>
    <p:sldId id="271" r:id="rId45"/>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xmlns:mc="http://schemas.openxmlformats.org/markup-compatibility/2006" xmlns:a14="http://schemas.microsoft.com/office/drawing/2010/main" val="FF0000" mc:Ignorable=""/>
        </p14:laserClr>
      </p:ext>
      <p:ext uri="{2FDB2607-1784-4EEB-B798-7EB5836EED8A}">
        <p14:showMediaCtrls xmlns:p14="http://schemas.microsoft.com/office/powerpoint/2010/main" val="1"/>
      </p:ext>
    </p:extLst>
  </p:showPr>
  <p:clrMru>
    <a:srgbClr xmlns:mc="http://schemas.openxmlformats.org/markup-compatibility/2006" xmlns:a14="http://schemas.microsoft.com/office/drawing/2010/main" val="000000" mc:Ignorable=""/>
    <a:srgbClr xmlns:mc="http://schemas.openxmlformats.org/markup-compatibility/2006" xmlns:a14="http://schemas.microsoft.com/office/drawing/2010/main" val="FFFFFF" mc:Ignorable=""/>
    <a:srgbClr xmlns:mc="http://schemas.openxmlformats.org/markup-compatibility/2006" xmlns:a14="http://schemas.microsoft.com/office/drawing/2010/main" val="333333" mc:Ignorable=""/>
    <a:srgbClr xmlns:mc="http://schemas.openxmlformats.org/markup-compatibility/2006" xmlns:a14="http://schemas.microsoft.com/office/drawing/2010/main" val="292929" mc:Ignorable=""/>
    <a:srgbClr xmlns:mc="http://schemas.openxmlformats.org/markup-compatibility/2006" xmlns:a14="http://schemas.microsoft.com/office/drawing/2010/main" val="F8F57B" mc:Ignorable=""/>
    <a:srgbClr xmlns:mc="http://schemas.openxmlformats.org/markup-compatibility/2006" xmlns:a14="http://schemas.microsoft.com/office/drawing/2010/main" val="F6AE1E" mc:Ignorable=""/>
    <a:srgbClr xmlns:mc="http://schemas.openxmlformats.org/markup-compatibility/2006" xmlns:a14="http://schemas.microsoft.com/office/drawing/2010/main" val="FF0066" mc:Ignorable=""/>
    <a:srgbClr xmlns:mc="http://schemas.openxmlformats.org/markup-compatibility/2006" xmlns:a14="http://schemas.microsoft.com/office/drawing/2010/main" val="F3AF35" mc:Ignorable=""/>
    <a:srgbClr xmlns:mc="http://schemas.openxmlformats.org/markup-compatibility/2006" xmlns:a14="http://schemas.microsoft.com/office/drawing/2010/main" val="9C42E6" mc:Ignorable=""/>
    <a:srgbClr xmlns:mc="http://schemas.openxmlformats.org/markup-compatibility/2006" xmlns:a14="http://schemas.microsoft.com/office/drawing/2010/main" val="D1943B" mc:Ignorabl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51" autoAdjust="0"/>
    <p:restoredTop sz="69222" autoAdjust="0"/>
  </p:normalViewPr>
  <p:slideViewPr>
    <p:cSldViewPr>
      <p:cViewPr>
        <p:scale>
          <a:sx n="70" d="100"/>
          <a:sy n="70" d="100"/>
        </p:scale>
        <p:origin x="-2172" y="-642"/>
      </p:cViewPr>
      <p:guideLst>
        <p:guide orient="horz" pos="144"/>
        <p:guide orient="horz" pos="912"/>
        <p:guide orient="horz" pos="1484"/>
        <p:guide orient="horz" pos="1200"/>
        <p:guide orient="horz" pos="2736"/>
        <p:guide orient="horz" pos="4176"/>
        <p:guide pos="2880"/>
        <p:guide pos="240"/>
        <p:guide pos="528"/>
        <p:guide pos="5520"/>
        <p:guide pos="863"/>
        <p:guide pos="5299"/>
      </p:guideLst>
    </p:cSldViewPr>
  </p:slideViewPr>
  <p:notesTextViewPr>
    <p:cViewPr>
      <p:scale>
        <a:sx n="100" d="100"/>
        <a:sy n="100" d="100"/>
      </p:scale>
      <p:origin x="0" y="0"/>
    </p:cViewPr>
  </p:notesTextViewPr>
  <p:sorterViewPr>
    <p:cViewPr>
      <p:scale>
        <a:sx n="100" d="100"/>
        <a:sy n="100" d="100"/>
      </p:scale>
      <p:origin x="0" y="2160"/>
    </p:cViewPr>
  </p:sorterViewPr>
  <p:notesViewPr>
    <p:cSldViewPr showGuides="1">
      <p:cViewPr varScale="1">
        <p:scale>
          <a:sx n="105" d="100"/>
          <a:sy n="105" d="100"/>
        </p:scale>
        <p:origin x="-325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1.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3.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slideMaster" Target="slideMasters/slideMaster2.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TechReady9</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1/13/2010</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xmlns:mc="http://schemas.openxmlformats.org/markup-compatibility/2006" xmlns:a14="http://schemas.microsoft.com/office/drawing/2010/main" val="000000" mc:Ignorable=""/>
                </a:solidFill>
                <a:latin typeface="Segoe UI" pitchFamily="34" charset="0"/>
              </a:rPr>
            </a:br>
            <a:r>
              <a:rPr lang="en-US" sz="500" dirty="0"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4144106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TechReady9</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1/13/2010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10/main" val="000000" mc:Ignorable=""/>
                </a:solidFill>
                <a:latin typeface="Segoe UI" pitchFamily="34" charset="0"/>
              </a:rPr>
            </a:br>
            <a:r>
              <a:rPr lang="en-US" dirty="0"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509398179"/>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1/13/2010 10:03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xmlns:mc="http://schemas.openxmlformats.org/markup-compatibility/2006" xmlns:a14="http://schemas.microsoft.com/office/drawing/2010/main" val="000000" mc:Ignorable=""/>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xmlns:mc="http://schemas.openxmlformats.org/markup-compatibility/2006" xmlns:a14="http://schemas.microsoft.com/office/drawing/2010/main" val="000000" mc:Ignorable=""/>
                </a:solidFill>
                <a:latin typeface="Segoe UI" pitchFamily="34" charset="0"/>
              </a:rPr>
            </a:br>
            <a:r>
              <a:rPr lang="en-US" sz="500" dirty="0"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2235200" cy="1676400"/>
          </a:xfrm>
        </p:spPr>
      </p:sp>
      <p:sp>
        <p:nvSpPr>
          <p:cNvPr id="3" name="Notes Placeholder 2"/>
          <p:cNvSpPr>
            <a:spLocks noGrp="1"/>
          </p:cNvSpPr>
          <p:nvPr>
            <p:ph type="body" idx="1"/>
          </p:nvPr>
        </p:nvSpPr>
        <p:spPr>
          <a:xfrm>
            <a:off x="685800" y="2590800"/>
            <a:ext cx="5486400" cy="5867400"/>
          </a:xfrm>
        </p:spPr>
        <p:txBody>
          <a:bodyPr>
            <a:noAutofit/>
          </a:bodyPr>
          <a:lstStyle/>
          <a:p>
            <a:endParaRPr lang="en-US" dirty="0"/>
          </a:p>
        </p:txBody>
      </p:sp>
      <p:sp>
        <p:nvSpPr>
          <p:cNvPr id="5" name="Header Placeholder 3"/>
          <p:cNvSpPr>
            <a:spLocks noGrp="1"/>
          </p:cNvSpPr>
          <p:nvPr>
            <p:ph type="hdr" sz="quarter"/>
          </p:nvPr>
        </p:nvSpPr>
        <p:spPr>
          <a:xfrm>
            <a:off x="0" y="0"/>
            <a:ext cx="2971800" cy="457200"/>
          </a:xfrm>
        </p:spPr>
        <p:txBody>
          <a:bodyPr/>
          <a:lstStyle/>
          <a:p>
            <a:fld id="{D307EE50-8B84-4913-B6DF-B807AA790FE0}" type="slidenum">
              <a:rPr lang="en-US" smtClean="0"/>
              <a:pPr/>
              <a:t>28</a:t>
            </a:fld>
            <a:endParaRPr lang="en-US" dirty="0"/>
          </a:p>
        </p:txBody>
      </p:sp>
      <p:sp>
        <p:nvSpPr>
          <p:cNvPr id="6" name="Date Placeholder 4"/>
          <p:cNvSpPr>
            <a:spLocks noGrp="1"/>
          </p:cNvSpPr>
          <p:nvPr>
            <p:ph type="dt" idx="1"/>
          </p:nvPr>
        </p:nvSpPr>
        <p:spPr>
          <a:xfrm>
            <a:off x="3884613" y="0"/>
            <a:ext cx="2971800" cy="457200"/>
          </a:xfrm>
        </p:spPr>
        <p:txBody>
          <a:bodyPr/>
          <a:lstStyle/>
          <a:p>
            <a:fld id="{81331B57-0BE5-4F82-AA58-76F53EFF3ADA}" type="datetime8">
              <a:rPr lang="en-US" smtClean="0"/>
              <a:pPr/>
              <a:t>1/13/2010 10:03 AM</a:t>
            </a:fld>
            <a:endParaRPr lang="en-US" dirty="0"/>
          </a:p>
        </p:txBody>
      </p:sp>
      <p:sp>
        <p:nvSpPr>
          <p:cNvPr id="7" name="Slide Number Placeholder 6"/>
          <p:cNvSpPr>
            <a:spLocks noGrp="1"/>
          </p:cNvSpPr>
          <p:nvPr>
            <p:ph type="sldNum" sz="quarter" idx="10"/>
          </p:nvPr>
        </p:nvSpPr>
        <p:spPr/>
        <p:txBody>
          <a:bodyPr/>
          <a:lstStyle/>
          <a:p>
            <a:fld id="{8B263312-38AA-4E1E-B2B5-0F8F122B24FE}" type="slidenum">
              <a:rPr lang="en-US" smtClean="0"/>
              <a:pPr/>
              <a:t>28</a:t>
            </a:fld>
            <a:endParaRPr lang="en-US" dirty="0"/>
          </a:p>
        </p:txBody>
      </p:sp>
      <p:sp>
        <p:nvSpPr>
          <p:cNvPr id="8" name="Footer Placeholder 7"/>
          <p:cNvSpPr>
            <a:spLocks noGrp="1"/>
          </p:cNvSpPr>
          <p:nvPr>
            <p:ph type="ftr" sz="quarter" idx="11"/>
          </p:nvPr>
        </p:nvSpPr>
        <p:spPr/>
        <p:txBody>
          <a:bodyPr/>
          <a:lstStyle/>
          <a:p>
            <a:r>
              <a:rPr lang="en-US" smtClean="0">
                <a:solidFill>
                  <a:srgbClr xmlns:mc="http://schemas.openxmlformats.org/markup-compatibility/2006" xmlns:a14="http://schemas.microsoft.com/office/drawing/2010/main" val="000000" mc:Ignorable=""/>
                </a:solidFill>
              </a:rPr>
              <a:t>© 2009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rPr>
            </a:br>
            <a:r>
              <a:rPr lang="en-US" smtClean="0">
                <a:solidFill>
                  <a:srgbClr xmlns:mc="http://schemas.openxmlformats.org/markup-compatibility/2006" xmlns:a14="http://schemas.microsoft.com/office/drawing/2010/main" val="000000" mc:Ignorable=""/>
                </a:solidFill>
              </a:rPr>
              <a:t>MICROSOFT MAKES NO WARRANTIES, EXPRESS, IMPLIED OR STATUTORY, AS TO THE INFORMATION IN THIS PRESENTATION.</a:t>
            </a:r>
            <a:endParaRPr lang="en-US" dirty="0" smtClean="0">
              <a:solidFill>
                <a:srgbClr xmlns:mc="http://schemas.openxmlformats.org/markup-compatibility/2006" xmlns:a14="http://schemas.microsoft.com/office/drawing/2010/main" val="000000" mc:Ignorable=""/>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2638" y="446088"/>
            <a:ext cx="2662237" cy="1997075"/>
          </a:xfrm>
        </p:spPr>
      </p:sp>
      <p:sp>
        <p:nvSpPr>
          <p:cNvPr id="3" name="Notes Placeholder 2"/>
          <p:cNvSpPr>
            <a:spLocks noGrp="1"/>
          </p:cNvSpPr>
          <p:nvPr>
            <p:ph type="body" idx="1"/>
          </p:nvPr>
        </p:nvSpPr>
        <p:spPr>
          <a:xfrm>
            <a:off x="685800" y="2587191"/>
            <a:ext cx="5486400" cy="5859905"/>
          </a:xfrm>
        </p:spPr>
        <p:txBody>
          <a:bodyPr>
            <a:noAutofit/>
          </a:bodyPr>
          <a:lstStyle/>
          <a:p>
            <a:r>
              <a:rPr lang="en-US" sz="700" b="1" dirty="0" smtClean="0"/>
              <a:t>Slide objectives: </a:t>
            </a:r>
          </a:p>
          <a:p>
            <a:pPr>
              <a:buFont typeface="Arial" pitchFamily="34" charset="0"/>
              <a:buChar char="•"/>
            </a:pPr>
            <a:r>
              <a:rPr lang="en-US" sz="700" dirty="0" smtClean="0"/>
              <a:t>Define and</a:t>
            </a:r>
            <a:r>
              <a:rPr lang="en-US" sz="700" baseline="0" dirty="0" smtClean="0"/>
              <a:t> enumerate the Windows Azure Platform </a:t>
            </a:r>
            <a:r>
              <a:rPr lang="en-US" sz="700" baseline="0" dirty="0" err="1" smtClean="0"/>
              <a:t>Appfabric</a:t>
            </a:r>
            <a:r>
              <a:rPr lang="en-US" sz="700" baseline="0" dirty="0" smtClean="0"/>
              <a:t> (aka .NET Services.)</a:t>
            </a:r>
          </a:p>
          <a:p>
            <a:endParaRPr lang="en-US" sz="700" dirty="0" smtClean="0"/>
          </a:p>
          <a:p>
            <a:r>
              <a:rPr lang="en-US" sz="700" b="1" dirty="0" smtClean="0"/>
              <a:t>Speaking points: </a:t>
            </a:r>
          </a:p>
          <a:p>
            <a:pPr>
              <a:buFont typeface="Arial" pitchFamily="34" charset="0"/>
              <a:buChar char="•"/>
            </a:pPr>
            <a:r>
              <a:rPr lang="en-US" sz="700" dirty="0" smtClean="0"/>
              <a:t>Much in the same way that</a:t>
            </a:r>
            <a:r>
              <a:rPr lang="en-US" sz="700" baseline="0" dirty="0" smtClean="0"/>
              <a:t> SQL Services is about extending SQL Server to the cloud, we are also extending key .NET capabilities to the cloud as services.</a:t>
            </a:r>
          </a:p>
          <a:p>
            <a:pPr>
              <a:buFont typeface="Arial" pitchFamily="34" charset="0"/>
              <a:buChar char="•"/>
            </a:pPr>
            <a:r>
              <a:rPr lang="en-US" sz="700" baseline="0" dirty="0" smtClean="0"/>
              <a:t>We call these .NET Services.   Some of you maybe familiar with previous codenames such as BizTalk Services.</a:t>
            </a:r>
          </a:p>
          <a:p>
            <a:pPr>
              <a:buFont typeface="Arial" pitchFamily="34" charset="0"/>
              <a:buChar char="•"/>
            </a:pPr>
            <a:r>
              <a:rPr lang="en-US" sz="700" baseline="0" dirty="0" smtClean="0"/>
              <a:t>These services are really key components you would need for building distributed, connected applications.  </a:t>
            </a:r>
          </a:p>
          <a:p>
            <a:pPr>
              <a:buFont typeface="Arial" pitchFamily="34" charset="0"/>
              <a:buChar char="•"/>
            </a:pPr>
            <a:r>
              <a:rPr lang="en-US" sz="700" baseline="0" dirty="0" smtClean="0"/>
              <a:t>When we talk about connecting to your existing on-premises applications and enabling the composition of hybrid (Cloud + on-premises) applications – that is where .NET Services really comes in.</a:t>
            </a:r>
          </a:p>
          <a:p>
            <a:pPr>
              <a:buFont typeface="Arial" pitchFamily="34" charset="0"/>
              <a:buChar char="•"/>
            </a:pPr>
            <a:r>
              <a:rPr lang="en-US" sz="700" baseline="0" dirty="0" smtClean="0"/>
              <a:t>There are currently two .NET Services:  the Service Bus &amp; the Access Control Service</a:t>
            </a:r>
          </a:p>
          <a:p>
            <a:pPr>
              <a:buFont typeface="Arial" pitchFamily="34" charset="0"/>
              <a:buChar char="•"/>
            </a:pPr>
            <a:r>
              <a:rPr lang="en-US" sz="700" baseline="0" dirty="0" smtClean="0"/>
              <a:t>Service Bus:</a:t>
            </a:r>
          </a:p>
          <a:p>
            <a:pPr lvl="2">
              <a:buFont typeface="Arial" pitchFamily="34" charset="0"/>
              <a:buChar char="•"/>
            </a:pPr>
            <a:r>
              <a:rPr lang="en-US" sz="700" baseline="0" dirty="0" smtClean="0"/>
              <a:t>The Service Bus is designed to provide a general purpose application bus, available on the internet at internet scale.   </a:t>
            </a:r>
          </a:p>
          <a:p>
            <a:pPr lvl="2">
              <a:buFont typeface="Arial" pitchFamily="34" charset="0"/>
              <a:buChar char="•"/>
            </a:pPr>
            <a:r>
              <a:rPr lang="en-US" sz="700" baseline="0" dirty="0" smtClean="0"/>
              <a:t>You can really thin of the Service Bus as being similar to an Enterprise Service Bus that many enterprise organizations have today.  </a:t>
            </a:r>
          </a:p>
          <a:p>
            <a:pPr lvl="2">
              <a:buFont typeface="Arial" pitchFamily="34" charset="0"/>
              <a:buChar char="•"/>
            </a:pPr>
            <a:r>
              <a:rPr lang="en-US" sz="700" baseline="0" dirty="0" smtClean="0"/>
              <a:t>However, we believe that when providing a Service Bus as a programmable service on the internet, there are a wider range of scenarios for many more types of organizations.</a:t>
            </a:r>
          </a:p>
          <a:p>
            <a:pPr lvl="2">
              <a:buFont typeface="Arial" pitchFamily="34" charset="0"/>
              <a:buChar char="•"/>
            </a:pPr>
            <a:r>
              <a:rPr lang="en-US" sz="700" baseline="0" dirty="0" smtClean="0"/>
              <a:t>Fundamentally, the .NET Service Bus is about connecting applications across network and application boundaries and making key message exchange patterns such as publish and subscribe messaging very simple.</a:t>
            </a:r>
          </a:p>
          <a:p>
            <a:pPr lvl="1">
              <a:buFont typeface="Arial" pitchFamily="34" charset="0"/>
              <a:buChar char="•"/>
            </a:pPr>
            <a:r>
              <a:rPr lang="en-US" sz="700" dirty="0" smtClean="0"/>
              <a:t>Access Control:</a:t>
            </a:r>
          </a:p>
          <a:p>
            <a:pPr lvl="2">
              <a:buFont typeface="Arial" pitchFamily="34" charset="0"/>
              <a:buChar char="•"/>
            </a:pPr>
            <a:r>
              <a:rPr lang="en-US" sz="700" dirty="0" smtClean="0"/>
              <a:t>The Access Control service is designed to provide rules-driven,</a:t>
            </a:r>
            <a:r>
              <a:rPr lang="en-US" sz="700" baseline="0" dirty="0" smtClean="0"/>
              <a:t> claims-based access control for applications.   </a:t>
            </a:r>
          </a:p>
          <a:p>
            <a:pPr lvl="2">
              <a:buFont typeface="Arial" pitchFamily="34" charset="0"/>
              <a:buChar char="•"/>
            </a:pPr>
            <a:r>
              <a:rPr lang="en-US" sz="700" baseline="0" dirty="0" smtClean="0"/>
              <a:t>Essentially, this allows you to define authorization rules for your applications using the claims-based approach that we are adopting within many Microsoft products and technologies and that is becoming adopted in the industry.</a:t>
            </a:r>
          </a:p>
          <a:p>
            <a:pPr lvl="1">
              <a:buFont typeface="Arial" pitchFamily="34" charset="0"/>
              <a:buChar char="•"/>
            </a:pPr>
            <a:endParaRPr lang="en-US" sz="700" dirty="0" smtClean="0"/>
          </a:p>
          <a:p>
            <a:r>
              <a:rPr lang="en-US" sz="700" b="1" dirty="0" smtClean="0"/>
              <a:t>Notes: </a:t>
            </a:r>
            <a:endParaRPr lang="en-US" sz="700" dirty="0" smtClean="0"/>
          </a:p>
          <a:p>
            <a:pPr rtl="0"/>
            <a:r>
              <a:rPr lang="en-US" sz="700" dirty="0" smtClean="0"/>
              <a:t>Windows Azure has the .NET Framework built into it so that</a:t>
            </a:r>
            <a:r>
              <a:rPr lang="en-US" sz="700" baseline="0" dirty="0" smtClean="0"/>
              <a:t> </a:t>
            </a:r>
            <a:r>
              <a:rPr lang="en-US" sz="700" dirty="0" smtClean="0"/>
              <a:t>you can use those services within your application.</a:t>
            </a:r>
          </a:p>
          <a:p>
            <a:pPr rtl="0"/>
            <a:endParaRPr lang="en-US" sz="700" dirty="0" smtClean="0"/>
          </a:p>
          <a:p>
            <a:pPr rtl="0"/>
            <a:r>
              <a:rPr lang="en-US" sz="700" dirty="0" smtClean="0"/>
              <a:t>But just like your application must be designed to scale out, the services that we have built into Windows over time in .NET also need to be designed and built in a way that can scale out naturally. We want to create services for you, and that's the purpose of .NET services, creating a pool of resources available to you to take advantage of and do things within your application very simply. </a:t>
            </a:r>
          </a:p>
          <a:p>
            <a:pPr rtl="0"/>
            <a:endParaRPr lang="en-US" sz="700" dirty="0" smtClean="0"/>
          </a:p>
          <a:p>
            <a:pPr rtl="0"/>
            <a:r>
              <a:rPr lang="en-US" sz="700" dirty="0" smtClean="0"/>
              <a:t>So we're including a built-in, scale-out implementation of a service bus. The service bus lets you connect your on-premises systems securely into the cloud, into the Azure environment, while allowing your data and your information to traverse firewalls, solving a problem that is a bane of many application developments. </a:t>
            </a:r>
          </a:p>
          <a:p>
            <a:pPr rtl="0"/>
            <a:endParaRPr lang="en-US" sz="700" dirty="0" smtClean="0"/>
          </a:p>
          <a:p>
            <a:pPr rtl="0"/>
            <a:endParaRPr lang="en-US" sz="700" dirty="0" smtClean="0"/>
          </a:p>
          <a:p>
            <a:endParaRPr lang="en-US" sz="700" dirty="0" smtClean="0"/>
          </a:p>
          <a:p>
            <a:endParaRPr lang="en-US" sz="700" dirty="0" smtClean="0"/>
          </a:p>
          <a:p>
            <a:endParaRPr lang="en-US" sz="7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39</a:t>
            </a:fld>
            <a:endParaRPr lang="en-US" dirty="0"/>
          </a:p>
        </p:txBody>
      </p:sp>
      <p:sp>
        <p:nvSpPr>
          <p:cNvPr id="5" name="Header Placeholder 3"/>
          <p:cNvSpPr>
            <a:spLocks noGrp="1"/>
          </p:cNvSpPr>
          <p:nvPr>
            <p:ph type="hdr" sz="quarter"/>
          </p:nvPr>
        </p:nvSpPr>
        <p:spPr>
          <a:xfrm>
            <a:off x="0" y="0"/>
            <a:ext cx="2971800" cy="457200"/>
          </a:xfrm>
        </p:spPr>
        <p:txBody>
          <a:bodyPr/>
          <a:lstStyle/>
          <a:p>
            <a:fld id="{D307EE50-8B84-4913-B6DF-B807AA790FE0}" type="slidenum">
              <a:rPr lang="en-US" smtClean="0"/>
              <a:pPr/>
              <a:t>39</a:t>
            </a:fld>
            <a:endParaRPr lang="en-US" dirty="0"/>
          </a:p>
        </p:txBody>
      </p:sp>
      <p:sp>
        <p:nvSpPr>
          <p:cNvPr id="6" name="Date Placeholder 4"/>
          <p:cNvSpPr>
            <a:spLocks noGrp="1"/>
          </p:cNvSpPr>
          <p:nvPr>
            <p:ph type="dt" idx="1"/>
          </p:nvPr>
        </p:nvSpPr>
        <p:spPr>
          <a:xfrm>
            <a:off x="3884613" y="0"/>
            <a:ext cx="2971800" cy="457200"/>
          </a:xfrm>
        </p:spPr>
        <p:txBody>
          <a:bodyPr/>
          <a:lstStyle/>
          <a:p>
            <a:fld id="{81331B57-0BE5-4F82-AA58-76F53EFF3ADA}" type="datetime8">
              <a:rPr lang="en-US" smtClean="0"/>
              <a:pPr/>
              <a:t>1/13/2010 10:03 AM</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1/13/2010 10:03 AM</a:t>
            </a:fld>
            <a:endParaRPr lang="en-US"/>
          </a:p>
        </p:txBody>
      </p:sp>
      <p:sp>
        <p:nvSpPr>
          <p:cNvPr id="6" name="Footer Placeholder 5"/>
          <p:cNvSpPr>
            <a:spLocks noGrp="1"/>
          </p:cNvSpPr>
          <p:nvPr>
            <p:ph type="ftr" sz="quarter" idx="12"/>
          </p:nvPr>
        </p:nvSpPr>
        <p:spPr/>
        <p:txBody>
          <a:bodyPr/>
          <a:lstStyle/>
          <a:p>
            <a:r>
              <a:rPr lang="en-US" dirty="0"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10/main" val="000000" mc:Ignorable=""/>
                </a:solidFill>
                <a:latin typeface="Segoe UI" pitchFamily="34" charset="0"/>
              </a:rPr>
            </a:br>
            <a:r>
              <a:rPr lang="en-US" dirty="0"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dirty="0" smtClean="0"/>
              <a:t>Slide objectives: </a:t>
            </a:r>
          </a:p>
          <a:p>
            <a:pPr marL="0" marR="0" indent="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dirty="0" smtClean="0"/>
              <a:t>Explain what</a:t>
            </a:r>
            <a:r>
              <a:rPr lang="en-US" baseline="0" dirty="0" smtClean="0"/>
              <a:t> the cloud is in relationship to on-premises servers and hosted severs.   </a:t>
            </a:r>
          </a:p>
          <a:p>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b="1" dirty="0" smtClean="0"/>
              <a:t>Speaking Points: </a:t>
            </a:r>
            <a:endParaRPr lang="en-US" dirty="0" smtClean="0"/>
          </a:p>
          <a:p>
            <a:pPr>
              <a:buFont typeface="Arial" pitchFamily="34" charset="0"/>
              <a:buChar char="•"/>
            </a:pPr>
            <a:r>
              <a:rPr lang="en-US" dirty="0" smtClean="0"/>
              <a:t>To put the cloud in perspective, let’s first think</a:t>
            </a:r>
            <a:r>
              <a:rPr lang="en-US" baseline="0" dirty="0" smtClean="0"/>
              <a:t> about the available options for deploying and running your application today.  </a:t>
            </a:r>
            <a:endParaRPr lang="en-US" dirty="0" smtClean="0"/>
          </a:p>
          <a:p>
            <a:pPr>
              <a:buFont typeface="Arial" pitchFamily="34" charset="0"/>
              <a:buChar char="•"/>
            </a:pPr>
            <a:r>
              <a:rPr lang="en-US" dirty="0" smtClean="0"/>
              <a:t>Today, there are</a:t>
            </a:r>
            <a:r>
              <a:rPr lang="en-US" baseline="0" dirty="0" smtClean="0"/>
              <a:t> a few established approaches for deploying and running applications.</a:t>
            </a:r>
          </a:p>
          <a:p>
            <a:pPr>
              <a:buFont typeface="Arial" pitchFamily="34" charset="0"/>
              <a:buChar char="•"/>
            </a:pPr>
            <a:r>
              <a:rPr lang="en-US" baseline="0" dirty="0" smtClean="0"/>
              <a:t>Server</a:t>
            </a:r>
          </a:p>
          <a:p>
            <a:pPr lvl="1">
              <a:buFont typeface="Arial" pitchFamily="34" charset="0"/>
              <a:buChar char="•"/>
            </a:pPr>
            <a:r>
              <a:rPr lang="en-US" baseline="0" dirty="0" smtClean="0"/>
              <a:t>On one side you have on-premises servers or a self-hosted model.  </a:t>
            </a:r>
          </a:p>
          <a:p>
            <a:pPr lvl="1">
              <a:buFont typeface="Arial" pitchFamily="34" charset="0"/>
              <a:buChar char="•"/>
            </a:pPr>
            <a:r>
              <a:rPr lang="en-US" baseline="0" dirty="0" smtClean="0"/>
              <a:t>With on-premises servers, you bring your own machines, connectivity, software, and in some cases software licenses.</a:t>
            </a:r>
          </a:p>
          <a:p>
            <a:pPr lvl="1">
              <a:buFont typeface="Arial" pitchFamily="34" charset="0"/>
              <a:buChar char="•"/>
            </a:pPr>
            <a:r>
              <a:rPr lang="en-US" baseline="0" dirty="0" smtClean="0"/>
              <a:t>You have complete control of the environment, the software stack, the hardware, etc.</a:t>
            </a:r>
          </a:p>
          <a:p>
            <a:pPr lvl="1">
              <a:buFont typeface="Arial" pitchFamily="34" charset="0"/>
              <a:buChar char="•"/>
            </a:pPr>
            <a:r>
              <a:rPr lang="en-US" baseline="0" dirty="0" smtClean="0"/>
              <a:t>However, you also have complete responsibility.   Your organization must have the skills and expertise to operate and manage the environment and software.   You must take on the responsibility of patching the environment, replacing hardware, etc.</a:t>
            </a:r>
          </a:p>
          <a:p>
            <a:pPr lvl="1">
              <a:buFont typeface="Arial" pitchFamily="34" charset="0"/>
              <a:buChar char="•"/>
            </a:pPr>
            <a:r>
              <a:rPr lang="en-US" baseline="0" dirty="0" smtClean="0"/>
              <a:t>These days, very few people want to be in this business.  </a:t>
            </a:r>
          </a:p>
          <a:p>
            <a:pPr lvl="1">
              <a:buFont typeface="Arial" pitchFamily="34" charset="0"/>
              <a:buChar char="•"/>
            </a:pPr>
            <a:r>
              <a:rPr lang="en-US" baseline="0" dirty="0" smtClean="0"/>
              <a:t>However, on-premises servers are not going away anytime soon.  </a:t>
            </a:r>
          </a:p>
          <a:p>
            <a:pPr lvl="1">
              <a:buFont typeface="Arial" pitchFamily="34" charset="0"/>
              <a:buChar char="•"/>
            </a:pPr>
            <a:r>
              <a:rPr lang="en-US" baseline="0" dirty="0" smtClean="0"/>
              <a:t>In some cases organizations have to maintain solutions running in an on-premises environment due to regulatory, data, or privacy requirements.</a:t>
            </a:r>
          </a:p>
          <a:p>
            <a:pPr lvl="0">
              <a:buFont typeface="Arial" pitchFamily="34" charset="0"/>
              <a:buChar char="•"/>
            </a:pPr>
            <a:r>
              <a:rPr lang="en-US" baseline="0" dirty="0" smtClean="0"/>
              <a:t>Hosted Servers</a:t>
            </a:r>
          </a:p>
          <a:p>
            <a:pPr lvl="1">
              <a:buFont typeface="Arial" pitchFamily="34" charset="0"/>
              <a:buChar char="•"/>
            </a:pPr>
            <a:r>
              <a:rPr lang="en-US" baseline="0" dirty="0" smtClean="0"/>
              <a:t>An established alternative to the on-premises model is with a hosted environment.</a:t>
            </a:r>
          </a:p>
          <a:p>
            <a:pPr lvl="1">
              <a:buFont typeface="Arial" pitchFamily="34" charset="0"/>
              <a:buChar char="•"/>
            </a:pPr>
            <a:r>
              <a:rPr lang="en-US" baseline="0" dirty="0" smtClean="0"/>
              <a:t>With hosted servers, you are effectively renting capacity – including machines, connectivity, and in some cases software.</a:t>
            </a:r>
          </a:p>
          <a:p>
            <a:pPr lvl="1">
              <a:buFont typeface="Arial" pitchFamily="34" charset="0"/>
              <a:buChar char="•"/>
            </a:pPr>
            <a:r>
              <a:rPr lang="en-US" baseline="0" dirty="0" smtClean="0"/>
              <a:t>With this model, you have less control then when you’re managing your own servers.  For instance, you can’t walk up to a machine, and plug in an external drive to load data.   Or easily make hardware or software adjustments to optimize for performance.  </a:t>
            </a:r>
          </a:p>
          <a:p>
            <a:pPr lvl="1">
              <a:buFont typeface="Arial" pitchFamily="34" charset="0"/>
              <a:buChar char="•"/>
            </a:pPr>
            <a:r>
              <a:rPr lang="en-US" baseline="0" dirty="0" smtClean="0"/>
              <a:t>However, you also have fewer responsibilities when it comes to operating, updating, patching, and managing the environment.  </a:t>
            </a:r>
          </a:p>
          <a:p>
            <a:pPr lvl="1">
              <a:buFont typeface="Arial" pitchFamily="34" charset="0"/>
              <a:buChar char="•"/>
            </a:pPr>
            <a:r>
              <a:rPr lang="en-US" baseline="0" dirty="0" smtClean="0"/>
              <a:t>What is generally much more attractive about a hosted model is the cost model.</a:t>
            </a:r>
          </a:p>
          <a:p>
            <a:pPr lvl="2">
              <a:buFont typeface="Arial" pitchFamily="34" charset="0"/>
              <a:buChar char="•"/>
            </a:pPr>
            <a:r>
              <a:rPr lang="en-US" baseline="0" dirty="0" smtClean="0"/>
              <a:t>The upfront capital costs can be much lower then building out your own infrastructure.   </a:t>
            </a:r>
          </a:p>
          <a:p>
            <a:pPr lvl="2">
              <a:buFont typeface="Arial" pitchFamily="34" charset="0"/>
              <a:buChar char="•"/>
            </a:pPr>
            <a:r>
              <a:rPr lang="en-US" baseline="0" dirty="0" smtClean="0"/>
              <a:t>However, one of the downsides is that you generally pay for the fixed capacity on a monthly basis – even if your application is idle.  </a:t>
            </a:r>
          </a:p>
          <a:p>
            <a:pPr lvl="0">
              <a:buFont typeface="Arial" pitchFamily="34" charset="0"/>
              <a:buChar char="•"/>
            </a:pPr>
            <a:r>
              <a:rPr lang="en-US" baseline="0" dirty="0" smtClean="0"/>
              <a:t>Cloud</a:t>
            </a:r>
          </a:p>
          <a:p>
            <a:pPr lvl="1">
              <a:buFont typeface="Arial" pitchFamily="34" charset="0"/>
              <a:buChar char="•"/>
            </a:pPr>
            <a:r>
              <a:rPr lang="en-US" baseline="0" dirty="0" smtClean="0"/>
              <a:t>What we are starting to see in the industry is the emergency of the cloud as a platform for building and running applications.  </a:t>
            </a:r>
          </a:p>
          <a:p>
            <a:pPr lvl="1">
              <a:buFont typeface="Arial" pitchFamily="34" charset="0"/>
              <a:buChar char="•"/>
            </a:pPr>
            <a:r>
              <a:rPr lang="en-US" baseline="0" dirty="0" smtClean="0"/>
              <a:t>So what is the cloud and how does it relate to these established options for running your apps?</a:t>
            </a:r>
          </a:p>
          <a:p>
            <a:pPr lvl="1">
              <a:buFont typeface="Arial" pitchFamily="34" charset="0"/>
              <a:buChar char="•"/>
            </a:pPr>
            <a:r>
              <a:rPr lang="en-US" baseline="0" dirty="0" smtClean="0"/>
              <a:t>A cloud platform is designed as a shared, multi-tenant infrastructure.</a:t>
            </a:r>
          </a:p>
          <a:p>
            <a:pPr lvl="1">
              <a:buFont typeface="Arial" pitchFamily="34" charset="0"/>
              <a:buChar char="•"/>
            </a:pPr>
            <a:r>
              <a:rPr lang="en-US" baseline="0" dirty="0" smtClean="0"/>
              <a:t>Cloud platforms utilize virtualization to:  share hardware resources, provide isolation of applications or tenants, and also to provide a more dynamic infrastructure.</a:t>
            </a:r>
          </a:p>
          <a:p>
            <a:pPr lvl="1">
              <a:buFont typeface="Arial" pitchFamily="34" charset="0"/>
              <a:buChar char="•"/>
            </a:pPr>
            <a:r>
              <a:rPr lang="en-US" baseline="0" dirty="0" smtClean="0"/>
              <a:t>Ability to scale out your application over multiple server instances.</a:t>
            </a:r>
          </a:p>
          <a:p>
            <a:pPr marL="212981" marR="0" lvl="1" indent="-105829" algn="l" defTabSz="914363" rtl="0" eaLnBrk="1" fontAlgn="auto" latinLnBrk="0" hangingPunct="1">
              <a:lnSpc>
                <a:spcPct val="90000"/>
              </a:lnSpc>
              <a:spcBef>
                <a:spcPts val="0"/>
              </a:spcBef>
              <a:spcAft>
                <a:spcPts val="333"/>
              </a:spcAft>
              <a:buClrTx/>
              <a:buSzTx/>
              <a:buFont typeface="Arial" pitchFamily="34" charset="0"/>
              <a:buChar char="•"/>
              <a:tabLst/>
              <a:defRPr/>
            </a:pPr>
            <a:r>
              <a:rPr lang="en-US" baseline="0" dirty="0" smtClean="0"/>
              <a:t>Because it is a shared infrastructure, there is even less control compared to a hosted environment.  </a:t>
            </a:r>
          </a:p>
          <a:p>
            <a:pPr lvl="1">
              <a:buFont typeface="Arial" pitchFamily="34" charset="0"/>
              <a:buChar char="•"/>
            </a:pPr>
            <a:r>
              <a:rPr lang="en-US" baseline="0" dirty="0" smtClean="0"/>
              <a:t>As this is an emerging space, there is a wide range of different types of cloud solutions.  Some of the solutions focus purely on providing virtualized infrastructure.  Servers you can remote into.  </a:t>
            </a:r>
          </a:p>
          <a:p>
            <a:pPr lvl="1">
              <a:buFont typeface="Arial" pitchFamily="34" charset="0"/>
              <a:buChar char="•"/>
            </a:pPr>
            <a:r>
              <a:rPr lang="en-US" baseline="0" dirty="0" smtClean="0"/>
              <a:t>However, many cloud platforms are starting to focus on raising the level of abstraction – so you can focus on building and deploying applications rather than </a:t>
            </a:r>
            <a:r>
              <a:rPr lang="en-US" baseline="0" dirty="0" err="1" smtClean="0"/>
              <a:t>remoting</a:t>
            </a:r>
            <a:r>
              <a:rPr lang="en-US" baseline="0" dirty="0" smtClean="0"/>
              <a:t> into machines and maintaining or patching servers.  </a:t>
            </a:r>
          </a:p>
          <a:p>
            <a:pPr lvl="2">
              <a:buFont typeface="Arial" pitchFamily="34" charset="0"/>
              <a:buChar char="•"/>
            </a:pPr>
            <a:r>
              <a:rPr lang="en-US" baseline="0" dirty="0" smtClean="0"/>
              <a:t>Old:</a:t>
            </a:r>
          </a:p>
          <a:p>
            <a:pPr lvl="3">
              <a:buFont typeface="Arial" pitchFamily="34" charset="0"/>
              <a:buChar char="•"/>
            </a:pPr>
            <a:r>
              <a:rPr lang="en-US" baseline="0" dirty="0" smtClean="0"/>
              <a:t>Level of abstraction varies greatly today with the solutions in the market</a:t>
            </a:r>
          </a:p>
          <a:p>
            <a:pPr lvl="3">
              <a:buFont typeface="Arial" pitchFamily="34" charset="0"/>
              <a:buChar char="•"/>
            </a:pPr>
            <a:r>
              <a:rPr lang="en-US" baseline="0" dirty="0" smtClean="0"/>
              <a:t>Within the cloud, there are things that are delivered as an infrastructure</a:t>
            </a:r>
          </a:p>
          <a:p>
            <a:pPr lvl="1">
              <a:buFont typeface="Arial" pitchFamily="34" charset="0"/>
              <a:buChar char="•"/>
            </a:pPr>
            <a:r>
              <a:rPr lang="en-US" baseline="0" dirty="0" smtClean="0"/>
              <a:t>Services – services provided by the infrastructure and services you would consume programmatically</a:t>
            </a:r>
          </a:p>
          <a:p>
            <a:pPr lvl="1">
              <a:buFont typeface="Arial" pitchFamily="34" charset="0"/>
              <a:buChar char="•"/>
            </a:pPr>
            <a:r>
              <a:rPr lang="en-US" baseline="0" dirty="0" smtClean="0"/>
              <a:t>Finally, one of the primary reasons why organizations ranging from startups, independent software vendors, and large enterprises are starting to investigate the cloud is the pricing model.   </a:t>
            </a:r>
          </a:p>
          <a:p>
            <a:pPr lvl="2">
              <a:buFont typeface="Arial" pitchFamily="34" charset="0"/>
              <a:buChar char="•"/>
            </a:pPr>
            <a:r>
              <a:rPr lang="en-US" baseline="0" dirty="0" smtClean="0"/>
              <a:t>With a cloud platform, you can expect a pay as you go pricing model – where you pay for what you use.  </a:t>
            </a:r>
          </a:p>
          <a:p>
            <a:pPr marL="0" marR="0" lvl="0" indent="-105829" algn="l" defTabSz="914363" rtl="0" eaLnBrk="1" fontAlgn="auto" latinLnBrk="0" hangingPunct="1">
              <a:lnSpc>
                <a:spcPct val="90000"/>
              </a:lnSpc>
              <a:spcBef>
                <a:spcPts val="0"/>
              </a:spcBef>
              <a:spcAft>
                <a:spcPts val="333"/>
              </a:spcAft>
              <a:buClrTx/>
              <a:buSzTx/>
              <a:buFont typeface="Arial" pitchFamily="34" charset="0"/>
              <a:buChar char="•"/>
              <a:tabLst/>
              <a:defRPr/>
            </a:pPr>
            <a:r>
              <a:rPr lang="en-US" dirty="0" smtClean="0"/>
              <a:t>[build</a:t>
            </a:r>
            <a:r>
              <a:rPr lang="en-US" baseline="0" dirty="0" smtClean="0"/>
              <a:t> arrow] </a:t>
            </a:r>
          </a:p>
          <a:p>
            <a:pPr marL="212981" marR="0" lvl="1" indent="-105829" algn="l" defTabSz="914363" rtl="0" eaLnBrk="1" fontAlgn="auto" latinLnBrk="0" hangingPunct="1">
              <a:lnSpc>
                <a:spcPct val="90000"/>
              </a:lnSpc>
              <a:spcBef>
                <a:spcPts val="0"/>
              </a:spcBef>
              <a:spcAft>
                <a:spcPts val="333"/>
              </a:spcAft>
              <a:buClrTx/>
              <a:buSzTx/>
              <a:buFont typeface="Arial" pitchFamily="34" charset="0"/>
              <a:buChar char="•"/>
              <a:tabLst/>
              <a:defRPr/>
            </a:pPr>
            <a:r>
              <a:rPr lang="en-US" dirty="0" smtClean="0"/>
              <a:t>I believe it’s important to understand that the cloud is part of a continuum.  It is one of</a:t>
            </a:r>
            <a:r>
              <a:rPr lang="en-US" baseline="0" dirty="0" smtClean="0"/>
              <a:t> </a:t>
            </a:r>
            <a:r>
              <a:rPr lang="en-US" dirty="0" smtClean="0"/>
              <a:t>potential</a:t>
            </a:r>
            <a:r>
              <a:rPr lang="en-US" baseline="0" dirty="0" smtClean="0"/>
              <a:t> approaches that you can begin to use to deploy and run your applications.   However, it’s important to understand that the cloud is not the silver bullet.   It is not the perfect solution for every application.  </a:t>
            </a:r>
            <a:endParaRPr lang="en-US" dirty="0" smtClean="0"/>
          </a:p>
          <a:p>
            <a:endParaRPr lang="en-US" dirty="0" smtClean="0"/>
          </a:p>
          <a:p>
            <a:r>
              <a:rPr lang="en-US" b="1" dirty="0" smtClean="0"/>
              <a:t>Notes:</a:t>
            </a:r>
          </a:p>
          <a:p>
            <a:pPr>
              <a:buFont typeface="Arial" pitchFamily="34" charset="0"/>
              <a:buChar char="•"/>
            </a:pPr>
            <a:r>
              <a:rPr lang="en-US" dirty="0" smtClean="0"/>
              <a:t>We view cloud as scale out, automated service management, high availability and multi-tenant</a:t>
            </a:r>
          </a:p>
          <a:p>
            <a:pPr>
              <a:buFont typeface="Arial" pitchFamily="34" charset="0"/>
              <a:buChar char="•"/>
            </a:pPr>
            <a:r>
              <a:rPr lang="en-US" dirty="0" smtClean="0"/>
              <a:t>But cloud has other considerations: location, infrastructure, business model, ownership and management</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69857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2205763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dirty="0" smtClean="0"/>
              <a:t>Slide objectives: </a:t>
            </a:r>
          </a:p>
          <a:p>
            <a:pPr marL="0" marR="0" indent="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dirty="0" smtClean="0"/>
              <a:t>Explain what</a:t>
            </a:r>
            <a:r>
              <a:rPr lang="en-US" baseline="0" dirty="0" smtClean="0"/>
              <a:t> the cloud is in relationship to on-premises servers and hosted severs.   </a:t>
            </a:r>
          </a:p>
          <a:p>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b="1" dirty="0" smtClean="0"/>
              <a:t>Speaking Points: </a:t>
            </a:r>
            <a:endParaRPr lang="en-US" dirty="0" smtClean="0"/>
          </a:p>
          <a:p>
            <a:pPr>
              <a:buFont typeface="Arial" pitchFamily="34" charset="0"/>
              <a:buChar char="•"/>
            </a:pPr>
            <a:r>
              <a:rPr lang="en-US" dirty="0" smtClean="0"/>
              <a:t>To put the cloud in perspective, let’s first think</a:t>
            </a:r>
            <a:r>
              <a:rPr lang="en-US" baseline="0" dirty="0" smtClean="0"/>
              <a:t> about the available options for deploying and running your application today.  </a:t>
            </a:r>
            <a:endParaRPr lang="en-US" dirty="0" smtClean="0"/>
          </a:p>
          <a:p>
            <a:pPr>
              <a:buFont typeface="Arial" pitchFamily="34" charset="0"/>
              <a:buChar char="•"/>
            </a:pPr>
            <a:r>
              <a:rPr lang="en-US" dirty="0" smtClean="0"/>
              <a:t>Today, there are</a:t>
            </a:r>
            <a:r>
              <a:rPr lang="en-US" baseline="0" dirty="0" smtClean="0"/>
              <a:t> a few established approaches for deploying and running applications.</a:t>
            </a:r>
          </a:p>
          <a:p>
            <a:pPr>
              <a:buFont typeface="Arial" pitchFamily="34" charset="0"/>
              <a:buChar char="•"/>
            </a:pPr>
            <a:r>
              <a:rPr lang="en-US" baseline="0" dirty="0" smtClean="0"/>
              <a:t>Server</a:t>
            </a:r>
          </a:p>
          <a:p>
            <a:pPr lvl="1">
              <a:buFont typeface="Arial" pitchFamily="34" charset="0"/>
              <a:buChar char="•"/>
            </a:pPr>
            <a:r>
              <a:rPr lang="en-US" baseline="0" dirty="0" smtClean="0"/>
              <a:t>On one side you have on-premises servers or a self-hosted model.  </a:t>
            </a:r>
          </a:p>
          <a:p>
            <a:pPr lvl="1">
              <a:buFont typeface="Arial" pitchFamily="34" charset="0"/>
              <a:buChar char="•"/>
            </a:pPr>
            <a:r>
              <a:rPr lang="en-US" baseline="0" dirty="0" smtClean="0"/>
              <a:t>With on-premises servers, you bring your own machines, connectivity, software, and in some cases software licenses.</a:t>
            </a:r>
          </a:p>
          <a:p>
            <a:pPr lvl="1">
              <a:buFont typeface="Arial" pitchFamily="34" charset="0"/>
              <a:buChar char="•"/>
            </a:pPr>
            <a:r>
              <a:rPr lang="en-US" baseline="0" dirty="0" smtClean="0"/>
              <a:t>You have complete control of the environment, the software stack, the hardware, etc.</a:t>
            </a:r>
          </a:p>
          <a:p>
            <a:pPr lvl="1">
              <a:buFont typeface="Arial" pitchFamily="34" charset="0"/>
              <a:buChar char="•"/>
            </a:pPr>
            <a:r>
              <a:rPr lang="en-US" baseline="0" dirty="0" smtClean="0"/>
              <a:t>However, you also have complete responsibility.   Your organization must have the skills and expertise to operate and manage the environment and software.   You must take on the responsibility of patching the environment, replacing hardware, etc.</a:t>
            </a:r>
          </a:p>
          <a:p>
            <a:pPr lvl="1">
              <a:buFont typeface="Arial" pitchFamily="34" charset="0"/>
              <a:buChar char="•"/>
            </a:pPr>
            <a:r>
              <a:rPr lang="en-US" baseline="0" dirty="0" smtClean="0"/>
              <a:t>These days, very few people want to be in this business.  </a:t>
            </a:r>
          </a:p>
          <a:p>
            <a:pPr lvl="1">
              <a:buFont typeface="Arial" pitchFamily="34" charset="0"/>
              <a:buChar char="•"/>
            </a:pPr>
            <a:r>
              <a:rPr lang="en-US" baseline="0" dirty="0" smtClean="0"/>
              <a:t>However, on-premises servers are not going away anytime soon.  </a:t>
            </a:r>
          </a:p>
          <a:p>
            <a:pPr lvl="1">
              <a:buFont typeface="Arial" pitchFamily="34" charset="0"/>
              <a:buChar char="•"/>
            </a:pPr>
            <a:r>
              <a:rPr lang="en-US" baseline="0" dirty="0" smtClean="0"/>
              <a:t>In some cases organizations have to maintain solutions running in an on-premises environment due to regulatory, data, or privacy requirements.</a:t>
            </a:r>
          </a:p>
          <a:p>
            <a:pPr lvl="0">
              <a:buFont typeface="Arial" pitchFamily="34" charset="0"/>
              <a:buChar char="•"/>
            </a:pPr>
            <a:r>
              <a:rPr lang="en-US" baseline="0" dirty="0" smtClean="0"/>
              <a:t>Hosted Servers</a:t>
            </a:r>
          </a:p>
          <a:p>
            <a:pPr lvl="1">
              <a:buFont typeface="Arial" pitchFamily="34" charset="0"/>
              <a:buChar char="•"/>
            </a:pPr>
            <a:r>
              <a:rPr lang="en-US" baseline="0" dirty="0" smtClean="0"/>
              <a:t>An established alternative to the on-premises model is with a hosted environment.</a:t>
            </a:r>
          </a:p>
          <a:p>
            <a:pPr lvl="1">
              <a:buFont typeface="Arial" pitchFamily="34" charset="0"/>
              <a:buChar char="•"/>
            </a:pPr>
            <a:r>
              <a:rPr lang="en-US" baseline="0" dirty="0" smtClean="0"/>
              <a:t>With hosted servers, you are effectively renting capacity – including machines, connectivity, and in some cases software.</a:t>
            </a:r>
          </a:p>
          <a:p>
            <a:pPr lvl="1">
              <a:buFont typeface="Arial" pitchFamily="34" charset="0"/>
              <a:buChar char="•"/>
            </a:pPr>
            <a:r>
              <a:rPr lang="en-US" baseline="0" dirty="0" smtClean="0"/>
              <a:t>With this model, you have less control then when you’re managing your own servers.  For instance, you can’t walk up to a machine, and plug in an external drive to load data.   Or easily make hardware or software adjustments to optimize for performance.  </a:t>
            </a:r>
          </a:p>
          <a:p>
            <a:pPr lvl="1">
              <a:buFont typeface="Arial" pitchFamily="34" charset="0"/>
              <a:buChar char="•"/>
            </a:pPr>
            <a:r>
              <a:rPr lang="en-US" baseline="0" dirty="0" smtClean="0"/>
              <a:t>However, you also have fewer responsibilities when it comes to operating, updating, patching, and managing the environment.  </a:t>
            </a:r>
          </a:p>
          <a:p>
            <a:pPr lvl="1">
              <a:buFont typeface="Arial" pitchFamily="34" charset="0"/>
              <a:buChar char="•"/>
            </a:pPr>
            <a:r>
              <a:rPr lang="en-US" baseline="0" dirty="0" smtClean="0"/>
              <a:t>What is generally much more attractive about a hosted model is the cost model.</a:t>
            </a:r>
          </a:p>
          <a:p>
            <a:pPr lvl="2">
              <a:buFont typeface="Arial" pitchFamily="34" charset="0"/>
              <a:buChar char="•"/>
            </a:pPr>
            <a:r>
              <a:rPr lang="en-US" baseline="0" dirty="0" smtClean="0"/>
              <a:t>The upfront capital costs can be much lower then building out your own infrastructure.   </a:t>
            </a:r>
          </a:p>
          <a:p>
            <a:pPr lvl="2">
              <a:buFont typeface="Arial" pitchFamily="34" charset="0"/>
              <a:buChar char="•"/>
            </a:pPr>
            <a:r>
              <a:rPr lang="en-US" baseline="0" dirty="0" smtClean="0"/>
              <a:t>However, one of the downsides is that you generally pay for the fixed capacity on a monthly basis – even if your application is idle.  </a:t>
            </a:r>
          </a:p>
          <a:p>
            <a:pPr lvl="0">
              <a:buFont typeface="Arial" pitchFamily="34" charset="0"/>
              <a:buChar char="•"/>
            </a:pPr>
            <a:r>
              <a:rPr lang="en-US" baseline="0" dirty="0" smtClean="0"/>
              <a:t>Cloud</a:t>
            </a:r>
          </a:p>
          <a:p>
            <a:pPr lvl="1">
              <a:buFont typeface="Arial" pitchFamily="34" charset="0"/>
              <a:buChar char="•"/>
            </a:pPr>
            <a:r>
              <a:rPr lang="en-US" baseline="0" dirty="0" smtClean="0"/>
              <a:t>What we are starting to see in the industry is the emergency of the cloud as a platform for building and running applications.  </a:t>
            </a:r>
          </a:p>
          <a:p>
            <a:pPr lvl="1">
              <a:buFont typeface="Arial" pitchFamily="34" charset="0"/>
              <a:buChar char="•"/>
            </a:pPr>
            <a:r>
              <a:rPr lang="en-US" baseline="0" dirty="0" smtClean="0"/>
              <a:t>So what is the cloud and how does it relate to these established options for running your apps?</a:t>
            </a:r>
          </a:p>
          <a:p>
            <a:pPr lvl="1">
              <a:buFont typeface="Arial" pitchFamily="34" charset="0"/>
              <a:buChar char="•"/>
            </a:pPr>
            <a:r>
              <a:rPr lang="en-US" baseline="0" dirty="0" smtClean="0"/>
              <a:t>A cloud platform is designed as a shared, multi-tenant infrastructure.</a:t>
            </a:r>
          </a:p>
          <a:p>
            <a:pPr lvl="1">
              <a:buFont typeface="Arial" pitchFamily="34" charset="0"/>
              <a:buChar char="•"/>
            </a:pPr>
            <a:r>
              <a:rPr lang="en-US" baseline="0" dirty="0" smtClean="0"/>
              <a:t>Cloud platforms utilize virtualization to:  share hardware resources, provide isolation of applications or tenants, and also to provide a more dynamic infrastructure.</a:t>
            </a:r>
          </a:p>
          <a:p>
            <a:pPr lvl="1">
              <a:buFont typeface="Arial" pitchFamily="34" charset="0"/>
              <a:buChar char="•"/>
            </a:pPr>
            <a:r>
              <a:rPr lang="en-US" baseline="0" dirty="0" smtClean="0"/>
              <a:t>Ability to scale out your application over multiple server instances.</a:t>
            </a:r>
          </a:p>
          <a:p>
            <a:pPr marL="212981" marR="0" lvl="1" indent="-105829" algn="l" defTabSz="914363" rtl="0" eaLnBrk="1" fontAlgn="auto" latinLnBrk="0" hangingPunct="1">
              <a:lnSpc>
                <a:spcPct val="90000"/>
              </a:lnSpc>
              <a:spcBef>
                <a:spcPts val="0"/>
              </a:spcBef>
              <a:spcAft>
                <a:spcPts val="333"/>
              </a:spcAft>
              <a:buClrTx/>
              <a:buSzTx/>
              <a:buFont typeface="Arial" pitchFamily="34" charset="0"/>
              <a:buChar char="•"/>
              <a:tabLst/>
              <a:defRPr/>
            </a:pPr>
            <a:r>
              <a:rPr lang="en-US" baseline="0" dirty="0" smtClean="0"/>
              <a:t>Because it is a shared infrastructure, there is even less control compared to a hosted environment.  </a:t>
            </a:r>
          </a:p>
          <a:p>
            <a:pPr lvl="1">
              <a:buFont typeface="Arial" pitchFamily="34" charset="0"/>
              <a:buChar char="•"/>
            </a:pPr>
            <a:r>
              <a:rPr lang="en-US" baseline="0" dirty="0" smtClean="0"/>
              <a:t>As this is an emerging space, there is a wide range of different types of cloud solutions.  Some of the solutions focus purely on providing virtualized infrastructure.  Servers you can remote into.  </a:t>
            </a:r>
          </a:p>
          <a:p>
            <a:pPr lvl="1">
              <a:buFont typeface="Arial" pitchFamily="34" charset="0"/>
              <a:buChar char="•"/>
            </a:pPr>
            <a:r>
              <a:rPr lang="en-US" baseline="0" dirty="0" smtClean="0"/>
              <a:t>However, many cloud platforms are starting to focus on raising the level of abstraction – so you can focus on building and deploying applications rather than </a:t>
            </a:r>
            <a:r>
              <a:rPr lang="en-US" baseline="0" dirty="0" err="1" smtClean="0"/>
              <a:t>remoting</a:t>
            </a:r>
            <a:r>
              <a:rPr lang="en-US" baseline="0" dirty="0" smtClean="0"/>
              <a:t> into machines and maintaining or patching servers.  </a:t>
            </a:r>
          </a:p>
          <a:p>
            <a:pPr lvl="2">
              <a:buFont typeface="Arial" pitchFamily="34" charset="0"/>
              <a:buChar char="•"/>
            </a:pPr>
            <a:r>
              <a:rPr lang="en-US" baseline="0" dirty="0" smtClean="0"/>
              <a:t>Old:</a:t>
            </a:r>
          </a:p>
          <a:p>
            <a:pPr lvl="3">
              <a:buFont typeface="Arial" pitchFamily="34" charset="0"/>
              <a:buChar char="•"/>
            </a:pPr>
            <a:r>
              <a:rPr lang="en-US" baseline="0" dirty="0" smtClean="0"/>
              <a:t>Level of abstraction varies greatly today with the solutions in the market</a:t>
            </a:r>
          </a:p>
          <a:p>
            <a:pPr lvl="3">
              <a:buFont typeface="Arial" pitchFamily="34" charset="0"/>
              <a:buChar char="•"/>
            </a:pPr>
            <a:r>
              <a:rPr lang="en-US" baseline="0" dirty="0" smtClean="0"/>
              <a:t>Within the cloud, there are things that are delivered as an infrastructure</a:t>
            </a:r>
          </a:p>
          <a:p>
            <a:pPr lvl="1">
              <a:buFont typeface="Arial" pitchFamily="34" charset="0"/>
              <a:buChar char="•"/>
            </a:pPr>
            <a:r>
              <a:rPr lang="en-US" baseline="0" dirty="0" smtClean="0"/>
              <a:t>Services – services provided by the infrastructure and services you would consume programmatically</a:t>
            </a:r>
          </a:p>
          <a:p>
            <a:pPr lvl="1">
              <a:buFont typeface="Arial" pitchFamily="34" charset="0"/>
              <a:buChar char="•"/>
            </a:pPr>
            <a:r>
              <a:rPr lang="en-US" baseline="0" dirty="0" smtClean="0"/>
              <a:t>Finally, one of the primary reasons why organizations ranging from startups, independent software vendors, and large enterprises are starting to investigate the cloud is the pricing model.   </a:t>
            </a:r>
          </a:p>
          <a:p>
            <a:pPr lvl="2">
              <a:buFont typeface="Arial" pitchFamily="34" charset="0"/>
              <a:buChar char="•"/>
            </a:pPr>
            <a:r>
              <a:rPr lang="en-US" baseline="0" dirty="0" smtClean="0"/>
              <a:t>With a cloud platform, you can expect a pay as you go pricing model – where you pay for what you use.  </a:t>
            </a:r>
          </a:p>
          <a:p>
            <a:pPr marL="0" marR="0" lvl="0" indent="-105829" algn="l" defTabSz="914363" rtl="0" eaLnBrk="1" fontAlgn="auto" latinLnBrk="0" hangingPunct="1">
              <a:lnSpc>
                <a:spcPct val="90000"/>
              </a:lnSpc>
              <a:spcBef>
                <a:spcPts val="0"/>
              </a:spcBef>
              <a:spcAft>
                <a:spcPts val="333"/>
              </a:spcAft>
              <a:buClrTx/>
              <a:buSzTx/>
              <a:buFont typeface="Arial" pitchFamily="34" charset="0"/>
              <a:buChar char="•"/>
              <a:tabLst/>
              <a:defRPr/>
            </a:pPr>
            <a:r>
              <a:rPr lang="en-US" dirty="0" smtClean="0"/>
              <a:t>[build</a:t>
            </a:r>
            <a:r>
              <a:rPr lang="en-US" baseline="0" dirty="0" smtClean="0"/>
              <a:t> arrow] </a:t>
            </a:r>
          </a:p>
          <a:p>
            <a:pPr marL="212981" marR="0" lvl="1" indent="-105829" algn="l" defTabSz="914363" rtl="0" eaLnBrk="1" fontAlgn="auto" latinLnBrk="0" hangingPunct="1">
              <a:lnSpc>
                <a:spcPct val="90000"/>
              </a:lnSpc>
              <a:spcBef>
                <a:spcPts val="0"/>
              </a:spcBef>
              <a:spcAft>
                <a:spcPts val="333"/>
              </a:spcAft>
              <a:buClrTx/>
              <a:buSzTx/>
              <a:buFont typeface="Arial" pitchFamily="34" charset="0"/>
              <a:buChar char="•"/>
              <a:tabLst/>
              <a:defRPr/>
            </a:pPr>
            <a:r>
              <a:rPr lang="en-US" dirty="0" smtClean="0"/>
              <a:t>I believe it’s important to understand that the cloud is part of a continuum.  It is one of</a:t>
            </a:r>
            <a:r>
              <a:rPr lang="en-US" baseline="0" dirty="0" smtClean="0"/>
              <a:t> </a:t>
            </a:r>
            <a:r>
              <a:rPr lang="en-US" dirty="0" smtClean="0"/>
              <a:t>potential</a:t>
            </a:r>
            <a:r>
              <a:rPr lang="en-US" baseline="0" dirty="0" smtClean="0"/>
              <a:t> approaches that you can begin to use to deploy and run your applications.   However, it’s important to understand that the cloud is not the silver bullet.   It is not the perfect solution for every application.  </a:t>
            </a:r>
            <a:endParaRPr lang="en-US" dirty="0" smtClean="0"/>
          </a:p>
          <a:p>
            <a:endParaRPr lang="en-US" dirty="0" smtClean="0"/>
          </a:p>
          <a:p>
            <a:r>
              <a:rPr lang="en-US" b="1" dirty="0" smtClean="0"/>
              <a:t>Notes:</a:t>
            </a:r>
          </a:p>
          <a:p>
            <a:pPr>
              <a:buFont typeface="Arial" pitchFamily="34" charset="0"/>
              <a:buChar char="•"/>
            </a:pPr>
            <a:r>
              <a:rPr lang="en-US" dirty="0" smtClean="0"/>
              <a:t>We view cloud as scale out, automated service management, high availability and multi-tenant</a:t>
            </a:r>
          </a:p>
          <a:p>
            <a:pPr>
              <a:buFont typeface="Arial" pitchFamily="34" charset="0"/>
              <a:buChar char="•"/>
            </a:pPr>
            <a:r>
              <a:rPr lang="en-US" dirty="0" smtClean="0"/>
              <a:t>But cloud has other considerations: location, infrastructure, business model, ownership and management</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905000"/>
            <a:ext cx="7681913" cy="1523495"/>
          </a:xfrm>
        </p:spPr>
        <p:txBody>
          <a:bodyPr>
            <a:noAutofit/>
          </a:bodyPr>
          <a:lstStyle>
            <a:lvl1pPr>
              <a:lnSpc>
                <a:spcPct val="90000"/>
              </a:lnSpc>
              <a:defRPr sz="5400">
                <a:gradFill flip="none" rotWithShape="1">
                  <a:gsLst>
                    <a:gs pos="0">
                      <a:schemeClr val="tx1"/>
                    </a:gs>
                    <a:gs pos="86000">
                      <a:schemeClr val="tx1"/>
                    </a:gs>
                  </a:gsLst>
                  <a:lin ang="5400000" scaled="0"/>
                  <a:tileRect/>
                </a:gra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0" y="4344988"/>
            <a:ext cx="7681914" cy="461665"/>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Microsoft Confidential</a:t>
            </a:r>
            <a:endParaRPr lang="en-US" dirty="0"/>
          </a:p>
        </p:txBody>
      </p:sp>
      <p:pic>
        <p:nvPicPr>
          <p:cNvPr id="3" name="Picture 3" descr="C:\Users\monical\Desktop\ADMIN\DVD_ART34\Artwork_Imagery\Icons - Illustrations\_WINDOWS VISTA ICONS\Video camera digital Camcorder.png"/>
          <p:cNvPicPr>
            <a:picLocks noChangeAspect="1" noChangeArrowheads="1"/>
          </p:cNvPicPr>
          <p:nvPr userDrawn="1"/>
        </p:nvPicPr>
        <p:blipFill>
          <a:blip r:embed="rId2"/>
          <a:stretch>
            <a:fillRect/>
          </a:stretch>
        </p:blipFill>
        <p:spPr bwMode="auto">
          <a:xfrm>
            <a:off x="626444" y="1104405"/>
            <a:ext cx="1791197" cy="1791195"/>
          </a:xfrm>
          <a:prstGeom prst="rect">
            <a:avLst/>
          </a:prstGeom>
          <a:noFill/>
          <a:ln>
            <a:noFill/>
          </a:ln>
        </p:spPr>
      </p:pic>
      <p:pic>
        <p:nvPicPr>
          <p:cNvPr id="4" name="Picture 4" descr="C:\Users\monical\Desktop\ADMIN\DVD_ART34\Artwork_Imagery\Icons - Illustrations\_WINDOWS VISTA ICONS\Camera photo digital.png"/>
          <p:cNvPicPr>
            <a:picLocks noChangeAspect="1" noChangeArrowheads="1"/>
          </p:cNvPicPr>
          <p:nvPr userDrawn="1"/>
        </p:nvPicPr>
        <p:blipFill>
          <a:blip r:embed="rId3"/>
          <a:stretch>
            <a:fillRect/>
          </a:stretch>
        </p:blipFill>
        <p:spPr bwMode="auto">
          <a:xfrm>
            <a:off x="2590800" y="2016037"/>
            <a:ext cx="1791197" cy="1791195"/>
          </a:xfrm>
          <a:prstGeom prst="rect">
            <a:avLst/>
          </a:prstGeom>
          <a:noFill/>
          <a:ln>
            <a:noFill/>
          </a:ln>
        </p:spPr>
      </p:pic>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4"/>
          <a:stretch>
            <a:fillRect/>
          </a:stretch>
        </p:blipFill>
        <p:spPr bwMode="auto">
          <a:xfrm>
            <a:off x="6934200" y="1115955"/>
            <a:ext cx="1791197" cy="1791195"/>
          </a:xfrm>
          <a:prstGeom prst="rect">
            <a:avLst/>
          </a:prstGeom>
          <a:noFill/>
          <a:ln>
            <a:noFill/>
          </a:ln>
        </p:spPr>
      </p:pic>
      <p:pic>
        <p:nvPicPr>
          <p:cNvPr id="6" name="Picture 9" descr="C:\Users\monical\Desktop\ADMIN\DVD_ART34\Artwork_Imagery\Icons - Illustrations\_WINDOWS SERVER ICONS\Symbols\X don't no not okay approved bad.png"/>
          <p:cNvPicPr>
            <a:picLocks noChangeAspect="1" noChangeArrowheads="1"/>
          </p:cNvPicPr>
          <p:nvPr userDrawn="1"/>
        </p:nvPicPr>
        <p:blipFill>
          <a:blip r:embed="rId5"/>
          <a:stretch>
            <a:fillRect/>
          </a:stretch>
        </p:blipFill>
        <p:spPr bwMode="auto">
          <a:xfrm>
            <a:off x="2923014" y="2466217"/>
            <a:ext cx="945153" cy="851967"/>
          </a:xfrm>
          <a:prstGeom prst="rect">
            <a:avLst/>
          </a:prstGeom>
          <a:noFill/>
          <a:ln>
            <a:noFill/>
          </a:ln>
        </p:spPr>
      </p:pic>
      <p:pic>
        <p:nvPicPr>
          <p:cNvPr id="7" name="Picture 3" descr="\\server3\InternalBin\Resource DVD 35\DVD_ART35\Artwork_Imagery\Icons - Illustrations\_WINDOWS VISTA ICONS\Keyboard.png"/>
          <p:cNvPicPr>
            <a:picLocks noChangeAspect="1" noChangeArrowheads="1"/>
          </p:cNvPicPr>
          <p:nvPr userDrawn="1"/>
        </p:nvPicPr>
        <p:blipFill>
          <a:blip r:embed="rId6"/>
          <a:srcRect/>
          <a:stretch>
            <a:fillRect/>
          </a:stretch>
        </p:blipFill>
        <p:spPr bwMode="auto">
          <a:xfrm>
            <a:off x="4786612" y="1898753"/>
            <a:ext cx="1865218" cy="1865218"/>
          </a:xfrm>
          <a:prstGeom prst="rect">
            <a:avLst/>
          </a:prstGeom>
          <a:noFill/>
        </p:spPr>
      </p:pic>
      <p:pic>
        <p:nvPicPr>
          <p:cNvPr id="8" name="Picture 9" descr="C:\Users\monical\Desktop\ADMIN\DVD_ART34\Artwork_Imagery\Icons - Illustrations\_WINDOWS SERVER ICONS\Symbols\X don't no not okay approved bad.png"/>
          <p:cNvPicPr>
            <a:picLocks noChangeAspect="1" noChangeArrowheads="1"/>
          </p:cNvPicPr>
          <p:nvPr userDrawn="1"/>
        </p:nvPicPr>
        <p:blipFill>
          <a:blip r:embed="rId5"/>
          <a:stretch>
            <a:fillRect/>
          </a:stretch>
        </p:blipFill>
        <p:spPr bwMode="auto">
          <a:xfrm>
            <a:off x="1076455" y="1638903"/>
            <a:ext cx="945153" cy="851967"/>
          </a:xfrm>
          <a:prstGeom prst="rect">
            <a:avLst/>
          </a:prstGeom>
          <a:noFill/>
          <a:ln>
            <a:noFill/>
          </a:ln>
        </p:spPr>
      </p:pic>
      <p:pic>
        <p:nvPicPr>
          <p:cNvPr id="9" name="Picture 9" descr="C:\Users\monical\Desktop\ADMIN\DVD_ART34\Artwork_Imagery\Icons - Illustrations\_WINDOWS SERVER ICONS\Symbols\X don't no not okay approved bad.png"/>
          <p:cNvPicPr>
            <a:picLocks noChangeAspect="1" noChangeArrowheads="1"/>
          </p:cNvPicPr>
          <p:nvPr userDrawn="1"/>
        </p:nvPicPr>
        <p:blipFill>
          <a:blip r:embed="rId5"/>
          <a:stretch>
            <a:fillRect/>
          </a:stretch>
        </p:blipFill>
        <p:spPr bwMode="auto">
          <a:xfrm>
            <a:off x="5227047" y="2466217"/>
            <a:ext cx="945153" cy="851967"/>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5"/>
          <a:stretch>
            <a:fillRect/>
          </a:stretch>
        </p:blipFill>
        <p:spPr bwMode="auto">
          <a:xfrm>
            <a:off x="7424748" y="1528071"/>
            <a:ext cx="945153" cy="851967"/>
          </a:xfrm>
          <a:prstGeom prst="rect">
            <a:avLst/>
          </a:prstGeom>
          <a:noFill/>
          <a:ln>
            <a:noFill/>
          </a:ln>
        </p:spPr>
      </p:pic>
      <p:sp>
        <p:nvSpPr>
          <p:cNvPr id="11" name="Freeform 9"/>
          <p:cNvSpPr>
            <a:spLocks/>
          </p:cNvSpPr>
          <p:nvPr userDrawn="1"/>
        </p:nvSpPr>
        <p:spPr bwMode="invGray">
          <a:xfrm>
            <a:off x="-1" y="3526972"/>
            <a:ext cx="9144001" cy="3359892"/>
          </a:xfrm>
          <a:custGeom>
            <a:avLst/>
            <a:gdLst/>
            <a:ahLst/>
            <a:cxnLst>
              <a:cxn ang="0">
                <a:pos x="6912" y="1510"/>
              </a:cxn>
              <a:cxn ang="0">
                <a:pos x="0" y="1510"/>
              </a:cxn>
              <a:cxn ang="0">
                <a:pos x="0" y="0"/>
              </a:cxn>
              <a:cxn ang="0">
                <a:pos x="0" y="0"/>
              </a:cxn>
              <a:cxn ang="0">
                <a:pos x="68" y="12"/>
              </a:cxn>
              <a:cxn ang="0">
                <a:pos x="266" y="44"/>
              </a:cxn>
              <a:cxn ang="0">
                <a:pos x="408" y="65"/>
              </a:cxn>
              <a:cxn ang="0">
                <a:pos x="579" y="89"/>
              </a:cxn>
              <a:cxn ang="0">
                <a:pos x="775" y="114"/>
              </a:cxn>
              <a:cxn ang="0">
                <a:pos x="997" y="140"/>
              </a:cxn>
              <a:cxn ang="0">
                <a:pos x="1241" y="166"/>
              </a:cxn>
              <a:cxn ang="0">
                <a:pos x="1508" y="191"/>
              </a:cxn>
              <a:cxn ang="0">
                <a:pos x="1793" y="215"/>
              </a:cxn>
              <a:cxn ang="0">
                <a:pos x="1943" y="225"/>
              </a:cxn>
              <a:cxn ang="0">
                <a:pos x="2099" y="236"/>
              </a:cxn>
              <a:cxn ang="0">
                <a:pos x="2256" y="246"/>
              </a:cxn>
              <a:cxn ang="0">
                <a:pos x="2420" y="255"/>
              </a:cxn>
              <a:cxn ang="0">
                <a:pos x="2585" y="261"/>
              </a:cxn>
              <a:cxn ang="0">
                <a:pos x="2756" y="268"/>
              </a:cxn>
              <a:cxn ang="0">
                <a:pos x="2930" y="273"/>
              </a:cxn>
              <a:cxn ang="0">
                <a:pos x="3106" y="277"/>
              </a:cxn>
              <a:cxn ang="0">
                <a:pos x="3287" y="280"/>
              </a:cxn>
              <a:cxn ang="0">
                <a:pos x="3470" y="280"/>
              </a:cxn>
              <a:cxn ang="0">
                <a:pos x="3470" y="280"/>
              </a:cxn>
              <a:cxn ang="0">
                <a:pos x="3652" y="280"/>
              </a:cxn>
              <a:cxn ang="0">
                <a:pos x="3832" y="277"/>
              </a:cxn>
              <a:cxn ang="0">
                <a:pos x="4009" y="273"/>
              </a:cxn>
              <a:cxn ang="0">
                <a:pos x="4182" y="268"/>
              </a:cxn>
              <a:cxn ang="0">
                <a:pos x="4352" y="261"/>
              </a:cxn>
              <a:cxn ang="0">
                <a:pos x="4518" y="255"/>
              </a:cxn>
              <a:cxn ang="0">
                <a:pos x="4680" y="246"/>
              </a:cxn>
              <a:cxn ang="0">
                <a:pos x="4837" y="236"/>
              </a:cxn>
              <a:cxn ang="0">
                <a:pos x="4991" y="225"/>
              </a:cxn>
              <a:cxn ang="0">
                <a:pos x="5140" y="215"/>
              </a:cxn>
              <a:cxn ang="0">
                <a:pos x="5423" y="191"/>
              </a:cxn>
              <a:cxn ang="0">
                <a:pos x="5686" y="166"/>
              </a:cxn>
              <a:cxn ang="0">
                <a:pos x="5928" y="140"/>
              </a:cxn>
              <a:cxn ang="0">
                <a:pos x="6147" y="114"/>
              </a:cxn>
              <a:cxn ang="0">
                <a:pos x="6342" y="89"/>
              </a:cxn>
              <a:cxn ang="0">
                <a:pos x="6509" y="65"/>
              </a:cxn>
              <a:cxn ang="0">
                <a:pos x="6651" y="44"/>
              </a:cxn>
              <a:cxn ang="0">
                <a:pos x="6763" y="26"/>
              </a:cxn>
              <a:cxn ang="0">
                <a:pos x="6845" y="12"/>
              </a:cxn>
              <a:cxn ang="0">
                <a:pos x="6912" y="0"/>
              </a:cxn>
              <a:cxn ang="0">
                <a:pos x="6912" y="1510"/>
              </a:cxn>
            </a:cxnLst>
            <a:rect l="0" t="0" r="r" b="b"/>
            <a:pathLst>
              <a:path w="6912" h="1510">
                <a:moveTo>
                  <a:pt x="6912" y="1510"/>
                </a:moveTo>
                <a:lnTo>
                  <a:pt x="0" y="1510"/>
                </a:lnTo>
                <a:lnTo>
                  <a:pt x="0" y="0"/>
                </a:lnTo>
                <a:lnTo>
                  <a:pt x="0" y="0"/>
                </a:lnTo>
                <a:lnTo>
                  <a:pt x="68" y="12"/>
                </a:lnTo>
                <a:lnTo>
                  <a:pt x="266" y="44"/>
                </a:lnTo>
                <a:lnTo>
                  <a:pt x="408" y="65"/>
                </a:lnTo>
                <a:lnTo>
                  <a:pt x="579" y="89"/>
                </a:lnTo>
                <a:lnTo>
                  <a:pt x="775" y="114"/>
                </a:lnTo>
                <a:lnTo>
                  <a:pt x="997" y="140"/>
                </a:lnTo>
                <a:lnTo>
                  <a:pt x="1241" y="166"/>
                </a:lnTo>
                <a:lnTo>
                  <a:pt x="1508" y="191"/>
                </a:lnTo>
                <a:lnTo>
                  <a:pt x="1793" y="215"/>
                </a:lnTo>
                <a:lnTo>
                  <a:pt x="1943" y="225"/>
                </a:lnTo>
                <a:lnTo>
                  <a:pt x="2099" y="236"/>
                </a:lnTo>
                <a:lnTo>
                  <a:pt x="2256" y="246"/>
                </a:lnTo>
                <a:lnTo>
                  <a:pt x="2420" y="255"/>
                </a:lnTo>
                <a:lnTo>
                  <a:pt x="2585" y="261"/>
                </a:lnTo>
                <a:lnTo>
                  <a:pt x="2756" y="268"/>
                </a:lnTo>
                <a:lnTo>
                  <a:pt x="2930" y="273"/>
                </a:lnTo>
                <a:lnTo>
                  <a:pt x="3106" y="277"/>
                </a:lnTo>
                <a:lnTo>
                  <a:pt x="3287" y="280"/>
                </a:lnTo>
                <a:lnTo>
                  <a:pt x="3470" y="280"/>
                </a:lnTo>
                <a:lnTo>
                  <a:pt x="3470" y="280"/>
                </a:lnTo>
                <a:lnTo>
                  <a:pt x="3652" y="280"/>
                </a:lnTo>
                <a:lnTo>
                  <a:pt x="3832" y="277"/>
                </a:lnTo>
                <a:lnTo>
                  <a:pt x="4009" y="273"/>
                </a:lnTo>
                <a:lnTo>
                  <a:pt x="4182" y="268"/>
                </a:lnTo>
                <a:lnTo>
                  <a:pt x="4352" y="261"/>
                </a:lnTo>
                <a:lnTo>
                  <a:pt x="4518" y="255"/>
                </a:lnTo>
                <a:lnTo>
                  <a:pt x="4680" y="246"/>
                </a:lnTo>
                <a:lnTo>
                  <a:pt x="4837" y="236"/>
                </a:lnTo>
                <a:lnTo>
                  <a:pt x="4991" y="225"/>
                </a:lnTo>
                <a:lnTo>
                  <a:pt x="5140" y="215"/>
                </a:lnTo>
                <a:lnTo>
                  <a:pt x="5423" y="191"/>
                </a:lnTo>
                <a:lnTo>
                  <a:pt x="5686" y="166"/>
                </a:lnTo>
                <a:lnTo>
                  <a:pt x="5928" y="140"/>
                </a:lnTo>
                <a:lnTo>
                  <a:pt x="6147" y="114"/>
                </a:lnTo>
                <a:lnTo>
                  <a:pt x="6342" y="89"/>
                </a:lnTo>
                <a:lnTo>
                  <a:pt x="6509" y="65"/>
                </a:lnTo>
                <a:lnTo>
                  <a:pt x="6651" y="44"/>
                </a:lnTo>
                <a:lnTo>
                  <a:pt x="6763" y="26"/>
                </a:lnTo>
                <a:lnTo>
                  <a:pt x="6845" y="12"/>
                </a:lnTo>
                <a:lnTo>
                  <a:pt x="6912" y="0"/>
                </a:lnTo>
                <a:lnTo>
                  <a:pt x="6912" y="1510"/>
                </a:lnTo>
                <a:close/>
              </a:path>
            </a:pathLst>
          </a:custGeom>
          <a:gradFill flip="none" rotWithShape="1">
            <a:gsLst>
              <a:gs pos="0">
                <a:schemeClr val="accent6">
                  <a:alpha val="22000"/>
                </a:schemeClr>
              </a:gs>
              <a:gs pos="100000">
                <a:schemeClr val="bg1">
                  <a:alpha val="35000"/>
                </a:schemeClr>
              </a:gs>
            </a:gsLst>
            <a:lin ang="16200000" scaled="1"/>
            <a:tileRect/>
          </a:gradFill>
          <a:ln w="10000" cap="flat" cmpd="sng" algn="ctr">
            <a:noFill/>
            <a:prstDash val="solid"/>
            <a:headEnd type="none" w="med" len="med"/>
            <a:tailEnd type="none" w="med" len="med"/>
          </a:ln>
          <a:effectLst/>
          <a:scene3d>
            <a:camera prst="orthographicFront" fov="0">
              <a:rot lat="0" lon="0" rev="0"/>
            </a:camera>
            <a:lightRig rig="brightRoom" dir="tl">
              <a:rot lat="0" lon="0" rev="8700000"/>
            </a:lightRig>
          </a:scene3d>
          <a:sp3d>
            <a:bevelT w="0" h="0"/>
            <a:contourClr>
              <a:srgbClr xmlns:mc="http://schemas.openxmlformats.org/markup-compatibility/2006" xmlns:a14="http://schemas.microsoft.com/office/drawing/2010/main" val="4595D1" mc:Ignorable="">
                <a:shade val="80000"/>
              </a:srgbClr>
            </a:contourClr>
          </a:sp3d>
        </p:spPr>
        <p:txBody>
          <a:bodyPr vert="horz" wrap="square" lIns="109728" tIns="54864" rIns="109728" bIns="54864" numCol="1" rtlCol="0" anchor="ctr" anchorCtr="0" compatLnSpc="1">
            <a:prstTxWarp prst="textNoShape">
              <a:avLst/>
            </a:prstTxWarp>
          </a:bodyPr>
          <a:lstStyle/>
          <a:p>
            <a:pPr marL="0" marR="0" lvl="0" indent="0" algn="ctr" defTabSz="1305739" rtl="0" eaLnBrk="1" fontAlgn="base" latinLnBrk="0" hangingPunct="1">
              <a:lnSpc>
                <a:spcPct val="100000"/>
              </a:lnSpc>
              <a:spcBef>
                <a:spcPct val="0"/>
              </a:spcBef>
              <a:spcAft>
                <a:spcPct val="0"/>
              </a:spcAft>
              <a:buClrTx/>
              <a:buSzTx/>
              <a:buFontTx/>
              <a:buNone/>
              <a:tabLst/>
              <a:defRPr/>
            </a:pPr>
            <a:endParaRPr kumimoji="0" lang="en-US" sz="5700" b="0" i="0" u="none" strike="noStrike" kern="1200" cap="none" spc="0" normalizeH="0" baseline="0" noProof="0" dirty="0" smtClean="0">
              <a:ln>
                <a:noFill/>
              </a:ln>
              <a:solidFill>
                <a:srgbClr xmlns:mc="http://schemas.openxmlformats.org/markup-compatibility/2006" xmlns:a14="http://schemas.microsoft.com/office/drawing/2010/main" val="000000" mc:Ignorable=""/>
              </a:solidFill>
              <a:effectLst/>
              <a:uLnTx/>
              <a:uFillTx/>
              <a:latin typeface="Segoe" pitchFamily="34" charset="0"/>
              <a:ea typeface="+mn-ea"/>
              <a:cs typeface="+mn-cs"/>
            </a:endParaRPr>
          </a:p>
        </p:txBody>
      </p:sp>
      <p:sp>
        <p:nvSpPr>
          <p:cNvPr id="12" name="Rectangle 1"/>
          <p:cNvSpPr>
            <a:spLocks noChangeArrowheads="1"/>
          </p:cNvSpPr>
          <p:nvPr userDrawn="1"/>
        </p:nvSpPr>
        <p:spPr bwMode="auto">
          <a:xfrm>
            <a:off x="732424" y="4952635"/>
            <a:ext cx="7679152" cy="14481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noAutofit/>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sz="1800" b="0" i="1" u="none" strike="noStrike" cap="none" normalizeH="0" baseline="0" dirty="0" smtClean="0">
                <a:ln>
                  <a:noFill/>
                </a:ln>
                <a:gradFill>
                  <a:gsLst>
                    <a:gs pos="0">
                      <a:schemeClr val="tx1"/>
                    </a:gs>
                    <a:gs pos="50000">
                      <a:schemeClr val="tx1"/>
                    </a:gs>
                  </a:gsLst>
                  <a:lin ang="5400000" scaled="0"/>
                </a:gradFill>
                <a:effectLst/>
                <a:latin typeface="+mn-lt"/>
                <a:ea typeface="Calibri" pitchFamily="34" charset="0"/>
                <a:cs typeface="Arial" pitchFamily="34" charset="0"/>
              </a:rPr>
              <a:t>TechReady content is Microsoft Confidential</a:t>
            </a:r>
            <a:br>
              <a:rPr kumimoji="0" lang="en-US" sz="1800" b="0" i="1" u="none" strike="noStrike" cap="none" normalizeH="0" baseline="0" dirty="0" smtClean="0">
                <a:ln>
                  <a:noFill/>
                </a:ln>
                <a:gradFill>
                  <a:gsLst>
                    <a:gs pos="0">
                      <a:schemeClr val="tx1"/>
                    </a:gs>
                    <a:gs pos="50000">
                      <a:schemeClr val="tx1"/>
                    </a:gs>
                  </a:gsLst>
                  <a:lin ang="5400000" scaled="0"/>
                </a:gradFill>
                <a:effectLst/>
                <a:latin typeface="+mn-lt"/>
                <a:ea typeface="Calibri" pitchFamily="34" charset="0"/>
                <a:cs typeface="Arial" pitchFamily="34" charset="0"/>
              </a:rPr>
            </a:br>
            <a:r>
              <a:rPr kumimoji="0" lang="en-US" sz="1800" b="0" i="1" u="none" strike="noStrike" kern="1200" cap="none" normalizeH="0" baseline="0" dirty="0" smtClean="0">
                <a:ln>
                  <a:noFill/>
                </a:ln>
                <a:gradFill>
                  <a:gsLst>
                    <a:gs pos="0">
                      <a:schemeClr val="tx1"/>
                    </a:gs>
                    <a:gs pos="50000">
                      <a:schemeClr val="tx1"/>
                    </a:gs>
                  </a:gsLst>
                  <a:lin ang="5400000" scaled="0"/>
                </a:gradFill>
                <a:effectLst/>
                <a:latin typeface="+mn-lt"/>
                <a:ea typeface="Calibri" pitchFamily="34" charset="0"/>
                <a:cs typeface="Arial" pitchFamily="34" charset="0"/>
              </a:rPr>
              <a:t>DO NOT </a:t>
            </a:r>
            <a:r>
              <a:rPr kumimoji="0" lang="en-US" sz="1800" b="0" i="1" u="none" strike="noStrike" cap="none" normalizeH="0" baseline="0" dirty="0" smtClean="0">
                <a:ln>
                  <a:noFill/>
                </a:ln>
                <a:gradFill>
                  <a:gsLst>
                    <a:gs pos="0">
                      <a:schemeClr val="tx1"/>
                    </a:gs>
                    <a:gs pos="50000">
                      <a:schemeClr val="tx1"/>
                    </a:gs>
                  </a:gsLst>
                  <a:lin ang="5400000" scaled="0"/>
                </a:gradFill>
                <a:effectLst/>
                <a:latin typeface="+mn-lt"/>
                <a:ea typeface="Calibri" pitchFamily="34" charset="0"/>
                <a:cs typeface="Arial" pitchFamily="34" charset="0"/>
              </a:rPr>
              <a:t>post TechReady content to any blogs or external Websites</a:t>
            </a:r>
            <a:br>
              <a:rPr kumimoji="0" lang="en-US" sz="1800" b="0" i="1" u="none" strike="noStrike" cap="none" normalizeH="0" baseline="0" dirty="0" smtClean="0">
                <a:ln>
                  <a:noFill/>
                </a:ln>
                <a:gradFill>
                  <a:gsLst>
                    <a:gs pos="0">
                      <a:schemeClr val="tx1"/>
                    </a:gs>
                    <a:gs pos="50000">
                      <a:schemeClr val="tx1"/>
                    </a:gs>
                  </a:gsLst>
                  <a:lin ang="5400000" scaled="0"/>
                </a:gradFill>
                <a:effectLst/>
                <a:latin typeface="+mn-lt"/>
                <a:ea typeface="Calibri" pitchFamily="34" charset="0"/>
                <a:cs typeface="Arial" pitchFamily="34" charset="0"/>
              </a:rPr>
            </a:br>
            <a:r>
              <a:rPr kumimoji="0" lang="en-US" sz="1800" b="0" i="1" u="none" strike="noStrike" cap="none" normalizeH="0" baseline="0" dirty="0" smtClean="0">
                <a:ln>
                  <a:noFill/>
                </a:ln>
                <a:gradFill>
                  <a:gsLst>
                    <a:gs pos="0">
                      <a:schemeClr val="tx1"/>
                    </a:gs>
                    <a:gs pos="50000">
                      <a:schemeClr val="tx1"/>
                    </a:gs>
                  </a:gsLst>
                  <a:lin ang="5400000" scaled="0"/>
                </a:gradFill>
                <a:effectLst/>
                <a:latin typeface="+mn-lt"/>
                <a:ea typeface="Calibri" pitchFamily="34" charset="0"/>
                <a:cs typeface="Arial" pitchFamily="34" charset="0"/>
              </a:rPr>
              <a:t>DO NOT take photos or video of Sessions or Slides throughout the TechReady Event  </a:t>
            </a:r>
          </a:p>
          <a:p>
            <a:pPr marL="0" marR="0" lvl="0" indent="0" algn="ctr" defTabSz="914400" rtl="0" eaLnBrk="1" fontAlgn="base" latinLnBrk="0" hangingPunct="1">
              <a:lnSpc>
                <a:spcPct val="150000"/>
              </a:lnSpc>
              <a:spcBef>
                <a:spcPct val="0"/>
              </a:spcBef>
              <a:spcAft>
                <a:spcPct val="0"/>
              </a:spcAft>
              <a:buClrTx/>
              <a:buSzTx/>
              <a:buFontTx/>
              <a:buNone/>
              <a:tabLst/>
            </a:pPr>
            <a:r>
              <a:rPr kumimoji="0" lang="en-US" sz="1800" b="0" i="1" u="none" strike="noStrike" cap="none" normalizeH="0" baseline="0" dirty="0" smtClean="0">
                <a:ln>
                  <a:noFill/>
                </a:ln>
                <a:gradFill>
                  <a:gsLst>
                    <a:gs pos="0">
                      <a:schemeClr val="tx1"/>
                    </a:gs>
                    <a:gs pos="50000">
                      <a:schemeClr val="tx1"/>
                    </a:gs>
                  </a:gsLst>
                  <a:lin ang="5400000" scaled="0"/>
                </a:gradFill>
                <a:effectLst/>
                <a:latin typeface="+mn-lt"/>
                <a:ea typeface="Calibri" pitchFamily="34" charset="0"/>
                <a:cs typeface="Arial" pitchFamily="34" charset="0"/>
              </a:rPr>
              <a:t>All appropriate content will be made available on-demand </a:t>
            </a:r>
            <a:r>
              <a:rPr kumimoji="0" lang="en-US" sz="1800" b="0" i="1" u="none" strike="noStrike" cap="none" normalizeH="0" baseline="0" dirty="0" smtClean="0">
                <a:ln>
                  <a:noFill/>
                </a:ln>
                <a:solidFill>
                  <a:schemeClr val="tx1"/>
                </a:solidFill>
                <a:effectLst/>
                <a:latin typeface="+mn-lt"/>
                <a:ea typeface="Calibri" pitchFamily="34" charset="0"/>
                <a:cs typeface="Arial" pitchFamily="34" charset="0"/>
              </a:rPr>
              <a:t/>
            </a:r>
            <a:br>
              <a:rPr kumimoji="0" lang="en-US" sz="1800" b="0" i="1" u="none" strike="noStrike" cap="none" normalizeH="0" baseline="0" dirty="0" smtClean="0">
                <a:ln>
                  <a:noFill/>
                </a:ln>
                <a:solidFill>
                  <a:schemeClr val="tx1"/>
                </a:solidFill>
                <a:effectLst/>
                <a:latin typeface="+mn-lt"/>
                <a:ea typeface="Calibri" pitchFamily="34" charset="0"/>
                <a:cs typeface="Arial" pitchFamily="34" charset="0"/>
              </a:rPr>
            </a:br>
            <a:r>
              <a:rPr kumimoji="0" lang="en-US" sz="1800" b="0" i="1" u="none" strike="noStrike" kern="1200" cap="none" normalizeH="0" baseline="0" dirty="0" smtClean="0">
                <a:ln>
                  <a:noFill/>
                </a:ln>
                <a:gradFill>
                  <a:gsLst>
                    <a:gs pos="0">
                      <a:schemeClr val="tx1"/>
                    </a:gs>
                    <a:gs pos="50000">
                      <a:schemeClr val="tx1"/>
                    </a:gs>
                  </a:gsLst>
                  <a:lin ang="5400000" scaled="0"/>
                </a:gradFill>
                <a:effectLst/>
                <a:latin typeface="+mn-lt"/>
                <a:ea typeface="Calibri" pitchFamily="34" charset="0"/>
                <a:cs typeface="Arial" pitchFamily="34" charset="0"/>
              </a:rPr>
              <a:t>post event via </a:t>
            </a:r>
            <a:r>
              <a:rPr kumimoji="0" lang="en-US" sz="1800" b="0" i="1" u="sng" strike="noStrike" cap="none" normalizeH="0" baseline="0" dirty="0" smtClean="0">
                <a:ln>
                  <a:noFill/>
                </a:ln>
                <a:gradFill>
                  <a:gsLst>
                    <a:gs pos="0">
                      <a:schemeClr val="tx2"/>
                    </a:gs>
                    <a:gs pos="50000">
                      <a:schemeClr val="tx2"/>
                    </a:gs>
                  </a:gsLst>
                  <a:lin ang="5400000" scaled="0"/>
                </a:gradFill>
                <a:effectLst/>
                <a:latin typeface="+mn-lt"/>
                <a:ea typeface="Calibri" pitchFamily="34" charset="0"/>
                <a:cs typeface="Arial" pitchFamily="34" charset="0"/>
              </a:rPr>
              <a:t>https://www.mytechready.com</a:t>
            </a:r>
            <a:r>
              <a:rPr kumimoji="0" lang="en-US" sz="1800" b="0" i="1" u="none" strike="noStrike" cap="none" normalizeH="0" baseline="0" dirty="0" smtClean="0">
                <a:ln>
                  <a:noFill/>
                </a:ln>
                <a:gradFill>
                  <a:gsLst>
                    <a:gs pos="0">
                      <a:schemeClr val="tx2"/>
                    </a:gs>
                    <a:gs pos="50000">
                      <a:schemeClr val="tx2"/>
                    </a:gs>
                  </a:gsLst>
                  <a:lin ang="5400000" scaled="0"/>
                </a:gradFill>
                <a:effectLst/>
                <a:latin typeface="+mn-lt"/>
                <a:ea typeface="Calibri" pitchFamily="34" charset="0"/>
                <a:cs typeface="Arial" pitchFamily="34" charset="0"/>
              </a:rPr>
              <a:t> </a:t>
            </a:r>
            <a:br>
              <a:rPr kumimoji="0" lang="en-US" sz="1800" b="0" i="1" u="none" strike="noStrike" cap="none" normalizeH="0" baseline="0" dirty="0" smtClean="0">
                <a:ln>
                  <a:noFill/>
                </a:ln>
                <a:gradFill>
                  <a:gsLst>
                    <a:gs pos="0">
                      <a:schemeClr val="tx2"/>
                    </a:gs>
                    <a:gs pos="50000">
                      <a:schemeClr val="tx2"/>
                    </a:gs>
                  </a:gsLst>
                  <a:lin ang="5400000" scaled="0"/>
                </a:gradFill>
                <a:effectLst/>
                <a:latin typeface="+mn-lt"/>
                <a:ea typeface="Calibri" pitchFamily="34" charset="0"/>
                <a:cs typeface="Arial" pitchFamily="34" charset="0"/>
              </a:rPr>
            </a:br>
            <a:endParaRPr kumimoji="0" lang="en-US" sz="1800" b="0" i="1" u="sng" strike="noStrike" kern="1200" cap="none" normalizeH="0" baseline="0" dirty="0" smtClean="0">
              <a:ln>
                <a:noFill/>
              </a:ln>
              <a:gradFill>
                <a:gsLst>
                  <a:gs pos="0">
                    <a:schemeClr val="tx2"/>
                  </a:gs>
                  <a:gs pos="50000">
                    <a:schemeClr val="tx2"/>
                  </a:gs>
                </a:gsLst>
                <a:lin ang="5400000" scaled="0"/>
              </a:gradFill>
              <a:effectLst/>
              <a:latin typeface="+mn-lt"/>
              <a:ea typeface="Calibri" pitchFamily="34" charset="0"/>
              <a:cs typeface="Arial" pitchFamily="34" charset="0"/>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0" fill="hold" nodeType="withEffect">
                                  <p:stCondLst>
                                    <p:cond delay="100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53" presetClass="entr" presetSubtype="0" fill="hold" nodeType="withEffect">
                                  <p:stCondLst>
                                    <p:cond delay="100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par>
                                <p:cTn id="20" presetID="53" presetClass="entr" presetSubtype="0" fill="hold" nodeType="withEffect">
                                  <p:stCondLst>
                                    <p:cond delay="100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9663" y="1416051"/>
            <a:ext cx="7681913" cy="1523495"/>
          </a:xfrm>
        </p:spPr>
        <p:txBody>
          <a:bodyPr anchor="ctr">
            <a:noAutofit/>
          </a:bodyPr>
          <a:lstStyle>
            <a:lvl1pPr>
              <a:lnSpc>
                <a:spcPct val="90000"/>
              </a:lnSpc>
              <a:defRPr sz="4800">
                <a:solidFill>
                  <a:schemeClr val="tx1"/>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729663" y="3657601"/>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xmlns:mc="http://schemas.openxmlformats.org/markup-compatibility/2006" xmlns:a14="http://schemas.microsoft.com/office/drawing/2010/main" val="F4C19A" mc:Ignorable=""/>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xmlns:mc="http://schemas.openxmlformats.org/markup-compatibility/2006" xmlns:a14="http://schemas.microsoft.com/office/drawing/2010/main" val="F4C19A" mc:Ignorable=""/>
              </a:solidFill>
              <a:effectLst/>
              <a:uLnTx/>
              <a:uFillTx/>
              <a:latin typeface="+mn-lt"/>
              <a:ea typeface="+mn-ea"/>
              <a:cs typeface="+mn-cs"/>
            </a:endParaRPr>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9663" y="1416051"/>
            <a:ext cx="7681913" cy="1523495"/>
          </a:xfrm>
        </p:spPr>
        <p:txBody>
          <a:bodyPr anchor="ctr">
            <a:noAutofit/>
          </a:bodyPr>
          <a:lstStyle>
            <a:lvl1pPr>
              <a:lnSpc>
                <a:spcPct val="90000"/>
              </a:lnSpc>
              <a:defRPr sz="4800">
                <a:solidFill>
                  <a:schemeClr val="tx1"/>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729663" y="3657601"/>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xmlns:mc="http://schemas.openxmlformats.org/markup-compatibility/2006" xmlns:a14="http://schemas.microsoft.com/office/drawing/2010/main" val="F4C19A" mc:Ignorable=""/>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xmlns:mc="http://schemas.openxmlformats.org/markup-compatibility/2006" xmlns:a14="http://schemas.microsoft.com/office/drawing/2010/main" val="F4C19A" mc:Ignorable=""/>
              </a:solidFill>
              <a:effectLst/>
              <a:uLnTx/>
              <a:uFillTx/>
              <a:latin typeface="+mn-lt"/>
              <a:ea typeface="+mn-ea"/>
              <a:cs typeface="+mn-cs"/>
            </a:endParaRPr>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381506"/>
            <a:ext cx="6994362" cy="1523494"/>
          </a:xfrm>
        </p:spPr>
        <p:txBody>
          <a:bodyPr anchor="b" anchorCtr="0">
            <a:noAutofit/>
          </a:bodyPr>
          <a:lstStyle>
            <a:lvl1pPr>
              <a:lnSpc>
                <a:spcPct val="90000"/>
              </a:lnSpc>
              <a:defRPr sz="48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0013" y="3657601"/>
            <a:ext cx="6994362"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370012" y="1905000"/>
            <a:ext cx="6994950" cy="1384994"/>
          </a:xfrm>
          <a:scene3d>
            <a:camera prst="orthographicFront"/>
            <a:lightRig rig="contrasting" dir="t"/>
          </a:scene3d>
          <a:sp3d/>
        </p:spPr>
        <p:txBody>
          <a:bodyPr anchor="t" anchorCtr="0">
            <a:noAutofit/>
            <a:sp3d extrusionH="57150">
              <a:bevelT w="19050" h="31750"/>
              <a:contourClr>
                <a:srgbClr xmlns:mc="http://schemas.openxmlformats.org/markup-compatibility/2006" xmlns:a14="http://schemas.microsoft.com/office/drawing/2010/main" val="CCFF99" mc:Ignorable=""/>
              </a:contourClr>
            </a:sp3d>
          </a:bodyPr>
          <a:lstStyle>
            <a:lvl1pPr marL="0" indent="0" algn="l">
              <a:buFont typeface="Arial" pitchFamily="34" charset="0"/>
              <a:buNone/>
              <a:defRPr kumimoji="0" lang="en-US" sz="10000" b="0" i="0" u="none" strike="noStrike" kern="1200" cap="none" spc="-500" normalizeH="0" baseline="0" noProof="0" dirty="0" smtClean="0">
                <a:ln w="11430"/>
                <a:gradFill flip="none" rotWithShape="1">
                  <a:gsLst>
                    <a:gs pos="0">
                      <a:srgbClr xmlns:mc="http://schemas.openxmlformats.org/markup-compatibility/2006" xmlns:a14="http://schemas.microsoft.com/office/drawing/2010/main" val="FFFFFF" mc:Ignorable=""/>
                    </a:gs>
                    <a:gs pos="28000">
                      <a:srgbClr xmlns:mc="http://schemas.openxmlformats.org/markup-compatibility/2006" xmlns:a14="http://schemas.microsoft.com/office/drawing/2010/main" val="F6C9A8" mc:Ignorable=""/>
                    </a:gs>
                    <a:gs pos="62000">
                      <a:srgbClr xmlns:mc="http://schemas.openxmlformats.org/markup-compatibility/2006" xmlns:a14="http://schemas.microsoft.com/office/drawing/2010/main" val="ED9655" mc:Ignorable=""/>
                    </a:gs>
                    <a:gs pos="88000">
                      <a:srgbClr xmlns:mc="http://schemas.openxmlformats.org/markup-compatibility/2006" xmlns:a14="http://schemas.microsoft.com/office/drawing/2010/main" val="EA883E" mc:Ignorable=""/>
                    </a:gs>
                  </a:gsLst>
                  <a:lin ang="5400000" scaled="1"/>
                  <a:tileRect/>
                </a:gradFill>
                <a:effectLst/>
                <a:uLnTx/>
                <a:uFillTx/>
                <a:latin typeface="Calibri" pitchFamily="34" charset="0"/>
                <a:ea typeface="+mn-ea"/>
                <a:cs typeface="+mn-cs"/>
              </a:defRPr>
            </a:lvl1pPr>
          </a:lstStyle>
          <a:p>
            <a:pPr lvl="0"/>
            <a:r>
              <a:rPr lang="en-US" dirty="0" smtClean="0"/>
              <a:t>click to…</a:t>
            </a:r>
          </a:p>
        </p:txBody>
      </p:sp>
      <p:sp>
        <p:nvSpPr>
          <p:cNvPr id="5"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xmlns:mc="http://schemas.openxmlformats.org/markup-compatibility/2006" xmlns:a14="http://schemas.microsoft.com/office/drawing/2010/main" val="F2B486" mc:Ignorable=""/>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xmlns:mc="http://schemas.openxmlformats.org/markup-compatibility/2006" xmlns:a14="http://schemas.microsoft.com/office/drawing/2010/main" val="F2B486" mc:Ignorable=""/>
              </a:solidFill>
              <a:effectLst/>
              <a:uLnTx/>
              <a:uFillTx/>
              <a:latin typeface="+mn-lt"/>
              <a:ea typeface="+mn-ea"/>
              <a:cs typeface="+mn-cs"/>
            </a:endParaRPr>
          </a:p>
        </p:txBody>
      </p:sp>
    </p:spTree>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1"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1" y="1411554"/>
            <a:ext cx="41148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0"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2" y="1411554"/>
            <a:ext cx="411701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5"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ight background developer code">
    <p:spTree>
      <p:nvGrpSpPr>
        <p:cNvPr id="1" name=""/>
        <p:cNvGrpSpPr/>
        <p:nvPr/>
      </p:nvGrpSpPr>
      <p:grpSpPr>
        <a:xfrm>
          <a:off x="0" y="0"/>
          <a:ext cx="0" cy="0"/>
          <a:chOff x="0" y="0"/>
          <a:chExt cx="0" cy="0"/>
        </a:xfrm>
      </p:grpSpPr>
      <p:pic>
        <p:nvPicPr>
          <p:cNvPr id="8" name="Picture 7" descr="white-orange shape for code slide.png"/>
          <p:cNvPicPr>
            <a:picLocks noChangeAspect="1"/>
          </p:cNvPicPr>
          <p:nvPr/>
        </p:nvPicPr>
        <p:blipFill>
          <a:blip r:embed="rId2"/>
          <a:stretch>
            <a:fillRect/>
          </a:stretch>
        </p:blipFill>
        <p:spPr bwMode="white">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387055" y="1572364"/>
            <a:ext cx="8346073" cy="1698927"/>
          </a:xfrm>
        </p:spPr>
        <p:txBody>
          <a:bodyPr/>
          <a:lstStyle>
            <a:lvl1pPr marL="0" indent="0">
              <a:lnSpc>
                <a:spcPct val="80000"/>
              </a:lnSpc>
              <a:buFontTx/>
              <a:buNone/>
              <a:defRPr sz="2800" b="0">
                <a:solidFill>
                  <a:srgbClr xmlns:mc="http://schemas.openxmlformats.org/markup-compatibility/2006" xmlns:a14="http://schemas.microsoft.com/office/drawing/2010/main" val="000000" mc:Ignorable=""/>
                </a:solidFill>
                <a:latin typeface="Consolas" pitchFamily="49" charset="0"/>
                <a:cs typeface="Courier New" pitchFamily="49" charset="0"/>
              </a:defRPr>
            </a:lvl1pPr>
            <a:lvl2pPr marL="457200" indent="6350">
              <a:lnSpc>
                <a:spcPct val="80000"/>
              </a:lnSpc>
              <a:buFontTx/>
              <a:buNone/>
              <a:defRPr sz="2400" b="0">
                <a:solidFill>
                  <a:srgbClr xmlns:mc="http://schemas.openxmlformats.org/markup-compatibility/2006" xmlns:a14="http://schemas.microsoft.com/office/drawing/2010/main" val="000000" mc:Ignorable=""/>
                </a:solidFill>
                <a:latin typeface="Consolas" pitchFamily="49" charset="0"/>
                <a:cs typeface="Courier New" pitchFamily="49" charset="0"/>
              </a:defRPr>
            </a:lvl2pPr>
            <a:lvl3pPr marL="796925" indent="0">
              <a:lnSpc>
                <a:spcPct val="80000"/>
              </a:lnSpc>
              <a:buFontTx/>
              <a:buNone/>
              <a:defRPr sz="2000" b="0">
                <a:solidFill>
                  <a:srgbClr xmlns:mc="http://schemas.openxmlformats.org/markup-compatibility/2006" xmlns:a14="http://schemas.microsoft.com/office/drawing/2010/main" val="000000" mc:Ignorable=""/>
                </a:solidFill>
                <a:latin typeface="Consolas" pitchFamily="49" charset="0"/>
                <a:cs typeface="Courier New" pitchFamily="49" charset="0"/>
              </a:defRPr>
            </a:lvl3pPr>
            <a:lvl4pPr marL="1147763" indent="20638">
              <a:lnSpc>
                <a:spcPct val="80000"/>
              </a:lnSpc>
              <a:buFontTx/>
              <a:buNone/>
              <a:defRPr sz="2000" b="0">
                <a:solidFill>
                  <a:srgbClr xmlns:mc="http://schemas.openxmlformats.org/markup-compatibility/2006" xmlns:a14="http://schemas.microsoft.com/office/drawing/2010/main" val="000000" mc:Ignorable=""/>
                </a:solidFill>
                <a:latin typeface="Consolas" pitchFamily="49" charset="0"/>
                <a:cs typeface="Courier New" pitchFamily="49" charset="0"/>
              </a:defRPr>
            </a:lvl4pPr>
            <a:lvl5pPr marL="1489075" indent="0">
              <a:lnSpc>
                <a:spcPct val="80000"/>
              </a:lnSpc>
              <a:buFontTx/>
              <a:buNone/>
              <a:defRPr sz="2000" b="0">
                <a:solidFill>
                  <a:srgbClr xmlns:mc="http://schemas.openxmlformats.org/markup-compatibility/2006" xmlns:a14="http://schemas.microsoft.com/office/drawing/2010/main" val="000000" mc:Ignorable=""/>
                </a:solidFill>
                <a:latin typeface="Consolas" pitchFamily="49" charset="0"/>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905000"/>
            <a:ext cx="7043208" cy="1523494"/>
          </a:xfrm>
        </p:spPr>
        <p:txBody>
          <a:bodyPr anchor="t" anchorCtr="0">
            <a:noAutofit/>
          </a:bodyPr>
          <a:lstStyle>
            <a:lvl1pPr algn="l" defTabSz="914363" rtl="0" eaLnBrk="1" latinLnBrk="0" hangingPunct="1">
              <a:lnSpc>
                <a:spcPct val="90000"/>
              </a:lnSpc>
              <a:spcBef>
                <a:spcPct val="0"/>
              </a:spcBef>
              <a:buNone/>
              <a:defRPr lang="en-US" sz="54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838200" y="4343400"/>
            <a:ext cx="3429000" cy="461665"/>
          </a:xfrm>
        </p:spPr>
        <p:txBody>
          <a:bodyPr>
            <a:noAutofit/>
          </a:bodyPr>
          <a:lstStyle>
            <a:lvl1pPr marL="0" indent="0" algn="l" defTabSz="914363" rtl="0" eaLnBrk="1" latinLnBrk="0" hangingPunct="1">
              <a:lnSpc>
                <a:spcPct val="90000"/>
              </a:lnSpc>
              <a:spcBef>
                <a:spcPts val="0"/>
              </a:spcBef>
              <a:buSzPct val="85000"/>
              <a:buFontTx/>
              <a:buNone/>
              <a:defRPr lang="en-US" sz="3200"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072886" y="228600"/>
            <a:ext cx="7690114" cy="138499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000" b="1" i="1" u="none" strike="noStrike" kern="1200" cap="none" spc="-642"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14363" rtl="0" eaLnBrk="1" latinLnBrk="0" hangingPunct="1">
              <a:lnSpc>
                <a:spcPct val="90000"/>
              </a:lnSpc>
              <a:spcBef>
                <a:spcPct val="20000"/>
              </a:spcBef>
              <a:buSzPct val="85000"/>
              <a:buFont typeface="Arial" pitchFamily="34" charset="0"/>
              <a:buNone/>
            </a:pPr>
            <a:r>
              <a:rPr lang="en-US" dirty="0" smtClean="0"/>
              <a:t>click to…</a:t>
            </a:r>
          </a:p>
        </p:txBody>
      </p:sp>
    </p:spTree>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xmlns:p14="http://schemas.microsoft.com/office/powerpoint/2010/mai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Q &amp;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1219700" y="1466589"/>
            <a:ext cx="6994950" cy="1384994"/>
          </a:xfrm>
          <a:scene3d>
            <a:camera prst="orthographicFront"/>
            <a:lightRig rig="contrasting" dir="t"/>
          </a:scene3d>
          <a:sp3d/>
        </p:spPr>
        <p:txBody>
          <a:bodyPr anchor="t" anchorCtr="0">
            <a:noAutofit/>
            <a:sp3d extrusionH="57150">
              <a:bevelT w="19050" h="31750"/>
              <a:contourClr>
                <a:srgbClr xmlns:mc="http://schemas.openxmlformats.org/markup-compatibility/2006" xmlns:a14="http://schemas.microsoft.com/office/drawing/2010/main" val="CCFF99" mc:Ignorable=""/>
              </a:contourClr>
            </a:sp3d>
          </a:bodyPr>
          <a:lstStyle>
            <a:lvl1pPr marL="0" indent="0" algn="l">
              <a:buFont typeface="Arial" pitchFamily="34" charset="0"/>
              <a:buNone/>
              <a:defRPr kumimoji="0" lang="en-US" sz="10000" b="0" i="0" u="none" strike="noStrike" kern="1200" cap="none" spc="-500" normalizeH="0" baseline="0" noProof="0" dirty="0" smtClean="0">
                <a:ln w="11430"/>
                <a:gradFill flip="none" rotWithShape="1">
                  <a:gsLst>
                    <a:gs pos="0">
                      <a:srgbClr xmlns:mc="http://schemas.openxmlformats.org/markup-compatibility/2006" xmlns:a14="http://schemas.microsoft.com/office/drawing/2010/main" val="FFFFFF" mc:Ignorable=""/>
                    </a:gs>
                    <a:gs pos="28000">
                      <a:srgbClr xmlns:mc="http://schemas.openxmlformats.org/markup-compatibility/2006" xmlns:a14="http://schemas.microsoft.com/office/drawing/2010/main" val="F6C9A8" mc:Ignorable=""/>
                    </a:gs>
                    <a:gs pos="62000">
                      <a:srgbClr xmlns:mc="http://schemas.openxmlformats.org/markup-compatibility/2006" xmlns:a14="http://schemas.microsoft.com/office/drawing/2010/main" val="ED9655" mc:Ignorable=""/>
                    </a:gs>
                    <a:gs pos="88000">
                      <a:srgbClr xmlns:mc="http://schemas.openxmlformats.org/markup-compatibility/2006" xmlns:a14="http://schemas.microsoft.com/office/drawing/2010/main" val="EA883E" mc:Ignorable=""/>
                    </a:gs>
                  </a:gsLst>
                  <a:lin ang="5400000" scaled="1"/>
                  <a:tileRect/>
                </a:gradFill>
                <a:effectLst/>
                <a:uLnTx/>
                <a:uFillTx/>
                <a:latin typeface="Calibri" pitchFamily="34" charset="0"/>
                <a:ea typeface="+mn-ea"/>
                <a:cs typeface="+mn-cs"/>
              </a:defRPr>
            </a:lvl1pPr>
          </a:lstStyle>
          <a:p>
            <a:pPr lvl="0"/>
            <a:r>
              <a:rPr lang="en-US" dirty="0" smtClean="0"/>
              <a:t>Q &amp; A</a:t>
            </a:r>
          </a:p>
        </p:txBody>
      </p:sp>
      <p:sp>
        <p:nvSpPr>
          <p:cNvPr id="5"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xmlns:mc="http://schemas.openxmlformats.org/markup-compatibility/2006" xmlns:a14="http://schemas.microsoft.com/office/drawing/2010/main" val="F2B486" mc:Ignorable=""/>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xmlns:mc="http://schemas.openxmlformats.org/markup-compatibility/2006" xmlns:a14="http://schemas.microsoft.com/office/drawing/2010/main" val="F2B486" mc:Ignorable=""/>
              </a:solidFill>
              <a:effectLst/>
              <a:uLnTx/>
              <a:uFillTx/>
              <a:latin typeface="+mn-lt"/>
              <a:ea typeface="+mn-ea"/>
              <a:cs typeface="+mn-cs"/>
            </a:endParaRPr>
          </a:p>
        </p:txBody>
      </p:sp>
    </p:spTree>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resentation Outline">
    <p:bg bwMode="black">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p:txBody>
          <a:bodyPr/>
          <a:lstStyle>
            <a:lvl1pPr marL="0" marR="0" indent="0" defTabSz="914363" rtl="0" eaLnBrk="1" fontAlgn="auto" latinLnBrk="0" hangingPunct="1">
              <a:lnSpc>
                <a:spcPct val="90000"/>
              </a:lnSpc>
              <a:spcBef>
                <a:spcPct val="0"/>
              </a:spcBef>
              <a:spcAft>
                <a:spcPts val="0"/>
              </a:spcAft>
              <a:tabLst/>
              <a:defRPr/>
            </a:lvl1pPr>
          </a:lstStyle>
          <a:p>
            <a:pPr marL="0" marR="0" lvl="0" indent="0" defTabSz="914363" rtl="0" eaLnBrk="1" fontAlgn="auto" latinLnBrk="0" hangingPunct="1">
              <a:lnSpc>
                <a:spcPct val="90000"/>
              </a:lnSpc>
              <a:spcBef>
                <a:spcPct val="0"/>
              </a:spcBef>
              <a:spcAft>
                <a:spcPts val="0"/>
              </a:spcAft>
              <a:tabLst/>
              <a:defRPr/>
            </a:pPr>
            <a:r>
              <a:rPr kumimoji="0" lang="en-US" sz="48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Presentation Outline (hidden slide):</a:t>
            </a:r>
            <a:endParaRPr kumimoji="0" lang="en-US" sz="4800" b="0" i="0" u="none" strike="noStrike" kern="1200" cap="none" spc="-100" normalizeH="0" baseline="0" noProof="0" dirty="0">
              <a:ln w="3175">
                <a:noFill/>
              </a:ln>
              <a:solidFill>
                <a:schemeClr val="tx1"/>
              </a:solidFill>
              <a:effectLst/>
              <a:uLnTx/>
              <a:uFillTx/>
              <a:latin typeface="Calibri" pitchFamily="34" charset="0"/>
              <a:ea typeface="+mn-ea"/>
              <a:cs typeface="Arial" charset="0"/>
            </a:endParaRPr>
          </a:p>
        </p:txBody>
      </p:sp>
      <p:sp>
        <p:nvSpPr>
          <p:cNvPr id="6" name="Text Placeholder 5"/>
          <p:cNvSpPr>
            <a:spLocks noGrp="1"/>
          </p:cNvSpPr>
          <p:nvPr>
            <p:ph type="body" sz="quarter" idx="10" hasCustomPrompt="1"/>
          </p:nvPr>
        </p:nvSpPr>
        <p:spPr bwMode="white">
          <a:xfrm>
            <a:off x="381000" y="1114816"/>
            <a:ext cx="8382000" cy="2382191"/>
          </a:xfrm>
        </p:spPr>
        <p:txBody>
          <a:bodyPr/>
          <a:lstStyle>
            <a:lvl1pPr>
              <a:buClr>
                <a:schemeClr val="tx1"/>
              </a:buClr>
              <a:buSzPct val="70000"/>
              <a:buFont typeface="Wingdings" pitchFamily="2" charset="2"/>
              <a:buChar char="l"/>
              <a:defRPr sz="1800"/>
            </a:lvl1pPr>
            <a:lvl2pPr>
              <a:buClr>
                <a:schemeClr val="tx1"/>
              </a:buClr>
              <a:buSzPct val="70000"/>
              <a:buFont typeface="Wingdings" pitchFamily="2" charset="2"/>
              <a:buChar char="l"/>
              <a:defRPr sz="1800"/>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r>
              <a:rPr lang="en-US" dirty="0" smtClean="0"/>
              <a:t>Technical Level:</a:t>
            </a:r>
          </a:p>
          <a:p>
            <a:r>
              <a:rPr lang="en-US" dirty="0" smtClean="0"/>
              <a:t>Intended Audience:</a:t>
            </a:r>
          </a:p>
          <a:p>
            <a:r>
              <a:rPr lang="en-US" dirty="0" smtClean="0"/>
              <a:t>Objectives (what do you want the audience to take away from this session):</a:t>
            </a:r>
          </a:p>
          <a:p>
            <a:pPr lvl="1"/>
            <a:r>
              <a:rPr lang="en-US" dirty="0" smtClean="0"/>
              <a:t>1. </a:t>
            </a:r>
          </a:p>
          <a:p>
            <a:pPr lvl="1"/>
            <a:r>
              <a:rPr lang="en-US" dirty="0" smtClean="0"/>
              <a:t>2.</a:t>
            </a:r>
          </a:p>
          <a:p>
            <a:pPr lvl="1"/>
            <a:r>
              <a:rPr lang="en-US" dirty="0" smtClean="0"/>
              <a:t>3.</a:t>
            </a:r>
          </a:p>
          <a:p>
            <a:r>
              <a:rPr lang="en-US" dirty="0" smtClean="0"/>
              <a:t>Presentation Outline (including demos):</a:t>
            </a:r>
          </a:p>
          <a:p>
            <a:pPr lvl="1"/>
            <a:r>
              <a:rPr lang="en-US" dirty="0" smtClean="0"/>
              <a:t>…</a:t>
            </a:r>
          </a:p>
        </p:txBody>
      </p:sp>
      <p:sp>
        <p:nvSpPr>
          <p:cNvPr id="7"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xmlns:mc="http://schemas.openxmlformats.org/markup-compatibility/2006" xmlns:a14="http://schemas.microsoft.com/office/drawing/2010/main" val="000000" mc:Ignorable=""/>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xmlns:mc="http://schemas.openxmlformats.org/markup-compatibility/2006" xmlns:a14="http://schemas.microsoft.com/office/drawing/2010/main" val="000000" mc:Ignorable=""/>
              </a:solidFill>
              <a:effectLst/>
              <a:uLnTx/>
              <a:uFillTx/>
              <a:latin typeface="+mn-lt"/>
              <a:ea typeface="+mn-ea"/>
              <a:cs typeface="+mn-cs"/>
            </a:endParaRPr>
          </a:p>
        </p:txBody>
      </p:sp>
    </p:spTree>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elated Conten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228600"/>
            <a:ext cx="8375946" cy="664797"/>
          </a:xfrm>
        </p:spPr>
        <p:txBody>
          <a:bodyPr/>
          <a:lstStyle>
            <a:lvl1pPr marL="0" marR="0" indent="0" defTabSz="914363" rtl="0" eaLnBrk="1" fontAlgn="auto" latinLnBrk="0" hangingPunct="1">
              <a:lnSpc>
                <a:spcPct val="90000"/>
              </a:lnSpc>
              <a:spcBef>
                <a:spcPct val="0"/>
              </a:spcBef>
              <a:spcAft>
                <a:spcPts val="0"/>
              </a:spcAft>
              <a:tabLst/>
              <a:defRPr baseline="0"/>
            </a:lvl1pPr>
          </a:lstStyle>
          <a:p>
            <a:pPr marL="0" marR="0" lvl="0" indent="0" defTabSz="914363" rtl="0" eaLnBrk="1" fontAlgn="auto" latinLnBrk="0" hangingPunct="1">
              <a:lnSpc>
                <a:spcPct val="90000"/>
              </a:lnSpc>
              <a:spcBef>
                <a:spcPct val="0"/>
              </a:spcBef>
              <a:spcAft>
                <a:spcPts val="0"/>
              </a:spcAft>
              <a:tabLst/>
              <a:defRPr/>
            </a:pPr>
            <a:r>
              <a:rPr kumimoji="0" lang="en-US" sz="48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Related Content</a:t>
            </a:r>
            <a:endParaRPr kumimoji="0" lang="en-US" sz="4800" b="0" i="0" u="none" strike="noStrike" kern="1200" cap="none" spc="-100" normalizeH="0" baseline="0" noProof="0" dirty="0">
              <a:ln w="3175">
                <a:noFill/>
              </a:ln>
              <a:solidFill>
                <a:schemeClr val="tx1"/>
              </a:solidFill>
              <a:effectLst/>
              <a:uLnTx/>
              <a:uFillTx/>
              <a:latin typeface="Calibri" pitchFamily="34" charset="0"/>
              <a:ea typeface="+mn-ea"/>
              <a:cs typeface="Arial" charset="0"/>
            </a:endParaRPr>
          </a:p>
        </p:txBody>
      </p:sp>
      <p:sp>
        <p:nvSpPr>
          <p:cNvPr id="11" name="Content Placeholder 10"/>
          <p:cNvSpPr>
            <a:spLocks noGrp="1"/>
          </p:cNvSpPr>
          <p:nvPr>
            <p:ph sz="quarter" idx="10" hasCustomPrompt="1"/>
          </p:nvPr>
        </p:nvSpPr>
        <p:spPr>
          <a:xfrm>
            <a:off x="381000" y="1414460"/>
            <a:ext cx="8385048" cy="685800"/>
          </a:xfrm>
          <a:prstGeom prst="roundRect">
            <a:avLst>
              <a:gd name="adj" fmla="val 26651"/>
            </a:avLst>
          </a:prstGeom>
          <a:gradFill rotWithShape="1">
            <a:gsLst>
              <a:gs pos="0">
                <a:schemeClr val="tx1">
                  <a:alpha val="18000"/>
                </a:schemeClr>
              </a:gs>
              <a:gs pos="100000">
                <a:srgbClr xmlns:mc="http://schemas.openxmlformats.org/markup-compatibility/2006" xmlns:a14="http://schemas.microsoft.com/office/drawing/2010/main" val="000000" mc:Ignorable="">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rPr>
              <a:t>Breakout Sessions (session codes and titles)</a:t>
            </a:r>
          </a:p>
        </p:txBody>
      </p:sp>
      <p:sp>
        <p:nvSpPr>
          <p:cNvPr id="12" name="Content Placeholder 10"/>
          <p:cNvSpPr>
            <a:spLocks noGrp="1"/>
          </p:cNvSpPr>
          <p:nvPr>
            <p:ph sz="quarter" idx="11" hasCustomPrompt="1"/>
          </p:nvPr>
        </p:nvSpPr>
        <p:spPr>
          <a:xfrm>
            <a:off x="381000" y="2347421"/>
            <a:ext cx="8385048" cy="624379"/>
          </a:xfrm>
          <a:prstGeom prst="roundRect">
            <a:avLst>
              <a:gd name="adj" fmla="val 26651"/>
            </a:avLst>
          </a:prstGeom>
          <a:gradFill rotWithShape="1">
            <a:gsLst>
              <a:gs pos="0">
                <a:schemeClr val="tx1">
                  <a:alpha val="18000"/>
                </a:schemeClr>
              </a:gs>
              <a:gs pos="100000">
                <a:srgbClr xmlns:mc="http://schemas.openxmlformats.org/markup-compatibility/2006" xmlns:a14="http://schemas.microsoft.com/office/drawing/2010/main" val="000000" mc:Ignorable="">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mn-lt"/>
                <a:ea typeface="+mn-ea"/>
                <a:cs typeface="+mn-cs"/>
              </a:defRPr>
            </a:lvl1pPr>
          </a:lstStyle>
          <a:p>
            <a:pPr defTabSz="914099" fontAlgn="base">
              <a:spcBef>
                <a:spcPct val="0"/>
              </a:spcBef>
              <a:spcAft>
                <a:spcPct val="0"/>
              </a:spcAft>
              <a:defRPr/>
            </a:pPr>
            <a:r>
              <a:rPr lang="en-US" dirty="0" smtClean="0"/>
              <a:t>Interactive </a:t>
            </a:r>
            <a:r>
              <a:rPr lang="en-US"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rPr>
              <a:t>Sessions (session codes and titles)</a:t>
            </a:r>
          </a:p>
        </p:txBody>
      </p:sp>
      <p:sp>
        <p:nvSpPr>
          <p:cNvPr id="13" name="Content Placeholder 10"/>
          <p:cNvSpPr>
            <a:spLocks noGrp="1"/>
          </p:cNvSpPr>
          <p:nvPr>
            <p:ph sz="quarter" idx="12" hasCustomPrompt="1"/>
          </p:nvPr>
        </p:nvSpPr>
        <p:spPr>
          <a:xfrm>
            <a:off x="381000" y="3280383"/>
            <a:ext cx="8385048" cy="685800"/>
          </a:xfrm>
          <a:prstGeom prst="roundRect">
            <a:avLst>
              <a:gd name="adj" fmla="val 26651"/>
            </a:avLst>
          </a:prstGeom>
          <a:gradFill rotWithShape="1">
            <a:gsLst>
              <a:gs pos="0">
                <a:schemeClr val="tx1">
                  <a:alpha val="18000"/>
                </a:schemeClr>
              </a:gs>
              <a:gs pos="100000">
                <a:srgbClr xmlns:mc="http://schemas.openxmlformats.org/markup-compatibility/2006" xmlns:a14="http://schemas.microsoft.com/office/drawing/2010/main" val="000000" mc:Ignorable="">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rPr>
              <a:t>Hands-on Labs (session codes and titles)</a:t>
            </a:r>
            <a:endParaRPr lang="en-US" sz="16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14" name="Content Placeholder 10"/>
          <p:cNvSpPr>
            <a:spLocks noGrp="1"/>
          </p:cNvSpPr>
          <p:nvPr>
            <p:ph sz="quarter" idx="13" hasCustomPrompt="1"/>
          </p:nvPr>
        </p:nvSpPr>
        <p:spPr>
          <a:xfrm>
            <a:off x="381000" y="4213345"/>
            <a:ext cx="8385048" cy="685226"/>
          </a:xfrm>
          <a:prstGeom prst="roundRect">
            <a:avLst>
              <a:gd name="adj" fmla="val 26651"/>
            </a:avLst>
          </a:prstGeom>
          <a:gradFill rotWithShape="1">
            <a:gsLst>
              <a:gs pos="0">
                <a:schemeClr val="tx1">
                  <a:alpha val="18000"/>
                </a:schemeClr>
              </a:gs>
              <a:gs pos="100000">
                <a:srgbClr xmlns:mc="http://schemas.openxmlformats.org/markup-compatibility/2006" xmlns:a14="http://schemas.microsoft.com/office/drawing/2010/main" val="000000" mc:Ignorable="">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baseline="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rPr>
              <a:t>Other Resources (books, websites, etc.)</a:t>
            </a:r>
          </a:p>
        </p:txBody>
      </p:sp>
    </p:spTree>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 layout - user must hide slide">
    <p:bg bwMode="black">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9144001" cy="619125"/>
          </a:xfrm>
          <a:solidFill>
            <a:srgbClr xmlns:mc="http://schemas.openxmlformats.org/markup-compatibility/2006" xmlns:a14="http://schemas.microsoft.com/office/drawing/2010/main" val="FFFF99" mc:Ignorable=""/>
          </a:solidFill>
        </p:spPr>
        <p:txBody>
          <a:bodyPr wrap="square" lIns="152394" tIns="76197" rIns="152394" bIns="76197" anchor="b" anchorCtr="0">
            <a:noAutofit/>
          </a:bodyPr>
          <a:lstStyle>
            <a:lvl1pPr algn="r">
              <a:buFont typeface="Arial" pitchFamily="34" charset="0"/>
              <a:buNone/>
              <a:defRPr>
                <a:solidFill>
                  <a:srgbClr xmlns:mc="http://schemas.openxmlformats.org/markup-compatibility/2006" xmlns:a14="http://schemas.microsoft.com/office/drawing/2010/main" val="000000" mc:Ignorable=""/>
                </a:solidFill>
                <a:effectLst/>
                <a:latin typeface="Calibri" pitchFamily="34" charset="0"/>
              </a:defRPr>
            </a:lvl1pPr>
          </a:lstStyle>
          <a:p>
            <a:pPr lvl="0"/>
            <a:r>
              <a:rPr lang="en-US" smtClean="0"/>
              <a:t>Click to edit Master text styles</a:t>
            </a:r>
          </a:p>
        </p:txBody>
      </p:sp>
      <p:sp>
        <p:nvSpPr>
          <p:cNvPr id="7"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xmlns:mc="http://schemas.openxmlformats.org/markup-compatibility/2006" xmlns:a14="http://schemas.microsoft.com/office/drawing/2010/main" val="000000" mc:Ignorable=""/>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xmlns:mc="http://schemas.openxmlformats.org/markup-compatibility/2006" xmlns:a14="http://schemas.microsoft.com/office/drawing/2010/main" val="000000" mc:Ignorable=""/>
              </a:solidFill>
              <a:effectLst/>
              <a:uLnTx/>
              <a:uFillTx/>
              <a:latin typeface="+mn-lt"/>
              <a:ea typeface="+mn-ea"/>
              <a:cs typeface="+mn-cs"/>
            </a:endParaRPr>
          </a:p>
        </p:txBody>
      </p:sp>
    </p:spTree>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Text Slide - Blue">
    <p:spTree>
      <p:nvGrpSpPr>
        <p:cNvPr id="1" name=""/>
        <p:cNvGrpSpPr/>
        <p:nvPr/>
      </p:nvGrpSpPr>
      <p:grpSpPr>
        <a:xfrm>
          <a:off x="0" y="0"/>
          <a:ext cx="0" cy="0"/>
          <a:chOff x="0" y="0"/>
          <a:chExt cx="0" cy="0"/>
        </a:xfrm>
      </p:grpSpPr>
      <p:pic>
        <p:nvPicPr>
          <p:cNvPr id="5" name="Picture 2" descr="C:\wamp\www\microsoft\template\assets\Picture1.jpg"/>
          <p:cNvPicPr>
            <a:picLocks noChangeAspect="1" noChangeArrowheads="1"/>
          </p:cNvPicPr>
          <p:nvPr/>
        </p:nvPicPr>
        <p:blipFill>
          <a:blip r:embed="rId2" cstate="print"/>
          <a:srcRect/>
          <a:stretch>
            <a:fillRect/>
          </a:stretch>
        </p:blipFill>
        <p:spPr bwMode="auto">
          <a:xfrm>
            <a:off x="-1" y="0"/>
            <a:ext cx="9144001" cy="6353176"/>
          </a:xfrm>
          <a:prstGeom prst="rect">
            <a:avLst/>
          </a:prstGeom>
          <a:noFill/>
        </p:spPr>
      </p:pic>
      <p:sp>
        <p:nvSpPr>
          <p:cNvPr id="8" name="Title 1"/>
          <p:cNvSpPr>
            <a:spLocks noGrp="1"/>
          </p:cNvSpPr>
          <p:nvPr>
            <p:ph type="title" hasCustomPrompt="1"/>
          </p:nvPr>
        </p:nvSpPr>
        <p:spPr>
          <a:xfrm>
            <a:off x="719356" y="512326"/>
            <a:ext cx="8229600" cy="563562"/>
          </a:xfrm>
          <a:prstGeom prst="rect">
            <a:avLst/>
          </a:prstGeom>
        </p:spPr>
        <p:txBody>
          <a:bodyPr/>
          <a:lstStyle>
            <a:lvl1pPr algn="l">
              <a:defRPr sz="3600">
                <a:solidFill>
                  <a:schemeClr val="bg1"/>
                </a:solidFill>
              </a:defRPr>
            </a:lvl1pPr>
          </a:lstStyle>
          <a:p>
            <a:r>
              <a:rPr lang="en-US" dirty="0" smtClean="0"/>
              <a:t>Headline Goes Here</a:t>
            </a:r>
            <a:endParaRPr lang="en-US" dirty="0"/>
          </a:p>
        </p:txBody>
      </p:sp>
      <p:sp>
        <p:nvSpPr>
          <p:cNvPr id="11" name="Text Placeholder 10"/>
          <p:cNvSpPr>
            <a:spLocks noGrp="1"/>
          </p:cNvSpPr>
          <p:nvPr>
            <p:ph type="body" sz="quarter" idx="10" hasCustomPrompt="1"/>
          </p:nvPr>
        </p:nvSpPr>
        <p:spPr>
          <a:xfrm>
            <a:off x="770389" y="1092666"/>
            <a:ext cx="8229600" cy="533400"/>
          </a:xfrm>
          <a:prstGeom prst="rect">
            <a:avLst/>
          </a:prstGeom>
        </p:spPr>
        <p:txBody>
          <a:bodyPr/>
          <a:lstStyle>
            <a:lvl1pPr>
              <a:buNone/>
              <a:defRPr sz="2700" baseline="0">
                <a:solidFill>
                  <a:schemeClr val="bg1"/>
                </a:solidFill>
                <a:latin typeface="Segoe" pitchFamily="34" charset="0"/>
              </a:defRPr>
            </a:lvl1pPr>
          </a:lstStyle>
          <a:p>
            <a:pPr lvl="0"/>
            <a:r>
              <a:rPr lang="en-US" dirty="0" smtClean="0"/>
              <a:t>Subhead goes here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3550921" y="6477000"/>
            <a:ext cx="2042159" cy="304800"/>
          </a:xfrm>
          <a:prstGeom prst="rect">
            <a:avLst/>
          </a:prstGeom>
        </p:spPr>
      </p:pic>
    </p:spTree>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799"/>
            <a:ext cx="8382000"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3550921" y="6477000"/>
            <a:ext cx="2042159" cy="304800"/>
          </a:xfrm>
          <a:prstGeom prst="rect">
            <a:avLst/>
          </a:prstGeom>
        </p:spPr>
      </p:pic>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799"/>
            <a:ext cx="4114800" cy="2093567"/>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799"/>
            <a:ext cx="4114800" cy="2093567"/>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descr="MSconfidential.png"/>
          <p:cNvPicPr>
            <a:picLocks noChangeAspect="1"/>
          </p:cNvPicPr>
          <p:nvPr userDrawn="1"/>
        </p:nvPicPr>
        <p:blipFill>
          <a:blip r:embed="rId2"/>
          <a:stretch>
            <a:fillRect/>
          </a:stretch>
        </p:blipFill>
        <p:spPr bwMode="invGray">
          <a:xfrm>
            <a:off x="3550921" y="6477000"/>
            <a:ext cx="2042159" cy="304800"/>
          </a:xfrm>
          <a:prstGeom prst="rect">
            <a:avLst/>
          </a:prstGeom>
        </p:spPr>
      </p:pic>
    </p:spTree>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726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7800"/>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726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descr="MSconfidential.png"/>
          <p:cNvPicPr>
            <a:picLocks noChangeAspect="1"/>
          </p:cNvPicPr>
          <p:nvPr userDrawn="1"/>
        </p:nvPicPr>
        <p:blipFill>
          <a:blip r:embed="rId2"/>
          <a:stretch>
            <a:fillRect/>
          </a:stretch>
        </p:blipFill>
        <p:spPr bwMode="invGray">
          <a:xfrm>
            <a:off x="3550921" y="6477000"/>
            <a:ext cx="2042159" cy="304800"/>
          </a:xfrm>
          <a:prstGeom prst="rect">
            <a:avLst/>
          </a:prstGeom>
        </p:spPr>
      </p:pic>
    </p:spTree>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pic>
        <p:nvPicPr>
          <p:cNvPr id="3" name="Picture 2" descr="MSconfidential.png"/>
          <p:cNvPicPr>
            <a:picLocks noChangeAspect="1"/>
          </p:cNvPicPr>
          <p:nvPr userDrawn="1"/>
        </p:nvPicPr>
        <p:blipFill>
          <a:blip r:embed="rId2"/>
          <a:stretch>
            <a:fillRect/>
          </a:stretch>
        </p:blipFill>
        <p:spPr bwMode="invGray">
          <a:xfrm>
            <a:off x="3550921" y="6477000"/>
            <a:ext cx="2042159" cy="304800"/>
          </a:xfrm>
          <a:prstGeom prst="rect">
            <a:avLst/>
          </a:prstGeom>
        </p:spPr>
      </p:pic>
    </p:spTree>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descr="MSconfidential.png"/>
          <p:cNvPicPr>
            <a:picLocks noChangeAspect="1"/>
          </p:cNvPicPr>
          <p:nvPr userDrawn="1"/>
        </p:nvPicPr>
        <p:blipFill>
          <a:blip r:embed="rId2"/>
          <a:stretch>
            <a:fillRect/>
          </a:stretch>
        </p:blipFill>
        <p:spPr bwMode="invGray">
          <a:xfrm>
            <a:off x="3550921" y="6477000"/>
            <a:ext cx="2042159" cy="304800"/>
          </a:xfrm>
          <a:prstGeom prst="rect">
            <a:avLst/>
          </a:prstGeom>
        </p:spPr>
      </p:pic>
    </p:spTree>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1">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1.xml"/><Relationship Id="rId4" Type="http://schemas.openxmlformats.org/officeDocument/2006/relationships/image" Target="../media/image1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3.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4.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600"/>
            <a:ext cx="8382000" cy="666385"/>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22" r:id="rId10"/>
  </p:sldLayoutIdLst>
  <p:transition xmlns:p14="http://schemas.microsoft.com/office/powerpoint/2010/mai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85000"/>
        <a:buFontTx/>
        <a:buBlip>
          <a:blip r:embed="rId1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5000"/>
        <a:buFontTx/>
        <a:buBlip>
          <a:blip r:embed="rId1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5000"/>
        <a:buFontTx/>
        <a:buBlip>
          <a:blip r:embed="rId1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5000"/>
        <a:buFontTx/>
        <a:buBlip>
          <a:blip r:embed="rId1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5000"/>
        <a:buFontTx/>
        <a:buBlip>
          <a:blip r:embed="rId1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dk1" tx1="lt1" bg2="dk2" tx2="lt2" accent1="accent1" accent2="accent2" accent3="accent3" accent4="accent4" accent5="accent5" accent6="accent6" hlink="hlink" folHlink="folHlink"/>
  <p:sldLayoutIdLst>
    <p:sldLayoutId id="2147483721" r:id="rId1"/>
  </p:sldLayoutIdLst>
  <p:transition xmlns:p14="http://schemas.microsoft.com/office/powerpoint/2010/main">
    <p:fade/>
  </p:transition>
  <p:txStyles>
    <p:title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xmlns:mc="http://schemas.openxmlformats.org/markup-compatibility/2006" xmlns:a14="http://schemas.microsoft.com/office/drawing/2010/main" val="000000" mc:Ignorable=""/>
              </a:gs>
              <a:gs pos="86000">
                <a:srgbClr xmlns:mc="http://schemas.openxmlformats.org/markup-compatibility/2006" xmlns:a14="http://schemas.microsoft.com/office/drawing/2010/main" val="000000" mc:Ignorable=""/>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xmlns:mc="http://schemas.openxmlformats.org/markup-compatibility/2006" xmlns:a14="http://schemas.microsoft.com/office/drawing/2010/main" val="000000" mc:Ignorable=""/>
              </a:gs>
              <a:gs pos="86000">
                <a:srgbClr xmlns:mc="http://schemas.openxmlformats.org/markup-compatibility/2006" xmlns:a14="http://schemas.microsoft.com/office/drawing/2010/main" val="000000" mc:Ignorable=""/>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xmlns:mc="http://schemas.openxmlformats.org/markup-compatibility/2006" xmlns:a14="http://schemas.microsoft.com/office/drawing/2010/main" val="000000" mc:Ignorable=""/>
              </a:gs>
              <a:gs pos="86000">
                <a:srgbClr xmlns:mc="http://schemas.openxmlformats.org/markup-compatibility/2006" xmlns:a14="http://schemas.microsoft.com/office/drawing/2010/main" val="000000" mc:Ignorable=""/>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xmlns:mc="http://schemas.openxmlformats.org/markup-compatibility/2006" xmlns:a14="http://schemas.microsoft.com/office/drawing/2010/main" val="000000" mc:Ignorable=""/>
              </a:gs>
              <a:gs pos="86000">
                <a:srgbClr xmlns:mc="http://schemas.openxmlformats.org/markup-compatibility/2006" xmlns:a14="http://schemas.microsoft.com/office/drawing/2010/main" val="000000" mc:Ignorable=""/>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xmlns:mc="http://schemas.openxmlformats.org/markup-compatibility/2006" xmlns:a14="http://schemas.microsoft.com/office/drawing/2010/main" val="000000" mc:Ignorable=""/>
              </a:gs>
              <a:gs pos="86000">
                <a:srgbClr xmlns:mc="http://schemas.openxmlformats.org/markup-compatibility/2006" xmlns:a14="http://schemas.microsoft.com/office/drawing/2010/main" val="000000" mc:Ignorable=""/>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7054" y="228600"/>
            <a:ext cx="8375946"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7054" y="1420814"/>
            <a:ext cx="8375946" cy="212803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ransition xmlns:p14="http://schemas.microsoft.com/office/powerpoint/2010/main">
    <p:fade/>
  </p:transition>
  <p:txStyles>
    <p:titleStyle>
      <a:lvl1pPr algn="l" defTabSz="914363" rtl="0" eaLnBrk="1" latinLnBrk="0" hangingPunct="1">
        <a:lnSpc>
          <a:spcPct val="90000"/>
        </a:lnSpc>
        <a:spcBef>
          <a:spcPct val="0"/>
        </a:spcBef>
        <a:buNone/>
        <a:defRPr lang="en-US" sz="4800" b="0" kern="1200" cap="none" spc="-100" baseline="0" dirty="0" smtClean="0">
          <a:ln w="3175">
            <a:noFill/>
          </a:ln>
          <a:solidFill>
            <a:schemeClr val="tx1"/>
          </a:solidFill>
          <a:effectLst/>
          <a:latin typeface="Calibri" pitchFamily="34" charset="0"/>
          <a:ea typeface="+mn-ea"/>
          <a:cs typeface="Arial" charset="0"/>
        </a:defRPr>
      </a:lvl1pPr>
    </p:titleStyle>
    <p:bodyStyle>
      <a:lvl1pPr marL="463550" indent="-463550" algn="l" defTabSz="914363" rtl="0" eaLnBrk="1" latinLnBrk="0" hangingPunct="1">
        <a:lnSpc>
          <a:spcPct val="90000"/>
        </a:lnSpc>
        <a:spcBef>
          <a:spcPct val="20000"/>
        </a:spcBef>
        <a:buSzPct val="120000"/>
        <a:buFontTx/>
        <a:buBlip>
          <a:blip r:embed="rId19"/>
        </a:buBlip>
        <a:defRPr sz="3200" kern="1200">
          <a:solidFill>
            <a:schemeClr val="tx1"/>
          </a:solidFill>
          <a:latin typeface="Calibri" pitchFamily="34" charset="0"/>
          <a:ea typeface="+mn-ea"/>
          <a:cs typeface="+mn-cs"/>
        </a:defRPr>
      </a:lvl1pPr>
      <a:lvl2pPr marL="833438" indent="-369888" algn="l" defTabSz="914363" rtl="0" eaLnBrk="1" latinLnBrk="0" hangingPunct="1">
        <a:lnSpc>
          <a:spcPct val="90000"/>
        </a:lnSpc>
        <a:spcBef>
          <a:spcPct val="20000"/>
        </a:spcBef>
        <a:buFontTx/>
        <a:buBlip>
          <a:blip r:embed="rId19"/>
        </a:buBlip>
        <a:defRPr sz="2800" kern="1200">
          <a:solidFill>
            <a:schemeClr val="tx1"/>
          </a:solidFill>
          <a:latin typeface="Calibri" pitchFamily="34" charset="0"/>
          <a:ea typeface="+mn-ea"/>
          <a:cs typeface="+mn-cs"/>
        </a:defRPr>
      </a:lvl2pPr>
      <a:lvl3pPr marL="1168400" indent="-346075" algn="l" defTabSz="914363" rtl="0" eaLnBrk="1" latinLnBrk="0" hangingPunct="1">
        <a:lnSpc>
          <a:spcPct val="90000"/>
        </a:lnSpc>
        <a:spcBef>
          <a:spcPct val="20000"/>
        </a:spcBef>
        <a:buFontTx/>
        <a:buBlip>
          <a:blip r:embed="rId19"/>
        </a:buBlip>
        <a:defRPr sz="2400" kern="1200">
          <a:solidFill>
            <a:schemeClr val="tx1"/>
          </a:solidFill>
          <a:latin typeface="Calibri" pitchFamily="34" charset="0"/>
          <a:ea typeface="+mn-ea"/>
          <a:cs typeface="+mn-cs"/>
        </a:defRPr>
      </a:lvl3pPr>
      <a:lvl4pPr marL="1516063" indent="-347663" algn="l" defTabSz="914363" rtl="0" eaLnBrk="1" latinLnBrk="0" hangingPunct="1">
        <a:lnSpc>
          <a:spcPct val="90000"/>
        </a:lnSpc>
        <a:spcBef>
          <a:spcPct val="20000"/>
        </a:spcBef>
        <a:buFontTx/>
        <a:buBlip>
          <a:blip r:embed="rId19"/>
        </a:buBlip>
        <a:defRPr sz="2400" kern="1200">
          <a:solidFill>
            <a:schemeClr val="tx1"/>
          </a:solidFill>
          <a:latin typeface="Calibri" pitchFamily="34" charset="0"/>
          <a:ea typeface="+mn-ea"/>
          <a:cs typeface="+mn-cs"/>
        </a:defRPr>
      </a:lvl4pPr>
      <a:lvl5pPr marL="1852613" indent="-325438" algn="l" defTabSz="914363" rtl="0" eaLnBrk="1" latinLnBrk="0" hangingPunct="1">
        <a:lnSpc>
          <a:spcPct val="90000"/>
        </a:lnSpc>
        <a:spcBef>
          <a:spcPct val="20000"/>
        </a:spcBef>
        <a:buFontTx/>
        <a:buBlip>
          <a:blip r:embed="rId19"/>
        </a:buBlip>
        <a:defRPr sz="2400" kern="1200">
          <a:solidFill>
            <a:schemeClr val="tx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an.molnar@studentpartners.de"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9.wmf"/><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7.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hyperlink" Target="http://janmolnar.de/" TargetMode="Externa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hyperlink" Target="http://www.microsoft.com/windowsazure/" TargetMode="External"/><Relationship Id="rId2" Type="http://schemas.openxmlformats.org/officeDocument/2006/relationships/hyperlink" Target="http://www.janmolnar.de/" TargetMode="Externa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7.xml"/><Relationship Id="rId5" Type="http://schemas.openxmlformats.org/officeDocument/2006/relationships/image" Target="../media/image25.pn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9.wmf"/><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9.wmf"/><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9.wmf"/><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981200"/>
            <a:ext cx="7681913" cy="1523495"/>
          </a:xfrm>
        </p:spPr>
        <p:txBody>
          <a:bodyPr/>
          <a:lstStyle/>
          <a:p>
            <a:pPr algn="ctr"/>
            <a:r>
              <a:rPr lang="en-US" dirty="0" smtClean="0"/>
              <a:t>Windows Azure Workshop</a:t>
            </a:r>
            <a:endParaRPr lang="en-US" dirty="0">
              <a:solidFill>
                <a:schemeClr val="accent4"/>
              </a:solidFill>
            </a:endParaRPr>
          </a:p>
        </p:txBody>
      </p:sp>
      <p:sp>
        <p:nvSpPr>
          <p:cNvPr id="3" name="Subtitle 2"/>
          <p:cNvSpPr>
            <a:spLocks noGrp="1"/>
          </p:cNvSpPr>
          <p:nvPr>
            <p:ph type="subTitle" idx="1"/>
          </p:nvPr>
        </p:nvSpPr>
        <p:spPr>
          <a:xfrm>
            <a:off x="609600" y="4495800"/>
            <a:ext cx="7681913" cy="461665"/>
          </a:xfrm>
        </p:spPr>
        <p:txBody>
          <a:bodyPr/>
          <a:lstStyle/>
          <a:p>
            <a:r>
              <a:rPr lang="en-US" dirty="0" smtClean="0"/>
              <a:t>Jan-Cornelius Molnar</a:t>
            </a:r>
          </a:p>
          <a:p>
            <a:r>
              <a:rPr lang="en-US" sz="2800" dirty="0" smtClean="0">
                <a:hlinkClick r:id="rId3"/>
              </a:rPr>
              <a:t>Jan.molnar@studentpartners.de</a:t>
            </a:r>
            <a:endParaRPr lang="en-US" sz="2800" dirty="0" smtClean="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cloud base"/>
          <p:cNvGrpSpPr/>
          <p:nvPr/>
        </p:nvGrpSpPr>
        <p:grpSpPr>
          <a:xfrm>
            <a:off x="387054" y="742950"/>
            <a:ext cx="8500894" cy="5543550"/>
            <a:chOff x="515938" y="742950"/>
            <a:chExt cx="11331574" cy="5543550"/>
          </a:xfrm>
        </p:grpSpPr>
        <p:grpSp>
          <p:nvGrpSpPr>
            <p:cNvPr id="5" name="Group 157"/>
            <p:cNvGrpSpPr/>
            <p:nvPr/>
          </p:nvGrpSpPr>
          <p:grpSpPr>
            <a:xfrm>
              <a:off x="515938" y="742950"/>
              <a:ext cx="11331574" cy="5543550"/>
              <a:chOff x="515938" y="742950"/>
              <a:chExt cx="11331574" cy="5543550"/>
            </a:xfrm>
          </p:grpSpPr>
          <p:grpSp>
            <p:nvGrpSpPr>
              <p:cNvPr id="6" name="Group 159"/>
              <p:cNvGrpSpPr/>
              <p:nvPr/>
            </p:nvGrpSpPr>
            <p:grpSpPr>
              <a:xfrm>
                <a:off x="515938" y="742950"/>
                <a:ext cx="11331574" cy="5276850"/>
                <a:chOff x="515938" y="742950"/>
                <a:chExt cx="11331574" cy="5276850"/>
              </a:xfrm>
            </p:grpSpPr>
            <p:grpSp>
              <p:nvGrpSpPr>
                <p:cNvPr id="7" name="Group 156"/>
                <p:cNvGrpSpPr/>
                <p:nvPr/>
              </p:nvGrpSpPr>
              <p:grpSpPr>
                <a:xfrm>
                  <a:off x="515938" y="742950"/>
                  <a:ext cx="11331574" cy="5276850"/>
                  <a:chOff x="515938" y="742950"/>
                  <a:chExt cx="11331574" cy="5276850"/>
                </a:xfrm>
              </p:grpSpPr>
              <p:pic>
                <p:nvPicPr>
                  <p:cNvPr id="302" name="Picture 2"/>
                  <p:cNvPicPr>
                    <a:picLocks noChangeAspect="1" noChangeArrowheads="1"/>
                  </p:cNvPicPr>
                  <p:nvPr/>
                </p:nvPicPr>
                <p:blipFill>
                  <a:blip r:embed="rId3"/>
                  <a:srcRect/>
                  <a:stretch>
                    <a:fillRect/>
                  </a:stretch>
                </p:blipFill>
                <p:spPr bwMode="auto">
                  <a:xfrm>
                    <a:off x="973138" y="1447800"/>
                    <a:ext cx="7152701" cy="4038600"/>
                  </a:xfrm>
                  <a:prstGeom prst="rect">
                    <a:avLst/>
                  </a:prstGeom>
                  <a:noFill/>
                  <a:ln w="9525">
                    <a:noFill/>
                    <a:miter lim="800000"/>
                    <a:headEnd/>
                    <a:tailEnd/>
                  </a:ln>
                  <a:effectLst/>
                </p:spPr>
              </p:pic>
              <p:pic>
                <p:nvPicPr>
                  <p:cNvPr id="303" name="Picture 2"/>
                  <p:cNvPicPr>
                    <a:picLocks noChangeAspect="1" noChangeArrowheads="1"/>
                  </p:cNvPicPr>
                  <p:nvPr/>
                </p:nvPicPr>
                <p:blipFill>
                  <a:blip r:embed="rId3"/>
                  <a:srcRect/>
                  <a:stretch>
                    <a:fillRect/>
                  </a:stretch>
                </p:blipFill>
                <p:spPr bwMode="auto">
                  <a:xfrm>
                    <a:off x="4504312" y="1219200"/>
                    <a:ext cx="7152701" cy="4038600"/>
                  </a:xfrm>
                  <a:prstGeom prst="rect">
                    <a:avLst/>
                  </a:prstGeom>
                  <a:noFill/>
                  <a:ln w="9525">
                    <a:noFill/>
                    <a:miter lim="800000"/>
                    <a:headEnd/>
                    <a:tailEnd/>
                  </a:ln>
                  <a:effectLst/>
                </p:spPr>
              </p:pic>
              <p:pic>
                <p:nvPicPr>
                  <p:cNvPr id="304" name="Picture 3"/>
                  <p:cNvPicPr>
                    <a:picLocks noChangeAspect="1" noChangeArrowheads="1"/>
                  </p:cNvPicPr>
                  <p:nvPr/>
                </p:nvPicPr>
                <p:blipFill>
                  <a:blip r:embed="rId4"/>
                  <a:srcRect/>
                  <a:stretch>
                    <a:fillRect/>
                  </a:stretch>
                </p:blipFill>
                <p:spPr bwMode="auto">
                  <a:xfrm>
                    <a:off x="515938" y="3276600"/>
                    <a:ext cx="5448300" cy="2743200"/>
                  </a:xfrm>
                  <a:prstGeom prst="rect">
                    <a:avLst/>
                  </a:prstGeom>
                  <a:noFill/>
                  <a:ln w="9525">
                    <a:noFill/>
                    <a:miter lim="800000"/>
                    <a:headEnd/>
                    <a:tailEnd/>
                  </a:ln>
                  <a:effectLst/>
                </p:spPr>
              </p:pic>
              <p:pic>
                <p:nvPicPr>
                  <p:cNvPr id="305" name="Picture 3"/>
                  <p:cNvPicPr>
                    <a:picLocks noChangeAspect="1" noChangeArrowheads="1"/>
                  </p:cNvPicPr>
                  <p:nvPr/>
                </p:nvPicPr>
                <p:blipFill>
                  <a:blip r:embed="rId4"/>
                  <a:srcRect/>
                  <a:stretch>
                    <a:fillRect/>
                  </a:stretch>
                </p:blipFill>
                <p:spPr bwMode="auto">
                  <a:xfrm>
                    <a:off x="2894012" y="3276600"/>
                    <a:ext cx="5448300" cy="2743200"/>
                  </a:xfrm>
                  <a:prstGeom prst="rect">
                    <a:avLst/>
                  </a:prstGeom>
                  <a:noFill/>
                  <a:ln w="9525">
                    <a:noFill/>
                    <a:miter lim="800000"/>
                    <a:headEnd/>
                    <a:tailEnd/>
                  </a:ln>
                  <a:effectLst/>
                </p:spPr>
              </p:pic>
              <p:pic>
                <p:nvPicPr>
                  <p:cNvPr id="306" name="Picture 3"/>
                  <p:cNvPicPr>
                    <a:picLocks noChangeAspect="1" noChangeArrowheads="1"/>
                  </p:cNvPicPr>
                  <p:nvPr/>
                </p:nvPicPr>
                <p:blipFill>
                  <a:blip r:embed="rId4"/>
                  <a:srcRect/>
                  <a:stretch>
                    <a:fillRect/>
                  </a:stretch>
                </p:blipFill>
                <p:spPr bwMode="auto">
                  <a:xfrm>
                    <a:off x="6399212" y="3276600"/>
                    <a:ext cx="5448300" cy="2743200"/>
                  </a:xfrm>
                  <a:prstGeom prst="rect">
                    <a:avLst/>
                  </a:prstGeom>
                  <a:noFill/>
                  <a:ln w="9525">
                    <a:noFill/>
                    <a:miter lim="800000"/>
                    <a:headEnd/>
                    <a:tailEnd/>
                  </a:ln>
                  <a:effectLst/>
                </p:spPr>
              </p:pic>
              <p:pic>
                <p:nvPicPr>
                  <p:cNvPr id="307" name="Picture 4"/>
                  <p:cNvPicPr>
                    <a:picLocks noChangeAspect="1" noChangeArrowheads="1"/>
                  </p:cNvPicPr>
                  <p:nvPr/>
                </p:nvPicPr>
                <p:blipFill>
                  <a:blip r:embed="rId5">
                    <a:lum bright="22000" contrast="1000"/>
                  </a:blip>
                  <a:srcRect/>
                  <a:stretch>
                    <a:fillRect/>
                  </a:stretch>
                </p:blipFill>
                <p:spPr bwMode="auto">
                  <a:xfrm>
                    <a:off x="3427412" y="742950"/>
                    <a:ext cx="6229350" cy="2324100"/>
                  </a:xfrm>
                  <a:prstGeom prst="rect">
                    <a:avLst/>
                  </a:prstGeom>
                  <a:noFill/>
                  <a:ln w="9525">
                    <a:noFill/>
                    <a:miter lim="800000"/>
                    <a:headEnd/>
                    <a:tailEnd/>
                  </a:ln>
                  <a:effectLst/>
                </p:spPr>
              </p:pic>
            </p:grpSp>
            <p:pic>
              <p:nvPicPr>
                <p:cNvPr id="300" name="Picture 5"/>
                <p:cNvPicPr>
                  <a:picLocks noChangeAspect="1" noChangeArrowheads="1"/>
                </p:cNvPicPr>
                <p:nvPr/>
              </p:nvPicPr>
              <p:blipFill>
                <a:blip r:embed="rId3"/>
                <a:srcRect/>
                <a:stretch>
                  <a:fillRect/>
                </a:stretch>
              </p:blipFill>
              <p:spPr bwMode="auto">
                <a:xfrm rot="9900000">
                  <a:off x="1286950" y="1509107"/>
                  <a:ext cx="5600700" cy="3162300"/>
                </a:xfrm>
                <a:prstGeom prst="rect">
                  <a:avLst/>
                </a:prstGeom>
                <a:noFill/>
                <a:ln w="9525">
                  <a:noFill/>
                  <a:miter lim="800000"/>
                  <a:headEnd/>
                  <a:tailEnd/>
                </a:ln>
                <a:effectLst/>
              </p:spPr>
            </p:pic>
            <p:pic>
              <p:nvPicPr>
                <p:cNvPr id="301" name="Picture 5"/>
                <p:cNvPicPr>
                  <a:picLocks noChangeAspect="1" noChangeArrowheads="1"/>
                </p:cNvPicPr>
                <p:nvPr/>
              </p:nvPicPr>
              <p:blipFill>
                <a:blip r:embed="rId3"/>
                <a:srcRect/>
                <a:stretch>
                  <a:fillRect/>
                </a:stretch>
              </p:blipFill>
              <p:spPr bwMode="auto">
                <a:xfrm rot="9900000">
                  <a:off x="5742502" y="1509107"/>
                  <a:ext cx="5600700" cy="3162300"/>
                </a:xfrm>
                <a:prstGeom prst="rect">
                  <a:avLst/>
                </a:prstGeom>
                <a:noFill/>
                <a:ln w="9525">
                  <a:noFill/>
                  <a:miter lim="800000"/>
                  <a:headEnd/>
                  <a:tailEnd/>
                </a:ln>
                <a:effectLst/>
              </p:spPr>
            </p:pic>
          </p:grpSp>
          <p:pic>
            <p:nvPicPr>
              <p:cNvPr id="296" name="Picture 6"/>
              <p:cNvPicPr>
                <a:picLocks noChangeAspect="1" noChangeArrowheads="1"/>
              </p:cNvPicPr>
              <p:nvPr/>
            </p:nvPicPr>
            <p:blipFill>
              <a:blip r:embed="rId3"/>
              <a:srcRect/>
              <a:stretch>
                <a:fillRect/>
              </a:stretch>
            </p:blipFill>
            <p:spPr bwMode="auto">
              <a:xfrm>
                <a:off x="1446212" y="3124200"/>
                <a:ext cx="5600700" cy="3162300"/>
              </a:xfrm>
              <a:prstGeom prst="rect">
                <a:avLst/>
              </a:prstGeom>
              <a:noFill/>
              <a:ln w="9525">
                <a:noFill/>
                <a:miter lim="800000"/>
                <a:headEnd/>
                <a:tailEnd/>
              </a:ln>
              <a:effectLst/>
            </p:spPr>
          </p:pic>
          <p:pic>
            <p:nvPicPr>
              <p:cNvPr id="297" name="Picture 6"/>
              <p:cNvPicPr>
                <a:picLocks noChangeAspect="1" noChangeArrowheads="1"/>
              </p:cNvPicPr>
              <p:nvPr/>
            </p:nvPicPr>
            <p:blipFill>
              <a:blip r:embed="rId3"/>
              <a:srcRect/>
              <a:stretch>
                <a:fillRect/>
              </a:stretch>
            </p:blipFill>
            <p:spPr bwMode="auto">
              <a:xfrm>
                <a:off x="5103812" y="3124200"/>
                <a:ext cx="5600700" cy="3162300"/>
              </a:xfrm>
              <a:prstGeom prst="rect">
                <a:avLst/>
              </a:prstGeom>
              <a:noFill/>
              <a:ln w="9525">
                <a:noFill/>
                <a:miter lim="800000"/>
                <a:headEnd/>
                <a:tailEnd/>
              </a:ln>
              <a:effectLst/>
            </p:spPr>
          </p:pic>
          <p:pic>
            <p:nvPicPr>
              <p:cNvPr id="298" name="Picture 6"/>
              <p:cNvPicPr>
                <a:picLocks noChangeAspect="1" noChangeArrowheads="1"/>
              </p:cNvPicPr>
              <p:nvPr/>
            </p:nvPicPr>
            <p:blipFill>
              <a:blip r:embed="rId3"/>
              <a:srcRect/>
              <a:stretch>
                <a:fillRect/>
              </a:stretch>
            </p:blipFill>
            <p:spPr bwMode="auto">
              <a:xfrm>
                <a:off x="6246812" y="3124200"/>
                <a:ext cx="5600700" cy="3162300"/>
              </a:xfrm>
              <a:prstGeom prst="rect">
                <a:avLst/>
              </a:prstGeom>
              <a:noFill/>
              <a:ln w="9525">
                <a:noFill/>
                <a:miter lim="800000"/>
                <a:headEnd/>
                <a:tailEnd/>
              </a:ln>
              <a:effectLst/>
            </p:spPr>
          </p:pic>
        </p:grpSp>
        <p:grpSp>
          <p:nvGrpSpPr>
            <p:cNvPr id="8" name="Group 156"/>
            <p:cNvGrpSpPr/>
            <p:nvPr/>
          </p:nvGrpSpPr>
          <p:grpSpPr>
            <a:xfrm>
              <a:off x="5419621" y="1829240"/>
              <a:ext cx="3887550" cy="2055186"/>
              <a:chOff x="4065772" y="1829241"/>
              <a:chExt cx="2916423" cy="2055186"/>
            </a:xfrm>
          </p:grpSpPr>
          <p:grpSp>
            <p:nvGrpSpPr>
              <p:cNvPr id="9" name="Group 13"/>
              <p:cNvGrpSpPr/>
              <p:nvPr/>
            </p:nvGrpSpPr>
            <p:grpSpPr>
              <a:xfrm>
                <a:off x="4065772" y="2424665"/>
                <a:ext cx="545363" cy="545362"/>
                <a:chOff x="4671828" y="3051986"/>
                <a:chExt cx="545363" cy="545362"/>
              </a:xfrm>
            </p:grpSpPr>
            <p:pic>
              <p:nvPicPr>
                <p:cNvPr id="292"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9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94"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0" name="Group 173"/>
              <p:cNvGrpSpPr/>
              <p:nvPr/>
            </p:nvGrpSpPr>
            <p:grpSpPr>
              <a:xfrm>
                <a:off x="4218172" y="2577065"/>
                <a:ext cx="545363" cy="545362"/>
                <a:chOff x="4671828" y="3051986"/>
                <a:chExt cx="545363" cy="545362"/>
              </a:xfrm>
            </p:grpSpPr>
            <p:pic>
              <p:nvPicPr>
                <p:cNvPr id="28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90"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9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1" name="Group 21"/>
              <p:cNvGrpSpPr/>
              <p:nvPr/>
            </p:nvGrpSpPr>
            <p:grpSpPr>
              <a:xfrm>
                <a:off x="4370572" y="2729465"/>
                <a:ext cx="545363" cy="545362"/>
                <a:chOff x="4671828" y="3051986"/>
                <a:chExt cx="545363" cy="545362"/>
              </a:xfrm>
            </p:grpSpPr>
            <p:pic>
              <p:nvPicPr>
                <p:cNvPr id="286"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8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88"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2" name="Group 25"/>
              <p:cNvGrpSpPr/>
              <p:nvPr/>
            </p:nvGrpSpPr>
            <p:grpSpPr>
              <a:xfrm>
                <a:off x="4522972" y="2881865"/>
                <a:ext cx="545363" cy="545362"/>
                <a:chOff x="4671828" y="3051986"/>
                <a:chExt cx="545363" cy="545362"/>
              </a:xfrm>
            </p:grpSpPr>
            <p:pic>
              <p:nvPicPr>
                <p:cNvPr id="28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84"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8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3" name="Group 29"/>
              <p:cNvGrpSpPr/>
              <p:nvPr/>
            </p:nvGrpSpPr>
            <p:grpSpPr>
              <a:xfrm>
                <a:off x="4675372" y="3034265"/>
                <a:ext cx="545363" cy="545362"/>
                <a:chOff x="4671828" y="3051986"/>
                <a:chExt cx="545363" cy="545362"/>
              </a:xfrm>
            </p:grpSpPr>
            <p:pic>
              <p:nvPicPr>
                <p:cNvPr id="280"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8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82"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4" name="Group 33"/>
              <p:cNvGrpSpPr/>
              <p:nvPr/>
            </p:nvGrpSpPr>
            <p:grpSpPr>
              <a:xfrm>
                <a:off x="4827772" y="3186665"/>
                <a:ext cx="545363" cy="545362"/>
                <a:chOff x="4671828" y="3051986"/>
                <a:chExt cx="545363" cy="545362"/>
              </a:xfrm>
            </p:grpSpPr>
            <p:pic>
              <p:nvPicPr>
                <p:cNvPr id="27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78"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7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5" name="Group 37"/>
              <p:cNvGrpSpPr/>
              <p:nvPr/>
            </p:nvGrpSpPr>
            <p:grpSpPr>
              <a:xfrm>
                <a:off x="4735623" y="2063158"/>
                <a:ext cx="545363" cy="545362"/>
                <a:chOff x="4671828" y="3051986"/>
                <a:chExt cx="545363" cy="545362"/>
              </a:xfrm>
            </p:grpSpPr>
            <p:pic>
              <p:nvPicPr>
                <p:cNvPr id="274"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7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76"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6" name="Group 45"/>
              <p:cNvGrpSpPr/>
              <p:nvPr/>
            </p:nvGrpSpPr>
            <p:grpSpPr>
              <a:xfrm>
                <a:off x="4888023" y="2215558"/>
                <a:ext cx="545363" cy="545362"/>
                <a:chOff x="4671828" y="3051986"/>
                <a:chExt cx="545363" cy="545362"/>
              </a:xfrm>
            </p:grpSpPr>
            <p:pic>
              <p:nvPicPr>
                <p:cNvPr id="27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72"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7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7" name="Group 49"/>
              <p:cNvGrpSpPr/>
              <p:nvPr/>
            </p:nvGrpSpPr>
            <p:grpSpPr>
              <a:xfrm>
                <a:off x="5040423" y="2367958"/>
                <a:ext cx="545363" cy="545362"/>
                <a:chOff x="4671828" y="3051986"/>
                <a:chExt cx="545363" cy="545362"/>
              </a:xfrm>
            </p:grpSpPr>
            <p:pic>
              <p:nvPicPr>
                <p:cNvPr id="268"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6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70"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8" name="Group 53"/>
              <p:cNvGrpSpPr/>
              <p:nvPr/>
            </p:nvGrpSpPr>
            <p:grpSpPr>
              <a:xfrm>
                <a:off x="5192823" y="2520358"/>
                <a:ext cx="545363" cy="545362"/>
                <a:chOff x="4671828" y="3051986"/>
                <a:chExt cx="545363" cy="545362"/>
              </a:xfrm>
            </p:grpSpPr>
            <p:pic>
              <p:nvPicPr>
                <p:cNvPr id="26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66"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6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9" name="Group 57"/>
              <p:cNvGrpSpPr/>
              <p:nvPr/>
            </p:nvGrpSpPr>
            <p:grpSpPr>
              <a:xfrm>
                <a:off x="5345223" y="2672758"/>
                <a:ext cx="545363" cy="545362"/>
                <a:chOff x="4671828" y="3051986"/>
                <a:chExt cx="545363" cy="545362"/>
              </a:xfrm>
            </p:grpSpPr>
            <p:pic>
              <p:nvPicPr>
                <p:cNvPr id="262"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6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64"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0" name="Group 61"/>
              <p:cNvGrpSpPr/>
              <p:nvPr/>
            </p:nvGrpSpPr>
            <p:grpSpPr>
              <a:xfrm>
                <a:off x="5497623" y="2825158"/>
                <a:ext cx="545363" cy="545362"/>
                <a:chOff x="4671828" y="3051986"/>
                <a:chExt cx="545363" cy="545362"/>
              </a:xfrm>
            </p:grpSpPr>
            <p:pic>
              <p:nvPicPr>
                <p:cNvPr id="25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60"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6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1" name="Group 65"/>
              <p:cNvGrpSpPr/>
              <p:nvPr/>
            </p:nvGrpSpPr>
            <p:grpSpPr>
              <a:xfrm>
                <a:off x="5522432" y="1829241"/>
                <a:ext cx="545363" cy="545362"/>
                <a:chOff x="4671828" y="3051986"/>
                <a:chExt cx="545363" cy="545362"/>
              </a:xfrm>
            </p:grpSpPr>
            <p:pic>
              <p:nvPicPr>
                <p:cNvPr id="256"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5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58"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2" name="Group 69"/>
              <p:cNvGrpSpPr/>
              <p:nvPr/>
            </p:nvGrpSpPr>
            <p:grpSpPr>
              <a:xfrm>
                <a:off x="5674832" y="1981641"/>
                <a:ext cx="545363" cy="545362"/>
                <a:chOff x="4671828" y="3051986"/>
                <a:chExt cx="545363" cy="545362"/>
              </a:xfrm>
            </p:grpSpPr>
            <p:pic>
              <p:nvPicPr>
                <p:cNvPr id="25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54"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5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3" name="Group 73"/>
              <p:cNvGrpSpPr/>
              <p:nvPr/>
            </p:nvGrpSpPr>
            <p:grpSpPr>
              <a:xfrm>
                <a:off x="5827232" y="2134041"/>
                <a:ext cx="545363" cy="545362"/>
                <a:chOff x="4671828" y="3051986"/>
                <a:chExt cx="545363" cy="545362"/>
              </a:xfrm>
            </p:grpSpPr>
            <p:pic>
              <p:nvPicPr>
                <p:cNvPr id="250"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5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52"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4" name="Group 77"/>
              <p:cNvGrpSpPr/>
              <p:nvPr/>
            </p:nvGrpSpPr>
            <p:grpSpPr>
              <a:xfrm>
                <a:off x="5979632" y="2286441"/>
                <a:ext cx="545363" cy="545362"/>
                <a:chOff x="4671828" y="3051986"/>
                <a:chExt cx="545363" cy="545362"/>
              </a:xfrm>
            </p:grpSpPr>
            <p:pic>
              <p:nvPicPr>
                <p:cNvPr id="24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48"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4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5" name="Group 81"/>
              <p:cNvGrpSpPr/>
              <p:nvPr/>
            </p:nvGrpSpPr>
            <p:grpSpPr>
              <a:xfrm>
                <a:off x="6132032" y="2438841"/>
                <a:ext cx="545363" cy="545362"/>
                <a:chOff x="4671828" y="3051986"/>
                <a:chExt cx="545363" cy="545362"/>
              </a:xfrm>
            </p:grpSpPr>
            <p:pic>
              <p:nvPicPr>
                <p:cNvPr id="244"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4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46"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6" name="Group 85"/>
              <p:cNvGrpSpPr/>
              <p:nvPr/>
            </p:nvGrpSpPr>
            <p:grpSpPr>
              <a:xfrm>
                <a:off x="6284432" y="2591241"/>
                <a:ext cx="545363" cy="545362"/>
                <a:chOff x="4671828" y="3051986"/>
                <a:chExt cx="545363" cy="545362"/>
              </a:xfrm>
            </p:grpSpPr>
            <p:pic>
              <p:nvPicPr>
                <p:cNvPr id="24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42"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4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7" name="Group 89"/>
              <p:cNvGrpSpPr/>
              <p:nvPr/>
            </p:nvGrpSpPr>
            <p:grpSpPr>
              <a:xfrm>
                <a:off x="6436832" y="2743641"/>
                <a:ext cx="545363" cy="545362"/>
                <a:chOff x="4671828" y="3051986"/>
                <a:chExt cx="545363" cy="545362"/>
              </a:xfrm>
            </p:grpSpPr>
            <p:pic>
              <p:nvPicPr>
                <p:cNvPr id="238"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3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40"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8" name="Group 93"/>
              <p:cNvGrpSpPr/>
              <p:nvPr/>
            </p:nvGrpSpPr>
            <p:grpSpPr>
              <a:xfrm>
                <a:off x="5650023" y="2977558"/>
                <a:ext cx="545363" cy="545362"/>
                <a:chOff x="4671828" y="3051986"/>
                <a:chExt cx="545363" cy="545362"/>
              </a:xfrm>
            </p:grpSpPr>
            <p:pic>
              <p:nvPicPr>
                <p:cNvPr id="23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36"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3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9" name="Group 97"/>
              <p:cNvGrpSpPr/>
              <p:nvPr/>
            </p:nvGrpSpPr>
            <p:grpSpPr>
              <a:xfrm>
                <a:off x="4980172" y="3339065"/>
                <a:ext cx="545363" cy="545362"/>
                <a:chOff x="4671828" y="3051986"/>
                <a:chExt cx="545363" cy="545362"/>
              </a:xfrm>
            </p:grpSpPr>
            <p:pic>
              <p:nvPicPr>
                <p:cNvPr id="232"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3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34"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grpSp>
          <p:nvGrpSpPr>
            <p:cNvPr id="30" name="Group 150"/>
            <p:cNvGrpSpPr/>
            <p:nvPr/>
          </p:nvGrpSpPr>
          <p:grpSpPr>
            <a:xfrm>
              <a:off x="7965259" y="3639882"/>
              <a:ext cx="1913361" cy="1088065"/>
              <a:chOff x="584791" y="4660605"/>
              <a:chExt cx="1435395" cy="1088065"/>
            </a:xfrm>
          </p:grpSpPr>
          <p:grpSp>
            <p:nvGrpSpPr>
              <p:cNvPr id="31" name="Group 109"/>
              <p:cNvGrpSpPr/>
              <p:nvPr/>
            </p:nvGrpSpPr>
            <p:grpSpPr>
              <a:xfrm>
                <a:off x="584791" y="4823638"/>
                <a:ext cx="326065" cy="315432"/>
                <a:chOff x="584791" y="4823638"/>
                <a:chExt cx="326065" cy="315432"/>
              </a:xfrm>
            </p:grpSpPr>
            <p:sp>
              <p:nvSpPr>
                <p:cNvPr id="208" name="Can 108"/>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09" name="Can 106"/>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10" name="Can 107"/>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24" name="Group 110"/>
              <p:cNvGrpSpPr/>
              <p:nvPr/>
            </p:nvGrpSpPr>
            <p:grpSpPr>
              <a:xfrm>
                <a:off x="737191" y="4976038"/>
                <a:ext cx="326065" cy="315432"/>
                <a:chOff x="584791" y="4823638"/>
                <a:chExt cx="326065" cy="315432"/>
              </a:xfrm>
            </p:grpSpPr>
            <p:sp>
              <p:nvSpPr>
                <p:cNvPr id="205" name="Can 111"/>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06" name="Can 112"/>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07" name="Can 206"/>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25" name="Group 114"/>
              <p:cNvGrpSpPr/>
              <p:nvPr/>
            </p:nvGrpSpPr>
            <p:grpSpPr>
              <a:xfrm>
                <a:off x="889591" y="5128438"/>
                <a:ext cx="326065" cy="315432"/>
                <a:chOff x="584791" y="4823638"/>
                <a:chExt cx="326065" cy="315432"/>
              </a:xfrm>
            </p:grpSpPr>
            <p:sp>
              <p:nvSpPr>
                <p:cNvPr id="202" name="Can 201"/>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03" name="Can 202"/>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04" name="Can 203"/>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26" name="Group 118"/>
              <p:cNvGrpSpPr/>
              <p:nvPr/>
            </p:nvGrpSpPr>
            <p:grpSpPr>
              <a:xfrm>
                <a:off x="1041991" y="5280838"/>
                <a:ext cx="326065" cy="315432"/>
                <a:chOff x="584791" y="4823638"/>
                <a:chExt cx="326065" cy="315432"/>
              </a:xfrm>
            </p:grpSpPr>
            <p:sp>
              <p:nvSpPr>
                <p:cNvPr id="199" name="Can 198"/>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00" name="Can 199"/>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01" name="Can 200"/>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27" name="Group 122"/>
              <p:cNvGrpSpPr/>
              <p:nvPr/>
            </p:nvGrpSpPr>
            <p:grpSpPr>
              <a:xfrm>
                <a:off x="1194391" y="5433238"/>
                <a:ext cx="326065" cy="315432"/>
                <a:chOff x="584791" y="4823638"/>
                <a:chExt cx="326065" cy="315432"/>
              </a:xfrm>
            </p:grpSpPr>
            <p:sp>
              <p:nvSpPr>
                <p:cNvPr id="196" name="Can 195"/>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197" name="Can 196"/>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198" name="Can 197"/>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28" name="Group 126"/>
              <p:cNvGrpSpPr/>
              <p:nvPr/>
            </p:nvGrpSpPr>
            <p:grpSpPr>
              <a:xfrm>
                <a:off x="932121" y="4660605"/>
                <a:ext cx="326065" cy="315432"/>
                <a:chOff x="584791" y="4823638"/>
                <a:chExt cx="326065" cy="315432"/>
              </a:xfrm>
            </p:grpSpPr>
            <p:sp>
              <p:nvSpPr>
                <p:cNvPr id="193" name="Can 192"/>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194" name="Can 193"/>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195" name="Can 194"/>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29" name="Group 130"/>
              <p:cNvGrpSpPr/>
              <p:nvPr/>
            </p:nvGrpSpPr>
            <p:grpSpPr>
              <a:xfrm>
                <a:off x="1084521" y="4813005"/>
                <a:ext cx="326065" cy="315432"/>
                <a:chOff x="584791" y="4823638"/>
                <a:chExt cx="326065" cy="315432"/>
              </a:xfrm>
            </p:grpSpPr>
            <p:sp>
              <p:nvSpPr>
                <p:cNvPr id="190" name="Can 189"/>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191" name="Can 190"/>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192" name="Can 191"/>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30" name="Group 134"/>
              <p:cNvGrpSpPr/>
              <p:nvPr/>
            </p:nvGrpSpPr>
            <p:grpSpPr>
              <a:xfrm>
                <a:off x="1236921" y="4965405"/>
                <a:ext cx="326065" cy="315432"/>
                <a:chOff x="584791" y="4823638"/>
                <a:chExt cx="326065" cy="315432"/>
              </a:xfrm>
            </p:grpSpPr>
            <p:sp>
              <p:nvSpPr>
                <p:cNvPr id="187" name="Can 186"/>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188" name="Can 187"/>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189" name="Can 188"/>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31" name="Group 138"/>
              <p:cNvGrpSpPr/>
              <p:nvPr/>
            </p:nvGrpSpPr>
            <p:grpSpPr>
              <a:xfrm>
                <a:off x="1389321" y="5117805"/>
                <a:ext cx="326065" cy="315432"/>
                <a:chOff x="584791" y="4823638"/>
                <a:chExt cx="326065" cy="315432"/>
              </a:xfrm>
            </p:grpSpPr>
            <p:sp>
              <p:nvSpPr>
                <p:cNvPr id="184" name="Can 183"/>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185" name="Can 184"/>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186" name="Can 185"/>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95" name="Group 142"/>
              <p:cNvGrpSpPr/>
              <p:nvPr/>
            </p:nvGrpSpPr>
            <p:grpSpPr>
              <a:xfrm>
                <a:off x="1541721" y="5270205"/>
                <a:ext cx="326065" cy="315432"/>
                <a:chOff x="584791" y="4823638"/>
                <a:chExt cx="326065" cy="315432"/>
              </a:xfrm>
            </p:grpSpPr>
            <p:sp>
              <p:nvSpPr>
                <p:cNvPr id="181" name="Can 180"/>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182" name="Can 181"/>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183" name="Can 182"/>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99" name="Group 146"/>
              <p:cNvGrpSpPr/>
              <p:nvPr/>
            </p:nvGrpSpPr>
            <p:grpSpPr>
              <a:xfrm>
                <a:off x="1694121" y="5422605"/>
                <a:ext cx="326065" cy="315432"/>
                <a:chOff x="584791" y="4823638"/>
                <a:chExt cx="326065" cy="315432"/>
              </a:xfrm>
            </p:grpSpPr>
            <p:sp>
              <p:nvSpPr>
                <p:cNvPr id="178" name="Can 177"/>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179" name="Can 178"/>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180" name="Can 179"/>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sp>
          <p:nvSpPr>
            <p:cNvPr id="164" name="Oval 163"/>
            <p:cNvSpPr/>
            <p:nvPr/>
          </p:nvSpPr>
          <p:spPr bwMode="auto">
            <a:xfrm>
              <a:off x="5073954" y="3019650"/>
              <a:ext cx="496059" cy="318977"/>
            </a:xfrm>
            <a:prstGeom prst="ellipse">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en-US" sz="8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LB</a:t>
              </a:r>
            </a:p>
          </p:txBody>
        </p:sp>
        <p:sp>
          <p:nvSpPr>
            <p:cNvPr id="165" name="Oval 164"/>
            <p:cNvSpPr/>
            <p:nvPr/>
          </p:nvSpPr>
          <p:spPr bwMode="auto">
            <a:xfrm>
              <a:off x="7374713" y="4245938"/>
              <a:ext cx="496059" cy="318977"/>
            </a:xfrm>
            <a:prstGeom prst="ellipse">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en-US" sz="8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LB</a:t>
              </a:r>
            </a:p>
          </p:txBody>
        </p:sp>
        <p:sp>
          <p:nvSpPr>
            <p:cNvPr id="166" name="Rounded Rectangle 165"/>
            <p:cNvSpPr/>
            <p:nvPr/>
          </p:nvSpPr>
          <p:spPr bwMode="auto">
            <a:xfrm>
              <a:off x="3557439" y="2009557"/>
              <a:ext cx="637787" cy="744279"/>
            </a:xfrm>
            <a:prstGeom prst="round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wordArtVert" wrap="square" lIns="121888" tIns="60944" rIns="121888" bIns="60944" numCol="1" rtlCol="0" anchor="ctr" anchorCtr="0" compatLnSpc="1">
              <a:prstTxWarp prst="textNoShape">
                <a:avLst/>
              </a:prstTxWarp>
            </a:bodyPr>
            <a:lstStyle/>
            <a:p>
              <a:pPr algn="ctr" defTabSz="1218535"/>
              <a:r>
                <a:rPr lang="en-US" sz="9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DNS</a:t>
              </a:r>
            </a:p>
          </p:txBody>
        </p:sp>
      </p:grpSp>
      <p:sp>
        <p:nvSpPr>
          <p:cNvPr id="2" name="Title 1"/>
          <p:cNvSpPr>
            <a:spLocks noGrp="1"/>
          </p:cNvSpPr>
          <p:nvPr>
            <p:ph type="title"/>
          </p:nvPr>
        </p:nvSpPr>
        <p:spPr/>
        <p:txBody>
          <a:bodyPr/>
          <a:lstStyle/>
          <a:p>
            <a:r>
              <a:rPr smtClean="0"/>
              <a:t>Service Monitoring &amp; Recovery</a:t>
            </a:r>
            <a:endParaRPr lang="en-US" dirty="0"/>
          </a:p>
        </p:txBody>
      </p:sp>
      <p:sp>
        <p:nvSpPr>
          <p:cNvPr id="3" name="Rounded Rectangle 2"/>
          <p:cNvSpPr/>
          <p:nvPr/>
        </p:nvSpPr>
        <p:spPr bwMode="auto">
          <a:xfrm>
            <a:off x="353427" y="1167457"/>
            <a:ext cx="1113867" cy="788937"/>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en-US" sz="21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Your</a:t>
            </a:r>
          </a:p>
          <a:p>
            <a:pPr algn="ctr" defTabSz="1218535"/>
            <a:r>
              <a:rPr lang="en-US" sz="21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Service</a:t>
            </a:r>
          </a:p>
        </p:txBody>
      </p:sp>
      <p:grpSp>
        <p:nvGrpSpPr>
          <p:cNvPr id="308" name="Group 103"/>
          <p:cNvGrpSpPr/>
          <p:nvPr/>
        </p:nvGrpSpPr>
        <p:grpSpPr>
          <a:xfrm>
            <a:off x="3062178" y="4178598"/>
            <a:ext cx="1509823" cy="978195"/>
            <a:chOff x="3615070" y="5103628"/>
            <a:chExt cx="2115879" cy="1244009"/>
          </a:xfrm>
        </p:grpSpPr>
        <p:sp>
          <p:nvSpPr>
            <p:cNvPr id="103" name="Rounded Rectangle 102"/>
            <p:cNvSpPr/>
            <p:nvPr/>
          </p:nvSpPr>
          <p:spPr bwMode="auto">
            <a:xfrm>
              <a:off x="3615070" y="5103628"/>
              <a:ext cx="2115879" cy="1244009"/>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t" anchorCtr="0" compatLnSpc="1">
              <a:prstTxWarp prst="textNoShape">
                <a:avLst/>
              </a:prstTxWarp>
            </a:bodyPr>
            <a:lstStyle/>
            <a:p>
              <a:pPr algn="r" defTabSz="1218535"/>
              <a:r>
                <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Fabric</a:t>
              </a:r>
            </a:p>
            <a:p>
              <a:pPr algn="r" defTabSz="1218535"/>
              <a:r>
                <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Controller</a:t>
              </a:r>
            </a:p>
          </p:txBody>
        </p:sp>
        <p:pic>
          <p:nvPicPr>
            <p:cNvPr id="1027" name="Picture 3" descr="C:\Users\daiken\AppData\Local\Microsoft\Windows\Temporary Internet Files\Content.IE5\KU64B59Z\MCBD05199_0000[1].wmf"/>
            <p:cNvPicPr>
              <a:picLocks noChangeAspect="1" noChangeArrowheads="1"/>
            </p:cNvPicPr>
            <p:nvPr/>
          </p:nvPicPr>
          <p:blipFill>
            <a:blip r:embed="rId7"/>
            <a:srcRect/>
            <a:stretch>
              <a:fillRect/>
            </a:stretch>
          </p:blipFill>
          <p:spPr bwMode="auto">
            <a:xfrm>
              <a:off x="3723353" y="5248941"/>
              <a:ext cx="554187" cy="471375"/>
            </a:xfrm>
            <a:prstGeom prst="rect">
              <a:avLst/>
            </a:prstGeom>
            <a:noFill/>
          </p:spPr>
        </p:pic>
      </p:grpSp>
      <p:sp>
        <p:nvSpPr>
          <p:cNvPr id="106" name="Rounded Rectangle 105"/>
          <p:cNvSpPr/>
          <p:nvPr/>
        </p:nvSpPr>
        <p:spPr bwMode="auto">
          <a:xfrm>
            <a:off x="733647" y="3561907"/>
            <a:ext cx="1297172" cy="800368"/>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en-US" sz="14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Web Portal</a:t>
            </a:r>
          </a:p>
          <a:p>
            <a:pPr algn="ctr" defTabSz="1218535"/>
            <a:r>
              <a:rPr lang="en-US" sz="14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(API)</a:t>
            </a:r>
          </a:p>
        </p:txBody>
      </p:sp>
      <p:sp>
        <p:nvSpPr>
          <p:cNvPr id="143" name="Rounded Rectangle 142"/>
          <p:cNvSpPr/>
          <p:nvPr/>
        </p:nvSpPr>
        <p:spPr bwMode="auto">
          <a:xfrm>
            <a:off x="4514661" y="2894091"/>
            <a:ext cx="790670" cy="61865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en-US" sz="12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Service</a:t>
            </a:r>
          </a:p>
        </p:txBody>
      </p:sp>
      <p:sp>
        <p:nvSpPr>
          <p:cNvPr id="152" name="Rounded Rectangle 151"/>
          <p:cNvSpPr/>
          <p:nvPr/>
        </p:nvSpPr>
        <p:spPr bwMode="auto">
          <a:xfrm>
            <a:off x="4658007" y="1969128"/>
            <a:ext cx="790670" cy="61865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en-US" sz="12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Service</a:t>
            </a:r>
          </a:p>
        </p:txBody>
      </p:sp>
      <p:sp>
        <p:nvSpPr>
          <p:cNvPr id="153" name="Rounded Rectangle 152"/>
          <p:cNvSpPr/>
          <p:nvPr/>
        </p:nvSpPr>
        <p:spPr bwMode="auto">
          <a:xfrm>
            <a:off x="6160883" y="2403695"/>
            <a:ext cx="790670" cy="61865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en-US" sz="12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Service</a:t>
            </a:r>
          </a:p>
        </p:txBody>
      </p:sp>
      <p:sp>
        <p:nvSpPr>
          <p:cNvPr id="157" name="Rounded Rectangle 156"/>
          <p:cNvSpPr/>
          <p:nvPr/>
        </p:nvSpPr>
        <p:spPr bwMode="auto">
          <a:xfrm>
            <a:off x="2424822" y="4633869"/>
            <a:ext cx="843480" cy="589985"/>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en-US" sz="16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Model</a:t>
            </a:r>
          </a:p>
        </p:txBody>
      </p:sp>
      <p:sp>
        <p:nvSpPr>
          <p:cNvPr id="158" name="&quot;No&quot; Symbol 157"/>
          <p:cNvSpPr/>
          <p:nvPr/>
        </p:nvSpPr>
        <p:spPr bwMode="auto">
          <a:xfrm>
            <a:off x="6282672" y="2390119"/>
            <a:ext cx="545485" cy="660903"/>
          </a:xfrm>
          <a:prstGeom prst="noSmoking">
            <a:avLst/>
          </a:prstGeom>
          <a:solidFill>
            <a:srgbClr xmlns:mc="http://schemas.openxmlformats.org/markup-compatibility/2006" xmlns:a14="http://schemas.microsoft.com/office/drawing/2010/main" val="C00000" mc:Ignorable=""/>
          </a:solidFill>
          <a:ln w="0">
            <a:solidFill>
              <a:schemeClr val="tx1"/>
            </a:solidFill>
            <a:headEnd type="none" w="med" len="med"/>
            <a:tailEnd type="none" w="med" len="med"/>
          </a:ln>
          <a:effectLst>
            <a:outerShdw blurRad="107950" dist="12700" dir="5400000" algn="ctr">
              <a:srgbClr xmlns:mc="http://schemas.openxmlformats.org/markup-compatibility/2006" xmlns:a14="http://schemas.microsoft.com/office/drawing/2010/main" val="000000" mc:Ignorable=""/>
            </a:outerShdw>
          </a:effectLst>
          <a:scene3d>
            <a:camera prst="orthographicFront">
              <a:rot lat="0" lon="0" rev="0"/>
            </a:camera>
            <a:lightRig rig="soft" dir="t">
              <a:rot lat="0" lon="0" rev="0"/>
            </a:lightRig>
          </a:scene3d>
          <a:sp3d contourW="12700" prstMaterial="matte">
            <a:bevelT w="63500" h="63500" prst="artDeco"/>
            <a:contourClr>
              <a:srgbClr xmlns:mc="http://schemas.openxmlformats.org/markup-compatibility/2006" xmlns:a14="http://schemas.microsoft.com/office/drawing/2010/main" val="FFFFFF" mc:Ignorable=""/>
            </a:contourClr>
          </a:sp3d>
        </p:spPr>
        <p:style>
          <a:lnRef idx="0">
            <a:schemeClr val="accent3"/>
          </a:lnRef>
          <a:fillRef idx="3">
            <a:schemeClr val="accent3"/>
          </a:fillRef>
          <a:effectRef idx="3">
            <a:schemeClr val="accent3"/>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159" name="TextBox 158"/>
          <p:cNvSpPr txBox="1"/>
          <p:nvPr/>
        </p:nvSpPr>
        <p:spPr>
          <a:xfrm>
            <a:off x="4227971" y="3920154"/>
            <a:ext cx="655510" cy="1600412"/>
          </a:xfrm>
          <a:prstGeom prst="rect">
            <a:avLst/>
          </a:prstGeom>
          <a:noFill/>
        </p:spPr>
        <p:txBody>
          <a:bodyPr wrap="none" lIns="121893" tIns="60947" rIns="121893" bIns="60947"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9600" b="1" spc="67" dirty="0" smtClean="0">
                <a:ln w="11430"/>
                <a:solidFill>
                  <a:srgbClr xmlns:mc="http://schemas.openxmlformats.org/markup-compatibility/2006" xmlns:a14="http://schemas.microsoft.com/office/drawing/2010/main" val="C00000" mc:Ignorable=""/>
                </a:solidFill>
                <a:effectLst>
                  <a:outerShdw blurRad="76200" dist="50800" dir="5400000" algn="tl" rotWithShape="0">
                    <a:srgbClr xmlns:mc="http://schemas.openxmlformats.org/markup-compatibility/2006" xmlns:a14="http://schemas.microsoft.com/office/drawing/2010/main" val="000000" mc:Ignorable="">
                      <a:alpha val="65000"/>
                    </a:srgbClr>
                  </a:outerShdw>
                </a:effectLst>
              </a:rPr>
              <a:t>!</a:t>
            </a:r>
            <a:endParaRPr lang="en-US" sz="9600" b="1" spc="67" dirty="0">
              <a:ln w="11430"/>
              <a:solidFill>
                <a:srgbClr xmlns:mc="http://schemas.openxmlformats.org/markup-compatibility/2006" xmlns:a14="http://schemas.microsoft.com/office/drawing/2010/main" val="C00000" mc:Ignorable=""/>
              </a:solidFill>
              <a:effectLst>
                <a:outerShdw blurRad="76200" dist="50800" dir="5400000" algn="tl" rotWithShape="0">
                  <a:srgbClr xmlns:mc="http://schemas.openxmlformats.org/markup-compatibility/2006" xmlns:a14="http://schemas.microsoft.com/office/drawing/2010/main" val="000000" mc:Ignorable="">
                    <a:alpha val="65000"/>
                  </a:srgbClr>
                </a:outerShdw>
              </a:effectLst>
            </a:endParaRPr>
          </a:p>
        </p:txBody>
      </p:sp>
      <p:sp>
        <p:nvSpPr>
          <p:cNvPr id="160" name="Rounded Rectangle 159"/>
          <p:cNvSpPr/>
          <p:nvPr/>
        </p:nvSpPr>
        <p:spPr bwMode="auto">
          <a:xfrm>
            <a:off x="5445659" y="2974063"/>
            <a:ext cx="790670" cy="61865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en-US" sz="11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Service</a:t>
            </a:r>
          </a:p>
        </p:txBody>
      </p:sp>
    </p:spTree>
    <p:extLst>
      <p:ext uri="{BB962C8B-B14F-4D97-AF65-F5344CB8AC3E}">
        <p14:creationId xmlns:p14="http://schemas.microsoft.com/office/powerpoint/2010/main" val="399680279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58"/>
                                        </p:tgtEl>
                                        <p:attrNameLst>
                                          <p:attrName>style.visibility</p:attrName>
                                        </p:attrNameLst>
                                      </p:cBhvr>
                                      <p:to>
                                        <p:strVal val="visible"/>
                                      </p:to>
                                    </p:set>
                                    <p:anim calcmode="lin" valueType="num">
                                      <p:cBhvr>
                                        <p:cTn id="7" dur="1000" fill="hold"/>
                                        <p:tgtEl>
                                          <p:spTgt spid="158"/>
                                        </p:tgtEl>
                                        <p:attrNameLst>
                                          <p:attrName>ppt_w</p:attrName>
                                        </p:attrNameLst>
                                      </p:cBhvr>
                                      <p:tavLst>
                                        <p:tav tm="0">
                                          <p:val>
                                            <p:strVal val="#ppt_w*0.70"/>
                                          </p:val>
                                        </p:tav>
                                        <p:tav tm="100000">
                                          <p:val>
                                            <p:strVal val="#ppt_w"/>
                                          </p:val>
                                        </p:tav>
                                      </p:tavLst>
                                    </p:anim>
                                    <p:anim calcmode="lin" valueType="num">
                                      <p:cBhvr>
                                        <p:cTn id="8" dur="1000" fill="hold"/>
                                        <p:tgtEl>
                                          <p:spTgt spid="158"/>
                                        </p:tgtEl>
                                        <p:attrNameLst>
                                          <p:attrName>ppt_h</p:attrName>
                                        </p:attrNameLst>
                                      </p:cBhvr>
                                      <p:tavLst>
                                        <p:tav tm="0">
                                          <p:val>
                                            <p:strVal val="#ppt_h"/>
                                          </p:val>
                                        </p:tav>
                                        <p:tav tm="100000">
                                          <p:val>
                                            <p:strVal val="#ppt_h"/>
                                          </p:val>
                                        </p:tav>
                                      </p:tavLst>
                                    </p:anim>
                                    <p:animEffect transition="in" filter="fade">
                                      <p:cBhvr>
                                        <p:cTn id="9" dur="1000"/>
                                        <p:tgtEl>
                                          <p:spTgt spid="15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159"/>
                                        </p:tgtEl>
                                        <p:attrNameLst>
                                          <p:attrName>style.visibility</p:attrName>
                                        </p:attrNameLst>
                                      </p:cBhvr>
                                      <p:to>
                                        <p:strVal val="visible"/>
                                      </p:to>
                                    </p:set>
                                    <p:anim calcmode="lin" valueType="num">
                                      <p:cBhvr>
                                        <p:cTn id="14" dur="500" fill="hold"/>
                                        <p:tgtEl>
                                          <p:spTgt spid="159"/>
                                        </p:tgtEl>
                                        <p:attrNameLst>
                                          <p:attrName>ppt_w</p:attrName>
                                        </p:attrNameLst>
                                      </p:cBhvr>
                                      <p:tavLst>
                                        <p:tav tm="0">
                                          <p:val>
                                            <p:fltVal val="0"/>
                                          </p:val>
                                        </p:tav>
                                        <p:tav tm="100000">
                                          <p:val>
                                            <p:strVal val="#ppt_w"/>
                                          </p:val>
                                        </p:tav>
                                      </p:tavLst>
                                    </p:anim>
                                    <p:anim calcmode="lin" valueType="num">
                                      <p:cBhvr>
                                        <p:cTn id="15" dur="500" fill="hold"/>
                                        <p:tgtEl>
                                          <p:spTgt spid="159"/>
                                        </p:tgtEl>
                                        <p:attrNameLst>
                                          <p:attrName>ppt_h</p:attrName>
                                        </p:attrNameLst>
                                      </p:cBhvr>
                                      <p:tavLst>
                                        <p:tav tm="0">
                                          <p:val>
                                            <p:fltVal val="0"/>
                                          </p:val>
                                        </p:tav>
                                        <p:tav tm="100000">
                                          <p:val>
                                            <p:strVal val="#ppt_h"/>
                                          </p:val>
                                        </p:tav>
                                      </p:tavLst>
                                    </p:anim>
                                    <p:animEffect transition="in" filter="fade">
                                      <p:cBhvr>
                                        <p:cTn id="16" dur="500"/>
                                        <p:tgtEl>
                                          <p:spTgt spid="15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160"/>
                                        </p:tgtEl>
                                        <p:attrNameLst>
                                          <p:attrName>style.visibility</p:attrName>
                                        </p:attrNameLst>
                                      </p:cBhvr>
                                      <p:to>
                                        <p:strVal val="visible"/>
                                      </p:to>
                                    </p:set>
                                    <p:anim calcmode="lin" valueType="num">
                                      <p:cBhvr>
                                        <p:cTn id="21" dur="500" fill="hold"/>
                                        <p:tgtEl>
                                          <p:spTgt spid="160"/>
                                        </p:tgtEl>
                                        <p:attrNameLst>
                                          <p:attrName>ppt_w</p:attrName>
                                        </p:attrNameLst>
                                      </p:cBhvr>
                                      <p:tavLst>
                                        <p:tav tm="0">
                                          <p:val>
                                            <p:fltVal val="0"/>
                                          </p:val>
                                        </p:tav>
                                        <p:tav tm="100000">
                                          <p:val>
                                            <p:strVal val="#ppt_w"/>
                                          </p:val>
                                        </p:tav>
                                      </p:tavLst>
                                    </p:anim>
                                    <p:anim calcmode="lin" valueType="num">
                                      <p:cBhvr>
                                        <p:cTn id="22" dur="500" fill="hold"/>
                                        <p:tgtEl>
                                          <p:spTgt spid="160"/>
                                        </p:tgtEl>
                                        <p:attrNameLst>
                                          <p:attrName>ppt_h</p:attrName>
                                        </p:attrNameLst>
                                      </p:cBhvr>
                                      <p:tavLst>
                                        <p:tav tm="0">
                                          <p:val>
                                            <p:fltVal val="0"/>
                                          </p:val>
                                        </p:tav>
                                        <p:tav tm="100000">
                                          <p:val>
                                            <p:strVal val="#ppt_h"/>
                                          </p:val>
                                        </p:tav>
                                      </p:tavLst>
                                    </p:anim>
                                    <p:animEffect transition="in" filter="fade">
                                      <p:cBhvr>
                                        <p:cTn id="23" dur="500"/>
                                        <p:tgtEl>
                                          <p:spTgt spid="160"/>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xit" presetSubtype="0" fill="hold" grpId="0" nodeType="clickEffect">
                                  <p:stCondLst>
                                    <p:cond delay="0"/>
                                  </p:stCondLst>
                                  <p:childTnLst>
                                    <p:anim calcmode="lin" valueType="num">
                                      <p:cBhvr>
                                        <p:cTn id="27" dur="500"/>
                                        <p:tgtEl>
                                          <p:spTgt spid="153"/>
                                        </p:tgtEl>
                                        <p:attrNameLst>
                                          <p:attrName>ppt_w</p:attrName>
                                        </p:attrNameLst>
                                      </p:cBhvr>
                                      <p:tavLst>
                                        <p:tav tm="0">
                                          <p:val>
                                            <p:strVal val="ppt_w"/>
                                          </p:val>
                                        </p:tav>
                                        <p:tav tm="100000">
                                          <p:val>
                                            <p:fltVal val="0"/>
                                          </p:val>
                                        </p:tav>
                                      </p:tavLst>
                                    </p:anim>
                                    <p:anim calcmode="lin" valueType="num">
                                      <p:cBhvr>
                                        <p:cTn id="28" dur="500"/>
                                        <p:tgtEl>
                                          <p:spTgt spid="153"/>
                                        </p:tgtEl>
                                        <p:attrNameLst>
                                          <p:attrName>ppt_h</p:attrName>
                                        </p:attrNameLst>
                                      </p:cBhvr>
                                      <p:tavLst>
                                        <p:tav tm="0">
                                          <p:val>
                                            <p:strVal val="ppt_h"/>
                                          </p:val>
                                        </p:tav>
                                        <p:tav tm="100000">
                                          <p:val>
                                            <p:fltVal val="0"/>
                                          </p:val>
                                        </p:tav>
                                      </p:tavLst>
                                    </p:anim>
                                    <p:animEffect transition="out" filter="fade">
                                      <p:cBhvr>
                                        <p:cTn id="29" dur="500"/>
                                        <p:tgtEl>
                                          <p:spTgt spid="153"/>
                                        </p:tgtEl>
                                      </p:cBhvr>
                                    </p:animEffect>
                                    <p:set>
                                      <p:cBhvr>
                                        <p:cTn id="30" dur="1" fill="hold">
                                          <p:stCondLst>
                                            <p:cond delay="499"/>
                                          </p:stCondLst>
                                        </p:cTn>
                                        <p:tgtEl>
                                          <p:spTgt spid="153"/>
                                        </p:tgtEl>
                                        <p:attrNameLst>
                                          <p:attrName>style.visibility</p:attrName>
                                        </p:attrNameLst>
                                      </p:cBhvr>
                                      <p:to>
                                        <p:strVal val="hidden"/>
                                      </p:to>
                                    </p:set>
                                  </p:childTnLst>
                                </p:cTn>
                              </p:par>
                              <p:par>
                                <p:cTn id="31" presetID="53" presetClass="exit" presetSubtype="0" fill="hold" grpId="1" nodeType="withEffect">
                                  <p:stCondLst>
                                    <p:cond delay="0"/>
                                  </p:stCondLst>
                                  <p:childTnLst>
                                    <p:anim calcmode="lin" valueType="num">
                                      <p:cBhvr>
                                        <p:cTn id="32" dur="500"/>
                                        <p:tgtEl>
                                          <p:spTgt spid="158"/>
                                        </p:tgtEl>
                                        <p:attrNameLst>
                                          <p:attrName>ppt_w</p:attrName>
                                        </p:attrNameLst>
                                      </p:cBhvr>
                                      <p:tavLst>
                                        <p:tav tm="0">
                                          <p:val>
                                            <p:strVal val="ppt_w"/>
                                          </p:val>
                                        </p:tav>
                                        <p:tav tm="100000">
                                          <p:val>
                                            <p:fltVal val="0"/>
                                          </p:val>
                                        </p:tav>
                                      </p:tavLst>
                                    </p:anim>
                                    <p:anim calcmode="lin" valueType="num">
                                      <p:cBhvr>
                                        <p:cTn id="33" dur="500"/>
                                        <p:tgtEl>
                                          <p:spTgt spid="158"/>
                                        </p:tgtEl>
                                        <p:attrNameLst>
                                          <p:attrName>ppt_h</p:attrName>
                                        </p:attrNameLst>
                                      </p:cBhvr>
                                      <p:tavLst>
                                        <p:tav tm="0">
                                          <p:val>
                                            <p:strVal val="ppt_h"/>
                                          </p:val>
                                        </p:tav>
                                        <p:tav tm="100000">
                                          <p:val>
                                            <p:fltVal val="0"/>
                                          </p:val>
                                        </p:tav>
                                      </p:tavLst>
                                    </p:anim>
                                    <p:animEffect transition="out" filter="fade">
                                      <p:cBhvr>
                                        <p:cTn id="34" dur="500"/>
                                        <p:tgtEl>
                                          <p:spTgt spid="158"/>
                                        </p:tgtEl>
                                      </p:cBhvr>
                                    </p:animEffect>
                                    <p:set>
                                      <p:cBhvr>
                                        <p:cTn id="35" dur="1" fill="hold">
                                          <p:stCondLst>
                                            <p:cond delay="499"/>
                                          </p:stCondLst>
                                        </p:cTn>
                                        <p:tgtEl>
                                          <p:spTgt spid="158"/>
                                        </p:tgtEl>
                                        <p:attrNameLst>
                                          <p:attrName>style.visibility</p:attrName>
                                        </p:attrNameLst>
                                      </p:cBhvr>
                                      <p:to>
                                        <p:strVal val="hidden"/>
                                      </p:to>
                                    </p:set>
                                  </p:childTnLst>
                                </p:cTn>
                              </p:par>
                            </p:childTnLst>
                          </p:cTn>
                        </p:par>
                        <p:par>
                          <p:cTn id="36" fill="hold">
                            <p:stCondLst>
                              <p:cond delay="500"/>
                            </p:stCondLst>
                            <p:childTnLst>
                              <p:par>
                                <p:cTn id="37" presetID="53" presetClass="exit" presetSubtype="0" fill="hold" grpId="1" nodeType="afterEffect">
                                  <p:stCondLst>
                                    <p:cond delay="0"/>
                                  </p:stCondLst>
                                  <p:childTnLst>
                                    <p:anim calcmode="lin" valueType="num">
                                      <p:cBhvr>
                                        <p:cTn id="38" dur="500"/>
                                        <p:tgtEl>
                                          <p:spTgt spid="159"/>
                                        </p:tgtEl>
                                        <p:attrNameLst>
                                          <p:attrName>ppt_w</p:attrName>
                                        </p:attrNameLst>
                                      </p:cBhvr>
                                      <p:tavLst>
                                        <p:tav tm="0">
                                          <p:val>
                                            <p:strVal val="ppt_w"/>
                                          </p:val>
                                        </p:tav>
                                        <p:tav tm="100000">
                                          <p:val>
                                            <p:fltVal val="0"/>
                                          </p:val>
                                        </p:tav>
                                      </p:tavLst>
                                    </p:anim>
                                    <p:anim calcmode="lin" valueType="num">
                                      <p:cBhvr>
                                        <p:cTn id="39" dur="500"/>
                                        <p:tgtEl>
                                          <p:spTgt spid="159"/>
                                        </p:tgtEl>
                                        <p:attrNameLst>
                                          <p:attrName>ppt_h</p:attrName>
                                        </p:attrNameLst>
                                      </p:cBhvr>
                                      <p:tavLst>
                                        <p:tav tm="0">
                                          <p:val>
                                            <p:strVal val="ppt_h"/>
                                          </p:val>
                                        </p:tav>
                                        <p:tav tm="100000">
                                          <p:val>
                                            <p:fltVal val="0"/>
                                          </p:val>
                                        </p:tav>
                                      </p:tavLst>
                                    </p:anim>
                                    <p:animEffect transition="out" filter="fade">
                                      <p:cBhvr>
                                        <p:cTn id="40" dur="500"/>
                                        <p:tgtEl>
                                          <p:spTgt spid="159"/>
                                        </p:tgtEl>
                                      </p:cBhvr>
                                    </p:animEffect>
                                    <p:set>
                                      <p:cBhvr>
                                        <p:cTn id="41" dur="1" fill="hold">
                                          <p:stCondLst>
                                            <p:cond delay="499"/>
                                          </p:stCondLst>
                                        </p:cTn>
                                        <p:tgtEl>
                                          <p:spTgt spid="1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 grpId="0" animBg="1"/>
      <p:bldP spid="158" grpId="0" animBg="1"/>
      <p:bldP spid="158" grpId="1" animBg="1"/>
      <p:bldP spid="159" grpId="0"/>
      <p:bldP spid="159" grpId="1"/>
      <p:bldP spid="16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DE" dirty="0" smtClean="0"/>
              <a:t>			 Web / Worker</a:t>
            </a:r>
            <a:endParaRPr lang="de-DE" dirty="0"/>
          </a:p>
        </p:txBody>
      </p:sp>
      <p:sp>
        <p:nvSpPr>
          <p:cNvPr id="9" name="Content Placeholder 8"/>
          <p:cNvSpPr>
            <a:spLocks noGrp="1"/>
          </p:cNvSpPr>
          <p:nvPr>
            <p:ph idx="1"/>
          </p:nvPr>
        </p:nvSpPr>
        <p:spPr>
          <a:xfrm>
            <a:off x="381000" y="1412875"/>
            <a:ext cx="8382000" cy="3151632"/>
          </a:xfrm>
        </p:spPr>
        <p:txBody>
          <a:bodyPr/>
          <a:lstStyle/>
          <a:p>
            <a:r>
              <a:rPr lang="de-DE" dirty="0" smtClean="0"/>
              <a:t>Kein Remote Desktop / FTP / …</a:t>
            </a:r>
          </a:p>
          <a:p>
            <a:r>
              <a:rPr lang="de-DE" dirty="0" smtClean="0"/>
              <a:t>Keine Installation von Komponenten</a:t>
            </a:r>
          </a:p>
          <a:p>
            <a:endParaRPr lang="de-DE" dirty="0" smtClean="0"/>
          </a:p>
          <a:p>
            <a:r>
              <a:rPr lang="de-DE" dirty="0" smtClean="0"/>
              <a:t>Automatisches Failover</a:t>
            </a:r>
          </a:p>
          <a:p>
            <a:r>
              <a:rPr lang="de-DE" dirty="0" smtClean="0"/>
              <a:t>N Instanzen auf Knopfdruck</a:t>
            </a:r>
          </a:p>
          <a:p>
            <a:r>
              <a:rPr lang="de-DE" dirty="0" smtClean="0"/>
              <a:t>„pay as you go“</a:t>
            </a:r>
          </a:p>
        </p:txBody>
      </p:sp>
      <p:grpSp>
        <p:nvGrpSpPr>
          <p:cNvPr id="5" name="Group 14"/>
          <p:cNvGrpSpPr/>
          <p:nvPr/>
        </p:nvGrpSpPr>
        <p:grpSpPr>
          <a:xfrm>
            <a:off x="100264" y="-228600"/>
            <a:ext cx="3368463" cy="1524000"/>
            <a:chOff x="194860" y="1066982"/>
            <a:chExt cx="3368463" cy="1524000"/>
          </a:xfrm>
        </p:grpSpPr>
        <p:sp>
          <p:nvSpPr>
            <p:cNvPr id="6" name="Rectangle 5"/>
            <p:cNvSpPr/>
            <p:nvPr/>
          </p:nvSpPr>
          <p:spPr bwMode="invGray">
            <a:xfrm>
              <a:off x="194860" y="1066982"/>
              <a:ext cx="3368463" cy="1524000"/>
            </a:xfrm>
            <a:prstGeom prst="rect">
              <a:avLst/>
            </a:prstGeom>
            <a:gradFill>
              <a:gsLst>
                <a:gs pos="0">
                  <a:srgbClr xmlns:mc="http://schemas.openxmlformats.org/markup-compatibility/2006" xmlns:a14="http://schemas.microsoft.com/office/drawing/2010/main" val="000000" mc:Ignorable="">
                    <a:alpha val="0"/>
                  </a:srgbClr>
                </a:gs>
                <a:gs pos="27000">
                  <a:srgbClr xmlns:mc="http://schemas.openxmlformats.org/markup-compatibility/2006" xmlns:a14="http://schemas.microsoft.com/office/drawing/2010/main" val="000000" mc:Ignorable="">
                    <a:alpha val="61000"/>
                  </a:srgbClr>
                </a:gs>
                <a:gs pos="50000">
                  <a:srgbClr xmlns:mc="http://schemas.openxmlformats.org/markup-compatibility/2006" xmlns:a14="http://schemas.microsoft.com/office/drawing/2010/main" val="000000" mc:Ignorable="">
                    <a:alpha val="63000"/>
                  </a:srgbClr>
                </a:gs>
                <a:gs pos="50000">
                  <a:srgbClr xmlns:mc="http://schemas.openxmlformats.org/markup-compatibility/2006" xmlns:a14="http://schemas.microsoft.com/office/drawing/2010/main" val="000000" mc:Ignorable="">
                    <a:alpha val="0"/>
                  </a:srgbClr>
                </a:gs>
              </a:gsLst>
              <a:lin ang="0" scaled="0"/>
            </a:gradFill>
            <a:ln w="12700" cap="flat" cmpd="thickThin" algn="ctr">
              <a:gradFill>
                <a:gsLst>
                  <a:gs pos="0">
                    <a:srgbClr xmlns:mc="http://schemas.openxmlformats.org/markup-compatibility/2006" xmlns:a14="http://schemas.microsoft.com/office/drawing/2010/main" val="FFFFFF" mc:Ignorable="">
                      <a:alpha val="0"/>
                    </a:srgbClr>
                  </a:gs>
                  <a:gs pos="5000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alpha val="0"/>
                    </a:srgbClr>
                  </a:gs>
                </a:gsLst>
                <a:lin ang="0" scaled="0"/>
              </a:gradFill>
              <a:prstDash val="solid"/>
            </a:ln>
            <a:effectLst/>
          </p:spPr>
          <p:txBody>
            <a:bodyPr rtlCol="0" anchor="ctr"/>
            <a:lstStyle/>
            <a:p>
              <a:pPr algn="ctr" defTabSz="914400">
                <a:defRPr/>
              </a:pPr>
              <a:endParaRPr lang="en-US" sz="1400" kern="0" dirty="0">
                <a:solidFill>
                  <a:srgbClr xmlns:mc="http://schemas.openxmlformats.org/markup-compatibility/2006" xmlns:a14="http://schemas.microsoft.com/office/drawing/2010/main" val="000000" mc:Ignorable=""/>
                </a:solidFill>
              </a:endParaRPr>
            </a:p>
          </p:txBody>
        </p:sp>
        <p:pic>
          <p:nvPicPr>
            <p:cNvPr id="7" name="WindowsAzure" descr="\\SERVER3\InternalBin\Resource DVD\DVD_ART36\Logos\Azure Services Platform\Windows Azure\Windows Azure logo rev.png"/>
            <p:cNvPicPr>
              <a:picLocks noChangeAspect="1" noChangeArrowheads="1"/>
            </p:cNvPicPr>
            <p:nvPr/>
          </p:nvPicPr>
          <p:blipFill>
            <a:blip r:embed="rId2" cstate="print"/>
            <a:srcRect/>
            <a:stretch>
              <a:fillRect/>
            </a:stretch>
          </p:blipFill>
          <p:spPr bwMode="auto">
            <a:xfrm>
              <a:off x="352255" y="1569426"/>
              <a:ext cx="2832379" cy="450336"/>
            </a:xfrm>
            <a:prstGeom prst="rect">
              <a:avLst/>
            </a:prstGeom>
            <a:noFill/>
          </p:spPr>
        </p:pic>
      </p:grpSp>
    </p:spTree>
    <p:extLst>
      <p:ext uri="{BB962C8B-B14F-4D97-AF65-F5344CB8AC3E}">
        <p14:creationId xmlns:p14="http://schemas.microsoft.com/office/powerpoint/2010/main" val="51316748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DE" dirty="0" smtClean="0"/>
              <a:t>			  Storage</a:t>
            </a:r>
            <a:endParaRPr lang="de-DE" dirty="0"/>
          </a:p>
        </p:txBody>
      </p:sp>
      <p:sp>
        <p:nvSpPr>
          <p:cNvPr id="9" name="Content Placeholder 8"/>
          <p:cNvSpPr>
            <a:spLocks noGrp="1"/>
          </p:cNvSpPr>
          <p:nvPr>
            <p:ph idx="1"/>
          </p:nvPr>
        </p:nvSpPr>
        <p:spPr>
          <a:xfrm>
            <a:off x="381000" y="1412875"/>
            <a:ext cx="8382000" cy="2609945"/>
          </a:xfrm>
        </p:spPr>
        <p:txBody>
          <a:bodyPr/>
          <a:lstStyle/>
          <a:p>
            <a:r>
              <a:rPr lang="de-DE" dirty="0" smtClean="0"/>
              <a:t>Blob, Table &amp; Queue</a:t>
            </a:r>
          </a:p>
          <a:p>
            <a:r>
              <a:rPr lang="de-DE" dirty="0" smtClean="0"/>
              <a:t>Unlimited Storage</a:t>
            </a:r>
          </a:p>
          <a:p>
            <a:r>
              <a:rPr lang="de-DE" dirty="0" smtClean="0"/>
              <a:t>Container Based</a:t>
            </a:r>
          </a:p>
          <a:p>
            <a:r>
              <a:rPr lang="de-DE" dirty="0" smtClean="0"/>
              <a:t>Access Policy</a:t>
            </a:r>
          </a:p>
          <a:p>
            <a:r>
              <a:rPr lang="de-DE" dirty="0" smtClean="0"/>
              <a:t>CDN</a:t>
            </a:r>
          </a:p>
        </p:txBody>
      </p:sp>
      <p:grpSp>
        <p:nvGrpSpPr>
          <p:cNvPr id="5" name="Group 14"/>
          <p:cNvGrpSpPr/>
          <p:nvPr/>
        </p:nvGrpSpPr>
        <p:grpSpPr>
          <a:xfrm>
            <a:off x="100264" y="-228600"/>
            <a:ext cx="3368463" cy="1524000"/>
            <a:chOff x="194860" y="1066982"/>
            <a:chExt cx="3368463" cy="1524000"/>
          </a:xfrm>
        </p:grpSpPr>
        <p:sp>
          <p:nvSpPr>
            <p:cNvPr id="6" name="Rectangle 5"/>
            <p:cNvSpPr/>
            <p:nvPr/>
          </p:nvSpPr>
          <p:spPr bwMode="invGray">
            <a:xfrm>
              <a:off x="194860" y="1066982"/>
              <a:ext cx="3368463" cy="1524000"/>
            </a:xfrm>
            <a:prstGeom prst="rect">
              <a:avLst/>
            </a:prstGeom>
            <a:gradFill>
              <a:gsLst>
                <a:gs pos="0">
                  <a:srgbClr xmlns:mc="http://schemas.openxmlformats.org/markup-compatibility/2006" xmlns:a14="http://schemas.microsoft.com/office/drawing/2010/main" val="000000" mc:Ignorable="">
                    <a:alpha val="0"/>
                  </a:srgbClr>
                </a:gs>
                <a:gs pos="27000">
                  <a:srgbClr xmlns:mc="http://schemas.openxmlformats.org/markup-compatibility/2006" xmlns:a14="http://schemas.microsoft.com/office/drawing/2010/main" val="000000" mc:Ignorable="">
                    <a:alpha val="61000"/>
                  </a:srgbClr>
                </a:gs>
                <a:gs pos="50000">
                  <a:srgbClr xmlns:mc="http://schemas.openxmlformats.org/markup-compatibility/2006" xmlns:a14="http://schemas.microsoft.com/office/drawing/2010/main" val="000000" mc:Ignorable="">
                    <a:alpha val="63000"/>
                  </a:srgbClr>
                </a:gs>
                <a:gs pos="50000">
                  <a:srgbClr xmlns:mc="http://schemas.openxmlformats.org/markup-compatibility/2006" xmlns:a14="http://schemas.microsoft.com/office/drawing/2010/main" val="000000" mc:Ignorable="">
                    <a:alpha val="0"/>
                  </a:srgbClr>
                </a:gs>
              </a:gsLst>
              <a:lin ang="0" scaled="0"/>
            </a:gradFill>
            <a:ln w="12700" cap="flat" cmpd="thickThin" algn="ctr">
              <a:gradFill>
                <a:gsLst>
                  <a:gs pos="0">
                    <a:srgbClr xmlns:mc="http://schemas.openxmlformats.org/markup-compatibility/2006" xmlns:a14="http://schemas.microsoft.com/office/drawing/2010/main" val="FFFFFF" mc:Ignorable="">
                      <a:alpha val="0"/>
                    </a:srgbClr>
                  </a:gs>
                  <a:gs pos="5000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alpha val="0"/>
                    </a:srgbClr>
                  </a:gs>
                </a:gsLst>
                <a:lin ang="0" scaled="0"/>
              </a:gradFill>
              <a:prstDash val="solid"/>
            </a:ln>
            <a:effectLst/>
          </p:spPr>
          <p:txBody>
            <a:bodyPr rtlCol="0" anchor="ctr"/>
            <a:lstStyle/>
            <a:p>
              <a:pPr algn="ctr" defTabSz="914400">
                <a:defRPr/>
              </a:pPr>
              <a:endParaRPr lang="en-US" sz="1400" kern="0" dirty="0">
                <a:solidFill>
                  <a:srgbClr xmlns:mc="http://schemas.openxmlformats.org/markup-compatibility/2006" xmlns:a14="http://schemas.microsoft.com/office/drawing/2010/main" val="000000" mc:Ignorable=""/>
                </a:solidFill>
              </a:endParaRPr>
            </a:p>
          </p:txBody>
        </p:sp>
        <p:pic>
          <p:nvPicPr>
            <p:cNvPr id="7" name="WindowsAzure" descr="\\SERVER3\InternalBin\Resource DVD\DVD_ART36\Logos\Azure Services Platform\Windows Azure\Windows Azure logo rev.png"/>
            <p:cNvPicPr>
              <a:picLocks noChangeAspect="1" noChangeArrowheads="1"/>
            </p:cNvPicPr>
            <p:nvPr/>
          </p:nvPicPr>
          <p:blipFill>
            <a:blip r:embed="rId2" cstate="print"/>
            <a:srcRect/>
            <a:stretch>
              <a:fillRect/>
            </a:stretch>
          </p:blipFill>
          <p:spPr bwMode="auto">
            <a:xfrm>
              <a:off x="352255" y="1569426"/>
              <a:ext cx="2832379" cy="450336"/>
            </a:xfrm>
            <a:prstGeom prst="rect">
              <a:avLst/>
            </a:prstGeom>
            <a:noFill/>
          </p:spPr>
        </p:pic>
      </p:grpSp>
    </p:spTree>
    <p:extLst>
      <p:ext uri="{BB962C8B-B14F-4D97-AF65-F5344CB8AC3E}">
        <p14:creationId xmlns:p14="http://schemas.microsoft.com/office/powerpoint/2010/main" val="37124344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de-DE"/>
          </a:p>
        </p:txBody>
      </p:sp>
      <p:sp>
        <p:nvSpPr>
          <p:cNvPr id="8" name="Content Placeholder 7"/>
          <p:cNvSpPr>
            <a:spLocks noGrp="1"/>
          </p:cNvSpPr>
          <p:nvPr>
            <p:ph idx="1"/>
          </p:nvPr>
        </p:nvSpPr>
        <p:spPr>
          <a:xfrm>
            <a:off x="381000" y="1412875"/>
            <a:ext cx="8382000" cy="4776692"/>
          </a:xfrm>
        </p:spPr>
        <p:txBody>
          <a:bodyPr/>
          <a:lstStyle/>
          <a:p>
            <a:r>
              <a:rPr lang="de-DE" dirty="0" smtClean="0"/>
              <a:t>Sql Datenbank == Sql Server Express</a:t>
            </a:r>
          </a:p>
          <a:p>
            <a:r>
              <a:rPr lang="de-DE" dirty="0" smtClean="0"/>
              <a:t>Web Edition (1GB)</a:t>
            </a:r>
          </a:p>
          <a:p>
            <a:r>
              <a:rPr lang="de-DE" dirty="0" smtClean="0"/>
              <a:t>Business Edition (10GB)</a:t>
            </a:r>
          </a:p>
          <a:p>
            <a:r>
              <a:rPr lang="de-DE" dirty="0" smtClean="0"/>
              <a:t>Failover, Replication, Backup, …</a:t>
            </a:r>
          </a:p>
          <a:p>
            <a:endParaRPr lang="de-DE" dirty="0"/>
          </a:p>
          <a:p>
            <a:r>
              <a:rPr lang="de-DE" dirty="0" smtClean="0"/>
              <a:t>Zugriff mittels T-Sql</a:t>
            </a:r>
          </a:p>
          <a:p>
            <a:endParaRPr lang="de-DE" dirty="0"/>
          </a:p>
          <a:p>
            <a:r>
              <a:rPr lang="de-DE" dirty="0" smtClean="0"/>
              <a:t>Keine Reporting Services</a:t>
            </a:r>
          </a:p>
          <a:p>
            <a:r>
              <a:rPr lang="de-DE" dirty="0" smtClean="0"/>
              <a:t>Kein Business Intelligence</a:t>
            </a:r>
            <a:endParaRPr lang="de-DE" dirty="0"/>
          </a:p>
        </p:txBody>
      </p:sp>
      <p:grpSp>
        <p:nvGrpSpPr>
          <p:cNvPr id="4" name="Group 15"/>
          <p:cNvGrpSpPr/>
          <p:nvPr/>
        </p:nvGrpSpPr>
        <p:grpSpPr>
          <a:xfrm>
            <a:off x="0" y="-152400"/>
            <a:ext cx="3368463" cy="1524000"/>
            <a:chOff x="194860" y="2668300"/>
            <a:chExt cx="3368463" cy="1524000"/>
          </a:xfrm>
        </p:grpSpPr>
        <p:sp>
          <p:nvSpPr>
            <p:cNvPr id="5" name="Rectangle 4"/>
            <p:cNvSpPr/>
            <p:nvPr/>
          </p:nvSpPr>
          <p:spPr bwMode="invGray">
            <a:xfrm>
              <a:off x="194860" y="2668300"/>
              <a:ext cx="3368463" cy="1524000"/>
            </a:xfrm>
            <a:prstGeom prst="rect">
              <a:avLst/>
            </a:prstGeom>
            <a:gradFill>
              <a:gsLst>
                <a:gs pos="0">
                  <a:srgbClr xmlns:mc="http://schemas.openxmlformats.org/markup-compatibility/2006" xmlns:a14="http://schemas.microsoft.com/office/drawing/2010/main" val="000000" mc:Ignorable="">
                    <a:alpha val="0"/>
                  </a:srgbClr>
                </a:gs>
                <a:gs pos="27000">
                  <a:srgbClr xmlns:mc="http://schemas.openxmlformats.org/markup-compatibility/2006" xmlns:a14="http://schemas.microsoft.com/office/drawing/2010/main" val="000000" mc:Ignorable="">
                    <a:alpha val="61000"/>
                  </a:srgbClr>
                </a:gs>
                <a:gs pos="50000">
                  <a:srgbClr xmlns:mc="http://schemas.openxmlformats.org/markup-compatibility/2006" xmlns:a14="http://schemas.microsoft.com/office/drawing/2010/main" val="000000" mc:Ignorable="">
                    <a:alpha val="63000"/>
                  </a:srgbClr>
                </a:gs>
                <a:gs pos="50000">
                  <a:srgbClr xmlns:mc="http://schemas.openxmlformats.org/markup-compatibility/2006" xmlns:a14="http://schemas.microsoft.com/office/drawing/2010/main" val="000000" mc:Ignorable="">
                    <a:alpha val="0"/>
                  </a:srgbClr>
                </a:gs>
              </a:gsLst>
              <a:lin ang="0" scaled="0"/>
            </a:gradFill>
            <a:ln w="12700" cap="flat" cmpd="thickThin" algn="ctr">
              <a:gradFill>
                <a:gsLst>
                  <a:gs pos="0">
                    <a:srgbClr xmlns:mc="http://schemas.openxmlformats.org/markup-compatibility/2006" xmlns:a14="http://schemas.microsoft.com/office/drawing/2010/main" val="FFFFFF" mc:Ignorable="">
                      <a:alpha val="0"/>
                    </a:srgbClr>
                  </a:gs>
                  <a:gs pos="5000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alpha val="0"/>
                    </a:srgbClr>
                  </a:gs>
                </a:gsLst>
                <a:lin ang="0" scaled="0"/>
              </a:gradFill>
              <a:prstDash val="solid"/>
            </a:ln>
            <a:effectLst/>
          </p:spPr>
          <p:txBody>
            <a:bodyPr rtlCol="0" anchor="ctr"/>
            <a:lstStyle/>
            <a:p>
              <a:pPr algn="ctr" defTabSz="914400">
                <a:defRPr/>
              </a:pPr>
              <a:endParaRPr lang="en-US" sz="1400" kern="0" dirty="0">
                <a:solidFill>
                  <a:srgbClr xmlns:mc="http://schemas.openxmlformats.org/markup-compatibility/2006" xmlns:a14="http://schemas.microsoft.com/office/drawing/2010/main" val="000000" mc:Ignorable=""/>
                </a:solidFill>
              </a:endParaRPr>
            </a:p>
          </p:txBody>
        </p:sp>
        <p:pic>
          <p:nvPicPr>
            <p:cNvPr id="6" name="SQLAzur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2255" y="2911652"/>
              <a:ext cx="2689380" cy="819757"/>
            </a:xfrm>
            <a:prstGeom prst="rect">
              <a:avLst/>
            </a:prstGeom>
          </p:spPr>
        </p:pic>
      </p:grpSp>
    </p:spTree>
    <p:extLst>
      <p:ext uri="{BB962C8B-B14F-4D97-AF65-F5344CB8AC3E}">
        <p14:creationId xmlns:p14="http://schemas.microsoft.com/office/powerpoint/2010/main" val="63018235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			 Summary</a:t>
            </a:r>
            <a:endParaRPr lang="de-DE" dirty="0"/>
          </a:p>
        </p:txBody>
      </p:sp>
      <p:sp>
        <p:nvSpPr>
          <p:cNvPr id="3" name="Content Placeholder 2"/>
          <p:cNvSpPr>
            <a:spLocks noGrp="1"/>
          </p:cNvSpPr>
          <p:nvPr>
            <p:ph idx="1"/>
          </p:nvPr>
        </p:nvSpPr>
        <p:spPr>
          <a:xfrm>
            <a:off x="381000" y="1412875"/>
            <a:ext cx="8382000" cy="3151632"/>
          </a:xfrm>
        </p:spPr>
        <p:txBody>
          <a:bodyPr/>
          <a:lstStyle/>
          <a:p>
            <a:r>
              <a:rPr lang="de-DE" dirty="0" smtClean="0"/>
              <a:t>Web Role : ASP / PHP Applikation</a:t>
            </a:r>
          </a:p>
          <a:p>
            <a:r>
              <a:rPr lang="de-DE" dirty="0" smtClean="0"/>
              <a:t>Woker Role : „C# Prozess“</a:t>
            </a:r>
          </a:p>
          <a:p>
            <a:r>
              <a:rPr lang="de-DE" dirty="0" smtClean="0"/>
              <a:t>Storage : Blob / Table / Queue</a:t>
            </a:r>
          </a:p>
          <a:p>
            <a:r>
              <a:rPr lang="de-DE" dirty="0" smtClean="0"/>
              <a:t>Database : Cloud RDMS</a:t>
            </a:r>
          </a:p>
          <a:p>
            <a:endParaRPr lang="de-DE" dirty="0"/>
          </a:p>
          <a:p>
            <a:r>
              <a:rPr lang="de-DE" dirty="0" smtClean="0"/>
              <a:t>Fully managed</a:t>
            </a:r>
            <a:endParaRPr lang="de-DE" dirty="0"/>
          </a:p>
        </p:txBody>
      </p:sp>
      <p:grpSp>
        <p:nvGrpSpPr>
          <p:cNvPr id="4" name="Group 14"/>
          <p:cNvGrpSpPr/>
          <p:nvPr/>
        </p:nvGrpSpPr>
        <p:grpSpPr>
          <a:xfrm>
            <a:off x="100264" y="-228600"/>
            <a:ext cx="3368463" cy="1524000"/>
            <a:chOff x="194860" y="1066982"/>
            <a:chExt cx="3368463" cy="1524000"/>
          </a:xfrm>
        </p:grpSpPr>
        <p:sp>
          <p:nvSpPr>
            <p:cNvPr id="5" name="Rectangle 4"/>
            <p:cNvSpPr/>
            <p:nvPr/>
          </p:nvSpPr>
          <p:spPr bwMode="invGray">
            <a:xfrm>
              <a:off x="194860" y="1066982"/>
              <a:ext cx="3368463" cy="1524000"/>
            </a:xfrm>
            <a:prstGeom prst="rect">
              <a:avLst/>
            </a:prstGeom>
            <a:gradFill>
              <a:gsLst>
                <a:gs pos="0">
                  <a:srgbClr xmlns:mc="http://schemas.openxmlformats.org/markup-compatibility/2006" xmlns:a14="http://schemas.microsoft.com/office/drawing/2010/main" val="000000" mc:Ignorable="">
                    <a:alpha val="0"/>
                  </a:srgbClr>
                </a:gs>
                <a:gs pos="27000">
                  <a:srgbClr xmlns:mc="http://schemas.openxmlformats.org/markup-compatibility/2006" xmlns:a14="http://schemas.microsoft.com/office/drawing/2010/main" val="000000" mc:Ignorable="">
                    <a:alpha val="61000"/>
                  </a:srgbClr>
                </a:gs>
                <a:gs pos="50000">
                  <a:srgbClr xmlns:mc="http://schemas.openxmlformats.org/markup-compatibility/2006" xmlns:a14="http://schemas.microsoft.com/office/drawing/2010/main" val="000000" mc:Ignorable="">
                    <a:alpha val="63000"/>
                  </a:srgbClr>
                </a:gs>
                <a:gs pos="50000">
                  <a:srgbClr xmlns:mc="http://schemas.openxmlformats.org/markup-compatibility/2006" xmlns:a14="http://schemas.microsoft.com/office/drawing/2010/main" val="000000" mc:Ignorable="">
                    <a:alpha val="0"/>
                  </a:srgbClr>
                </a:gs>
              </a:gsLst>
              <a:lin ang="0" scaled="0"/>
            </a:gradFill>
            <a:ln w="12700" cap="flat" cmpd="thickThin" algn="ctr">
              <a:gradFill>
                <a:gsLst>
                  <a:gs pos="0">
                    <a:srgbClr xmlns:mc="http://schemas.openxmlformats.org/markup-compatibility/2006" xmlns:a14="http://schemas.microsoft.com/office/drawing/2010/main" val="FFFFFF" mc:Ignorable="">
                      <a:alpha val="0"/>
                    </a:srgbClr>
                  </a:gs>
                  <a:gs pos="5000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alpha val="0"/>
                    </a:srgbClr>
                  </a:gs>
                </a:gsLst>
                <a:lin ang="0" scaled="0"/>
              </a:gradFill>
              <a:prstDash val="solid"/>
            </a:ln>
            <a:effectLst/>
          </p:spPr>
          <p:txBody>
            <a:bodyPr rtlCol="0" anchor="ctr"/>
            <a:lstStyle/>
            <a:p>
              <a:pPr algn="ctr" defTabSz="914400">
                <a:defRPr/>
              </a:pPr>
              <a:endParaRPr lang="en-US" sz="1400" kern="0" dirty="0">
                <a:solidFill>
                  <a:srgbClr xmlns:mc="http://schemas.openxmlformats.org/markup-compatibility/2006" xmlns:a14="http://schemas.microsoft.com/office/drawing/2010/main" val="000000" mc:Ignorable=""/>
                </a:solidFill>
              </a:endParaRPr>
            </a:p>
          </p:txBody>
        </p:sp>
        <p:pic>
          <p:nvPicPr>
            <p:cNvPr id="6" name="WindowsAzure" descr="\\SERVER3\InternalBin\Resource DVD\DVD_ART36\Logos\Azure Services Platform\Windows Azure\Windows Azure logo rev.png"/>
            <p:cNvPicPr>
              <a:picLocks noChangeAspect="1" noChangeArrowheads="1"/>
            </p:cNvPicPr>
            <p:nvPr/>
          </p:nvPicPr>
          <p:blipFill>
            <a:blip r:embed="rId2" cstate="print"/>
            <a:srcRect/>
            <a:stretch>
              <a:fillRect/>
            </a:stretch>
          </p:blipFill>
          <p:spPr bwMode="auto">
            <a:xfrm>
              <a:off x="352255" y="1569426"/>
              <a:ext cx="2832379" cy="450336"/>
            </a:xfrm>
            <a:prstGeom prst="rect">
              <a:avLst/>
            </a:prstGeom>
            <a:noFill/>
          </p:spPr>
        </p:pic>
      </p:grpSp>
    </p:spTree>
    <p:extLst>
      <p:ext uri="{BB962C8B-B14F-4D97-AF65-F5344CB8AC3E}">
        <p14:creationId xmlns:p14="http://schemas.microsoft.com/office/powerpoint/2010/main" val="399196358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Szenarios</a:t>
            </a:r>
            <a:endParaRPr lang="de-DE" dirty="0"/>
          </a:p>
        </p:txBody>
      </p:sp>
      <p:sp>
        <p:nvSpPr>
          <p:cNvPr id="3" name="Content Placeholder 2"/>
          <p:cNvSpPr>
            <a:spLocks noGrp="1"/>
          </p:cNvSpPr>
          <p:nvPr>
            <p:ph idx="1"/>
          </p:nvPr>
        </p:nvSpPr>
        <p:spPr>
          <a:xfrm>
            <a:off x="381000" y="1412875"/>
            <a:ext cx="8382000" cy="2856167"/>
          </a:xfrm>
        </p:spPr>
        <p:txBody>
          <a:bodyPr/>
          <a:lstStyle/>
          <a:p>
            <a:r>
              <a:rPr lang="de-DE" dirty="0" smtClean="0"/>
              <a:t>„Youtube“</a:t>
            </a:r>
            <a:br>
              <a:rPr lang="de-DE" dirty="0" smtClean="0"/>
            </a:br>
            <a:r>
              <a:rPr lang="de-DE" dirty="0" smtClean="0"/>
              <a:t>Video streaming, hoher Traffic</a:t>
            </a:r>
          </a:p>
          <a:p>
            <a:r>
              <a:rPr lang="de-DE" dirty="0" smtClean="0"/>
              <a:t>Business Intelligence</a:t>
            </a:r>
            <a:br>
              <a:rPr lang="de-DE" dirty="0" smtClean="0"/>
            </a:br>
            <a:r>
              <a:rPr lang="de-DE" dirty="0" smtClean="0"/>
              <a:t>Hoher Workload 1. des Montas / Ende des Jahrs</a:t>
            </a:r>
          </a:p>
          <a:p>
            <a:r>
              <a:rPr lang="de-DE" dirty="0" smtClean="0"/>
              <a:t>„Standard“</a:t>
            </a:r>
            <a:br>
              <a:rPr lang="de-DE" dirty="0" smtClean="0"/>
            </a:br>
            <a:r>
              <a:rPr lang="de-DE" dirty="0" smtClean="0"/>
              <a:t>High available Web applications</a:t>
            </a:r>
            <a:endParaRPr lang="de-DE" dirty="0"/>
          </a:p>
        </p:txBody>
      </p:sp>
    </p:spTree>
    <p:extLst>
      <p:ext uri="{BB962C8B-B14F-4D97-AF65-F5344CB8AC3E}">
        <p14:creationId xmlns:p14="http://schemas.microsoft.com/office/powerpoint/2010/main" val="272319043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Szenarios</a:t>
            </a:r>
            <a:endParaRPr lang="de-DE" dirty="0"/>
          </a:p>
        </p:txBody>
      </p:sp>
      <p:sp>
        <p:nvSpPr>
          <p:cNvPr id="3" name="Content Placeholder 2"/>
          <p:cNvSpPr>
            <a:spLocks noGrp="1"/>
          </p:cNvSpPr>
          <p:nvPr>
            <p:ph idx="1"/>
          </p:nvPr>
        </p:nvSpPr>
        <p:spPr>
          <a:xfrm>
            <a:off x="381000" y="1412875"/>
            <a:ext cx="8382000" cy="443198"/>
          </a:xfrm>
        </p:spPr>
        <p:txBody>
          <a:bodyPr/>
          <a:lstStyle/>
          <a:p>
            <a:r>
              <a:rPr lang="de-DE" dirty="0" smtClean="0"/>
              <a:t>Jede Komponente einzeln nutzbar</a:t>
            </a:r>
            <a:endParaRPr lang="de-DE" dirty="0"/>
          </a:p>
        </p:txBody>
      </p:sp>
    </p:spTree>
    <p:extLst>
      <p:ext uri="{BB962C8B-B14F-4D97-AF65-F5344CB8AC3E}">
        <p14:creationId xmlns:p14="http://schemas.microsoft.com/office/powerpoint/2010/main" val="35265017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Platform Continuum</a:t>
            </a:r>
            <a:endParaRPr lang="en-US" dirty="0"/>
          </a:p>
        </p:txBody>
      </p:sp>
      <p:grpSp>
        <p:nvGrpSpPr>
          <p:cNvPr id="6" name="Group 69"/>
          <p:cNvGrpSpPr/>
          <p:nvPr/>
        </p:nvGrpSpPr>
        <p:grpSpPr>
          <a:xfrm>
            <a:off x="76200" y="990600"/>
            <a:ext cx="2971800" cy="5715000"/>
            <a:chOff x="76200" y="990600"/>
            <a:chExt cx="2971800" cy="5715000"/>
          </a:xfrm>
        </p:grpSpPr>
        <p:sp>
          <p:nvSpPr>
            <p:cNvPr id="7" name="Rounded Rectangle 6"/>
            <p:cNvSpPr/>
            <p:nvPr/>
          </p:nvSpPr>
          <p:spPr bwMode="auto">
            <a:xfrm>
              <a:off x="76200" y="990600"/>
              <a:ext cx="2971800" cy="5715000"/>
            </a:xfrm>
            <a:prstGeom prst="roundRect">
              <a:avLst/>
            </a:prstGeom>
            <a:gradFill>
              <a:gsLst>
                <a:gs pos="0">
                  <a:schemeClr val="bg1">
                    <a:lumMod val="75000"/>
                    <a:lumOff val="25000"/>
                  </a:schemeClr>
                </a:gs>
                <a:gs pos="50000">
                  <a:schemeClr val="bg1">
                    <a:lumMod val="95000"/>
                    <a:lumOff val="5000"/>
                  </a:schemeClr>
                </a:gs>
                <a:gs pos="69000">
                  <a:schemeClr val="bg1">
                    <a:alpha val="0"/>
                  </a:schemeClr>
                </a:gs>
                <a:gs pos="100000">
                  <a:schemeClr val="bg1">
                    <a:alpha val="1000"/>
                  </a:schemeClr>
                </a:gs>
              </a:gsLst>
            </a:gradFill>
            <a:ln>
              <a:solidFill>
                <a:schemeClr val="bg1"/>
              </a:solidFill>
              <a:headEnd type="none" w="med" len="med"/>
              <a:tailEnd type="none" w="med" len="med"/>
            </a:ln>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62000">
                      <a:schemeClr val="tx1"/>
                    </a:gs>
                    <a:gs pos="88000">
                      <a:schemeClr val="tx1"/>
                    </a:gs>
                  </a:gsLst>
                  <a:lin ang="5400000" scaled="0"/>
                </a:gra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8" name="Rectangle 7"/>
            <p:cNvSpPr/>
            <p:nvPr/>
          </p:nvSpPr>
          <p:spPr>
            <a:xfrm>
              <a:off x="152400" y="4321076"/>
              <a:ext cx="2895600" cy="2308324"/>
            </a:xfrm>
            <a:prstGeom prst="rect">
              <a:avLst/>
            </a:prstGeom>
          </p:spPr>
          <p:txBody>
            <a:bodyPr wrap="square">
              <a:spAutoFit/>
            </a:bodyPr>
            <a:lstStyle/>
            <a:p>
              <a:pPr marL="223838" indent="-223838">
                <a:buFont typeface="Arial" pitchFamily="34" charset="0"/>
                <a:buChar char="•"/>
              </a:pPr>
              <a:r>
                <a:rPr lang="en-US" dirty="0" smtClean="0"/>
                <a:t>Bring your own machines, connectivity, software, etc.</a:t>
              </a:r>
            </a:p>
            <a:p>
              <a:pPr marL="223838" indent="-223838">
                <a:buFont typeface="Arial" pitchFamily="34" charset="0"/>
                <a:buChar char="•"/>
              </a:pPr>
              <a:r>
                <a:rPr lang="en-US" dirty="0" smtClean="0"/>
                <a:t>Complete control</a:t>
              </a:r>
            </a:p>
            <a:p>
              <a:pPr marL="223838" indent="-223838">
                <a:buFont typeface="Arial" pitchFamily="34" charset="0"/>
                <a:buChar char="•"/>
              </a:pPr>
              <a:r>
                <a:rPr lang="en-US" dirty="0" smtClean="0"/>
                <a:t>Complete responsibility</a:t>
              </a:r>
            </a:p>
            <a:p>
              <a:pPr marL="223838" indent="-223838">
                <a:buFont typeface="Arial" pitchFamily="34" charset="0"/>
                <a:buChar char="•"/>
              </a:pPr>
              <a:r>
                <a:rPr lang="en-US" dirty="0" smtClean="0"/>
                <a:t>Static capabilities</a:t>
              </a:r>
            </a:p>
            <a:p>
              <a:pPr marL="223838" indent="-223838">
                <a:buFont typeface="Arial" pitchFamily="34" charset="0"/>
                <a:buChar char="•"/>
              </a:pPr>
              <a:r>
                <a:rPr lang="en-US" dirty="0" smtClean="0"/>
                <a:t>Upfront capital costs for the infrastructure</a:t>
              </a:r>
            </a:p>
          </p:txBody>
        </p:sp>
      </p:grpSp>
      <p:grpSp>
        <p:nvGrpSpPr>
          <p:cNvPr id="9" name="Group 70"/>
          <p:cNvGrpSpPr/>
          <p:nvPr/>
        </p:nvGrpSpPr>
        <p:grpSpPr>
          <a:xfrm>
            <a:off x="3048000" y="990600"/>
            <a:ext cx="2971800" cy="5715000"/>
            <a:chOff x="3048000" y="990600"/>
            <a:chExt cx="2971800" cy="5715000"/>
          </a:xfrm>
        </p:grpSpPr>
        <p:sp>
          <p:nvSpPr>
            <p:cNvPr id="10" name="Rounded Rectangle 9"/>
            <p:cNvSpPr/>
            <p:nvPr/>
          </p:nvSpPr>
          <p:spPr bwMode="auto">
            <a:xfrm>
              <a:off x="3048000" y="990600"/>
              <a:ext cx="2971800" cy="5715000"/>
            </a:xfrm>
            <a:prstGeom prst="roundRect">
              <a:avLst/>
            </a:prstGeom>
            <a:gradFill>
              <a:gsLst>
                <a:gs pos="0">
                  <a:schemeClr val="bg1">
                    <a:lumMod val="75000"/>
                    <a:lumOff val="25000"/>
                  </a:schemeClr>
                </a:gs>
                <a:gs pos="50000">
                  <a:schemeClr val="bg1">
                    <a:lumMod val="95000"/>
                    <a:lumOff val="5000"/>
                  </a:schemeClr>
                </a:gs>
                <a:gs pos="69000">
                  <a:schemeClr val="bg1">
                    <a:alpha val="0"/>
                  </a:schemeClr>
                </a:gs>
                <a:gs pos="100000">
                  <a:schemeClr val="bg1">
                    <a:alpha val="1000"/>
                  </a:schemeClr>
                </a:gs>
              </a:gsLst>
            </a:gradFill>
            <a:ln>
              <a:solidFill>
                <a:schemeClr val="bg1"/>
              </a:solidFill>
              <a:headEnd type="none" w="med" len="med"/>
              <a:tailEnd type="none" w="med" len="med"/>
            </a:ln>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62000">
                      <a:schemeClr val="tx1"/>
                    </a:gs>
                    <a:gs pos="88000">
                      <a:schemeClr val="tx1"/>
                    </a:gs>
                  </a:gsLst>
                  <a:lin ang="5400000" scaled="0"/>
                </a:gra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11" name="Rectangle 10"/>
            <p:cNvSpPr/>
            <p:nvPr/>
          </p:nvSpPr>
          <p:spPr>
            <a:xfrm>
              <a:off x="3124200" y="4321076"/>
              <a:ext cx="2819400" cy="2308324"/>
            </a:xfrm>
            <a:prstGeom prst="rect">
              <a:avLst/>
            </a:prstGeom>
          </p:spPr>
          <p:txBody>
            <a:bodyPr wrap="square">
              <a:spAutoFit/>
            </a:bodyPr>
            <a:lstStyle/>
            <a:p>
              <a:pPr marL="223838" indent="-223838">
                <a:buFont typeface="Arial" pitchFamily="34" charset="0"/>
                <a:buChar char="•"/>
              </a:pPr>
              <a:r>
                <a:rPr lang="en-US" dirty="0" smtClean="0"/>
                <a:t>Renting machines, connectivity, software</a:t>
              </a:r>
            </a:p>
            <a:p>
              <a:pPr marL="223838" indent="-223838">
                <a:buFont typeface="Arial" pitchFamily="34" charset="0"/>
                <a:buChar char="•"/>
              </a:pPr>
              <a:r>
                <a:rPr lang="en-US" dirty="0" smtClean="0"/>
                <a:t>Less control</a:t>
              </a:r>
            </a:p>
            <a:p>
              <a:pPr marL="223838" indent="-223838">
                <a:buFont typeface="Arial" pitchFamily="34" charset="0"/>
                <a:buChar char="•"/>
              </a:pPr>
              <a:r>
                <a:rPr lang="en-US" dirty="0" smtClean="0"/>
                <a:t>Fewer responsibilities</a:t>
              </a:r>
            </a:p>
            <a:p>
              <a:pPr marL="223838" indent="-223838">
                <a:buFont typeface="Arial" pitchFamily="34" charset="0"/>
                <a:buChar char="•"/>
              </a:pPr>
              <a:r>
                <a:rPr lang="en-US" dirty="0" smtClean="0"/>
                <a:t>Lower capital costs </a:t>
              </a:r>
            </a:p>
            <a:p>
              <a:pPr marL="223838" indent="-223838">
                <a:buFont typeface="Arial" pitchFamily="34" charset="0"/>
                <a:buChar char="•"/>
              </a:pPr>
              <a:r>
                <a:rPr lang="en-US" dirty="0" smtClean="0"/>
                <a:t>More flexible</a:t>
              </a:r>
            </a:p>
            <a:p>
              <a:pPr marL="223838" indent="-223838">
                <a:buFont typeface="Arial" pitchFamily="34" charset="0"/>
                <a:buChar char="•"/>
              </a:pPr>
              <a:r>
                <a:rPr lang="en-US" dirty="0" smtClean="0"/>
                <a:t>Pay for fixed capacity, even if idle</a:t>
              </a:r>
              <a:endParaRPr lang="en-US" dirty="0"/>
            </a:p>
          </p:txBody>
        </p:sp>
      </p:grpSp>
      <p:grpSp>
        <p:nvGrpSpPr>
          <p:cNvPr id="12" name="Group 73"/>
          <p:cNvGrpSpPr/>
          <p:nvPr/>
        </p:nvGrpSpPr>
        <p:grpSpPr>
          <a:xfrm>
            <a:off x="6019800" y="990600"/>
            <a:ext cx="3048000" cy="5715000"/>
            <a:chOff x="6019800" y="990600"/>
            <a:chExt cx="3048000" cy="5715000"/>
          </a:xfrm>
        </p:grpSpPr>
        <p:sp>
          <p:nvSpPr>
            <p:cNvPr id="13" name="Rounded Rectangle 12"/>
            <p:cNvSpPr/>
            <p:nvPr/>
          </p:nvSpPr>
          <p:spPr bwMode="auto">
            <a:xfrm>
              <a:off x="6019800" y="990600"/>
              <a:ext cx="3048000" cy="5715000"/>
            </a:xfrm>
            <a:prstGeom prst="roundRect">
              <a:avLst/>
            </a:prstGeom>
            <a:gradFill>
              <a:gsLst>
                <a:gs pos="0">
                  <a:schemeClr val="bg1">
                    <a:lumMod val="75000"/>
                    <a:lumOff val="25000"/>
                  </a:schemeClr>
                </a:gs>
                <a:gs pos="50000">
                  <a:schemeClr val="bg1">
                    <a:lumMod val="95000"/>
                    <a:lumOff val="5000"/>
                  </a:schemeClr>
                </a:gs>
                <a:gs pos="69000">
                  <a:schemeClr val="bg1">
                    <a:alpha val="0"/>
                  </a:schemeClr>
                </a:gs>
                <a:gs pos="100000">
                  <a:schemeClr val="bg1">
                    <a:alpha val="1000"/>
                  </a:schemeClr>
                </a:gs>
              </a:gsLst>
            </a:gradFill>
            <a:ln>
              <a:solidFill>
                <a:schemeClr val="bg1"/>
              </a:solidFill>
              <a:headEnd type="none" w="med" len="med"/>
              <a:tailEnd type="none" w="med" len="med"/>
            </a:ln>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62000">
                      <a:schemeClr val="tx1"/>
                    </a:gs>
                    <a:gs pos="88000">
                      <a:schemeClr val="tx1"/>
                    </a:gs>
                  </a:gsLst>
                  <a:lin ang="5400000" scaled="0"/>
                </a:gra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14" name="Rectangle 13"/>
            <p:cNvSpPr/>
            <p:nvPr/>
          </p:nvSpPr>
          <p:spPr>
            <a:xfrm>
              <a:off x="6172200" y="4321076"/>
              <a:ext cx="2895600" cy="2308324"/>
            </a:xfrm>
            <a:prstGeom prst="rect">
              <a:avLst/>
            </a:prstGeom>
          </p:spPr>
          <p:txBody>
            <a:bodyPr wrap="square">
              <a:spAutoFit/>
            </a:bodyPr>
            <a:lstStyle/>
            <a:p>
              <a:pPr marL="223838" indent="-223838">
                <a:buFont typeface="Arial" pitchFamily="34" charset="0"/>
                <a:buChar char="•"/>
              </a:pPr>
              <a:r>
                <a:rPr lang="en-US" dirty="0" smtClean="0"/>
                <a:t>Shared, multi-tenant infrastructure</a:t>
              </a:r>
            </a:p>
            <a:p>
              <a:pPr marL="223838" indent="-223838">
                <a:buFont typeface="Arial" pitchFamily="34" charset="0"/>
                <a:buChar char="•"/>
              </a:pPr>
              <a:r>
                <a:rPr lang="en-US" dirty="0" smtClean="0"/>
                <a:t>Virtualized &amp; dynamic</a:t>
              </a:r>
            </a:p>
            <a:p>
              <a:pPr marL="223838" indent="-223838">
                <a:buFont typeface="Arial" pitchFamily="34" charset="0"/>
                <a:buChar char="•"/>
              </a:pPr>
              <a:r>
                <a:rPr lang="en-US" dirty="0" smtClean="0"/>
                <a:t>Scalable &amp; available</a:t>
              </a:r>
            </a:p>
            <a:p>
              <a:pPr marL="223838" indent="-223838">
                <a:buFont typeface="Arial" pitchFamily="34" charset="0"/>
                <a:buChar char="•"/>
              </a:pPr>
              <a:r>
                <a:rPr lang="en-US" dirty="0" smtClean="0"/>
                <a:t>Abstracted from the infrastructure</a:t>
              </a:r>
            </a:p>
            <a:p>
              <a:pPr marL="223838" indent="-223838">
                <a:buFont typeface="Arial" pitchFamily="34" charset="0"/>
                <a:buChar char="•"/>
              </a:pPr>
              <a:r>
                <a:rPr lang="en-US" dirty="0" smtClean="0"/>
                <a:t>Higher-level services</a:t>
              </a:r>
            </a:p>
            <a:p>
              <a:pPr marL="223838" indent="-223838">
                <a:buFont typeface="Arial" pitchFamily="34" charset="0"/>
                <a:buChar char="•"/>
              </a:pPr>
              <a:r>
                <a:rPr lang="en-US" dirty="0" smtClean="0"/>
                <a:t>Pay as you go</a:t>
              </a:r>
              <a:endParaRPr lang="en-US" dirty="0"/>
            </a:p>
          </p:txBody>
        </p:sp>
      </p:grpSp>
      <p:grpSp>
        <p:nvGrpSpPr>
          <p:cNvPr id="15" name="Group 26"/>
          <p:cNvGrpSpPr/>
          <p:nvPr/>
        </p:nvGrpSpPr>
        <p:grpSpPr>
          <a:xfrm>
            <a:off x="-381000" y="1676400"/>
            <a:ext cx="3810000" cy="2037903"/>
            <a:chOff x="-507873" y="2571464"/>
            <a:chExt cx="5078678" cy="2037903"/>
          </a:xfrm>
        </p:grpSpPr>
        <p:pic>
          <p:nvPicPr>
            <p:cNvPr id="16" name="Picture 15" descr="server-room-purple.png"/>
            <p:cNvPicPr>
              <a:picLocks noChangeAspect="1"/>
            </p:cNvPicPr>
            <p:nvPr/>
          </p:nvPicPr>
          <p:blipFill>
            <a:blip r:embed="rId3"/>
            <a:srcRect b="2380"/>
            <a:stretch>
              <a:fillRect/>
            </a:stretch>
          </p:blipFill>
          <p:spPr>
            <a:xfrm>
              <a:off x="-507873" y="2571464"/>
              <a:ext cx="5078678" cy="1603793"/>
            </a:xfrm>
            <a:prstGeom prst="rect">
              <a:avLst/>
            </a:prstGeom>
            <a:noFill/>
            <a:ln>
              <a:noFill/>
            </a:ln>
          </p:spPr>
        </p:pic>
        <p:sp>
          <p:nvSpPr>
            <p:cNvPr id="17" name="TextBox 16"/>
            <p:cNvSpPr txBox="1"/>
            <p:nvPr/>
          </p:nvSpPr>
          <p:spPr>
            <a:xfrm>
              <a:off x="-258044" y="3778370"/>
              <a:ext cx="4727277" cy="830997"/>
            </a:xfrm>
            <a:prstGeom prst="rect">
              <a:avLst/>
            </a:prstGeom>
            <a:noFill/>
          </p:spPr>
          <p:txBody>
            <a:bodyPr wrap="square" rtlCol="0">
              <a:spAutoFit/>
            </a:bodyPr>
            <a:lstStyle/>
            <a:p>
              <a:pPr algn="ctr"/>
              <a:r>
                <a:rPr lang="en-US" sz="2400" dirty="0" smtClean="0"/>
                <a:t>On-Premises</a:t>
              </a:r>
            </a:p>
            <a:p>
              <a:pPr algn="ctr"/>
              <a:r>
                <a:rPr lang="en-US" sz="2400" dirty="0" smtClean="0"/>
                <a:t>Servers</a:t>
              </a:r>
              <a:endParaRPr lang="en-US" sz="2400" dirty="0"/>
            </a:p>
          </p:txBody>
        </p:sp>
      </p:grpSp>
      <p:grpSp>
        <p:nvGrpSpPr>
          <p:cNvPr id="18" name="Group 27"/>
          <p:cNvGrpSpPr/>
          <p:nvPr/>
        </p:nvGrpSpPr>
        <p:grpSpPr>
          <a:xfrm>
            <a:off x="3894262" y="1632479"/>
            <a:ext cx="1668338" cy="2096196"/>
            <a:chOff x="5190993" y="2527543"/>
            <a:chExt cx="2223872" cy="2096196"/>
          </a:xfrm>
        </p:grpSpPr>
        <p:pic>
          <p:nvPicPr>
            <p:cNvPr id="19" name="Picture 2" descr="C:\Program Files\Microsoft Resource DVD Artwork\DVD_ART\Artwork_Imagery\HARDWARE_IMAGERY\Photos - OEM Hardware\Server Computer\HP AlphaServer SC4.png"/>
            <p:cNvPicPr>
              <a:picLocks noChangeAspect="1" noChangeArrowheads="1"/>
            </p:cNvPicPr>
            <p:nvPr/>
          </p:nvPicPr>
          <p:blipFill>
            <a:blip r:embed="rId4" cstate="email"/>
            <a:srcRect/>
            <a:stretch>
              <a:fillRect/>
            </a:stretch>
          </p:blipFill>
          <p:spPr bwMode="auto">
            <a:xfrm>
              <a:off x="5291491" y="2527543"/>
              <a:ext cx="2123374" cy="1285328"/>
            </a:xfrm>
            <a:prstGeom prst="rect">
              <a:avLst/>
            </a:prstGeom>
            <a:noFill/>
            <a:effectLst>
              <a:outerShdw blurRad="76200" dir="18900000" sy="23000" kx="-1200000" algn="bl" rotWithShape="0">
                <a:prstClr val="black">
                  <a:alpha val="20000"/>
                </a:prstClr>
              </a:outerShdw>
              <a:reflection blurRad="6350" stA="52000" endA="300" endPos="35000" dir="5400000" sy="-100000" algn="bl" rotWithShape="0"/>
            </a:effectLst>
          </p:spPr>
        </p:pic>
        <p:sp>
          <p:nvSpPr>
            <p:cNvPr id="20" name="TextBox 19"/>
            <p:cNvSpPr txBox="1"/>
            <p:nvPr/>
          </p:nvSpPr>
          <p:spPr>
            <a:xfrm>
              <a:off x="5190993" y="3792742"/>
              <a:ext cx="2122098" cy="830997"/>
            </a:xfrm>
            <a:prstGeom prst="rect">
              <a:avLst/>
            </a:prstGeom>
            <a:noFill/>
          </p:spPr>
          <p:txBody>
            <a:bodyPr wrap="square" rtlCol="0">
              <a:spAutoFit/>
            </a:bodyPr>
            <a:lstStyle/>
            <a:p>
              <a:pPr algn="ctr"/>
              <a:r>
                <a:rPr lang="en-US" sz="2400" dirty="0" smtClean="0"/>
                <a:t>Hosted Servers</a:t>
              </a:r>
              <a:endParaRPr lang="en-US" sz="2400" dirty="0"/>
            </a:p>
          </p:txBody>
        </p:sp>
      </p:grpSp>
      <p:grpSp>
        <p:nvGrpSpPr>
          <p:cNvPr id="21" name="Group 28"/>
          <p:cNvGrpSpPr/>
          <p:nvPr/>
        </p:nvGrpSpPr>
        <p:grpSpPr>
          <a:xfrm>
            <a:off x="6393839" y="1447800"/>
            <a:ext cx="2388677" cy="2280875"/>
            <a:chOff x="8522896" y="2342864"/>
            <a:chExt cx="3184074" cy="2280875"/>
          </a:xfrm>
        </p:grpSpPr>
        <p:pic>
          <p:nvPicPr>
            <p:cNvPr id="22" name="Picture 2" descr="C:\Program Files\Microsoft Resource DVD Artwork\DVD_ART\Artwork_Imagery\Shapes and Graphics\Internet Cloud\cloud 1.png"/>
            <p:cNvPicPr>
              <a:picLocks noChangeAspect="1" noChangeArrowheads="1"/>
            </p:cNvPicPr>
            <p:nvPr/>
          </p:nvPicPr>
          <p:blipFill>
            <a:blip r:embed="rId5"/>
            <a:srcRect/>
            <a:stretch>
              <a:fillRect/>
            </a:stretch>
          </p:blipFill>
          <p:spPr bwMode="auto">
            <a:xfrm>
              <a:off x="8522896" y="2342864"/>
              <a:ext cx="3184074" cy="1797811"/>
            </a:xfrm>
            <a:prstGeom prst="rect">
              <a:avLst/>
            </a:prstGeom>
            <a:noFill/>
          </p:spPr>
        </p:pic>
        <p:sp>
          <p:nvSpPr>
            <p:cNvPr id="23" name="TextBox 22"/>
            <p:cNvSpPr txBox="1"/>
            <p:nvPr/>
          </p:nvSpPr>
          <p:spPr>
            <a:xfrm>
              <a:off x="9054855" y="3792742"/>
              <a:ext cx="2122097" cy="830997"/>
            </a:xfrm>
            <a:prstGeom prst="rect">
              <a:avLst/>
            </a:prstGeom>
            <a:noFill/>
          </p:spPr>
          <p:txBody>
            <a:bodyPr wrap="square" rtlCol="0">
              <a:spAutoFit/>
            </a:bodyPr>
            <a:lstStyle/>
            <a:p>
              <a:pPr algn="ctr"/>
              <a:r>
                <a:rPr lang="en-US" sz="2400" dirty="0" smtClean="0"/>
                <a:t>Cloud Platform</a:t>
              </a:r>
              <a:endParaRPr lang="en-US" sz="2400" dirty="0"/>
            </a:p>
          </p:txBody>
        </p:sp>
      </p:grpSp>
    </p:spTree>
    <p:extLst>
      <p:ext uri="{BB962C8B-B14F-4D97-AF65-F5344CB8AC3E}">
        <p14:creationId xmlns:p14="http://schemas.microsoft.com/office/powerpoint/2010/main" val="342289192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de-DE" dirty="0" smtClean="0"/>
              <a:t>Q &amp; A</a:t>
            </a:r>
            <a:endParaRPr lang="de-DE" dirty="0"/>
          </a:p>
        </p:txBody>
      </p:sp>
      <p:sp>
        <p:nvSpPr>
          <p:cNvPr id="2" name="Title 1"/>
          <p:cNvSpPr>
            <a:spLocks noGrp="1"/>
          </p:cNvSpPr>
          <p:nvPr>
            <p:ph type="title" idx="4294967295"/>
          </p:nvPr>
        </p:nvSpPr>
        <p:spPr>
          <a:xfrm>
            <a:off x="0" y="228600"/>
            <a:ext cx="8382000" cy="666750"/>
          </a:xfrm>
        </p:spPr>
        <p:txBody>
          <a:bodyPr/>
          <a:lstStyle/>
          <a:p>
            <a:endParaRPr lang="de-DE" dirty="0"/>
          </a:p>
        </p:txBody>
      </p:sp>
    </p:spTree>
    <p:extLst>
      <p:ext uri="{BB962C8B-B14F-4D97-AF65-F5344CB8AC3E}">
        <p14:creationId xmlns:p14="http://schemas.microsoft.com/office/powerpoint/2010/main" val="422742585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Windows Azure</a:t>
            </a:r>
            <a:endParaRPr lang="en-US" dirty="0"/>
          </a:p>
        </p:txBody>
      </p:sp>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47467041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smtClean="0"/>
              <a:t>Über Jan Molnar</a:t>
            </a:r>
            <a:endParaRPr lang="de-DE" dirty="0"/>
          </a:p>
        </p:txBody>
      </p:sp>
      <p:sp>
        <p:nvSpPr>
          <p:cNvPr id="5" name="Content Placeholder 4"/>
          <p:cNvSpPr>
            <a:spLocks noGrp="1"/>
          </p:cNvSpPr>
          <p:nvPr>
            <p:ph idx="1"/>
          </p:nvPr>
        </p:nvSpPr>
        <p:spPr>
          <a:xfrm>
            <a:off x="381000" y="1412875"/>
            <a:ext cx="8382000" cy="3693319"/>
          </a:xfrm>
        </p:spPr>
        <p:txBody>
          <a:bodyPr/>
          <a:lstStyle/>
          <a:p>
            <a:r>
              <a:rPr lang="de-DE" dirty="0" smtClean="0"/>
              <a:t>Uni Stuttgart / Mathematik</a:t>
            </a:r>
          </a:p>
          <a:p>
            <a:endParaRPr lang="de-DE" dirty="0"/>
          </a:p>
          <a:p>
            <a:r>
              <a:rPr lang="de-DE" dirty="0" smtClean="0"/>
              <a:t>9 Jahre Praxiserfahrung .NET</a:t>
            </a:r>
          </a:p>
          <a:p>
            <a:r>
              <a:rPr lang="de-DE" dirty="0" smtClean="0"/>
              <a:t>Microsoft Expert Student Partner</a:t>
            </a:r>
          </a:p>
          <a:p>
            <a:endParaRPr lang="de-DE" dirty="0"/>
          </a:p>
          <a:p>
            <a:r>
              <a:rPr lang="de-DE" dirty="0" smtClean="0">
                <a:hlinkClick r:id="rId2"/>
              </a:rPr>
              <a:t>http://janmolnar.de</a:t>
            </a:r>
            <a:endParaRPr lang="de-DE" dirty="0" smtClean="0"/>
          </a:p>
          <a:p>
            <a:r>
              <a:rPr lang="de-DE" dirty="0" smtClean="0"/>
              <a:t>Jan.molnar@studentpartners.de</a:t>
            </a:r>
          </a:p>
        </p:txBody>
      </p:sp>
      <p:pic>
        <p:nvPicPr>
          <p:cNvPr id="1026" name="Picture 2" descr="http://www.mtit.de/website/_images/mct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381000"/>
            <a:ext cx="2444446" cy="1820863"/>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210072725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smtClean="0"/>
              <a:t>Praxisteil</a:t>
            </a:r>
            <a:endParaRPr lang="de-DE" dirty="0"/>
          </a:p>
        </p:txBody>
      </p:sp>
      <p:sp>
        <p:nvSpPr>
          <p:cNvPr id="4" name="Content Placeholder 3"/>
          <p:cNvSpPr>
            <a:spLocks noGrp="1"/>
          </p:cNvSpPr>
          <p:nvPr>
            <p:ph idx="1"/>
          </p:nvPr>
        </p:nvSpPr>
        <p:spPr>
          <a:xfrm>
            <a:off x="381000" y="1412875"/>
            <a:ext cx="8382000" cy="1428083"/>
          </a:xfrm>
        </p:spPr>
        <p:txBody>
          <a:bodyPr/>
          <a:lstStyle/>
          <a:p>
            <a:r>
              <a:rPr lang="de-DE" dirty="0" smtClean="0"/>
              <a:t>Infos, Aufgaben, …</a:t>
            </a:r>
            <a:br>
              <a:rPr lang="de-DE" dirty="0" smtClean="0"/>
            </a:br>
            <a:r>
              <a:rPr lang="de-DE" dirty="0" smtClean="0"/>
              <a:t>http://www.janmolnar.de/</a:t>
            </a:r>
          </a:p>
          <a:p>
            <a:pPr marL="0" indent="0">
              <a:buNone/>
            </a:pPr>
            <a:endParaRPr lang="de-DE" dirty="0"/>
          </a:p>
        </p:txBody>
      </p:sp>
    </p:spTree>
    <p:extLst>
      <p:ext uri="{BB962C8B-B14F-4D97-AF65-F5344CB8AC3E}">
        <p14:creationId xmlns:p14="http://schemas.microsoft.com/office/powerpoint/2010/main" val="357542201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smtClean="0"/>
              <a:t>Ressourcen</a:t>
            </a:r>
            <a:endParaRPr lang="de-DE" dirty="0"/>
          </a:p>
        </p:txBody>
      </p:sp>
      <p:sp>
        <p:nvSpPr>
          <p:cNvPr id="4" name="Content Placeholder 3"/>
          <p:cNvSpPr>
            <a:spLocks noGrp="1"/>
          </p:cNvSpPr>
          <p:nvPr>
            <p:ph idx="1"/>
          </p:nvPr>
        </p:nvSpPr>
        <p:spPr>
          <a:xfrm>
            <a:off x="381000" y="1412875"/>
            <a:ext cx="8382000" cy="2917722"/>
          </a:xfrm>
        </p:spPr>
        <p:txBody>
          <a:bodyPr/>
          <a:lstStyle/>
          <a:p>
            <a:r>
              <a:rPr lang="de-DE" dirty="0" smtClean="0"/>
              <a:t>Infos, Aufgaben, …</a:t>
            </a:r>
            <a:br>
              <a:rPr lang="de-DE" dirty="0" smtClean="0"/>
            </a:br>
            <a:r>
              <a:rPr lang="de-DE" dirty="0" smtClean="0">
                <a:hlinkClick r:id="rId2"/>
              </a:rPr>
              <a:t>http://www.janmolnar.de/</a:t>
            </a:r>
            <a:endParaRPr lang="de-DE" dirty="0" smtClean="0"/>
          </a:p>
          <a:p>
            <a:endParaRPr lang="de-DE" dirty="0" smtClean="0"/>
          </a:p>
          <a:p>
            <a:r>
              <a:rPr lang="de-DE" dirty="0">
                <a:hlinkClick r:id="rId3"/>
              </a:rPr>
              <a:t>http://www.microsoft.com/windowsazure</a:t>
            </a:r>
            <a:r>
              <a:rPr lang="de-DE" dirty="0" smtClean="0">
                <a:hlinkClick r:id="rId3"/>
              </a:rPr>
              <a:t>/</a:t>
            </a:r>
            <a:endParaRPr lang="de-DE" dirty="0" smtClean="0"/>
          </a:p>
          <a:p>
            <a:pPr lvl="1"/>
            <a:r>
              <a:rPr lang="de-DE" dirty="0" smtClean="0"/>
              <a:t>Traning Kits</a:t>
            </a:r>
          </a:p>
          <a:p>
            <a:pPr lvl="1"/>
            <a:r>
              <a:rPr lang="de-DE" dirty="0" smtClean="0"/>
              <a:t>How-To Videos, Demos, Whitepapers, …</a:t>
            </a:r>
          </a:p>
        </p:txBody>
      </p:sp>
    </p:spTree>
    <p:extLst>
      <p:ext uri="{BB962C8B-B14F-4D97-AF65-F5344CB8AC3E}">
        <p14:creationId xmlns:p14="http://schemas.microsoft.com/office/powerpoint/2010/main" val="196096649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de-DE" dirty="0" smtClean="0"/>
              <a:t>Q &amp; A</a:t>
            </a:r>
            <a:endParaRPr lang="de-DE" dirty="0"/>
          </a:p>
        </p:txBody>
      </p:sp>
      <p:sp>
        <p:nvSpPr>
          <p:cNvPr id="3" name="TextBox 2"/>
          <p:cNvSpPr txBox="1"/>
          <p:nvPr/>
        </p:nvSpPr>
        <p:spPr>
          <a:xfrm>
            <a:off x="1828800" y="3301425"/>
            <a:ext cx="5611473" cy="584775"/>
          </a:xfrm>
          <a:prstGeom prst="rect">
            <a:avLst/>
          </a:prstGeom>
          <a:noFill/>
        </p:spPr>
        <p:txBody>
          <a:bodyPr wrap="none" rtlCol="0">
            <a:spAutoFit/>
          </a:bodyPr>
          <a:lstStyle/>
          <a:p>
            <a:r>
              <a:rPr lang="de-DE" sz="3200" dirty="0" smtClean="0"/>
              <a:t>Jan.molnar@studentpartners.de</a:t>
            </a:r>
            <a:endParaRPr lang="de-DE" sz="3200" dirty="0"/>
          </a:p>
        </p:txBody>
      </p:sp>
    </p:spTree>
    <p:extLst>
      <p:ext uri="{BB962C8B-B14F-4D97-AF65-F5344CB8AC3E}">
        <p14:creationId xmlns:p14="http://schemas.microsoft.com/office/powerpoint/2010/main" val="298785487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 name="Rounded Rectangle 42"/>
          <p:cNvSpPr/>
          <p:nvPr/>
        </p:nvSpPr>
        <p:spPr bwMode="auto">
          <a:xfrm>
            <a:off x="437322" y="1470991"/>
            <a:ext cx="8249478" cy="5088835"/>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ctr" defTabSz="914099"/>
            <a:r>
              <a:rPr lang="en-US" sz="2800" dirty="0"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Bid Now Service</a:t>
            </a:r>
          </a:p>
        </p:txBody>
      </p:sp>
      <p:sp>
        <p:nvSpPr>
          <p:cNvPr id="2" name="Title 1"/>
          <p:cNvSpPr>
            <a:spLocks noGrp="1"/>
          </p:cNvSpPr>
          <p:nvPr>
            <p:ph type="title"/>
          </p:nvPr>
        </p:nvSpPr>
        <p:spPr>
          <a:xfrm>
            <a:off x="387054" y="228600"/>
            <a:ext cx="8375946" cy="664797"/>
          </a:xfrm>
        </p:spPr>
        <p:txBody>
          <a:bodyPr/>
          <a:lstStyle/>
          <a:p>
            <a:r>
              <a:rPr lang="en-US" dirty="0" smtClean="0"/>
              <a:t>Service Models &amp; Roles</a:t>
            </a:r>
            <a:endParaRPr lang="en-US" dirty="0">
              <a:solidFill>
                <a:schemeClr val="accent2"/>
              </a:solidFill>
            </a:endParaRPr>
          </a:p>
        </p:txBody>
      </p:sp>
      <p:sp>
        <p:nvSpPr>
          <p:cNvPr id="6" name="Rounded Rectangle 5"/>
          <p:cNvSpPr/>
          <p:nvPr/>
        </p:nvSpPr>
        <p:spPr bwMode="auto">
          <a:xfrm>
            <a:off x="1066800" y="3810000"/>
            <a:ext cx="1509303" cy="992321"/>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Web B </a:t>
            </a:r>
          </a:p>
          <a:p>
            <a:pPr algn="ctr" defTabSz="914099"/>
            <a:r>
              <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(port 8081)</a:t>
            </a:r>
          </a:p>
        </p:txBody>
      </p:sp>
      <p:sp>
        <p:nvSpPr>
          <p:cNvPr id="13" name="Rounded Rectangle 12"/>
          <p:cNvSpPr/>
          <p:nvPr/>
        </p:nvSpPr>
        <p:spPr bwMode="auto">
          <a:xfrm>
            <a:off x="4343400" y="2057400"/>
            <a:ext cx="1391367" cy="831621"/>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Worker X</a:t>
            </a:r>
          </a:p>
        </p:txBody>
      </p:sp>
      <p:sp>
        <p:nvSpPr>
          <p:cNvPr id="29" name="Rounded Rectangle 28"/>
          <p:cNvSpPr/>
          <p:nvPr/>
        </p:nvSpPr>
        <p:spPr bwMode="auto">
          <a:xfrm>
            <a:off x="4343400" y="3200400"/>
            <a:ext cx="1391366" cy="831620"/>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Worker Y</a:t>
            </a:r>
          </a:p>
        </p:txBody>
      </p:sp>
      <p:sp>
        <p:nvSpPr>
          <p:cNvPr id="31" name="Rounded Rectangle 30"/>
          <p:cNvSpPr/>
          <p:nvPr/>
        </p:nvSpPr>
        <p:spPr bwMode="auto">
          <a:xfrm>
            <a:off x="4343400" y="4419600"/>
            <a:ext cx="1391367" cy="831621"/>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Worker Z</a:t>
            </a:r>
          </a:p>
        </p:txBody>
      </p:sp>
      <p:sp>
        <p:nvSpPr>
          <p:cNvPr id="40" name="Rounded Rectangle 39"/>
          <p:cNvSpPr/>
          <p:nvPr/>
        </p:nvSpPr>
        <p:spPr bwMode="auto">
          <a:xfrm>
            <a:off x="1066800" y="2133600"/>
            <a:ext cx="1479424" cy="884253"/>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Web A</a:t>
            </a:r>
          </a:p>
          <a:p>
            <a:pPr algn="ctr" defTabSz="914099"/>
            <a:r>
              <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(port 80)</a:t>
            </a:r>
          </a:p>
        </p:txBody>
      </p:sp>
      <p:sp>
        <p:nvSpPr>
          <p:cNvPr id="16" name="Right Arrow 15"/>
          <p:cNvSpPr/>
          <p:nvPr/>
        </p:nvSpPr>
        <p:spPr bwMode="auto">
          <a:xfrm>
            <a:off x="152400" y="2362200"/>
            <a:ext cx="838200" cy="457200"/>
          </a:xfrm>
          <a:prstGeom prst="rightArrow">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
        <p:nvSpPr>
          <p:cNvPr id="41" name="Right Arrow 40"/>
          <p:cNvSpPr/>
          <p:nvPr/>
        </p:nvSpPr>
        <p:spPr bwMode="auto">
          <a:xfrm>
            <a:off x="152400" y="4114800"/>
            <a:ext cx="838200" cy="457200"/>
          </a:xfrm>
          <a:prstGeom prst="rightArrow">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
        <p:nvSpPr>
          <p:cNvPr id="17" name="TextBox 16"/>
          <p:cNvSpPr txBox="1"/>
          <p:nvPr/>
        </p:nvSpPr>
        <p:spPr>
          <a:xfrm>
            <a:off x="2743200" y="2362200"/>
            <a:ext cx="1458733" cy="553998"/>
          </a:xfrm>
          <a:prstGeom prst="rect">
            <a:avLst/>
          </a:prstGeom>
          <a:noFill/>
        </p:spPr>
        <p:txBody>
          <a:bodyPr wrap="none" lIns="0" tIns="0" rIns="0" bIns="0" rtlCol="0">
            <a:spAutoFit/>
          </a:bodyPr>
          <a:lstStyle/>
          <a:p>
            <a:r>
              <a:rPr lang="en-US" b="1" dirty="0" smtClean="0">
                <a:solidFill>
                  <a:schemeClr val="bg1"/>
                </a:solidFill>
              </a:rPr>
              <a:t>Main Web</a:t>
            </a:r>
          </a:p>
          <a:p>
            <a:r>
              <a:rPr lang="en-US" b="1" dirty="0" smtClean="0">
                <a:solidFill>
                  <a:schemeClr val="bg1"/>
                </a:solidFill>
              </a:rPr>
              <a:t>100 instances</a:t>
            </a:r>
          </a:p>
        </p:txBody>
      </p:sp>
      <p:sp>
        <p:nvSpPr>
          <p:cNvPr id="21" name="TextBox 20"/>
          <p:cNvSpPr txBox="1"/>
          <p:nvPr/>
        </p:nvSpPr>
        <p:spPr>
          <a:xfrm>
            <a:off x="2819400" y="4114800"/>
            <a:ext cx="1192634" cy="553998"/>
          </a:xfrm>
          <a:prstGeom prst="rect">
            <a:avLst/>
          </a:prstGeom>
          <a:noFill/>
        </p:spPr>
        <p:txBody>
          <a:bodyPr wrap="none" lIns="0" tIns="0" rIns="0" bIns="0" rtlCol="0">
            <a:spAutoFit/>
          </a:bodyPr>
          <a:lstStyle/>
          <a:p>
            <a:r>
              <a:rPr lang="en-US" b="1" dirty="0" smtClean="0">
                <a:solidFill>
                  <a:schemeClr val="bg1"/>
                </a:solidFill>
              </a:rPr>
              <a:t>Admin</a:t>
            </a:r>
          </a:p>
          <a:p>
            <a:r>
              <a:rPr lang="en-US" b="1" dirty="0" smtClean="0">
                <a:solidFill>
                  <a:schemeClr val="bg1"/>
                </a:solidFill>
              </a:rPr>
              <a:t>2 instances</a:t>
            </a:r>
          </a:p>
        </p:txBody>
      </p:sp>
      <p:sp>
        <p:nvSpPr>
          <p:cNvPr id="22" name="TextBox 21"/>
          <p:cNvSpPr txBox="1"/>
          <p:nvPr/>
        </p:nvSpPr>
        <p:spPr>
          <a:xfrm>
            <a:off x="5943600" y="2362200"/>
            <a:ext cx="1412887" cy="553998"/>
          </a:xfrm>
          <a:prstGeom prst="rect">
            <a:avLst/>
          </a:prstGeom>
          <a:noFill/>
        </p:spPr>
        <p:txBody>
          <a:bodyPr wrap="none" lIns="0" tIns="0" rIns="0" bIns="0" rtlCol="0">
            <a:spAutoFit/>
          </a:bodyPr>
          <a:lstStyle/>
          <a:p>
            <a:r>
              <a:rPr lang="en-US" b="1" dirty="0" smtClean="0">
                <a:solidFill>
                  <a:schemeClr val="bg1"/>
                </a:solidFill>
              </a:rPr>
              <a:t>Image Resize</a:t>
            </a:r>
          </a:p>
          <a:p>
            <a:r>
              <a:rPr lang="en-US" b="1" dirty="0" smtClean="0">
                <a:solidFill>
                  <a:schemeClr val="bg1"/>
                </a:solidFill>
              </a:rPr>
              <a:t>2 instances</a:t>
            </a:r>
          </a:p>
        </p:txBody>
      </p:sp>
      <p:sp>
        <p:nvSpPr>
          <p:cNvPr id="23" name="TextBox 22"/>
          <p:cNvSpPr txBox="1"/>
          <p:nvPr/>
        </p:nvSpPr>
        <p:spPr>
          <a:xfrm>
            <a:off x="5943600" y="3429000"/>
            <a:ext cx="2070182" cy="553998"/>
          </a:xfrm>
          <a:prstGeom prst="rect">
            <a:avLst/>
          </a:prstGeom>
          <a:noFill/>
        </p:spPr>
        <p:txBody>
          <a:bodyPr wrap="none" lIns="0" tIns="0" rIns="0" bIns="0" rtlCol="0">
            <a:spAutoFit/>
          </a:bodyPr>
          <a:lstStyle/>
          <a:p>
            <a:r>
              <a:rPr lang="en-US" b="1" dirty="0" smtClean="0">
                <a:solidFill>
                  <a:schemeClr val="bg1"/>
                </a:solidFill>
              </a:rPr>
              <a:t>Auction Processing</a:t>
            </a:r>
          </a:p>
          <a:p>
            <a:r>
              <a:rPr lang="en-US" b="1" dirty="0" smtClean="0">
                <a:solidFill>
                  <a:schemeClr val="bg1"/>
                </a:solidFill>
              </a:rPr>
              <a:t>25 instances</a:t>
            </a:r>
          </a:p>
        </p:txBody>
      </p:sp>
      <p:sp>
        <p:nvSpPr>
          <p:cNvPr id="24" name="TextBox 23"/>
          <p:cNvSpPr txBox="1"/>
          <p:nvPr/>
        </p:nvSpPr>
        <p:spPr>
          <a:xfrm>
            <a:off x="5943600" y="4648200"/>
            <a:ext cx="1404231" cy="553998"/>
          </a:xfrm>
          <a:prstGeom prst="rect">
            <a:avLst/>
          </a:prstGeom>
          <a:noFill/>
        </p:spPr>
        <p:txBody>
          <a:bodyPr wrap="none" lIns="0" tIns="0" rIns="0" bIns="0" rtlCol="0">
            <a:spAutoFit/>
          </a:bodyPr>
          <a:lstStyle/>
          <a:p>
            <a:r>
              <a:rPr lang="en-US" b="1" dirty="0" smtClean="0">
                <a:solidFill>
                  <a:schemeClr val="bg1"/>
                </a:solidFill>
              </a:rPr>
              <a:t>Notifications</a:t>
            </a:r>
          </a:p>
          <a:p>
            <a:r>
              <a:rPr lang="en-US" b="1" dirty="0" smtClean="0">
                <a:solidFill>
                  <a:schemeClr val="bg1"/>
                </a:solidFill>
              </a:rPr>
              <a:t>10 instances</a:t>
            </a:r>
          </a:p>
        </p:txBody>
      </p:sp>
    </p:spTree>
    <p:extLst>
      <p:ext uri="{BB962C8B-B14F-4D97-AF65-F5344CB8AC3E}">
        <p14:creationId xmlns:p14="http://schemas.microsoft.com/office/powerpoint/2010/main" val="85779894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sz="half" idx="1"/>
          </p:nvPr>
        </p:nvSpPr>
        <p:spPr>
          <a:xfrm>
            <a:off x="381000" y="1447799"/>
            <a:ext cx="4114800" cy="2012859"/>
          </a:xfrm>
        </p:spPr>
        <p:txBody>
          <a:bodyPr/>
          <a:lstStyle/>
          <a:p>
            <a:r>
              <a:rPr lang="en-US" dirty="0" smtClean="0"/>
              <a:t>Table</a:t>
            </a:r>
          </a:p>
          <a:p>
            <a:pPr lvl="1"/>
            <a:r>
              <a:rPr lang="en-US" dirty="0" smtClean="0"/>
              <a:t>Entity Data Store</a:t>
            </a:r>
          </a:p>
          <a:p>
            <a:pPr lvl="1"/>
            <a:r>
              <a:rPr lang="en-US" dirty="0" smtClean="0"/>
              <a:t>Partitioned by key</a:t>
            </a:r>
          </a:p>
          <a:p>
            <a:pPr lvl="1"/>
            <a:r>
              <a:rPr lang="en-US" dirty="0" smtClean="0"/>
              <a:t>Unlimited keys</a:t>
            </a:r>
          </a:p>
          <a:p>
            <a:pPr lvl="1"/>
            <a:r>
              <a:rPr lang="en-US" dirty="0" smtClean="0"/>
              <a:t>Not a RDBMS</a:t>
            </a:r>
            <a:endParaRPr lang="en-US" dirty="0"/>
          </a:p>
        </p:txBody>
      </p:sp>
      <p:sp>
        <p:nvSpPr>
          <p:cNvPr id="4" name="Content Placeholder 3"/>
          <p:cNvSpPr>
            <a:spLocks noGrp="1"/>
          </p:cNvSpPr>
          <p:nvPr>
            <p:ph sz="half" idx="2"/>
          </p:nvPr>
        </p:nvSpPr>
        <p:spPr>
          <a:xfrm>
            <a:off x="4648200" y="1447799"/>
            <a:ext cx="4114800" cy="2012859"/>
          </a:xfrm>
        </p:spPr>
        <p:txBody>
          <a:bodyPr/>
          <a:lstStyle/>
          <a:p>
            <a:r>
              <a:rPr lang="en-US" dirty="0" smtClean="0"/>
              <a:t>Blob</a:t>
            </a:r>
          </a:p>
          <a:p>
            <a:pPr lvl="1"/>
            <a:r>
              <a:rPr lang="en-US" dirty="0" smtClean="0"/>
              <a:t>Blob Storage</a:t>
            </a:r>
          </a:p>
          <a:p>
            <a:pPr lvl="1"/>
            <a:r>
              <a:rPr lang="en-US" dirty="0" smtClean="0"/>
              <a:t>Partitioned by container</a:t>
            </a:r>
          </a:p>
          <a:p>
            <a:pPr lvl="1"/>
            <a:r>
              <a:rPr lang="en-US" dirty="0" smtClean="0"/>
              <a:t>Unlimited containers</a:t>
            </a:r>
          </a:p>
          <a:p>
            <a:pPr lvl="1"/>
            <a:r>
              <a:rPr lang="en-US" dirty="0" smtClean="0"/>
              <a:t>CDN Capable</a:t>
            </a:r>
          </a:p>
        </p:txBody>
      </p:sp>
      <p:sp>
        <p:nvSpPr>
          <p:cNvPr id="5" name="Content Placeholder 2"/>
          <p:cNvSpPr txBox="1">
            <a:spLocks/>
          </p:cNvSpPr>
          <p:nvPr/>
        </p:nvSpPr>
        <p:spPr>
          <a:xfrm>
            <a:off x="381000" y="4343400"/>
            <a:ext cx="8382000" cy="1809726"/>
          </a:xfrm>
          <a:prstGeom prst="rect">
            <a:avLst/>
          </a:prstGeom>
        </p:spPr>
        <p:txBody>
          <a:bodyPr vert="horz" wrap="square" lIns="0" tIns="0" rIns="0" bIns="0" rtlCol="0">
            <a:spAutoFit/>
          </a:bodyPr>
          <a:lstStyle>
            <a:lvl1pPr marL="339976" indent="-339976" algn="l" defTabSz="914363" rtl="0" eaLnBrk="1" latinLnBrk="0" hangingPunct="1">
              <a:lnSpc>
                <a:spcPct val="90000"/>
              </a:lnSpc>
              <a:spcBef>
                <a:spcPct val="20000"/>
              </a:spcBef>
              <a:buSzPct val="85000"/>
              <a:buFontTx/>
              <a:buBlip>
                <a:blip r:embed="rId2"/>
              </a:buBlip>
              <a:defRPr sz="2800" kern="1200">
                <a:gradFill>
                  <a:gsLst>
                    <a:gs pos="0">
                      <a:schemeClr val="tx1"/>
                    </a:gs>
                    <a:gs pos="86000">
                      <a:schemeClr val="tx1"/>
                    </a:gs>
                  </a:gsLst>
                  <a:lin ang="5400000" scaled="0"/>
                </a:gradFill>
                <a:latin typeface="+mn-lt"/>
                <a:ea typeface="+mn-ea"/>
                <a:cs typeface="+mn-cs"/>
              </a:defRPr>
            </a:lvl1pPr>
            <a:lvl2pPr marL="673338" indent="-325424" algn="l" defTabSz="914363" rtl="0" eaLnBrk="1" latinLnBrk="0" hangingPunct="1">
              <a:lnSpc>
                <a:spcPct val="90000"/>
              </a:lnSpc>
              <a:spcBef>
                <a:spcPct val="20000"/>
              </a:spcBef>
              <a:buSzPct val="85000"/>
              <a:buFontTx/>
              <a:buBlip>
                <a:blip r:embed="rId2"/>
              </a:buBlip>
              <a:defRPr sz="2400" kern="1200">
                <a:gradFill>
                  <a:gsLst>
                    <a:gs pos="0">
                      <a:schemeClr val="tx1"/>
                    </a:gs>
                    <a:gs pos="86000">
                      <a:schemeClr val="tx1"/>
                    </a:gs>
                  </a:gsLst>
                  <a:lin ang="5400000" scaled="0"/>
                </a:gradFill>
                <a:latin typeface="+mn-lt"/>
                <a:ea typeface="+mn-ea"/>
                <a:cs typeface="+mn-cs"/>
              </a:defRPr>
            </a:lvl2pPr>
            <a:lvl3pPr marL="953785" indent="-288384" algn="l" defTabSz="914363" rtl="0" eaLnBrk="1" latinLnBrk="0" hangingPunct="1">
              <a:lnSpc>
                <a:spcPct val="90000"/>
              </a:lnSpc>
              <a:spcBef>
                <a:spcPct val="20000"/>
              </a:spcBef>
              <a:buSzPct val="85000"/>
              <a:buFontTx/>
              <a:buBlip>
                <a:blip r:embed="rId2"/>
              </a:buBlip>
              <a:defRPr sz="2000" kern="1200">
                <a:gradFill>
                  <a:gsLst>
                    <a:gs pos="0">
                      <a:schemeClr val="tx1"/>
                    </a:gs>
                    <a:gs pos="86000">
                      <a:schemeClr val="tx1"/>
                    </a:gs>
                  </a:gsLst>
                  <a:lin ang="5400000" scaled="0"/>
                </a:gradFill>
                <a:latin typeface="+mn-lt"/>
                <a:ea typeface="+mn-ea"/>
                <a:cs typeface="+mn-cs"/>
              </a:defRPr>
            </a:lvl3pPr>
            <a:lvl4pPr marL="1227618" indent="-273833" algn="l" defTabSz="914363" rtl="0" eaLnBrk="1" latinLnBrk="0" hangingPunct="1">
              <a:lnSpc>
                <a:spcPct val="90000"/>
              </a:lnSpc>
              <a:spcBef>
                <a:spcPct val="20000"/>
              </a:spcBef>
              <a:buSzPct val="85000"/>
              <a:buFontTx/>
              <a:buBlip>
                <a:blip r:embed="rId2"/>
              </a:buBlip>
              <a:defRPr sz="1800" kern="1200">
                <a:gradFill>
                  <a:gsLst>
                    <a:gs pos="0">
                      <a:schemeClr val="tx1"/>
                    </a:gs>
                    <a:gs pos="86000">
                      <a:schemeClr val="tx1"/>
                    </a:gs>
                  </a:gsLst>
                  <a:lin ang="5400000" scaled="0"/>
                </a:gradFill>
                <a:latin typeface="+mn-lt"/>
                <a:ea typeface="+mn-ea"/>
                <a:cs typeface="+mn-cs"/>
              </a:defRPr>
            </a:lvl4pPr>
            <a:lvl5pPr marL="1516002" indent="-280447" algn="l" defTabSz="914363" rtl="0" eaLnBrk="1" latinLnBrk="0" hangingPunct="1">
              <a:lnSpc>
                <a:spcPct val="90000"/>
              </a:lnSpc>
              <a:spcBef>
                <a:spcPct val="20000"/>
              </a:spcBef>
              <a:buSzPct val="85000"/>
              <a:buFontTx/>
              <a:buBlip>
                <a:blip r:embed="rId2"/>
              </a:buBlip>
              <a:defRPr sz="18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US" dirty="0" smtClean="0"/>
              <a:t>Queue</a:t>
            </a:r>
          </a:p>
          <a:p>
            <a:pPr lvl="1"/>
            <a:r>
              <a:rPr lang="en-US" dirty="0" smtClean="0"/>
              <a:t>Simple Queue</a:t>
            </a:r>
          </a:p>
          <a:p>
            <a:pPr lvl="2"/>
            <a:r>
              <a:rPr lang="en-US" dirty="0" smtClean="0"/>
              <a:t>Read at least once</a:t>
            </a:r>
          </a:p>
          <a:p>
            <a:pPr lvl="2"/>
            <a:r>
              <a:rPr lang="en-US" dirty="0" smtClean="0"/>
              <a:t>Delete to remove message, otherwise is returned to queue</a:t>
            </a:r>
          </a:p>
          <a:p>
            <a:pPr lvl="2"/>
            <a:r>
              <a:rPr lang="en-US" dirty="0" smtClean="0"/>
              <a:t>Partitioned by Queue Name</a:t>
            </a:r>
          </a:p>
        </p:txBody>
      </p:sp>
    </p:spTree>
    <p:extLst>
      <p:ext uri="{BB962C8B-B14F-4D97-AF65-F5344CB8AC3E}">
        <p14:creationId xmlns:p14="http://schemas.microsoft.com/office/powerpoint/2010/main" val="43982403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1"/>
          <p:cNvGrpSpPr/>
          <p:nvPr/>
        </p:nvGrpSpPr>
        <p:grpSpPr>
          <a:xfrm>
            <a:off x="381000" y="5410200"/>
            <a:ext cx="8420674" cy="688031"/>
            <a:chOff x="381000" y="5251756"/>
            <a:chExt cx="8420674" cy="688031"/>
          </a:xfrm>
        </p:grpSpPr>
        <p:pic>
          <p:nvPicPr>
            <p:cNvPr id="4" name="Picture 2" descr="C:\Users\daiken\AppData\Local\Microsoft\Windows\Temporary Internet Files\Content.IE5\UWY6LG0D\MCj04348450000[1].png"/>
            <p:cNvPicPr>
              <a:picLocks noChangeAspect="1" noChangeArrowheads="1"/>
            </p:cNvPicPr>
            <p:nvPr/>
          </p:nvPicPr>
          <p:blipFill>
            <a:blip r:embed="rId2"/>
            <a:srcRect/>
            <a:stretch>
              <a:fillRect/>
            </a:stretch>
          </p:blipFill>
          <p:spPr bwMode="auto">
            <a:xfrm>
              <a:off x="381000" y="5251756"/>
              <a:ext cx="688031" cy="688031"/>
            </a:xfrm>
            <a:prstGeom prst="rect">
              <a:avLst/>
            </a:prstGeom>
            <a:noFill/>
          </p:spPr>
        </p:pic>
        <p:pic>
          <p:nvPicPr>
            <p:cNvPr id="5" name="Picture 2" descr="C:\Users\daiken\AppData\Local\Microsoft\Windows\Temporary Internet Files\Content.IE5\UWY6LG0D\MCj04348450000[1].png"/>
            <p:cNvPicPr>
              <a:picLocks noChangeAspect="1" noChangeArrowheads="1"/>
            </p:cNvPicPr>
            <p:nvPr/>
          </p:nvPicPr>
          <p:blipFill>
            <a:blip r:embed="rId2"/>
            <a:srcRect/>
            <a:stretch>
              <a:fillRect/>
            </a:stretch>
          </p:blipFill>
          <p:spPr bwMode="auto">
            <a:xfrm>
              <a:off x="1083968" y="5251756"/>
              <a:ext cx="688031" cy="688031"/>
            </a:xfrm>
            <a:prstGeom prst="rect">
              <a:avLst/>
            </a:prstGeom>
            <a:noFill/>
          </p:spPr>
        </p:pic>
        <p:pic>
          <p:nvPicPr>
            <p:cNvPr id="6" name="Picture 2" descr="C:\Users\daiken\AppData\Local\Microsoft\Windows\Temporary Internet Files\Content.IE5\UWY6LG0D\MCj04348450000[1].png"/>
            <p:cNvPicPr>
              <a:picLocks noChangeAspect="1" noChangeArrowheads="1"/>
            </p:cNvPicPr>
            <p:nvPr/>
          </p:nvPicPr>
          <p:blipFill>
            <a:blip r:embed="rId2"/>
            <a:srcRect/>
            <a:stretch>
              <a:fillRect/>
            </a:stretch>
          </p:blipFill>
          <p:spPr bwMode="auto">
            <a:xfrm>
              <a:off x="1786936" y="5251756"/>
              <a:ext cx="688031" cy="688031"/>
            </a:xfrm>
            <a:prstGeom prst="rect">
              <a:avLst/>
            </a:prstGeom>
            <a:noFill/>
          </p:spPr>
        </p:pic>
        <p:pic>
          <p:nvPicPr>
            <p:cNvPr id="7" name="Picture 2" descr="C:\Users\daiken\AppData\Local\Microsoft\Windows\Temporary Internet Files\Content.IE5\UWY6LG0D\MCj04348450000[1].png"/>
            <p:cNvPicPr>
              <a:picLocks noChangeAspect="1" noChangeArrowheads="1"/>
            </p:cNvPicPr>
            <p:nvPr/>
          </p:nvPicPr>
          <p:blipFill>
            <a:blip r:embed="rId2"/>
            <a:srcRect/>
            <a:stretch>
              <a:fillRect/>
            </a:stretch>
          </p:blipFill>
          <p:spPr bwMode="auto">
            <a:xfrm>
              <a:off x="2489904" y="5251756"/>
              <a:ext cx="688031" cy="688031"/>
            </a:xfrm>
            <a:prstGeom prst="rect">
              <a:avLst/>
            </a:prstGeom>
            <a:noFill/>
          </p:spPr>
        </p:pic>
        <p:pic>
          <p:nvPicPr>
            <p:cNvPr id="8" name="Picture 2" descr="C:\Users\daiken\AppData\Local\Microsoft\Windows\Temporary Internet Files\Content.IE5\UWY6LG0D\MCj04348450000[1].png"/>
            <p:cNvPicPr>
              <a:picLocks noChangeAspect="1" noChangeArrowheads="1"/>
            </p:cNvPicPr>
            <p:nvPr/>
          </p:nvPicPr>
          <p:blipFill>
            <a:blip r:embed="rId2"/>
            <a:srcRect/>
            <a:stretch>
              <a:fillRect/>
            </a:stretch>
          </p:blipFill>
          <p:spPr bwMode="auto">
            <a:xfrm>
              <a:off x="3192872" y="5251756"/>
              <a:ext cx="688031" cy="688031"/>
            </a:xfrm>
            <a:prstGeom prst="rect">
              <a:avLst/>
            </a:prstGeom>
            <a:noFill/>
          </p:spPr>
        </p:pic>
        <p:pic>
          <p:nvPicPr>
            <p:cNvPr id="9" name="Picture 2" descr="C:\Users\daiken\AppData\Local\Microsoft\Windows\Temporary Internet Files\Content.IE5\UWY6LG0D\MCj04348450000[1].png"/>
            <p:cNvPicPr>
              <a:picLocks noChangeAspect="1" noChangeArrowheads="1"/>
            </p:cNvPicPr>
            <p:nvPr/>
          </p:nvPicPr>
          <p:blipFill>
            <a:blip r:embed="rId2"/>
            <a:srcRect/>
            <a:stretch>
              <a:fillRect/>
            </a:stretch>
          </p:blipFill>
          <p:spPr bwMode="auto">
            <a:xfrm>
              <a:off x="3895840" y="5251756"/>
              <a:ext cx="688031" cy="688031"/>
            </a:xfrm>
            <a:prstGeom prst="rect">
              <a:avLst/>
            </a:prstGeom>
            <a:noFill/>
          </p:spPr>
        </p:pic>
        <p:pic>
          <p:nvPicPr>
            <p:cNvPr id="10" name="Picture 2" descr="C:\Users\daiken\AppData\Local\Microsoft\Windows\Temporary Internet Files\Content.IE5\UWY6LG0D\MCj04348450000[1].png"/>
            <p:cNvPicPr>
              <a:picLocks noChangeAspect="1" noChangeArrowheads="1"/>
            </p:cNvPicPr>
            <p:nvPr/>
          </p:nvPicPr>
          <p:blipFill>
            <a:blip r:embed="rId2"/>
            <a:srcRect/>
            <a:stretch>
              <a:fillRect/>
            </a:stretch>
          </p:blipFill>
          <p:spPr bwMode="auto">
            <a:xfrm>
              <a:off x="4598808" y="5251756"/>
              <a:ext cx="688031" cy="688031"/>
            </a:xfrm>
            <a:prstGeom prst="rect">
              <a:avLst/>
            </a:prstGeom>
            <a:noFill/>
          </p:spPr>
        </p:pic>
        <p:pic>
          <p:nvPicPr>
            <p:cNvPr id="12" name="Picture 2" descr="C:\Users\daiken\AppData\Local\Microsoft\Windows\Temporary Internet Files\Content.IE5\UWY6LG0D\MCj04348450000[1].png"/>
            <p:cNvPicPr>
              <a:picLocks noChangeAspect="1" noChangeArrowheads="1"/>
            </p:cNvPicPr>
            <p:nvPr/>
          </p:nvPicPr>
          <p:blipFill>
            <a:blip r:embed="rId2"/>
            <a:srcRect/>
            <a:stretch>
              <a:fillRect/>
            </a:stretch>
          </p:blipFill>
          <p:spPr bwMode="auto">
            <a:xfrm>
              <a:off x="5301776" y="5251756"/>
              <a:ext cx="688031" cy="688031"/>
            </a:xfrm>
            <a:prstGeom prst="rect">
              <a:avLst/>
            </a:prstGeom>
            <a:noFill/>
          </p:spPr>
        </p:pic>
        <p:pic>
          <p:nvPicPr>
            <p:cNvPr id="13" name="Picture 2" descr="C:\Users\daiken\AppData\Local\Microsoft\Windows\Temporary Internet Files\Content.IE5\UWY6LG0D\MCj04348450000[1].png"/>
            <p:cNvPicPr>
              <a:picLocks noChangeAspect="1" noChangeArrowheads="1"/>
            </p:cNvPicPr>
            <p:nvPr/>
          </p:nvPicPr>
          <p:blipFill>
            <a:blip r:embed="rId2"/>
            <a:srcRect/>
            <a:stretch>
              <a:fillRect/>
            </a:stretch>
          </p:blipFill>
          <p:spPr bwMode="auto">
            <a:xfrm>
              <a:off x="6004744" y="5251756"/>
              <a:ext cx="688031" cy="688031"/>
            </a:xfrm>
            <a:prstGeom prst="rect">
              <a:avLst/>
            </a:prstGeom>
            <a:noFill/>
          </p:spPr>
        </p:pic>
        <p:pic>
          <p:nvPicPr>
            <p:cNvPr id="14" name="Picture 2" descr="C:\Users\daiken\AppData\Local\Microsoft\Windows\Temporary Internet Files\Content.IE5\UWY6LG0D\MCj04348450000[1].png"/>
            <p:cNvPicPr>
              <a:picLocks noChangeAspect="1" noChangeArrowheads="1"/>
            </p:cNvPicPr>
            <p:nvPr/>
          </p:nvPicPr>
          <p:blipFill>
            <a:blip r:embed="rId2"/>
            <a:srcRect/>
            <a:stretch>
              <a:fillRect/>
            </a:stretch>
          </p:blipFill>
          <p:spPr bwMode="auto">
            <a:xfrm>
              <a:off x="6707712" y="5251756"/>
              <a:ext cx="688031" cy="688031"/>
            </a:xfrm>
            <a:prstGeom prst="rect">
              <a:avLst/>
            </a:prstGeom>
            <a:noFill/>
          </p:spPr>
        </p:pic>
        <p:pic>
          <p:nvPicPr>
            <p:cNvPr id="15" name="Picture 2" descr="C:\Users\daiken\AppData\Local\Microsoft\Windows\Temporary Internet Files\Content.IE5\UWY6LG0D\MCj04348450000[1].png"/>
            <p:cNvPicPr>
              <a:picLocks noChangeAspect="1" noChangeArrowheads="1"/>
            </p:cNvPicPr>
            <p:nvPr/>
          </p:nvPicPr>
          <p:blipFill>
            <a:blip r:embed="rId2"/>
            <a:srcRect/>
            <a:stretch>
              <a:fillRect/>
            </a:stretch>
          </p:blipFill>
          <p:spPr bwMode="auto">
            <a:xfrm>
              <a:off x="7410680" y="5251756"/>
              <a:ext cx="688031" cy="688031"/>
            </a:xfrm>
            <a:prstGeom prst="rect">
              <a:avLst/>
            </a:prstGeom>
            <a:noFill/>
          </p:spPr>
        </p:pic>
        <p:pic>
          <p:nvPicPr>
            <p:cNvPr id="16" name="Picture 2" descr="C:\Users\daiken\AppData\Local\Microsoft\Windows\Temporary Internet Files\Content.IE5\UWY6LG0D\MCj04348450000[1].png"/>
            <p:cNvPicPr>
              <a:picLocks noChangeAspect="1" noChangeArrowheads="1"/>
            </p:cNvPicPr>
            <p:nvPr/>
          </p:nvPicPr>
          <p:blipFill>
            <a:blip r:embed="rId2"/>
            <a:srcRect/>
            <a:stretch>
              <a:fillRect/>
            </a:stretch>
          </p:blipFill>
          <p:spPr bwMode="auto">
            <a:xfrm>
              <a:off x="8113643" y="5251756"/>
              <a:ext cx="688031" cy="688031"/>
            </a:xfrm>
            <a:prstGeom prst="rect">
              <a:avLst/>
            </a:prstGeom>
            <a:noFill/>
          </p:spPr>
        </p:pic>
      </p:grpSp>
      <p:sp>
        <p:nvSpPr>
          <p:cNvPr id="17" name="Title 16"/>
          <p:cNvSpPr>
            <a:spLocks noGrp="1"/>
          </p:cNvSpPr>
          <p:nvPr>
            <p:ph type="title"/>
          </p:nvPr>
        </p:nvSpPr>
        <p:spPr/>
        <p:txBody>
          <a:bodyPr/>
          <a:lstStyle/>
          <a:p>
            <a:r>
              <a:rPr lang="en-US" dirty="0" smtClean="0"/>
              <a:t>Partitions</a:t>
            </a:r>
            <a:endParaRPr lang="en-US" dirty="0"/>
          </a:p>
        </p:txBody>
      </p:sp>
      <p:sp>
        <p:nvSpPr>
          <p:cNvPr id="18" name="Content Placeholder 17"/>
          <p:cNvSpPr>
            <a:spLocks noGrp="1"/>
          </p:cNvSpPr>
          <p:nvPr>
            <p:ph idx="1"/>
          </p:nvPr>
        </p:nvSpPr>
        <p:spPr>
          <a:xfrm>
            <a:off x="381000" y="1447799"/>
            <a:ext cx="8382000" cy="1526572"/>
          </a:xfrm>
        </p:spPr>
        <p:txBody>
          <a:bodyPr/>
          <a:lstStyle/>
          <a:p>
            <a:r>
              <a:rPr lang="en-US" dirty="0" smtClean="0"/>
              <a:t>Partition = Table Partition or  Container</a:t>
            </a:r>
          </a:p>
          <a:p>
            <a:r>
              <a:rPr lang="en-US" dirty="0" smtClean="0"/>
              <a:t>Not just about size</a:t>
            </a:r>
          </a:p>
          <a:p>
            <a:r>
              <a:rPr lang="en-US" dirty="0" smtClean="0"/>
              <a:t>More Partitions = More Nodes</a:t>
            </a:r>
            <a:endParaRPr lang="en-US" dirty="0"/>
          </a:p>
        </p:txBody>
      </p:sp>
      <p:grpSp>
        <p:nvGrpSpPr>
          <p:cNvPr id="27" name="Group 26"/>
          <p:cNvGrpSpPr/>
          <p:nvPr/>
        </p:nvGrpSpPr>
        <p:grpSpPr>
          <a:xfrm>
            <a:off x="3276600" y="4876800"/>
            <a:ext cx="381000" cy="990600"/>
            <a:chOff x="4038600" y="4876800"/>
            <a:chExt cx="381000" cy="990600"/>
          </a:xfrm>
        </p:grpSpPr>
        <p:sp>
          <p:nvSpPr>
            <p:cNvPr id="28" name="Rectangle 27"/>
            <p:cNvSpPr/>
            <p:nvPr/>
          </p:nvSpPr>
          <p:spPr bwMode="auto">
            <a:xfrm>
              <a:off x="4114800" y="5562600"/>
              <a:ext cx="228600" cy="304800"/>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
          <p:nvSpPr>
            <p:cNvPr id="29" name="Up Arrow 28"/>
            <p:cNvSpPr/>
            <p:nvPr/>
          </p:nvSpPr>
          <p:spPr bwMode="auto">
            <a:xfrm>
              <a:off x="4038600" y="4876800"/>
              <a:ext cx="381000" cy="457200"/>
            </a:xfrm>
            <a:prstGeom prst="up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grpSp>
      <p:grpSp>
        <p:nvGrpSpPr>
          <p:cNvPr id="30" name="Group 29"/>
          <p:cNvGrpSpPr/>
          <p:nvPr/>
        </p:nvGrpSpPr>
        <p:grpSpPr>
          <a:xfrm>
            <a:off x="1905000" y="4876800"/>
            <a:ext cx="381000" cy="990600"/>
            <a:chOff x="4038600" y="4876800"/>
            <a:chExt cx="381000" cy="990600"/>
          </a:xfrm>
        </p:grpSpPr>
        <p:sp>
          <p:nvSpPr>
            <p:cNvPr id="31" name="Rectangle 30"/>
            <p:cNvSpPr/>
            <p:nvPr/>
          </p:nvSpPr>
          <p:spPr bwMode="auto">
            <a:xfrm>
              <a:off x="4114800" y="5562600"/>
              <a:ext cx="228600" cy="304800"/>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
          <p:nvSpPr>
            <p:cNvPr id="32" name="Up Arrow 31"/>
            <p:cNvSpPr/>
            <p:nvPr/>
          </p:nvSpPr>
          <p:spPr bwMode="auto">
            <a:xfrm>
              <a:off x="4038600" y="4876800"/>
              <a:ext cx="381000" cy="457200"/>
            </a:xfrm>
            <a:prstGeom prst="up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grpSp>
      <p:grpSp>
        <p:nvGrpSpPr>
          <p:cNvPr id="33" name="Group 32"/>
          <p:cNvGrpSpPr/>
          <p:nvPr/>
        </p:nvGrpSpPr>
        <p:grpSpPr>
          <a:xfrm>
            <a:off x="4724400" y="4876800"/>
            <a:ext cx="381000" cy="990600"/>
            <a:chOff x="4038600" y="4876800"/>
            <a:chExt cx="381000" cy="990600"/>
          </a:xfrm>
        </p:grpSpPr>
        <p:sp>
          <p:nvSpPr>
            <p:cNvPr id="34" name="Rectangle 33"/>
            <p:cNvSpPr/>
            <p:nvPr/>
          </p:nvSpPr>
          <p:spPr bwMode="auto">
            <a:xfrm>
              <a:off x="4114800" y="5562600"/>
              <a:ext cx="228600" cy="304800"/>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
          <p:nvSpPr>
            <p:cNvPr id="35" name="Up Arrow 34"/>
            <p:cNvSpPr/>
            <p:nvPr/>
          </p:nvSpPr>
          <p:spPr bwMode="auto">
            <a:xfrm>
              <a:off x="4038600" y="4876800"/>
              <a:ext cx="381000" cy="457200"/>
            </a:xfrm>
            <a:prstGeom prst="up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grpSp>
      <p:grpSp>
        <p:nvGrpSpPr>
          <p:cNvPr id="48" name="Group 47"/>
          <p:cNvGrpSpPr/>
          <p:nvPr/>
        </p:nvGrpSpPr>
        <p:grpSpPr>
          <a:xfrm>
            <a:off x="1219200" y="4876800"/>
            <a:ext cx="3200400" cy="990600"/>
            <a:chOff x="1219200" y="4876800"/>
            <a:chExt cx="3200400" cy="990600"/>
          </a:xfrm>
        </p:grpSpPr>
        <p:grpSp>
          <p:nvGrpSpPr>
            <p:cNvPr id="26" name="Group 25"/>
            <p:cNvGrpSpPr/>
            <p:nvPr/>
          </p:nvGrpSpPr>
          <p:grpSpPr>
            <a:xfrm>
              <a:off x="4038600" y="4876800"/>
              <a:ext cx="381000" cy="990600"/>
              <a:chOff x="4038600" y="4876800"/>
              <a:chExt cx="381000" cy="990600"/>
            </a:xfrm>
          </p:grpSpPr>
          <p:sp>
            <p:nvSpPr>
              <p:cNvPr id="20" name="Rectangle 19"/>
              <p:cNvSpPr/>
              <p:nvPr/>
            </p:nvSpPr>
            <p:spPr bwMode="auto">
              <a:xfrm>
                <a:off x="4114800" y="5562600"/>
                <a:ext cx="228600" cy="304800"/>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
            <p:nvSpPr>
              <p:cNvPr id="23" name="Up Arrow 22"/>
              <p:cNvSpPr/>
              <p:nvPr/>
            </p:nvSpPr>
            <p:spPr bwMode="auto">
              <a:xfrm>
                <a:off x="4038600" y="4876800"/>
                <a:ext cx="381000" cy="457200"/>
              </a:xfrm>
              <a:prstGeom prst="up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grpSp>
        <p:grpSp>
          <p:nvGrpSpPr>
            <p:cNvPr id="42" name="Group 41"/>
            <p:cNvGrpSpPr/>
            <p:nvPr/>
          </p:nvGrpSpPr>
          <p:grpSpPr>
            <a:xfrm>
              <a:off x="2590800" y="4876800"/>
              <a:ext cx="381000" cy="990600"/>
              <a:chOff x="4038600" y="4876800"/>
              <a:chExt cx="381000" cy="990600"/>
            </a:xfrm>
          </p:grpSpPr>
          <p:sp>
            <p:nvSpPr>
              <p:cNvPr id="43" name="Rectangle 42"/>
              <p:cNvSpPr/>
              <p:nvPr/>
            </p:nvSpPr>
            <p:spPr bwMode="auto">
              <a:xfrm>
                <a:off x="4114800" y="5562600"/>
                <a:ext cx="228600" cy="304800"/>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
            <p:nvSpPr>
              <p:cNvPr id="44" name="Up Arrow 43"/>
              <p:cNvSpPr/>
              <p:nvPr/>
            </p:nvSpPr>
            <p:spPr bwMode="auto">
              <a:xfrm>
                <a:off x="4038600" y="4876800"/>
                <a:ext cx="381000" cy="457200"/>
              </a:xfrm>
              <a:prstGeom prst="up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grpSp>
        <p:grpSp>
          <p:nvGrpSpPr>
            <p:cNvPr id="45" name="Group 44"/>
            <p:cNvGrpSpPr/>
            <p:nvPr/>
          </p:nvGrpSpPr>
          <p:grpSpPr>
            <a:xfrm>
              <a:off x="1219200" y="4876800"/>
              <a:ext cx="381000" cy="990600"/>
              <a:chOff x="4038600" y="4876800"/>
              <a:chExt cx="381000" cy="990600"/>
            </a:xfrm>
          </p:grpSpPr>
          <p:sp>
            <p:nvSpPr>
              <p:cNvPr id="46" name="Rectangle 45"/>
              <p:cNvSpPr/>
              <p:nvPr/>
            </p:nvSpPr>
            <p:spPr bwMode="auto">
              <a:xfrm>
                <a:off x="4114800" y="5562600"/>
                <a:ext cx="228600" cy="304800"/>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
            <p:nvSpPr>
              <p:cNvPr id="47" name="Up Arrow 46"/>
              <p:cNvSpPr/>
              <p:nvPr/>
            </p:nvSpPr>
            <p:spPr bwMode="auto">
              <a:xfrm>
                <a:off x="4038600" y="4876800"/>
                <a:ext cx="381000" cy="457200"/>
              </a:xfrm>
              <a:prstGeom prst="up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grpSp>
      </p:grpSp>
      <p:grpSp>
        <p:nvGrpSpPr>
          <p:cNvPr id="55" name="Group 54"/>
          <p:cNvGrpSpPr/>
          <p:nvPr/>
        </p:nvGrpSpPr>
        <p:grpSpPr>
          <a:xfrm>
            <a:off x="4876800" y="4876800"/>
            <a:ext cx="2286000" cy="990600"/>
            <a:chOff x="4876800" y="4876800"/>
            <a:chExt cx="2286000" cy="990600"/>
          </a:xfrm>
        </p:grpSpPr>
        <p:grpSp>
          <p:nvGrpSpPr>
            <p:cNvPr id="39" name="Group 38"/>
            <p:cNvGrpSpPr/>
            <p:nvPr/>
          </p:nvGrpSpPr>
          <p:grpSpPr>
            <a:xfrm>
              <a:off x="6096000" y="4876800"/>
              <a:ext cx="381000" cy="990600"/>
              <a:chOff x="4038600" y="4876800"/>
              <a:chExt cx="381000" cy="990600"/>
            </a:xfrm>
          </p:grpSpPr>
          <p:sp>
            <p:nvSpPr>
              <p:cNvPr id="40" name="Rectangle 39"/>
              <p:cNvSpPr/>
              <p:nvPr/>
            </p:nvSpPr>
            <p:spPr bwMode="auto">
              <a:xfrm>
                <a:off x="4114800" y="5562600"/>
                <a:ext cx="228600" cy="304800"/>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
            <p:nvSpPr>
              <p:cNvPr id="41" name="Up Arrow 40"/>
              <p:cNvSpPr/>
              <p:nvPr/>
            </p:nvSpPr>
            <p:spPr bwMode="auto">
              <a:xfrm>
                <a:off x="4038600" y="4876800"/>
                <a:ext cx="381000" cy="457200"/>
              </a:xfrm>
              <a:prstGeom prst="up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grpSp>
        <p:grpSp>
          <p:nvGrpSpPr>
            <p:cNvPr id="49" name="Group 48"/>
            <p:cNvGrpSpPr/>
            <p:nvPr/>
          </p:nvGrpSpPr>
          <p:grpSpPr>
            <a:xfrm>
              <a:off x="4876800" y="4876800"/>
              <a:ext cx="381000" cy="990600"/>
              <a:chOff x="4038600" y="4876800"/>
              <a:chExt cx="381000" cy="990600"/>
            </a:xfrm>
          </p:grpSpPr>
          <p:sp>
            <p:nvSpPr>
              <p:cNvPr id="50" name="Rectangle 49"/>
              <p:cNvSpPr/>
              <p:nvPr/>
            </p:nvSpPr>
            <p:spPr bwMode="auto">
              <a:xfrm>
                <a:off x="4114800" y="5562600"/>
                <a:ext cx="228600" cy="304800"/>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
            <p:nvSpPr>
              <p:cNvPr id="51" name="Up Arrow 50"/>
              <p:cNvSpPr/>
              <p:nvPr/>
            </p:nvSpPr>
            <p:spPr bwMode="auto">
              <a:xfrm>
                <a:off x="4038600" y="4876800"/>
                <a:ext cx="381000" cy="457200"/>
              </a:xfrm>
              <a:prstGeom prst="up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grpSp>
        <p:grpSp>
          <p:nvGrpSpPr>
            <p:cNvPr id="52" name="Group 51"/>
            <p:cNvGrpSpPr/>
            <p:nvPr/>
          </p:nvGrpSpPr>
          <p:grpSpPr>
            <a:xfrm>
              <a:off x="6781800" y="4876800"/>
              <a:ext cx="381000" cy="990600"/>
              <a:chOff x="4038600" y="4876800"/>
              <a:chExt cx="381000" cy="990600"/>
            </a:xfrm>
          </p:grpSpPr>
          <p:sp>
            <p:nvSpPr>
              <p:cNvPr id="53" name="Rectangle 52"/>
              <p:cNvSpPr/>
              <p:nvPr/>
            </p:nvSpPr>
            <p:spPr bwMode="auto">
              <a:xfrm>
                <a:off x="4114800" y="5562600"/>
                <a:ext cx="228600" cy="304800"/>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
            <p:nvSpPr>
              <p:cNvPr id="54" name="Up Arrow 53"/>
              <p:cNvSpPr/>
              <p:nvPr/>
            </p:nvSpPr>
            <p:spPr bwMode="auto">
              <a:xfrm>
                <a:off x="4038600" y="4876800"/>
                <a:ext cx="381000" cy="457200"/>
              </a:xfrm>
              <a:prstGeom prst="up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grpSp>
      </p:grpSp>
    </p:spTree>
    <p:extLst>
      <p:ext uri="{BB962C8B-B14F-4D97-AF65-F5344CB8AC3E}">
        <p14:creationId xmlns:p14="http://schemas.microsoft.com/office/powerpoint/2010/main" val="361301840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20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2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Developer Experience</a:t>
            </a:r>
            <a:endParaRPr lang="en-US" dirty="0"/>
          </a:p>
        </p:txBody>
      </p:sp>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64717983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Pricing</a:t>
            </a:r>
            <a:endParaRPr lang="en-US" dirty="0"/>
          </a:p>
        </p:txBody>
      </p:sp>
      <p:sp>
        <p:nvSpPr>
          <p:cNvPr id="3" name="Content Placeholder 2"/>
          <p:cNvSpPr>
            <a:spLocks noGrp="1"/>
          </p:cNvSpPr>
          <p:nvPr>
            <p:ph idx="1"/>
          </p:nvPr>
        </p:nvSpPr>
        <p:spPr/>
        <p:txBody>
          <a:bodyPr/>
          <a:lstStyle/>
          <a:p>
            <a:r>
              <a:rPr lang="en-US" smtClean="0"/>
              <a:t>Compute</a:t>
            </a:r>
          </a:p>
          <a:p>
            <a:pPr lvl="1"/>
            <a:r>
              <a:rPr lang="en-US" smtClean="0"/>
              <a:t>$0.12 / CPU hour (or part thereof)</a:t>
            </a:r>
          </a:p>
          <a:p>
            <a:pPr lvl="2"/>
            <a:r>
              <a:rPr lang="en-US" smtClean="0"/>
              <a:t>~ 1.7 GHz, 2GB Ram, Single Core</a:t>
            </a:r>
          </a:p>
          <a:p>
            <a:pPr lvl="1"/>
            <a:r>
              <a:rPr lang="en-US" smtClean="0"/>
              <a:t>$2.88 / Day</a:t>
            </a:r>
          </a:p>
          <a:p>
            <a:pPr lvl="1"/>
            <a:r>
              <a:rPr lang="en-US" smtClean="0"/>
              <a:t>$86.4 / 30 days (billing period)</a:t>
            </a:r>
          </a:p>
          <a:p>
            <a:pPr lvl="1"/>
            <a:r>
              <a:rPr lang="en-US" smtClean="0"/>
              <a:t>2 instances = $172.80 / month</a:t>
            </a:r>
          </a:p>
          <a:p>
            <a:r>
              <a:rPr lang="en-US" smtClean="0"/>
              <a:t>Storage</a:t>
            </a:r>
          </a:p>
          <a:p>
            <a:pPr lvl="1"/>
            <a:r>
              <a:rPr lang="en-US" smtClean="0"/>
              <a:t>$0.15 / GB/Month</a:t>
            </a:r>
          </a:p>
          <a:p>
            <a:r>
              <a:rPr lang="en-US" smtClean="0"/>
              <a:t>Bandwidth</a:t>
            </a:r>
          </a:p>
          <a:p>
            <a:pPr lvl="1"/>
            <a:r>
              <a:rPr lang="en-US" smtClean="0"/>
              <a:t>$0.10 /GB inbound</a:t>
            </a:r>
          </a:p>
          <a:p>
            <a:pPr lvl="1"/>
            <a:r>
              <a:rPr lang="en-US" smtClean="0"/>
              <a:t>$0.15 /GB outbound</a:t>
            </a:r>
            <a:endParaRPr lang="en-US" dirty="0"/>
          </a:p>
        </p:txBody>
      </p:sp>
    </p:spTree>
    <p:extLst>
      <p:ext uri="{BB962C8B-B14F-4D97-AF65-F5344CB8AC3E}">
        <p14:creationId xmlns:p14="http://schemas.microsoft.com/office/powerpoint/2010/main" val="176957972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Rectangle 30"/>
          <p:cNvSpPr/>
          <p:nvPr/>
        </p:nvSpPr>
        <p:spPr bwMode="auto">
          <a:xfrm>
            <a:off x="0" y="6075031"/>
            <a:ext cx="9144000" cy="742206"/>
          </a:xfrm>
          <a:prstGeom prst="rect">
            <a:avLst/>
          </a:prstGeom>
          <a:gradFill>
            <a:gsLst>
              <a:gs pos="0">
                <a:srgbClr xmlns:mc="http://schemas.openxmlformats.org/markup-compatibility/2006" xmlns:a14="http://schemas.microsoft.com/office/drawing/2010/main" val="FFFFFF" mc:Ignorable="">
                  <a:alpha val="0"/>
                </a:srgbClr>
              </a:gs>
              <a:gs pos="46000">
                <a:schemeClr val="bg1">
                  <a:alpha val="12000"/>
                </a:schemeClr>
              </a:gs>
              <a:gs pos="21000">
                <a:schemeClr val="bg1">
                  <a:alpha val="63000"/>
                </a:schemeClr>
              </a:gs>
            </a:gsLst>
            <a:lin ang="21594000" scaled="0"/>
          </a:gradFill>
          <a:ln>
            <a:noFill/>
            <a:headEnd type="none" w="med" len="med"/>
            <a:tailEnd type="none" w="med" len="med"/>
          </a:ln>
          <a:scene3d>
            <a:camera prst="orthographicFront" fov="0">
              <a:rot lat="0" lon="0" rev="0"/>
            </a:camera>
            <a:lightRig rig="glow" dir="t">
              <a:rot lat="0" lon="0" rev="6360000"/>
            </a:lightRig>
          </a:scene3d>
          <a:sp3d contourW="1000"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17" name="Title 1"/>
          <p:cNvSpPr txBox="1">
            <a:spLocks noGrp="1"/>
          </p:cNvSpPr>
          <p:nvPr>
            <p:ph type="title"/>
          </p:nvPr>
        </p:nvSpPr>
        <p:spPr>
          <a:prstGeom prst="rect">
            <a:avLst/>
          </a:prstGeom>
        </p:spPr>
        <p:txBody>
          <a:bodyPr/>
          <a:lstStyle/>
          <a:p>
            <a:pPr lvl="0">
              <a:defRPr/>
            </a:pPr>
            <a:r>
              <a:rPr smtClean="0"/>
              <a:t>SQL Azure</a:t>
            </a:r>
            <a:endParaRPr kumimoji="0" lang="en-US" sz="4800" b="0" i="0" u="none" strike="noStrike" kern="1200" cap="none" spc="-150" normalizeH="0" baseline="0" noProof="0" dirty="0">
              <a:ln w="3175">
                <a:noFill/>
              </a:ln>
              <a:gradFill flip="none" rotWithShape="1">
                <a:gsLst>
                  <a:gs pos="0">
                    <a:srgbClr xmlns:mc="http://schemas.openxmlformats.org/markup-compatibility/2006" xmlns:a14="http://schemas.microsoft.com/office/drawing/2010/main" val="FFFFB9" mc:Ignorable=""/>
                  </a:gs>
                  <a:gs pos="36000">
                    <a:srgbClr xmlns:mc="http://schemas.openxmlformats.org/markup-compatibility/2006" xmlns:a14="http://schemas.microsoft.com/office/drawing/2010/main" val="FFFF99" mc:Ignorable=""/>
                  </a:gs>
                  <a:gs pos="86000">
                    <a:srgbClr xmlns:mc="http://schemas.openxmlformats.org/markup-compatibility/2006" xmlns:a14="http://schemas.microsoft.com/office/drawing/2010/main" val="F6AE1E" mc:Ignorabl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endParaRPr>
          </a:p>
        </p:txBody>
      </p:sp>
      <p:sp>
        <p:nvSpPr>
          <p:cNvPr id="16" name="Text Placeholder 15"/>
          <p:cNvSpPr>
            <a:spLocks noGrp="1"/>
          </p:cNvSpPr>
          <p:nvPr>
            <p:ph type="body" sz="quarter" idx="10"/>
          </p:nvPr>
        </p:nvSpPr>
        <p:spPr>
          <a:xfrm>
            <a:off x="381000" y="3964862"/>
            <a:ext cx="8382000" cy="2031325"/>
          </a:xfrm>
        </p:spPr>
        <p:txBody>
          <a:bodyPr/>
          <a:lstStyle/>
          <a:p>
            <a:pPr marL="339725" lvl="0" indent="-339725">
              <a:buSzPct val="120000"/>
              <a:defRPr/>
            </a:pPr>
            <a:r>
              <a:rPr lang="en-US" sz="2400" dirty="0" smtClean="0"/>
              <a:t>Initial Services</a:t>
            </a:r>
          </a:p>
          <a:p>
            <a:pPr lvl="1">
              <a:buSzPct val="120000"/>
            </a:pPr>
            <a:r>
              <a:rPr lang="en-US" sz="2000" dirty="0" smtClean="0"/>
              <a:t>Database – Core SQL Server database capabilities </a:t>
            </a:r>
          </a:p>
          <a:p>
            <a:pPr marL="339725" lvl="0" indent="-339725">
              <a:buSzPct val="120000"/>
              <a:defRPr/>
            </a:pPr>
            <a:r>
              <a:rPr lang="en-US" sz="2400" dirty="0" smtClean="0"/>
              <a:t>Future Services</a:t>
            </a:r>
          </a:p>
          <a:p>
            <a:pPr lvl="1">
              <a:buSzPct val="120000"/>
            </a:pPr>
            <a:r>
              <a:rPr lang="en-US" sz="2000" dirty="0" smtClean="0"/>
              <a:t>Data Sync – Enables the sync framework</a:t>
            </a:r>
          </a:p>
          <a:p>
            <a:pPr lvl="1"/>
            <a:r>
              <a:rPr lang="en-US" sz="2000" dirty="0" smtClean="0"/>
              <a:t>Additional SQL Server capabilities available as a service:  </a:t>
            </a:r>
            <a:br>
              <a:rPr lang="en-US" sz="2000" dirty="0" smtClean="0"/>
            </a:br>
            <a:r>
              <a:rPr lang="en-US" sz="2000" dirty="0" smtClean="0"/>
              <a:t>Business Intelligence and Reporting</a:t>
            </a:r>
          </a:p>
        </p:txBody>
      </p:sp>
      <p:sp>
        <p:nvSpPr>
          <p:cNvPr id="20" name="Rounded Rectangle 19"/>
          <p:cNvSpPr>
            <a:spLocks/>
          </p:cNvSpPr>
          <p:nvPr/>
        </p:nvSpPr>
        <p:spPr>
          <a:xfrm>
            <a:off x="1405720" y="1420813"/>
            <a:ext cx="6292938" cy="2447059"/>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fontAlgn="base">
              <a:lnSpc>
                <a:spcPct val="85000"/>
              </a:lnSpc>
              <a:spcBef>
                <a:spcPts val="1200"/>
              </a:spcBef>
              <a:spcAft>
                <a:spcPct val="0"/>
              </a:spcAft>
              <a:defRPr/>
            </a:pPr>
            <a:endParaRPr lang="en-US" sz="1600" spc="-100" dirty="0">
              <a:ln w="18415" cmpd="sng">
                <a:noFill/>
                <a:prstDash val="solid"/>
              </a:ln>
              <a:gradFill>
                <a:gsLst>
                  <a:gs pos="0">
                    <a:srgbClr xmlns:mc="http://schemas.openxmlformats.org/markup-compatibility/2006" xmlns:a14="http://schemas.microsoft.com/office/drawing/2010/main" val="000000" mc:Ignorable=""/>
                  </a:gs>
                  <a:gs pos="50000">
                    <a:srgbClr xmlns:mc="http://schemas.openxmlformats.org/markup-compatibility/2006" xmlns:a14="http://schemas.microsoft.com/office/drawing/2010/main" val="000000" mc:Ignorable=""/>
                  </a:gs>
                </a:gsLst>
                <a:lin ang="5400000" scaled="0"/>
              </a:gradFill>
              <a:latin typeface="Segoe"/>
              <a:cs typeface="Segoe UI" pitchFamily="34" charset="0"/>
            </a:endParaRPr>
          </a:p>
        </p:txBody>
      </p:sp>
      <p:sp>
        <p:nvSpPr>
          <p:cNvPr id="34" name="Rounded Rectangle 33"/>
          <p:cNvSpPr/>
          <p:nvPr/>
        </p:nvSpPr>
        <p:spPr>
          <a:xfrm>
            <a:off x="1858566" y="2192959"/>
            <a:ext cx="1564261" cy="1459381"/>
          </a:xfrm>
          <a:prstGeom prst="roundRect">
            <a:avLst>
              <a:gd name="adj" fmla="val 11169"/>
            </a:avLst>
          </a:prstGeom>
        </p:spPr>
        <p:txBody>
          <a:bodyPr lIns="0" tIns="45718" rIns="0" bIns="45718" anchor="ctr"/>
          <a:lstStyle/>
          <a:p>
            <a:pPr algn="ctr" defTabSz="1096919" rtl="0" fontAlgn="base">
              <a:lnSpc>
                <a:spcPct val="75000"/>
              </a:lnSpc>
              <a:spcBef>
                <a:spcPct val="0"/>
              </a:spcBef>
              <a:spcAft>
                <a:spcPct val="0"/>
              </a:spcAft>
              <a:defRPr/>
            </a:pPr>
            <a:endParaRPr lang="en-US" sz="2000" i="1" kern="1200" dirty="0">
              <a:ln w="18415" cmpd="sng">
                <a:noFill/>
                <a:prstDash val="solid"/>
              </a:ln>
              <a:gradFill>
                <a:gsLst>
                  <a:gs pos="0">
                    <a:srgbClr xmlns:mc="http://schemas.openxmlformats.org/markup-compatibility/2006" xmlns:a14="http://schemas.microsoft.com/office/drawing/2010/main" val="000000" mc:Ignorable=""/>
                  </a:gs>
                  <a:gs pos="50000">
                    <a:srgbClr xmlns:mc="http://schemas.openxmlformats.org/markup-compatibility/2006" xmlns:a14="http://schemas.microsoft.com/office/drawing/2010/main" val="000000" mc:Ignorable=""/>
                  </a:gs>
                </a:gsLst>
                <a:lin ang="5400000" scaled="0"/>
              </a:gradFill>
              <a:effectLst>
                <a:glow rad="101600">
                  <a:srgbClr xmlns:mc="http://schemas.openxmlformats.org/markup-compatibility/2006" xmlns:a14="http://schemas.microsoft.com/office/drawing/2010/main" val="FFFFFF" mc:Ignorable="">
                    <a:alpha val="40000"/>
                  </a:srgbClr>
                </a:glow>
                <a:innerShdw blurRad="114300">
                  <a:prstClr val="black"/>
                </a:innerShdw>
              </a:effectLst>
              <a:ea typeface="+mn-ea"/>
              <a:cs typeface="+mn-cs"/>
            </a:endParaRPr>
          </a:p>
        </p:txBody>
      </p:sp>
      <p:sp>
        <p:nvSpPr>
          <p:cNvPr id="36" name="Rounded Rectangle 35"/>
          <p:cNvSpPr>
            <a:spLocks/>
          </p:cNvSpPr>
          <p:nvPr/>
        </p:nvSpPr>
        <p:spPr bwMode="auto">
          <a:xfrm>
            <a:off x="2620922" y="3124200"/>
            <a:ext cx="4130755" cy="609600"/>
          </a:xfrm>
          <a:prstGeom prst="roundRect">
            <a:avLst/>
          </a:prstGeom>
          <a:gradFill flip="none" rotWithShape="1">
            <a:gsLst>
              <a:gs pos="0">
                <a:srgbClr xmlns:mc="http://schemas.openxmlformats.org/markup-compatibility/2006" xmlns:a14="http://schemas.microsoft.com/office/drawing/2010/main" val="FFFFFF" mc:Ignorable=""/>
              </a:gs>
              <a:gs pos="50000">
                <a:srgbClr xmlns:mc="http://schemas.openxmlformats.org/markup-compatibility/2006" xmlns:a14="http://schemas.microsoft.com/office/drawing/2010/main" val="FFFFFF" mc:Ignorable="">
                  <a:alpha val="94000"/>
                </a:srgbClr>
              </a:gs>
              <a:gs pos="100000">
                <a:srgbClr xmlns:mc="http://schemas.openxmlformats.org/markup-compatibility/2006" xmlns:a14="http://schemas.microsoft.com/office/drawing/2010/main" val="A0C9FA" mc:Ignorable="">
                  <a:shade val="100000"/>
                  <a:satMod val="115000"/>
                </a:srgbClr>
              </a:gs>
            </a:gsLst>
            <a:lin ang="5400000" scaled="1"/>
            <a:tileRect/>
          </a:gradFill>
          <a:ln>
            <a:noFill/>
            <a:headEnd type="none" w="med" len="med"/>
            <a:tailEnd type="none" w="med" len="med"/>
          </a:ln>
          <a:effectLst>
            <a:outerShdw blurRad="63500" dist="38100" dir="5400000" rotWithShape="0">
              <a:srgbClr xmlns:mc="http://schemas.openxmlformats.org/markup-compatibility/2006" xmlns:a14="http://schemas.microsoft.com/office/drawing/2010/main" val="000000" mc:Ignorable="">
                <a:alpha val="45000"/>
              </a:srgbClr>
            </a:outerShdw>
          </a:effectLst>
          <a:scene3d>
            <a:camera prst="orthographicFront" fov="0">
              <a:rot lat="0" lon="0" rev="0"/>
            </a:camera>
            <a:lightRig rig="glow" dir="t">
              <a:rot lat="0" lon="0" rev="6360000"/>
            </a:lightRig>
          </a:scene3d>
          <a:sp3d contourW="1000" prstMaterial="flat">
            <a:bevelT w="95250" h="101600"/>
            <a:contourClr>
              <a:srgbClr xmlns:mc="http://schemas.openxmlformats.org/markup-compatibility/2006" xmlns:a14="http://schemas.microsoft.com/office/drawing/2010/main" val="FFC000" mc:Ignorable="">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400" eaLnBrk="1" fontAlgn="base" latinLnBrk="0" hangingPunct="1">
              <a:lnSpc>
                <a:spcPct val="85000"/>
              </a:lnSpc>
              <a:spcBef>
                <a:spcPts val="1200"/>
              </a:spcBef>
              <a:spcAft>
                <a:spcPct val="0"/>
              </a:spcAft>
              <a:buClrTx/>
              <a:buSzTx/>
              <a:buFontTx/>
              <a:buNone/>
              <a:tabLst/>
              <a:defRPr/>
            </a:pPr>
            <a:r>
              <a:rPr kumimoji="0" lang="en-US" sz="2400" b="0" i="0" u="none" strike="noStrike" kern="0" cap="none" spc="-100" normalizeH="0" baseline="0" noProof="0" dirty="0" smtClean="0">
                <a:ln w="18415" cmpd="sng">
                  <a:noFill/>
                  <a:prstDash val="solid"/>
                </a:ln>
                <a:gradFill>
                  <a:gsLst>
                    <a:gs pos="0">
                      <a:srgbClr xmlns:mc="http://schemas.openxmlformats.org/markup-compatibility/2006" xmlns:a14="http://schemas.microsoft.com/office/drawing/2010/main" val="000000" mc:Ignorable=""/>
                    </a:gs>
                    <a:gs pos="50000">
                      <a:srgbClr xmlns:mc="http://schemas.openxmlformats.org/markup-compatibility/2006" xmlns:a14="http://schemas.microsoft.com/office/drawing/2010/main" val="000000" mc:Ignorable=""/>
                    </a:gs>
                  </a:gsLst>
                  <a:lin ang="5400000" scaled="0"/>
                </a:gradFill>
                <a:effectLst/>
                <a:uLnTx/>
                <a:uFillTx/>
                <a:latin typeface="Segoe UI" pitchFamily="34" charset="0"/>
                <a:cs typeface="Segoe UI" pitchFamily="34" charset="0"/>
              </a:rPr>
              <a:t>Database</a:t>
            </a:r>
            <a:endParaRPr kumimoji="0" lang="en-US" sz="2400" b="0" i="0" u="none" strike="noStrike" kern="0" cap="none" spc="-100" normalizeH="0" baseline="0" noProof="0" dirty="0">
              <a:ln w="18415" cmpd="sng">
                <a:noFill/>
                <a:prstDash val="solid"/>
              </a:ln>
              <a:gradFill>
                <a:gsLst>
                  <a:gs pos="0">
                    <a:srgbClr xmlns:mc="http://schemas.openxmlformats.org/markup-compatibility/2006" xmlns:a14="http://schemas.microsoft.com/office/drawing/2010/main" val="000000" mc:Ignorable=""/>
                  </a:gs>
                  <a:gs pos="50000">
                    <a:srgbClr xmlns:mc="http://schemas.openxmlformats.org/markup-compatibility/2006" xmlns:a14="http://schemas.microsoft.com/office/drawing/2010/main" val="000000" mc:Ignorable=""/>
                  </a:gs>
                </a:gsLst>
                <a:lin ang="5400000" scaled="0"/>
              </a:gradFill>
              <a:effectLst/>
              <a:uLnTx/>
              <a:uFillTx/>
              <a:latin typeface="Segoe UI" pitchFamily="34" charset="0"/>
              <a:cs typeface="Segoe UI" pitchFamily="34" charset="0"/>
            </a:endParaRPr>
          </a:p>
        </p:txBody>
      </p:sp>
      <p:sp>
        <p:nvSpPr>
          <p:cNvPr id="38" name="Rounded Rectangle 37"/>
          <p:cNvSpPr>
            <a:spLocks/>
          </p:cNvSpPr>
          <p:nvPr/>
        </p:nvSpPr>
        <p:spPr bwMode="auto">
          <a:xfrm>
            <a:off x="5410200" y="2414508"/>
            <a:ext cx="1295400" cy="609600"/>
          </a:xfrm>
          <a:prstGeom prst="roundRect">
            <a:avLst/>
          </a:prstGeom>
          <a:solidFill>
            <a:schemeClr val="tx1">
              <a:lumMod val="65000"/>
            </a:schemeClr>
          </a:solidFill>
          <a:ln>
            <a:noFill/>
            <a:headEnd type="none" w="med" len="med"/>
            <a:tailEnd type="none" w="med" len="med"/>
          </a:ln>
          <a:effectLst>
            <a:outerShdw blurRad="63500" dist="38100" dir="5400000" rotWithShape="0">
              <a:srgbClr xmlns:mc="http://schemas.openxmlformats.org/markup-compatibility/2006" xmlns:a14="http://schemas.microsoft.com/office/drawing/2010/main" val="000000" mc:Ignorable="">
                <a:lumMod val="50000"/>
                <a:lumOff val="50000"/>
                <a:alpha val="45000"/>
              </a:srgbClr>
            </a:outerShdw>
          </a:effectLst>
          <a:scene3d>
            <a:camera prst="orthographicFront" fov="0">
              <a:rot lat="0" lon="0" rev="0"/>
            </a:camera>
            <a:lightRig rig="glow" dir="t">
              <a:rot lat="0" lon="0" rev="6360000"/>
            </a:lightRig>
          </a:scene3d>
          <a:sp3d contourW="1000" prstMaterial="flat">
            <a:bevelT w="95250" h="101600"/>
            <a:contourClr>
              <a:srgbClr xmlns:mc="http://schemas.openxmlformats.org/markup-compatibility/2006" xmlns:a14="http://schemas.microsoft.com/office/drawing/2010/main" val="FFC000" mc:Ignorable="">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400" eaLnBrk="1" fontAlgn="base" latinLnBrk="0" hangingPunct="1">
              <a:lnSpc>
                <a:spcPct val="85000"/>
              </a:lnSpc>
              <a:spcBef>
                <a:spcPts val="1200"/>
              </a:spcBef>
              <a:spcAft>
                <a:spcPct val="0"/>
              </a:spcAft>
              <a:buClrTx/>
              <a:buSzTx/>
              <a:buFontTx/>
              <a:buNone/>
              <a:tabLst/>
              <a:defRPr/>
            </a:pPr>
            <a:r>
              <a:rPr kumimoji="0" lang="en-US" sz="1800" b="0" i="0" u="none" strike="noStrike" kern="0" cap="none" spc="-100" normalizeH="0" baseline="0" noProof="0" dirty="0" smtClean="0">
                <a:ln w="18415" cmpd="sng">
                  <a:noFill/>
                  <a:prstDash val="solid"/>
                </a:ln>
                <a:solidFill>
                  <a:srgbClr xmlns:mc="http://schemas.openxmlformats.org/markup-compatibility/2006" xmlns:a14="http://schemas.microsoft.com/office/drawing/2010/main" val="000000" mc:Ignorable="">
                    <a:lumMod val="65000"/>
                    <a:lumOff val="35000"/>
                  </a:srgbClr>
                </a:solidFill>
                <a:effectLst/>
                <a:uLnTx/>
                <a:uFillTx/>
                <a:latin typeface="Segoe UI" pitchFamily="34" charset="0"/>
                <a:cs typeface="Segoe UI" pitchFamily="34" charset="0"/>
              </a:rPr>
              <a:t>Business</a:t>
            </a:r>
            <a:r>
              <a:rPr kumimoji="0" lang="en-US" sz="1800" b="0" i="0" u="none" strike="noStrike" kern="0" cap="none" spc="-100" normalizeH="0" noProof="0" dirty="0" smtClean="0">
                <a:ln w="18415" cmpd="sng">
                  <a:noFill/>
                  <a:prstDash val="solid"/>
                </a:ln>
                <a:solidFill>
                  <a:srgbClr xmlns:mc="http://schemas.openxmlformats.org/markup-compatibility/2006" xmlns:a14="http://schemas.microsoft.com/office/drawing/2010/main" val="000000" mc:Ignorable="">
                    <a:lumMod val="65000"/>
                    <a:lumOff val="35000"/>
                  </a:srgbClr>
                </a:solidFill>
                <a:effectLst/>
                <a:uLnTx/>
                <a:uFillTx/>
                <a:latin typeface="Segoe UI" pitchFamily="34" charset="0"/>
                <a:cs typeface="Segoe UI" pitchFamily="34" charset="0"/>
              </a:rPr>
              <a:t> Intelligence</a:t>
            </a:r>
            <a:endParaRPr kumimoji="0" lang="en-US" sz="1800" b="0" i="0" u="none" strike="noStrike" kern="0" cap="none" spc="-100" normalizeH="0" baseline="0" noProof="0" dirty="0">
              <a:ln w="18415" cmpd="sng">
                <a:noFill/>
                <a:prstDash val="solid"/>
              </a:ln>
              <a:solidFill>
                <a:srgbClr xmlns:mc="http://schemas.openxmlformats.org/markup-compatibility/2006" xmlns:a14="http://schemas.microsoft.com/office/drawing/2010/main" val="000000" mc:Ignorable="">
                  <a:lumMod val="65000"/>
                  <a:lumOff val="35000"/>
                </a:srgbClr>
              </a:solidFill>
              <a:effectLst/>
              <a:uLnTx/>
              <a:uFillTx/>
              <a:latin typeface="Segoe UI" pitchFamily="34" charset="0"/>
              <a:cs typeface="Segoe UI" pitchFamily="34" charset="0"/>
            </a:endParaRPr>
          </a:p>
        </p:txBody>
      </p:sp>
      <p:pic>
        <p:nvPicPr>
          <p:cNvPr id="45" name="Picture 1" descr="\\server3\restrict\ftp_root\clients\white_Whale\5-00430 PDC\Working\David\Art\Mesh_Database.png"/>
          <p:cNvPicPr>
            <a:picLocks noChangeAspect="1" noChangeArrowheads="1"/>
          </p:cNvPicPr>
          <p:nvPr/>
        </p:nvPicPr>
        <p:blipFill>
          <a:blip r:embed="rId3"/>
          <a:srcRect/>
          <a:stretch>
            <a:fillRect/>
          </a:stretch>
        </p:blipFill>
        <p:spPr bwMode="auto">
          <a:xfrm>
            <a:off x="3357830" y="3199961"/>
            <a:ext cx="379668" cy="457200"/>
          </a:xfrm>
          <a:prstGeom prst="rect">
            <a:avLst/>
          </a:prstGeom>
          <a:noFill/>
        </p:spPr>
      </p:pic>
      <p:pic>
        <p:nvPicPr>
          <p:cNvPr id="46" name="Picture 1" descr="\\server3\restrict\ftp_root\clients\white_Whale\5-00430 PDC\Working\David\Art\Mesh_Database.png"/>
          <p:cNvPicPr>
            <a:picLocks noChangeAspect="1" noChangeArrowheads="1"/>
          </p:cNvPicPr>
          <p:nvPr/>
        </p:nvPicPr>
        <p:blipFill>
          <a:blip r:embed="rId3"/>
          <a:srcRect/>
          <a:stretch>
            <a:fillRect/>
          </a:stretch>
        </p:blipFill>
        <p:spPr bwMode="auto">
          <a:xfrm>
            <a:off x="2895600" y="3199961"/>
            <a:ext cx="379668" cy="457200"/>
          </a:xfrm>
          <a:prstGeom prst="rect">
            <a:avLst/>
          </a:prstGeom>
          <a:noFill/>
        </p:spPr>
      </p:pic>
      <p:sp>
        <p:nvSpPr>
          <p:cNvPr id="24" name="Content Placeholder 5"/>
          <p:cNvSpPr txBox="1">
            <a:spLocks/>
          </p:cNvSpPr>
          <p:nvPr/>
        </p:nvSpPr>
        <p:spPr>
          <a:xfrm>
            <a:off x="351503" y="4008261"/>
            <a:ext cx="8411498" cy="249299"/>
          </a:xfrm>
          <a:prstGeom prst="rect">
            <a:avLst/>
          </a:prstGeom>
        </p:spPr>
        <p:txBody>
          <a:bodyPr vert="horz" wrap="square" lIns="0" tIns="0" rIns="0" bIns="0" rtlCol="0">
            <a:spAutoFit/>
          </a:bodyPr>
          <a:lstStyle/>
          <a:p>
            <a:pPr marL="339725" marR="0" lvl="0" indent="-339725" fontAlgn="auto">
              <a:lnSpc>
                <a:spcPct val="90000"/>
              </a:lnSpc>
              <a:spcBef>
                <a:spcPct val="20000"/>
              </a:spcBef>
              <a:spcAft>
                <a:spcPts val="0"/>
              </a:spcAft>
              <a:buClrTx/>
              <a:buSzPct val="120000"/>
              <a:buBlip>
                <a:blip r:embed="rId4"/>
              </a:buBlip>
              <a:tabLst/>
              <a:defRPr/>
            </a:pPr>
            <a:endParaRPr lang="en-US" dirty="0" smtClean="0">
              <a:gradFill>
                <a:gsLst>
                  <a:gs pos="36000">
                    <a:schemeClr val="tx1"/>
                  </a:gs>
                  <a:gs pos="86000">
                    <a:schemeClr val="tx1"/>
                  </a:gs>
                </a:gsLst>
                <a:lin ang="5400000" scaled="0"/>
              </a:gradFill>
            </a:endParaRPr>
          </a:p>
        </p:txBody>
      </p:sp>
      <p:sp>
        <p:nvSpPr>
          <p:cNvPr id="26" name="Rounded Rectangle 25"/>
          <p:cNvSpPr>
            <a:spLocks/>
          </p:cNvSpPr>
          <p:nvPr/>
        </p:nvSpPr>
        <p:spPr bwMode="auto">
          <a:xfrm>
            <a:off x="4038600" y="2414508"/>
            <a:ext cx="1295400" cy="609600"/>
          </a:xfrm>
          <a:prstGeom prst="roundRect">
            <a:avLst/>
          </a:prstGeom>
          <a:solidFill>
            <a:schemeClr val="tx1">
              <a:lumMod val="65000"/>
            </a:schemeClr>
          </a:solidFill>
          <a:ln>
            <a:noFill/>
            <a:headEnd type="none" w="med" len="med"/>
            <a:tailEnd type="none" w="med" len="med"/>
          </a:ln>
          <a:effectLst>
            <a:outerShdw blurRad="63500" dist="38100" dir="5400000" rotWithShape="0">
              <a:srgbClr xmlns:mc="http://schemas.openxmlformats.org/markup-compatibility/2006" xmlns:a14="http://schemas.microsoft.com/office/drawing/2010/main" val="000000" mc:Ignorable="">
                <a:lumMod val="50000"/>
                <a:lumOff val="50000"/>
                <a:alpha val="45000"/>
              </a:srgbClr>
            </a:outerShdw>
          </a:effectLst>
          <a:scene3d>
            <a:camera prst="orthographicFront" fov="0">
              <a:rot lat="0" lon="0" rev="0"/>
            </a:camera>
            <a:lightRig rig="glow" dir="t">
              <a:rot lat="0" lon="0" rev="6360000"/>
            </a:lightRig>
          </a:scene3d>
          <a:sp3d contourW="1000" prstMaterial="flat">
            <a:bevelT w="95250" h="101600"/>
            <a:contourClr>
              <a:srgbClr xmlns:mc="http://schemas.openxmlformats.org/markup-compatibility/2006" xmlns:a14="http://schemas.microsoft.com/office/drawing/2010/main" val="FFC000" mc:Ignorable="">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400" eaLnBrk="1" fontAlgn="base" latinLnBrk="0" hangingPunct="1">
              <a:lnSpc>
                <a:spcPct val="85000"/>
              </a:lnSpc>
              <a:spcBef>
                <a:spcPts val="1200"/>
              </a:spcBef>
              <a:spcAft>
                <a:spcPct val="0"/>
              </a:spcAft>
              <a:buClrTx/>
              <a:buSzTx/>
              <a:buFontTx/>
              <a:buNone/>
              <a:tabLst/>
              <a:defRPr/>
            </a:pPr>
            <a:r>
              <a:rPr kumimoji="0" lang="en-US" sz="1800" b="0" i="0" u="none" strike="noStrike" kern="0" cap="none" spc="-100" normalizeH="0" baseline="0" noProof="0" dirty="0" smtClean="0">
                <a:ln w="18415" cmpd="sng">
                  <a:noFill/>
                  <a:prstDash val="solid"/>
                </a:ln>
                <a:solidFill>
                  <a:srgbClr xmlns:mc="http://schemas.openxmlformats.org/markup-compatibility/2006" xmlns:a14="http://schemas.microsoft.com/office/drawing/2010/main" val="000000" mc:Ignorable="">
                    <a:lumMod val="65000"/>
                    <a:lumOff val="35000"/>
                  </a:srgbClr>
                </a:solidFill>
                <a:effectLst/>
                <a:uLnTx/>
                <a:uFillTx/>
                <a:latin typeface="Segoe UI" pitchFamily="34" charset="0"/>
                <a:cs typeface="Segoe UI" pitchFamily="34" charset="0"/>
              </a:rPr>
              <a:t>Reporting</a:t>
            </a:r>
            <a:endParaRPr kumimoji="0" lang="en-US" sz="1800" b="0" i="0" u="none" strike="noStrike" kern="0" cap="none" spc="-100" normalizeH="0" baseline="0" noProof="0" dirty="0">
              <a:ln w="18415" cmpd="sng">
                <a:noFill/>
                <a:prstDash val="solid"/>
              </a:ln>
              <a:solidFill>
                <a:srgbClr xmlns:mc="http://schemas.openxmlformats.org/markup-compatibility/2006" xmlns:a14="http://schemas.microsoft.com/office/drawing/2010/main" val="000000" mc:Ignorable="">
                  <a:lumMod val="65000"/>
                  <a:lumOff val="35000"/>
                </a:srgbClr>
              </a:solidFill>
              <a:effectLst/>
              <a:uLnTx/>
              <a:uFillTx/>
              <a:latin typeface="Segoe UI" pitchFamily="34" charset="0"/>
              <a:cs typeface="Segoe UI" pitchFamily="34" charset="0"/>
            </a:endParaRPr>
          </a:p>
        </p:txBody>
      </p:sp>
      <p:sp>
        <p:nvSpPr>
          <p:cNvPr id="15" name="Rounded Rectangle 14"/>
          <p:cNvSpPr>
            <a:spLocks/>
          </p:cNvSpPr>
          <p:nvPr/>
        </p:nvSpPr>
        <p:spPr bwMode="auto">
          <a:xfrm>
            <a:off x="2663952" y="2414508"/>
            <a:ext cx="1298448" cy="609600"/>
          </a:xfrm>
          <a:prstGeom prst="roundRect">
            <a:avLst/>
          </a:prstGeom>
          <a:gradFill flip="none" rotWithShape="1">
            <a:gsLst>
              <a:gs pos="0">
                <a:schemeClr val="tx1"/>
              </a:gs>
              <a:gs pos="50000">
                <a:schemeClr val="tx1">
                  <a:alpha val="94000"/>
                </a:schemeClr>
              </a:gs>
              <a:gs pos="100000">
                <a:srgbClr xmlns:mc="http://schemas.openxmlformats.org/markup-compatibility/2006" xmlns:a14="http://schemas.microsoft.com/office/drawing/2010/main" val="A0C9FA" mc:Ignorable="">
                  <a:shade val="100000"/>
                  <a:satMod val="115000"/>
                </a:srgbClr>
              </a:gs>
            </a:gsLst>
            <a:lin ang="5400000" scaled="1"/>
            <a:tileRect/>
          </a:gradFill>
          <a:ln>
            <a:noFill/>
            <a:headEnd type="none" w="med" len="med"/>
            <a:tailEnd type="none" w="med" len="med"/>
          </a:ln>
          <a:effectLst>
            <a:outerShdw blurRad="63500" dist="38100" dir="5400000" rotWithShape="0">
              <a:srgbClr xmlns:mc="http://schemas.openxmlformats.org/markup-compatibility/2006" xmlns:a14="http://schemas.microsoft.com/office/drawing/2010/main" val="000000" mc:Ignorable="">
                <a:alpha val="45000"/>
              </a:srgbClr>
            </a:outerShdw>
          </a:effectLst>
          <a:scene3d>
            <a:camera prst="orthographicFront" fov="0">
              <a:rot lat="0" lon="0" rev="0"/>
            </a:camera>
            <a:lightRig rig="glow" dir="t">
              <a:rot lat="0" lon="0" rev="6360000"/>
            </a:lightRig>
          </a:scene3d>
          <a:sp3d contourW="1000" prstMaterial="flat">
            <a:bevelT w="95250" h="101600"/>
            <a:contourClr>
              <a:srgbClr xmlns:mc="http://schemas.openxmlformats.org/markup-compatibility/2006" xmlns:a14="http://schemas.microsoft.com/office/drawing/2010/main" val="FFC000" mc:Ignorable="">
                <a:satMod val="300000"/>
              </a:srgbClr>
            </a:contourClr>
          </a:sp3d>
        </p:spPr>
        <p:txBody>
          <a:bodyPr vert="horz" wrap="square" lIns="0" tIns="45718" rIns="0" bIns="45718" numCol="1" rtlCol="0" anchor="ctr" anchorCtr="0" compatLnSpc="1">
            <a:prstTxWarp prst="textNoShape">
              <a:avLst/>
            </a:prstTxWarp>
          </a:bodyPr>
          <a:lstStyle/>
          <a:p>
            <a:pPr algn="ctr" fontAlgn="base">
              <a:lnSpc>
                <a:spcPct val="85000"/>
              </a:lnSpc>
              <a:spcBef>
                <a:spcPts val="1200"/>
              </a:spcBef>
              <a:spcAft>
                <a:spcPct val="0"/>
              </a:spcAft>
              <a:defRPr/>
            </a:pPr>
            <a:r>
              <a:rPr lang="en-US" spc="-100" dirty="0" smtClean="0">
                <a:ln w="18415" cmpd="sng">
                  <a:noFill/>
                  <a:prstDash val="solid"/>
                </a:ln>
                <a:gradFill>
                  <a:gsLst>
                    <a:gs pos="0">
                      <a:srgbClr xmlns:mc="http://schemas.openxmlformats.org/markup-compatibility/2006" xmlns:a14="http://schemas.microsoft.com/office/drawing/2010/main" val="000000" mc:Ignorable=""/>
                    </a:gs>
                    <a:gs pos="50000">
                      <a:srgbClr xmlns:mc="http://schemas.openxmlformats.org/markup-compatibility/2006" xmlns:a14="http://schemas.microsoft.com/office/drawing/2010/main" val="000000" mc:Ignorable=""/>
                    </a:gs>
                  </a:gsLst>
                  <a:lin ang="5400000" scaled="0"/>
                </a:gradFill>
                <a:latin typeface="Segoe UI" pitchFamily="34" charset="0"/>
                <a:cs typeface="Segoe UI" pitchFamily="34" charset="0"/>
              </a:rPr>
              <a:t>Data Sync</a:t>
            </a:r>
          </a:p>
        </p:txBody>
      </p:sp>
      <p:pic>
        <p:nvPicPr>
          <p:cNvPr id="18" name="SQLAzure"/>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24200" y="1447800"/>
            <a:ext cx="2689380" cy="819757"/>
          </a:xfrm>
          <a:prstGeom prst="rect">
            <a:avLst/>
          </a:prstGeom>
        </p:spPr>
      </p:pic>
    </p:spTree>
    <p:extLst>
      <p:ext uri="{BB962C8B-B14F-4D97-AF65-F5344CB8AC3E}">
        <p14:creationId xmlns:p14="http://schemas.microsoft.com/office/powerpoint/2010/main" val="269141188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 name="Group 162"/>
          <p:cNvGrpSpPr/>
          <p:nvPr/>
        </p:nvGrpSpPr>
        <p:grpSpPr>
          <a:xfrm>
            <a:off x="381000" y="762000"/>
            <a:ext cx="8500894" cy="5543550"/>
            <a:chOff x="515938" y="742950"/>
            <a:chExt cx="11331574" cy="5543550"/>
          </a:xfrm>
        </p:grpSpPr>
        <p:grpSp>
          <p:nvGrpSpPr>
            <p:cNvPr id="5" name="Group 159"/>
            <p:cNvGrpSpPr/>
            <p:nvPr/>
          </p:nvGrpSpPr>
          <p:grpSpPr>
            <a:xfrm>
              <a:off x="515938" y="742950"/>
              <a:ext cx="11331574" cy="5276850"/>
              <a:chOff x="515938" y="742950"/>
              <a:chExt cx="11331574" cy="5276850"/>
            </a:xfrm>
          </p:grpSpPr>
          <p:grpSp>
            <p:nvGrpSpPr>
              <p:cNvPr id="6" name="Group 156"/>
              <p:cNvGrpSpPr/>
              <p:nvPr/>
            </p:nvGrpSpPr>
            <p:grpSpPr>
              <a:xfrm>
                <a:off x="515938" y="742950"/>
                <a:ext cx="11331574" cy="5276850"/>
                <a:chOff x="515938" y="742950"/>
                <a:chExt cx="11331574" cy="5276850"/>
              </a:xfrm>
            </p:grpSpPr>
            <p:pic>
              <p:nvPicPr>
                <p:cNvPr id="1026" name="Picture 2"/>
                <p:cNvPicPr>
                  <a:picLocks noChangeAspect="1" noChangeArrowheads="1"/>
                </p:cNvPicPr>
                <p:nvPr/>
              </p:nvPicPr>
              <p:blipFill>
                <a:blip r:embed="rId3"/>
                <a:srcRect/>
                <a:stretch>
                  <a:fillRect/>
                </a:stretch>
              </p:blipFill>
              <p:spPr bwMode="auto">
                <a:xfrm>
                  <a:off x="973138" y="1447800"/>
                  <a:ext cx="7152701" cy="4038600"/>
                </a:xfrm>
                <a:prstGeom prst="rect">
                  <a:avLst/>
                </a:prstGeom>
                <a:noFill/>
                <a:ln w="9525">
                  <a:noFill/>
                  <a:miter lim="800000"/>
                  <a:headEnd/>
                  <a:tailEnd/>
                </a:ln>
                <a:effectLst/>
              </p:spPr>
            </p:pic>
            <p:pic>
              <p:nvPicPr>
                <p:cNvPr id="151" name="Picture 2"/>
                <p:cNvPicPr>
                  <a:picLocks noChangeAspect="1" noChangeArrowheads="1"/>
                </p:cNvPicPr>
                <p:nvPr/>
              </p:nvPicPr>
              <p:blipFill>
                <a:blip r:embed="rId3"/>
                <a:srcRect/>
                <a:stretch>
                  <a:fillRect/>
                </a:stretch>
              </p:blipFill>
              <p:spPr bwMode="auto">
                <a:xfrm>
                  <a:off x="4504312" y="1219200"/>
                  <a:ext cx="7152701" cy="4038600"/>
                </a:xfrm>
                <a:prstGeom prst="rect">
                  <a:avLst/>
                </a:prstGeom>
                <a:noFill/>
                <a:ln w="9525">
                  <a:noFill/>
                  <a:miter lim="800000"/>
                  <a:headEnd/>
                  <a:tailEnd/>
                </a:ln>
                <a:effectLst/>
              </p:spPr>
            </p:pic>
            <p:pic>
              <p:nvPicPr>
                <p:cNvPr id="104" name="Picture 3"/>
                <p:cNvPicPr>
                  <a:picLocks noChangeAspect="1" noChangeArrowheads="1"/>
                </p:cNvPicPr>
                <p:nvPr/>
              </p:nvPicPr>
              <p:blipFill>
                <a:blip r:embed="rId4"/>
                <a:srcRect/>
                <a:stretch>
                  <a:fillRect/>
                </a:stretch>
              </p:blipFill>
              <p:spPr bwMode="auto">
                <a:xfrm>
                  <a:off x="515938" y="3276600"/>
                  <a:ext cx="5448300" cy="2743200"/>
                </a:xfrm>
                <a:prstGeom prst="rect">
                  <a:avLst/>
                </a:prstGeom>
                <a:noFill/>
                <a:ln w="9525">
                  <a:noFill/>
                  <a:miter lim="800000"/>
                  <a:headEnd/>
                  <a:tailEnd/>
                </a:ln>
                <a:effectLst/>
              </p:spPr>
            </p:pic>
            <p:pic>
              <p:nvPicPr>
                <p:cNvPr id="152" name="Picture 3"/>
                <p:cNvPicPr>
                  <a:picLocks noChangeAspect="1" noChangeArrowheads="1"/>
                </p:cNvPicPr>
                <p:nvPr/>
              </p:nvPicPr>
              <p:blipFill>
                <a:blip r:embed="rId4"/>
                <a:srcRect/>
                <a:stretch>
                  <a:fillRect/>
                </a:stretch>
              </p:blipFill>
              <p:spPr bwMode="auto">
                <a:xfrm>
                  <a:off x="2894012" y="3276600"/>
                  <a:ext cx="5448300" cy="2743200"/>
                </a:xfrm>
                <a:prstGeom prst="rect">
                  <a:avLst/>
                </a:prstGeom>
                <a:noFill/>
                <a:ln w="9525">
                  <a:noFill/>
                  <a:miter lim="800000"/>
                  <a:headEnd/>
                  <a:tailEnd/>
                </a:ln>
                <a:effectLst/>
              </p:spPr>
            </p:pic>
            <p:pic>
              <p:nvPicPr>
                <p:cNvPr id="153" name="Picture 3"/>
                <p:cNvPicPr>
                  <a:picLocks noChangeAspect="1" noChangeArrowheads="1"/>
                </p:cNvPicPr>
                <p:nvPr/>
              </p:nvPicPr>
              <p:blipFill>
                <a:blip r:embed="rId4"/>
                <a:srcRect/>
                <a:stretch>
                  <a:fillRect/>
                </a:stretch>
              </p:blipFill>
              <p:spPr bwMode="auto">
                <a:xfrm>
                  <a:off x="6399212" y="3276600"/>
                  <a:ext cx="5448300" cy="27432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lum bright="22000" contrast="1000"/>
                </a:blip>
                <a:srcRect/>
                <a:stretch>
                  <a:fillRect/>
                </a:stretch>
              </p:blipFill>
              <p:spPr bwMode="auto">
                <a:xfrm>
                  <a:off x="3427412" y="742950"/>
                  <a:ext cx="6229350" cy="2324100"/>
                </a:xfrm>
                <a:prstGeom prst="rect">
                  <a:avLst/>
                </a:prstGeom>
                <a:noFill/>
                <a:ln w="9525">
                  <a:noFill/>
                  <a:miter lim="800000"/>
                  <a:headEnd/>
                  <a:tailEnd/>
                </a:ln>
                <a:effectLst/>
              </p:spPr>
            </p:pic>
          </p:grpSp>
          <p:pic>
            <p:nvPicPr>
              <p:cNvPr id="1029" name="Picture 5"/>
              <p:cNvPicPr>
                <a:picLocks noChangeAspect="1" noChangeArrowheads="1"/>
              </p:cNvPicPr>
              <p:nvPr/>
            </p:nvPicPr>
            <p:blipFill>
              <a:blip r:embed="rId3"/>
              <a:srcRect/>
              <a:stretch>
                <a:fillRect/>
              </a:stretch>
            </p:blipFill>
            <p:spPr bwMode="auto">
              <a:xfrm rot="9900000">
                <a:off x="1286950" y="1509107"/>
                <a:ext cx="5600700" cy="3162300"/>
              </a:xfrm>
              <a:prstGeom prst="rect">
                <a:avLst/>
              </a:prstGeom>
              <a:noFill/>
              <a:ln w="9525">
                <a:noFill/>
                <a:miter lim="800000"/>
                <a:headEnd/>
                <a:tailEnd/>
              </a:ln>
              <a:effectLst/>
            </p:spPr>
          </p:pic>
          <p:pic>
            <p:nvPicPr>
              <p:cNvPr id="158" name="Picture 5"/>
              <p:cNvPicPr>
                <a:picLocks noChangeAspect="1" noChangeArrowheads="1"/>
              </p:cNvPicPr>
              <p:nvPr/>
            </p:nvPicPr>
            <p:blipFill>
              <a:blip r:embed="rId3"/>
              <a:srcRect/>
              <a:stretch>
                <a:fillRect/>
              </a:stretch>
            </p:blipFill>
            <p:spPr bwMode="auto">
              <a:xfrm rot="9900000">
                <a:off x="5742502" y="1509107"/>
                <a:ext cx="5600700" cy="3162300"/>
              </a:xfrm>
              <a:prstGeom prst="rect">
                <a:avLst/>
              </a:prstGeom>
              <a:noFill/>
              <a:ln w="9525">
                <a:noFill/>
                <a:miter lim="800000"/>
                <a:headEnd/>
                <a:tailEnd/>
              </a:ln>
              <a:effectLst/>
            </p:spPr>
          </p:pic>
        </p:grpSp>
        <p:pic>
          <p:nvPicPr>
            <p:cNvPr id="1030" name="Picture 6"/>
            <p:cNvPicPr>
              <a:picLocks noChangeAspect="1" noChangeArrowheads="1"/>
            </p:cNvPicPr>
            <p:nvPr/>
          </p:nvPicPr>
          <p:blipFill>
            <a:blip r:embed="rId3"/>
            <a:srcRect/>
            <a:stretch>
              <a:fillRect/>
            </a:stretch>
          </p:blipFill>
          <p:spPr bwMode="auto">
            <a:xfrm>
              <a:off x="1446212" y="3124200"/>
              <a:ext cx="5600700" cy="3162300"/>
            </a:xfrm>
            <a:prstGeom prst="rect">
              <a:avLst/>
            </a:prstGeom>
            <a:noFill/>
            <a:ln w="9525">
              <a:noFill/>
              <a:miter lim="800000"/>
              <a:headEnd/>
              <a:tailEnd/>
            </a:ln>
            <a:effectLst/>
          </p:spPr>
        </p:pic>
        <p:pic>
          <p:nvPicPr>
            <p:cNvPr id="161" name="Picture 6"/>
            <p:cNvPicPr>
              <a:picLocks noChangeAspect="1" noChangeArrowheads="1"/>
            </p:cNvPicPr>
            <p:nvPr/>
          </p:nvPicPr>
          <p:blipFill>
            <a:blip r:embed="rId3"/>
            <a:srcRect/>
            <a:stretch>
              <a:fillRect/>
            </a:stretch>
          </p:blipFill>
          <p:spPr bwMode="auto">
            <a:xfrm>
              <a:off x="5103812" y="3124200"/>
              <a:ext cx="5600700" cy="3162300"/>
            </a:xfrm>
            <a:prstGeom prst="rect">
              <a:avLst/>
            </a:prstGeom>
            <a:noFill/>
            <a:ln w="9525">
              <a:noFill/>
              <a:miter lim="800000"/>
              <a:headEnd/>
              <a:tailEnd/>
            </a:ln>
            <a:effectLst/>
          </p:spPr>
        </p:pic>
        <p:pic>
          <p:nvPicPr>
            <p:cNvPr id="162" name="Picture 6"/>
            <p:cNvPicPr>
              <a:picLocks noChangeAspect="1" noChangeArrowheads="1"/>
            </p:cNvPicPr>
            <p:nvPr/>
          </p:nvPicPr>
          <p:blipFill>
            <a:blip r:embed="rId3"/>
            <a:srcRect/>
            <a:stretch>
              <a:fillRect/>
            </a:stretch>
          </p:blipFill>
          <p:spPr bwMode="auto">
            <a:xfrm>
              <a:off x="6246812" y="3124200"/>
              <a:ext cx="5600700" cy="3162300"/>
            </a:xfrm>
            <a:prstGeom prst="rect">
              <a:avLst/>
            </a:prstGeom>
            <a:noFill/>
            <a:ln w="9525">
              <a:noFill/>
              <a:miter lim="800000"/>
              <a:headEnd/>
              <a:tailEnd/>
            </a:ln>
            <a:effectLst/>
          </p:spPr>
        </p:pic>
      </p:grpSp>
      <p:sp>
        <p:nvSpPr>
          <p:cNvPr id="2" name="Title 1"/>
          <p:cNvSpPr>
            <a:spLocks noGrp="1"/>
          </p:cNvSpPr>
          <p:nvPr>
            <p:ph type="title"/>
          </p:nvPr>
        </p:nvSpPr>
        <p:spPr>
          <a:xfrm>
            <a:off x="381000" y="228600"/>
            <a:ext cx="8382000" cy="1163395"/>
          </a:xfrm>
        </p:spPr>
        <p:txBody>
          <a:bodyPr/>
          <a:lstStyle/>
          <a:p>
            <a:r>
              <a:rPr smtClean="0"/>
              <a:t>SQL Azure</a:t>
            </a:r>
            <a:br>
              <a:rPr smtClean="0"/>
            </a:br>
            <a:r>
              <a:rPr lang="en-US" sz="3600" dirty="0" smtClean="0">
                <a:solidFill>
                  <a:schemeClr val="accent2"/>
                </a:solidFill>
              </a:rPr>
              <a:t>Deployment</a:t>
            </a:r>
            <a:endParaRPr lang="en-US" dirty="0">
              <a:solidFill>
                <a:schemeClr val="accent2"/>
              </a:solidFill>
            </a:endParaRPr>
          </a:p>
        </p:txBody>
      </p:sp>
      <p:sp>
        <p:nvSpPr>
          <p:cNvPr id="106" name="Rounded Rectangle 105"/>
          <p:cNvSpPr/>
          <p:nvPr/>
        </p:nvSpPr>
        <p:spPr bwMode="auto">
          <a:xfrm>
            <a:off x="1371600" y="1600200"/>
            <a:ext cx="1296489" cy="833924"/>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en-US" sz="16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Web Portal</a:t>
            </a:r>
          </a:p>
          <a:p>
            <a:pPr algn="ctr" defTabSz="1218535"/>
            <a:r>
              <a:rPr lang="en-US" sz="16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(API)</a:t>
            </a:r>
          </a:p>
        </p:txBody>
      </p:sp>
      <p:grpSp>
        <p:nvGrpSpPr>
          <p:cNvPr id="115" name="Group 114"/>
          <p:cNvGrpSpPr/>
          <p:nvPr/>
        </p:nvGrpSpPr>
        <p:grpSpPr>
          <a:xfrm>
            <a:off x="4419600" y="2133600"/>
            <a:ext cx="325623" cy="2651051"/>
            <a:chOff x="4419600" y="2133600"/>
            <a:chExt cx="325623" cy="2651051"/>
          </a:xfrm>
        </p:grpSpPr>
        <p:grpSp>
          <p:nvGrpSpPr>
            <p:cNvPr id="111" name="Group 110"/>
            <p:cNvGrpSpPr/>
            <p:nvPr/>
          </p:nvGrpSpPr>
          <p:grpSpPr>
            <a:xfrm>
              <a:off x="4419600" y="2133600"/>
              <a:ext cx="325623" cy="365051"/>
              <a:chOff x="4419600" y="2133600"/>
              <a:chExt cx="325623" cy="365051"/>
            </a:xfrm>
          </p:grpSpPr>
          <p:pic>
            <p:nvPicPr>
              <p:cNvPr id="16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108" name="Can 107"/>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168" name="Group 167"/>
            <p:cNvGrpSpPr/>
            <p:nvPr/>
          </p:nvGrpSpPr>
          <p:grpSpPr>
            <a:xfrm>
              <a:off x="4419600" y="2590800"/>
              <a:ext cx="325623" cy="365051"/>
              <a:chOff x="4419600" y="2133600"/>
              <a:chExt cx="325623" cy="365051"/>
            </a:xfrm>
          </p:grpSpPr>
          <p:pic>
            <p:nvPicPr>
              <p:cNvPr id="170"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172" name="Can 171"/>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173" name="Group 172"/>
            <p:cNvGrpSpPr/>
            <p:nvPr/>
          </p:nvGrpSpPr>
          <p:grpSpPr>
            <a:xfrm>
              <a:off x="4419600" y="3048000"/>
              <a:ext cx="325623" cy="365051"/>
              <a:chOff x="4419600" y="2133600"/>
              <a:chExt cx="325623" cy="365051"/>
            </a:xfrm>
          </p:grpSpPr>
          <p:pic>
            <p:nvPicPr>
              <p:cNvPr id="174"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175" name="Can 174"/>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176" name="Group 175"/>
            <p:cNvGrpSpPr/>
            <p:nvPr/>
          </p:nvGrpSpPr>
          <p:grpSpPr>
            <a:xfrm>
              <a:off x="4419600" y="3505200"/>
              <a:ext cx="325623" cy="365051"/>
              <a:chOff x="4419600" y="2133600"/>
              <a:chExt cx="325623" cy="365051"/>
            </a:xfrm>
          </p:grpSpPr>
          <p:pic>
            <p:nvPicPr>
              <p:cNvPr id="17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178" name="Can 177"/>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179" name="Group 178"/>
            <p:cNvGrpSpPr/>
            <p:nvPr/>
          </p:nvGrpSpPr>
          <p:grpSpPr>
            <a:xfrm>
              <a:off x="4419600" y="3962400"/>
              <a:ext cx="325623" cy="365051"/>
              <a:chOff x="4419600" y="2133600"/>
              <a:chExt cx="325623" cy="365051"/>
            </a:xfrm>
          </p:grpSpPr>
          <p:pic>
            <p:nvPicPr>
              <p:cNvPr id="180"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181" name="Can 180"/>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197" name="Group 196"/>
            <p:cNvGrpSpPr/>
            <p:nvPr/>
          </p:nvGrpSpPr>
          <p:grpSpPr>
            <a:xfrm>
              <a:off x="4419600" y="4419600"/>
              <a:ext cx="325623" cy="365051"/>
              <a:chOff x="4419600" y="2133600"/>
              <a:chExt cx="325623" cy="365051"/>
            </a:xfrm>
          </p:grpSpPr>
          <p:pic>
            <p:nvPicPr>
              <p:cNvPr id="198"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199" name="Can 198"/>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pic>
        <p:nvPicPr>
          <p:cNvPr id="21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00600" y="2133600"/>
            <a:ext cx="325623" cy="325623"/>
          </a:xfrm>
          <a:prstGeom prst="rect">
            <a:avLst/>
          </a:prstGeom>
          <a:noFill/>
        </p:spPr>
      </p:pic>
      <p:sp>
        <p:nvSpPr>
          <p:cNvPr id="218" name="Can 217"/>
          <p:cNvSpPr/>
          <p:nvPr/>
        </p:nvSpPr>
        <p:spPr bwMode="auto">
          <a:xfrm>
            <a:off x="4953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nvGrpSpPr>
          <p:cNvPr id="202" name="Group 201"/>
          <p:cNvGrpSpPr/>
          <p:nvPr/>
        </p:nvGrpSpPr>
        <p:grpSpPr>
          <a:xfrm>
            <a:off x="4800600" y="2590800"/>
            <a:ext cx="325623" cy="365051"/>
            <a:chOff x="4419600" y="2133600"/>
            <a:chExt cx="325623" cy="365051"/>
          </a:xfrm>
        </p:grpSpPr>
        <p:pic>
          <p:nvPicPr>
            <p:cNvPr id="21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216" name="Can 215"/>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03" name="Group 202"/>
          <p:cNvGrpSpPr/>
          <p:nvPr/>
        </p:nvGrpSpPr>
        <p:grpSpPr>
          <a:xfrm>
            <a:off x="4800600" y="3048000"/>
            <a:ext cx="325623" cy="365051"/>
            <a:chOff x="4419600" y="2133600"/>
            <a:chExt cx="325623" cy="365051"/>
          </a:xfrm>
        </p:grpSpPr>
        <p:pic>
          <p:nvPicPr>
            <p:cNvPr id="21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214" name="Can 213"/>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04" name="Group 203"/>
          <p:cNvGrpSpPr/>
          <p:nvPr/>
        </p:nvGrpSpPr>
        <p:grpSpPr>
          <a:xfrm>
            <a:off x="4800600" y="3505200"/>
            <a:ext cx="325623" cy="365051"/>
            <a:chOff x="4419600" y="2133600"/>
            <a:chExt cx="325623" cy="365051"/>
          </a:xfrm>
        </p:grpSpPr>
        <p:pic>
          <p:nvPicPr>
            <p:cNvPr id="21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212" name="Can 211"/>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05" name="Group 204"/>
          <p:cNvGrpSpPr/>
          <p:nvPr/>
        </p:nvGrpSpPr>
        <p:grpSpPr>
          <a:xfrm>
            <a:off x="4800600" y="3962400"/>
            <a:ext cx="325623" cy="365051"/>
            <a:chOff x="4419600" y="2133600"/>
            <a:chExt cx="325623" cy="365051"/>
          </a:xfrm>
        </p:grpSpPr>
        <p:pic>
          <p:nvPicPr>
            <p:cNvPr id="20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210" name="Can 209"/>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06" name="Group 205"/>
          <p:cNvGrpSpPr/>
          <p:nvPr/>
        </p:nvGrpSpPr>
        <p:grpSpPr>
          <a:xfrm>
            <a:off x="4800600" y="4419600"/>
            <a:ext cx="325623" cy="365051"/>
            <a:chOff x="4419600" y="2133600"/>
            <a:chExt cx="325623" cy="365051"/>
          </a:xfrm>
        </p:grpSpPr>
        <p:pic>
          <p:nvPicPr>
            <p:cNvPr id="20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208" name="Can 207"/>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77" name="Group 276"/>
          <p:cNvGrpSpPr/>
          <p:nvPr/>
        </p:nvGrpSpPr>
        <p:grpSpPr>
          <a:xfrm>
            <a:off x="5181600" y="2133600"/>
            <a:ext cx="325623" cy="365051"/>
            <a:chOff x="4419600" y="2133600"/>
            <a:chExt cx="325623" cy="365051"/>
          </a:xfrm>
        </p:grpSpPr>
        <p:pic>
          <p:nvPicPr>
            <p:cNvPr id="29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294" name="Can 293"/>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78" name="Group 277"/>
          <p:cNvGrpSpPr/>
          <p:nvPr/>
        </p:nvGrpSpPr>
        <p:grpSpPr>
          <a:xfrm>
            <a:off x="5181600" y="2590800"/>
            <a:ext cx="325623" cy="365051"/>
            <a:chOff x="4419600" y="2133600"/>
            <a:chExt cx="325623" cy="365051"/>
          </a:xfrm>
        </p:grpSpPr>
        <p:pic>
          <p:nvPicPr>
            <p:cNvPr id="29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292" name="Can 291"/>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79" name="Group 278"/>
          <p:cNvGrpSpPr/>
          <p:nvPr/>
        </p:nvGrpSpPr>
        <p:grpSpPr>
          <a:xfrm>
            <a:off x="5181600" y="3048000"/>
            <a:ext cx="325623" cy="365051"/>
            <a:chOff x="4419600" y="2133600"/>
            <a:chExt cx="325623" cy="365051"/>
          </a:xfrm>
        </p:grpSpPr>
        <p:pic>
          <p:nvPicPr>
            <p:cNvPr id="28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290" name="Can 289"/>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pic>
        <p:nvPicPr>
          <p:cNvPr id="28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5181600" y="3505200"/>
            <a:ext cx="325623" cy="325623"/>
          </a:xfrm>
          <a:prstGeom prst="rect">
            <a:avLst/>
          </a:prstGeom>
          <a:noFill/>
        </p:spPr>
      </p:pic>
      <p:sp>
        <p:nvSpPr>
          <p:cNvPr id="288" name="Can 287"/>
          <p:cNvSpPr/>
          <p:nvPr/>
        </p:nvSpPr>
        <p:spPr bwMode="auto">
          <a:xfrm>
            <a:off x="5334000" y="36576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nvGrpSpPr>
          <p:cNvPr id="281" name="Group 280"/>
          <p:cNvGrpSpPr/>
          <p:nvPr/>
        </p:nvGrpSpPr>
        <p:grpSpPr>
          <a:xfrm>
            <a:off x="5181600" y="3962400"/>
            <a:ext cx="325623" cy="365051"/>
            <a:chOff x="4419600" y="2133600"/>
            <a:chExt cx="325623" cy="365051"/>
          </a:xfrm>
        </p:grpSpPr>
        <p:pic>
          <p:nvPicPr>
            <p:cNvPr id="28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286" name="Can 285"/>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82" name="Group 281"/>
          <p:cNvGrpSpPr/>
          <p:nvPr/>
        </p:nvGrpSpPr>
        <p:grpSpPr>
          <a:xfrm>
            <a:off x="5181600" y="4419600"/>
            <a:ext cx="325623" cy="365051"/>
            <a:chOff x="4419600" y="2133600"/>
            <a:chExt cx="325623" cy="365051"/>
          </a:xfrm>
        </p:grpSpPr>
        <p:pic>
          <p:nvPicPr>
            <p:cNvPr id="28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284" name="Can 283"/>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96" name="Group 295"/>
          <p:cNvGrpSpPr/>
          <p:nvPr/>
        </p:nvGrpSpPr>
        <p:grpSpPr>
          <a:xfrm>
            <a:off x="5562600" y="2133600"/>
            <a:ext cx="325623" cy="365051"/>
            <a:chOff x="4419600" y="2133600"/>
            <a:chExt cx="325623" cy="365051"/>
          </a:xfrm>
        </p:grpSpPr>
        <p:pic>
          <p:nvPicPr>
            <p:cNvPr id="312"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13" name="Can 312"/>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97" name="Group 296"/>
          <p:cNvGrpSpPr/>
          <p:nvPr/>
        </p:nvGrpSpPr>
        <p:grpSpPr>
          <a:xfrm>
            <a:off x="5562600" y="2590800"/>
            <a:ext cx="325623" cy="365051"/>
            <a:chOff x="4419600" y="2133600"/>
            <a:chExt cx="325623" cy="365051"/>
          </a:xfrm>
        </p:grpSpPr>
        <p:pic>
          <p:nvPicPr>
            <p:cNvPr id="310"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11" name="Can 310"/>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98" name="Group 297"/>
          <p:cNvGrpSpPr/>
          <p:nvPr/>
        </p:nvGrpSpPr>
        <p:grpSpPr>
          <a:xfrm>
            <a:off x="5562600" y="3048000"/>
            <a:ext cx="325623" cy="365051"/>
            <a:chOff x="4419600" y="2133600"/>
            <a:chExt cx="325623" cy="365051"/>
          </a:xfrm>
        </p:grpSpPr>
        <p:pic>
          <p:nvPicPr>
            <p:cNvPr id="308"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09" name="Can 308"/>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99" name="Group 298"/>
          <p:cNvGrpSpPr/>
          <p:nvPr/>
        </p:nvGrpSpPr>
        <p:grpSpPr>
          <a:xfrm>
            <a:off x="5562600" y="3505200"/>
            <a:ext cx="325623" cy="365051"/>
            <a:chOff x="4419600" y="2133600"/>
            <a:chExt cx="325623" cy="365051"/>
          </a:xfrm>
        </p:grpSpPr>
        <p:pic>
          <p:nvPicPr>
            <p:cNvPr id="306"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07" name="Can 306"/>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300" name="Group 299"/>
          <p:cNvGrpSpPr/>
          <p:nvPr/>
        </p:nvGrpSpPr>
        <p:grpSpPr>
          <a:xfrm>
            <a:off x="5562600" y="3962400"/>
            <a:ext cx="325623" cy="365051"/>
            <a:chOff x="4419600" y="2133600"/>
            <a:chExt cx="325623" cy="365051"/>
          </a:xfrm>
        </p:grpSpPr>
        <p:pic>
          <p:nvPicPr>
            <p:cNvPr id="304"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05" name="Can 304"/>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301" name="Group 300"/>
          <p:cNvGrpSpPr/>
          <p:nvPr/>
        </p:nvGrpSpPr>
        <p:grpSpPr>
          <a:xfrm>
            <a:off x="5562600" y="4419600"/>
            <a:ext cx="325623" cy="365051"/>
            <a:chOff x="4419600" y="2133600"/>
            <a:chExt cx="325623" cy="365051"/>
          </a:xfrm>
        </p:grpSpPr>
        <p:pic>
          <p:nvPicPr>
            <p:cNvPr id="302"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03" name="Can 302"/>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315" name="Group 314"/>
          <p:cNvGrpSpPr/>
          <p:nvPr/>
        </p:nvGrpSpPr>
        <p:grpSpPr>
          <a:xfrm>
            <a:off x="5943600" y="2133600"/>
            <a:ext cx="325623" cy="365051"/>
            <a:chOff x="4419600" y="2133600"/>
            <a:chExt cx="325623" cy="365051"/>
          </a:xfrm>
        </p:grpSpPr>
        <p:pic>
          <p:nvPicPr>
            <p:cNvPr id="33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32" name="Can 331"/>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316" name="Group 315"/>
          <p:cNvGrpSpPr/>
          <p:nvPr/>
        </p:nvGrpSpPr>
        <p:grpSpPr>
          <a:xfrm>
            <a:off x="5943600" y="2590800"/>
            <a:ext cx="325623" cy="365051"/>
            <a:chOff x="4419600" y="2133600"/>
            <a:chExt cx="325623" cy="365051"/>
          </a:xfrm>
        </p:grpSpPr>
        <p:pic>
          <p:nvPicPr>
            <p:cNvPr id="32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30" name="Can 329"/>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pic>
        <p:nvPicPr>
          <p:cNvPr id="32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5943600" y="3048000"/>
            <a:ext cx="325623" cy="325623"/>
          </a:xfrm>
          <a:prstGeom prst="rect">
            <a:avLst/>
          </a:prstGeom>
          <a:noFill/>
        </p:spPr>
      </p:pic>
      <p:sp>
        <p:nvSpPr>
          <p:cNvPr id="328" name="Can 327"/>
          <p:cNvSpPr/>
          <p:nvPr/>
        </p:nvSpPr>
        <p:spPr bwMode="auto">
          <a:xfrm>
            <a:off x="6096000" y="32004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nvGrpSpPr>
          <p:cNvPr id="318" name="Group 317"/>
          <p:cNvGrpSpPr/>
          <p:nvPr/>
        </p:nvGrpSpPr>
        <p:grpSpPr>
          <a:xfrm>
            <a:off x="5943600" y="3505200"/>
            <a:ext cx="325623" cy="365051"/>
            <a:chOff x="4419600" y="2133600"/>
            <a:chExt cx="325623" cy="365051"/>
          </a:xfrm>
        </p:grpSpPr>
        <p:pic>
          <p:nvPicPr>
            <p:cNvPr id="32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26" name="Can 325"/>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319" name="Group 318"/>
          <p:cNvGrpSpPr/>
          <p:nvPr/>
        </p:nvGrpSpPr>
        <p:grpSpPr>
          <a:xfrm>
            <a:off x="5943600" y="3962400"/>
            <a:ext cx="325623" cy="365051"/>
            <a:chOff x="4419600" y="2133600"/>
            <a:chExt cx="325623" cy="365051"/>
          </a:xfrm>
        </p:grpSpPr>
        <p:pic>
          <p:nvPicPr>
            <p:cNvPr id="32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24" name="Can 323"/>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320" name="Group 319"/>
          <p:cNvGrpSpPr/>
          <p:nvPr/>
        </p:nvGrpSpPr>
        <p:grpSpPr>
          <a:xfrm>
            <a:off x="5943600" y="4419600"/>
            <a:ext cx="325623" cy="365051"/>
            <a:chOff x="4419600" y="2133600"/>
            <a:chExt cx="325623" cy="365051"/>
          </a:xfrm>
        </p:grpSpPr>
        <p:pic>
          <p:nvPicPr>
            <p:cNvPr id="32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22" name="Can 321"/>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334" name="Group 333"/>
          <p:cNvGrpSpPr/>
          <p:nvPr/>
        </p:nvGrpSpPr>
        <p:grpSpPr>
          <a:xfrm>
            <a:off x="6324600" y="2133600"/>
            <a:ext cx="325623" cy="365051"/>
            <a:chOff x="4419600" y="2133600"/>
            <a:chExt cx="325623" cy="365051"/>
          </a:xfrm>
        </p:grpSpPr>
        <p:pic>
          <p:nvPicPr>
            <p:cNvPr id="350"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51" name="Can 350"/>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335" name="Group 334"/>
          <p:cNvGrpSpPr/>
          <p:nvPr/>
        </p:nvGrpSpPr>
        <p:grpSpPr>
          <a:xfrm>
            <a:off x="6324600" y="2590800"/>
            <a:ext cx="325623" cy="365051"/>
            <a:chOff x="4419600" y="2133600"/>
            <a:chExt cx="325623" cy="365051"/>
          </a:xfrm>
        </p:grpSpPr>
        <p:pic>
          <p:nvPicPr>
            <p:cNvPr id="348"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49" name="Can 348"/>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336" name="Group 335"/>
          <p:cNvGrpSpPr/>
          <p:nvPr/>
        </p:nvGrpSpPr>
        <p:grpSpPr>
          <a:xfrm>
            <a:off x="6324600" y="3048000"/>
            <a:ext cx="325623" cy="365051"/>
            <a:chOff x="4419600" y="2133600"/>
            <a:chExt cx="325623" cy="365051"/>
          </a:xfrm>
        </p:grpSpPr>
        <p:pic>
          <p:nvPicPr>
            <p:cNvPr id="346"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47" name="Can 346"/>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337" name="Group 336"/>
          <p:cNvGrpSpPr/>
          <p:nvPr/>
        </p:nvGrpSpPr>
        <p:grpSpPr>
          <a:xfrm>
            <a:off x="6324600" y="3505200"/>
            <a:ext cx="325623" cy="365051"/>
            <a:chOff x="4419600" y="2133600"/>
            <a:chExt cx="325623" cy="365051"/>
          </a:xfrm>
        </p:grpSpPr>
        <p:pic>
          <p:nvPicPr>
            <p:cNvPr id="344"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45" name="Can 344"/>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338" name="Group 337"/>
          <p:cNvGrpSpPr/>
          <p:nvPr/>
        </p:nvGrpSpPr>
        <p:grpSpPr>
          <a:xfrm>
            <a:off x="6324600" y="3962400"/>
            <a:ext cx="325623" cy="365051"/>
            <a:chOff x="4419600" y="2133600"/>
            <a:chExt cx="325623" cy="365051"/>
          </a:xfrm>
        </p:grpSpPr>
        <p:pic>
          <p:nvPicPr>
            <p:cNvPr id="342"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43" name="Can 342"/>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339" name="Group 338"/>
          <p:cNvGrpSpPr/>
          <p:nvPr/>
        </p:nvGrpSpPr>
        <p:grpSpPr>
          <a:xfrm>
            <a:off x="6324600" y="4419600"/>
            <a:ext cx="325623" cy="365051"/>
            <a:chOff x="4419600" y="2133600"/>
            <a:chExt cx="325623" cy="365051"/>
          </a:xfrm>
        </p:grpSpPr>
        <p:pic>
          <p:nvPicPr>
            <p:cNvPr id="340"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41" name="Can 340"/>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353" name="Group 352"/>
          <p:cNvGrpSpPr/>
          <p:nvPr/>
        </p:nvGrpSpPr>
        <p:grpSpPr>
          <a:xfrm>
            <a:off x="6705600" y="2133600"/>
            <a:ext cx="325623" cy="365051"/>
            <a:chOff x="4419600" y="2133600"/>
            <a:chExt cx="325623" cy="365051"/>
          </a:xfrm>
        </p:grpSpPr>
        <p:pic>
          <p:nvPicPr>
            <p:cNvPr id="36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70" name="Can 369"/>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354" name="Group 353"/>
          <p:cNvGrpSpPr/>
          <p:nvPr/>
        </p:nvGrpSpPr>
        <p:grpSpPr>
          <a:xfrm>
            <a:off x="6705600" y="2590800"/>
            <a:ext cx="325623" cy="365051"/>
            <a:chOff x="4419600" y="2133600"/>
            <a:chExt cx="325623" cy="365051"/>
          </a:xfrm>
        </p:grpSpPr>
        <p:pic>
          <p:nvPicPr>
            <p:cNvPr id="36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68" name="Can 367"/>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355" name="Group 354"/>
          <p:cNvGrpSpPr/>
          <p:nvPr/>
        </p:nvGrpSpPr>
        <p:grpSpPr>
          <a:xfrm>
            <a:off x="6705600" y="3048000"/>
            <a:ext cx="325623" cy="365051"/>
            <a:chOff x="4419600" y="2133600"/>
            <a:chExt cx="325623" cy="365051"/>
          </a:xfrm>
        </p:grpSpPr>
        <p:pic>
          <p:nvPicPr>
            <p:cNvPr id="36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66" name="Can 365"/>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356" name="Group 355"/>
          <p:cNvGrpSpPr/>
          <p:nvPr/>
        </p:nvGrpSpPr>
        <p:grpSpPr>
          <a:xfrm>
            <a:off x="6705600" y="3505200"/>
            <a:ext cx="325623" cy="365051"/>
            <a:chOff x="4419600" y="2133600"/>
            <a:chExt cx="325623" cy="365051"/>
          </a:xfrm>
        </p:grpSpPr>
        <p:pic>
          <p:nvPicPr>
            <p:cNvPr id="36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64" name="Can 363"/>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357" name="Group 356"/>
          <p:cNvGrpSpPr/>
          <p:nvPr/>
        </p:nvGrpSpPr>
        <p:grpSpPr>
          <a:xfrm>
            <a:off x="6705600" y="3962400"/>
            <a:ext cx="325623" cy="365051"/>
            <a:chOff x="4419600" y="2133600"/>
            <a:chExt cx="325623" cy="365051"/>
          </a:xfrm>
        </p:grpSpPr>
        <p:pic>
          <p:nvPicPr>
            <p:cNvPr id="36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62" name="Can 361"/>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358" name="Group 357"/>
          <p:cNvGrpSpPr/>
          <p:nvPr/>
        </p:nvGrpSpPr>
        <p:grpSpPr>
          <a:xfrm>
            <a:off x="6705600" y="4419600"/>
            <a:ext cx="325623" cy="365051"/>
            <a:chOff x="4419600" y="2133600"/>
            <a:chExt cx="325623" cy="365051"/>
          </a:xfrm>
        </p:grpSpPr>
        <p:pic>
          <p:nvPicPr>
            <p:cNvPr id="35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60" name="Can 359"/>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sp>
        <p:nvSpPr>
          <p:cNvPr id="123" name="Rounded Rectangle 122"/>
          <p:cNvSpPr/>
          <p:nvPr/>
        </p:nvSpPr>
        <p:spPr bwMode="auto">
          <a:xfrm>
            <a:off x="2819400" y="3733800"/>
            <a:ext cx="1143000" cy="533400"/>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200" dirty="0" smtClean="0">
                <a:solidFill>
                  <a:schemeClr val="tx1"/>
                </a:solidFill>
              </a:rPr>
              <a:t>SQL Azure</a:t>
            </a:r>
          </a:p>
          <a:p>
            <a:pPr algn="ctr" defTabSz="914099"/>
            <a:r>
              <a:rPr lang="en-US" sz="1200" dirty="0" smtClean="0">
                <a:solidFill>
                  <a:schemeClr val="tx1"/>
                </a:solidFill>
              </a:rPr>
              <a:t>TDS</a:t>
            </a:r>
          </a:p>
        </p:txBody>
      </p:sp>
      <p:cxnSp>
        <p:nvCxnSpPr>
          <p:cNvPr id="1031" name=" 1030"/>
          <p:cNvCxnSpPr>
            <a:stCxn id="123" idx="3"/>
            <a:endCxn id="218" idx="2"/>
          </p:cNvCxnSpPr>
          <p:nvPr/>
        </p:nvCxnSpPr>
        <p:spPr>
          <a:xfrm flipV="1">
            <a:off x="3962400" y="2392326"/>
            <a:ext cx="990600" cy="1608174"/>
          </a:xfrm>
          <a:prstGeom prst="curvedConnector3">
            <a:avLst>
              <a:gd name="adj1" fmla="val 16288"/>
            </a:avLst>
          </a:prstGeom>
          <a:ln>
            <a:tailEnd type="arrow"/>
          </a:ln>
        </p:spPr>
        <p:style>
          <a:lnRef idx="2">
            <a:schemeClr val="dk1"/>
          </a:lnRef>
          <a:fillRef idx="0">
            <a:schemeClr val="dk1"/>
          </a:fillRef>
          <a:effectRef idx="1">
            <a:schemeClr val="dk1"/>
          </a:effectRef>
          <a:fontRef idx="minor">
            <a:schemeClr val="tx1"/>
          </a:fontRef>
        </p:style>
      </p:cxnSp>
      <p:cxnSp>
        <p:nvCxnSpPr>
          <p:cNvPr id="1034" name="Curved Connector 1033"/>
          <p:cNvCxnSpPr>
            <a:stCxn id="123" idx="3"/>
            <a:endCxn id="328" idx="2"/>
          </p:cNvCxnSpPr>
          <p:nvPr/>
        </p:nvCxnSpPr>
        <p:spPr>
          <a:xfrm flipV="1">
            <a:off x="3962400" y="3306726"/>
            <a:ext cx="2133600" cy="693774"/>
          </a:xfrm>
          <a:prstGeom prst="curvedConnector3">
            <a:avLst/>
          </a:prstGeom>
          <a:ln>
            <a:tailEnd type="arrow"/>
          </a:ln>
        </p:spPr>
        <p:style>
          <a:lnRef idx="3">
            <a:schemeClr val="dk1"/>
          </a:lnRef>
          <a:fillRef idx="0">
            <a:schemeClr val="dk1"/>
          </a:fillRef>
          <a:effectRef idx="2">
            <a:schemeClr val="dk1"/>
          </a:effectRef>
          <a:fontRef idx="minor">
            <a:schemeClr val="tx1"/>
          </a:fontRef>
        </p:style>
      </p:cxnSp>
      <p:cxnSp>
        <p:nvCxnSpPr>
          <p:cNvPr id="1036" name="Curved Connector 1035"/>
          <p:cNvCxnSpPr>
            <a:stCxn id="123" idx="3"/>
            <a:endCxn id="288" idx="2"/>
          </p:cNvCxnSpPr>
          <p:nvPr/>
        </p:nvCxnSpPr>
        <p:spPr>
          <a:xfrm flipV="1">
            <a:off x="3962400" y="3763926"/>
            <a:ext cx="1371600" cy="236574"/>
          </a:xfrm>
          <a:prstGeom prst="curvedConnector3">
            <a:avLst/>
          </a:prstGeom>
          <a:ln>
            <a:tailEnd type="arrow"/>
          </a:ln>
        </p:spPr>
        <p:style>
          <a:lnRef idx="3">
            <a:schemeClr val="dk1"/>
          </a:lnRef>
          <a:fillRef idx="0">
            <a:schemeClr val="dk1"/>
          </a:fillRef>
          <a:effectRef idx="2">
            <a:schemeClr val="dk1"/>
          </a:effectRef>
          <a:fontRef idx="minor">
            <a:schemeClr val="tx1"/>
          </a:fontRef>
        </p:style>
      </p:cxnSp>
      <p:sp>
        <p:nvSpPr>
          <p:cNvPr id="119" name="Vertical Scroll 118"/>
          <p:cNvSpPr/>
          <p:nvPr/>
        </p:nvSpPr>
        <p:spPr bwMode="auto">
          <a:xfrm>
            <a:off x="228600" y="3505200"/>
            <a:ext cx="762000" cy="762000"/>
          </a:xfrm>
          <a:prstGeom prst="verticalScroll">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000" dirty="0" smtClean="0">
                <a:solidFill>
                  <a:schemeClr val="tx1"/>
                </a:solidFill>
              </a:rPr>
              <a:t>DB Script</a:t>
            </a:r>
          </a:p>
        </p:txBody>
      </p:sp>
    </p:spTree>
    <p:extLst>
      <p:ext uri="{BB962C8B-B14F-4D97-AF65-F5344CB8AC3E}">
        <p14:creationId xmlns:p14="http://schemas.microsoft.com/office/powerpoint/2010/main" val="133516941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06"/>
                                        </p:tgtEl>
                                      </p:cBhvr>
                                    </p:animEffect>
                                    <p:animScale>
                                      <p:cBhvr>
                                        <p:cTn id="7" dur="250" autoRev="1" fill="hold"/>
                                        <p:tgtEl>
                                          <p:spTgt spid="106"/>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9"/>
                                        </p:tgtEl>
                                        <p:attrNameLst>
                                          <p:attrName>style.visibility</p:attrName>
                                        </p:attrNameLst>
                                      </p:cBhvr>
                                      <p:to>
                                        <p:strVal val="visible"/>
                                      </p:to>
                                    </p:set>
                                    <p:animEffect transition="in" filter="fade">
                                      <p:cBhvr>
                                        <p:cTn id="12" dur="2000"/>
                                        <p:tgtEl>
                                          <p:spTgt spid="119"/>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3.33333E-6 -3.42124E-6 L 0.25833 0.02221 " pathEditMode="relative" rAng="0" ptsTypes="AA">
                                      <p:cBhvr>
                                        <p:cTn id="16" dur="2000" fill="hold"/>
                                        <p:tgtEl>
                                          <p:spTgt spid="119"/>
                                        </p:tgtEl>
                                        <p:attrNameLst>
                                          <p:attrName>ppt_x</p:attrName>
                                          <p:attrName>ppt_y</p:attrName>
                                        </p:attrNameLst>
                                      </p:cBhvr>
                                      <p:rCtr x="12900" y="1100"/>
                                    </p:animMotion>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31"/>
                                        </p:tgtEl>
                                        <p:attrNameLst>
                                          <p:attrName>style.visibility</p:attrName>
                                        </p:attrNameLst>
                                      </p:cBhvr>
                                      <p:to>
                                        <p:strVal val="visible"/>
                                      </p:to>
                                    </p:set>
                                    <p:animEffect transition="in" filter="fade">
                                      <p:cBhvr>
                                        <p:cTn id="21" dur="2000"/>
                                        <p:tgtEl>
                                          <p:spTgt spid="1031"/>
                                        </p:tgtEl>
                                      </p:cBhvr>
                                    </p:animEffect>
                                  </p:childTnLst>
                                </p:cTn>
                              </p:par>
                              <p:par>
                                <p:cTn id="22" presetID="10" presetClass="entr" presetSubtype="0" fill="hold" nodeType="withEffect">
                                  <p:stCondLst>
                                    <p:cond delay="0"/>
                                  </p:stCondLst>
                                  <p:childTnLst>
                                    <p:set>
                                      <p:cBhvr>
                                        <p:cTn id="23" dur="1" fill="hold">
                                          <p:stCondLst>
                                            <p:cond delay="0"/>
                                          </p:stCondLst>
                                        </p:cTn>
                                        <p:tgtEl>
                                          <p:spTgt spid="1034"/>
                                        </p:tgtEl>
                                        <p:attrNameLst>
                                          <p:attrName>style.visibility</p:attrName>
                                        </p:attrNameLst>
                                      </p:cBhvr>
                                      <p:to>
                                        <p:strVal val="visible"/>
                                      </p:to>
                                    </p:set>
                                    <p:animEffect transition="in" filter="fade">
                                      <p:cBhvr>
                                        <p:cTn id="24" dur="2000"/>
                                        <p:tgtEl>
                                          <p:spTgt spid="1034"/>
                                        </p:tgtEl>
                                      </p:cBhvr>
                                    </p:animEffect>
                                  </p:childTnLst>
                                </p:cTn>
                              </p:par>
                              <p:par>
                                <p:cTn id="25" presetID="10" presetClass="entr" presetSubtype="0" fill="hold" nodeType="withEffect">
                                  <p:stCondLst>
                                    <p:cond delay="0"/>
                                  </p:stCondLst>
                                  <p:childTnLst>
                                    <p:set>
                                      <p:cBhvr>
                                        <p:cTn id="26" dur="1" fill="hold">
                                          <p:stCondLst>
                                            <p:cond delay="0"/>
                                          </p:stCondLst>
                                        </p:cTn>
                                        <p:tgtEl>
                                          <p:spTgt spid="1036"/>
                                        </p:tgtEl>
                                        <p:attrNameLst>
                                          <p:attrName>style.visibility</p:attrName>
                                        </p:attrNameLst>
                                      </p:cBhvr>
                                      <p:to>
                                        <p:strVal val="visible"/>
                                      </p:to>
                                    </p:set>
                                    <p:animEffect transition="in" filter="fade">
                                      <p:cBhvr>
                                        <p:cTn id="27" dur="2000"/>
                                        <p:tgtEl>
                                          <p:spTgt spid="1036"/>
                                        </p:tgtEl>
                                      </p:cBhvr>
                                    </p:animEffect>
                                  </p:childTnLst>
                                </p:cTn>
                              </p:par>
                            </p:childTnLst>
                          </p:cTn>
                        </p:par>
                        <p:par>
                          <p:cTn id="28" fill="hold">
                            <p:stCondLst>
                              <p:cond delay="2000"/>
                            </p:stCondLst>
                            <p:childTnLst>
                              <p:par>
                                <p:cTn id="29" presetID="19" presetClass="emph" presetSubtype="0" fill="hold" grpId="0" nodeType="afterEffect">
                                  <p:stCondLst>
                                    <p:cond delay="0"/>
                                  </p:stCondLst>
                                  <p:childTnLst>
                                    <p:animClr clrSpc="rgb" dir="cw">
                                      <p:cBhvr override="childStyle">
                                        <p:cTn id="30" dur="500" fill="hold"/>
                                        <p:tgtEl>
                                          <p:spTgt spid="328"/>
                                        </p:tgtEl>
                                        <p:attrNameLst>
                                          <p:attrName>style.color</p:attrName>
                                        </p:attrNameLst>
                                      </p:cBhvr>
                                      <p:to>
                                        <a:schemeClr val="accent2"/>
                                      </p:to>
                                    </p:animClr>
                                    <p:animClr clrSpc="rgb" dir="cw">
                                      <p:cBhvr>
                                        <p:cTn id="31" dur="500" fill="hold"/>
                                        <p:tgtEl>
                                          <p:spTgt spid="328"/>
                                        </p:tgtEl>
                                        <p:attrNameLst>
                                          <p:attrName>fillcolor</p:attrName>
                                        </p:attrNameLst>
                                      </p:cBhvr>
                                      <p:to>
                                        <a:schemeClr val="accent2"/>
                                      </p:to>
                                    </p:animClr>
                                    <p:set>
                                      <p:cBhvr>
                                        <p:cTn id="32" dur="500" fill="hold"/>
                                        <p:tgtEl>
                                          <p:spTgt spid="328"/>
                                        </p:tgtEl>
                                        <p:attrNameLst>
                                          <p:attrName>fill.type</p:attrName>
                                        </p:attrNameLst>
                                      </p:cBhvr>
                                      <p:to>
                                        <p:strVal val="solid"/>
                                      </p:to>
                                    </p:set>
                                    <p:set>
                                      <p:cBhvr>
                                        <p:cTn id="33" dur="500" fill="hold"/>
                                        <p:tgtEl>
                                          <p:spTgt spid="328"/>
                                        </p:tgtEl>
                                        <p:attrNameLst>
                                          <p:attrName>fill.on</p:attrName>
                                        </p:attrNameLst>
                                      </p:cBhvr>
                                      <p:to>
                                        <p:strVal val="true"/>
                                      </p:to>
                                    </p:set>
                                  </p:childTnLst>
                                </p:cTn>
                              </p:par>
                              <p:par>
                                <p:cTn id="34" presetID="19" presetClass="emph" presetSubtype="0" fill="hold" grpId="0" nodeType="withEffect">
                                  <p:stCondLst>
                                    <p:cond delay="0"/>
                                  </p:stCondLst>
                                  <p:childTnLst>
                                    <p:animClr clrSpc="rgb" dir="cw">
                                      <p:cBhvr override="childStyle">
                                        <p:cTn id="35" dur="500" fill="hold"/>
                                        <p:tgtEl>
                                          <p:spTgt spid="288"/>
                                        </p:tgtEl>
                                        <p:attrNameLst>
                                          <p:attrName>style.color</p:attrName>
                                        </p:attrNameLst>
                                      </p:cBhvr>
                                      <p:to>
                                        <a:schemeClr val="accent2"/>
                                      </p:to>
                                    </p:animClr>
                                    <p:animClr clrSpc="rgb" dir="cw">
                                      <p:cBhvr>
                                        <p:cTn id="36" dur="500" fill="hold"/>
                                        <p:tgtEl>
                                          <p:spTgt spid="288"/>
                                        </p:tgtEl>
                                        <p:attrNameLst>
                                          <p:attrName>fillcolor</p:attrName>
                                        </p:attrNameLst>
                                      </p:cBhvr>
                                      <p:to>
                                        <a:schemeClr val="accent2"/>
                                      </p:to>
                                    </p:animClr>
                                    <p:set>
                                      <p:cBhvr>
                                        <p:cTn id="37" dur="500" fill="hold"/>
                                        <p:tgtEl>
                                          <p:spTgt spid="288"/>
                                        </p:tgtEl>
                                        <p:attrNameLst>
                                          <p:attrName>fill.type</p:attrName>
                                        </p:attrNameLst>
                                      </p:cBhvr>
                                      <p:to>
                                        <p:strVal val="solid"/>
                                      </p:to>
                                    </p:set>
                                    <p:set>
                                      <p:cBhvr>
                                        <p:cTn id="38" dur="500" fill="hold"/>
                                        <p:tgtEl>
                                          <p:spTgt spid="288"/>
                                        </p:tgtEl>
                                        <p:attrNameLst>
                                          <p:attrName>fill.on</p:attrName>
                                        </p:attrNameLst>
                                      </p:cBhvr>
                                      <p:to>
                                        <p:strVal val="true"/>
                                      </p:to>
                                    </p:set>
                                  </p:childTnLst>
                                </p:cTn>
                              </p:par>
                              <p:par>
                                <p:cTn id="39" presetID="19" presetClass="emph" presetSubtype="0" fill="hold" grpId="0" nodeType="withEffect">
                                  <p:stCondLst>
                                    <p:cond delay="0"/>
                                  </p:stCondLst>
                                  <p:childTnLst>
                                    <p:animClr clrSpc="rgb" dir="cw">
                                      <p:cBhvr override="childStyle">
                                        <p:cTn id="40" dur="500" fill="hold"/>
                                        <p:tgtEl>
                                          <p:spTgt spid="218"/>
                                        </p:tgtEl>
                                        <p:attrNameLst>
                                          <p:attrName>style.color</p:attrName>
                                        </p:attrNameLst>
                                      </p:cBhvr>
                                      <p:to>
                                        <a:schemeClr val="accent2"/>
                                      </p:to>
                                    </p:animClr>
                                    <p:animClr clrSpc="rgb" dir="cw">
                                      <p:cBhvr>
                                        <p:cTn id="41" dur="500" fill="hold"/>
                                        <p:tgtEl>
                                          <p:spTgt spid="218"/>
                                        </p:tgtEl>
                                        <p:attrNameLst>
                                          <p:attrName>fillcolor</p:attrName>
                                        </p:attrNameLst>
                                      </p:cBhvr>
                                      <p:to>
                                        <a:schemeClr val="accent2"/>
                                      </p:to>
                                    </p:animClr>
                                    <p:set>
                                      <p:cBhvr>
                                        <p:cTn id="42" dur="500" fill="hold"/>
                                        <p:tgtEl>
                                          <p:spTgt spid="218"/>
                                        </p:tgtEl>
                                        <p:attrNameLst>
                                          <p:attrName>fill.type</p:attrName>
                                        </p:attrNameLst>
                                      </p:cBhvr>
                                      <p:to>
                                        <p:strVal val="solid"/>
                                      </p:to>
                                    </p:set>
                                    <p:set>
                                      <p:cBhvr>
                                        <p:cTn id="43" dur="500" fill="hold"/>
                                        <p:tgtEl>
                                          <p:spTgt spid="218"/>
                                        </p:tgtEl>
                                        <p:attrNameLst>
                                          <p:attrName>fill.on</p:attrName>
                                        </p:attrNameLst>
                                      </p:cBhvr>
                                      <p:to>
                                        <p:strVal val="true"/>
                                      </p:to>
                                    </p:set>
                                  </p:childTnLst>
                                </p:cTn>
                              </p:par>
                              <p:par>
                                <p:cTn id="44" presetID="10" presetClass="exit" presetSubtype="0" fill="hold" nodeType="withEffect">
                                  <p:stCondLst>
                                    <p:cond delay="0"/>
                                  </p:stCondLst>
                                  <p:childTnLst>
                                    <p:animEffect transition="out" filter="fade">
                                      <p:cBhvr>
                                        <p:cTn id="45" dur="2000"/>
                                        <p:tgtEl>
                                          <p:spTgt spid="1031"/>
                                        </p:tgtEl>
                                      </p:cBhvr>
                                    </p:animEffect>
                                    <p:set>
                                      <p:cBhvr>
                                        <p:cTn id="46" dur="1" fill="hold">
                                          <p:stCondLst>
                                            <p:cond delay="1999"/>
                                          </p:stCondLst>
                                        </p:cTn>
                                        <p:tgtEl>
                                          <p:spTgt spid="1031"/>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2000"/>
                                        <p:tgtEl>
                                          <p:spTgt spid="1034"/>
                                        </p:tgtEl>
                                      </p:cBhvr>
                                    </p:animEffect>
                                    <p:set>
                                      <p:cBhvr>
                                        <p:cTn id="49" dur="1" fill="hold">
                                          <p:stCondLst>
                                            <p:cond delay="1999"/>
                                          </p:stCondLst>
                                        </p:cTn>
                                        <p:tgtEl>
                                          <p:spTgt spid="1034"/>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2000"/>
                                        <p:tgtEl>
                                          <p:spTgt spid="1036"/>
                                        </p:tgtEl>
                                      </p:cBhvr>
                                    </p:animEffect>
                                    <p:set>
                                      <p:cBhvr>
                                        <p:cTn id="52" dur="1" fill="hold">
                                          <p:stCondLst>
                                            <p:cond delay="1999"/>
                                          </p:stCondLst>
                                        </p:cTn>
                                        <p:tgtEl>
                                          <p:spTgt spid="10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218" grpId="0" animBg="1"/>
      <p:bldP spid="288" grpId="0" animBg="1"/>
      <p:bldP spid="328" grpId="0" animBg="1"/>
      <p:bldP spid="119" grpId="0" animBg="1"/>
      <p:bldP spid="119"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Agenda</a:t>
            </a:r>
            <a:endParaRPr lang="de-DE" dirty="0"/>
          </a:p>
        </p:txBody>
      </p:sp>
      <p:sp>
        <p:nvSpPr>
          <p:cNvPr id="3" name="Content Placeholder 2"/>
          <p:cNvSpPr>
            <a:spLocks noGrp="1"/>
          </p:cNvSpPr>
          <p:nvPr>
            <p:ph idx="1"/>
          </p:nvPr>
        </p:nvSpPr>
        <p:spPr>
          <a:xfrm>
            <a:off x="381000" y="1412875"/>
            <a:ext cx="8382000" cy="1526572"/>
          </a:xfrm>
        </p:spPr>
        <p:txBody>
          <a:bodyPr/>
          <a:lstStyle/>
          <a:p>
            <a:r>
              <a:rPr lang="de-DE" dirty="0" smtClean="0"/>
              <a:t>Überblick Azure Platform</a:t>
            </a:r>
          </a:p>
          <a:p>
            <a:r>
              <a:rPr lang="de-DE" dirty="0" smtClean="0"/>
              <a:t>Demos</a:t>
            </a:r>
          </a:p>
          <a:p>
            <a:r>
              <a:rPr lang="de-DE" dirty="0" smtClean="0"/>
              <a:t>Praxisteil</a:t>
            </a:r>
          </a:p>
        </p:txBody>
      </p:sp>
    </p:spTree>
    <p:extLst>
      <p:ext uri="{BB962C8B-B14F-4D97-AF65-F5344CB8AC3E}">
        <p14:creationId xmlns:p14="http://schemas.microsoft.com/office/powerpoint/2010/main" val="24194107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 name="Group 162"/>
          <p:cNvGrpSpPr/>
          <p:nvPr/>
        </p:nvGrpSpPr>
        <p:grpSpPr>
          <a:xfrm>
            <a:off x="381000" y="762000"/>
            <a:ext cx="8500894" cy="5543550"/>
            <a:chOff x="515938" y="742950"/>
            <a:chExt cx="11331574" cy="5543550"/>
          </a:xfrm>
        </p:grpSpPr>
        <p:grpSp>
          <p:nvGrpSpPr>
            <p:cNvPr id="5" name="Group 159"/>
            <p:cNvGrpSpPr/>
            <p:nvPr/>
          </p:nvGrpSpPr>
          <p:grpSpPr>
            <a:xfrm>
              <a:off x="515938" y="742950"/>
              <a:ext cx="11331574" cy="5276850"/>
              <a:chOff x="515938" y="742950"/>
              <a:chExt cx="11331574" cy="5276850"/>
            </a:xfrm>
          </p:grpSpPr>
          <p:grpSp>
            <p:nvGrpSpPr>
              <p:cNvPr id="6" name="Group 156"/>
              <p:cNvGrpSpPr/>
              <p:nvPr/>
            </p:nvGrpSpPr>
            <p:grpSpPr>
              <a:xfrm>
                <a:off x="515938" y="742950"/>
                <a:ext cx="11331574" cy="5276850"/>
                <a:chOff x="515938" y="742950"/>
                <a:chExt cx="11331574" cy="5276850"/>
              </a:xfrm>
            </p:grpSpPr>
            <p:pic>
              <p:nvPicPr>
                <p:cNvPr id="1026" name="Picture 2"/>
                <p:cNvPicPr>
                  <a:picLocks noChangeAspect="1" noChangeArrowheads="1"/>
                </p:cNvPicPr>
                <p:nvPr/>
              </p:nvPicPr>
              <p:blipFill>
                <a:blip r:embed="rId3"/>
                <a:srcRect/>
                <a:stretch>
                  <a:fillRect/>
                </a:stretch>
              </p:blipFill>
              <p:spPr bwMode="auto">
                <a:xfrm>
                  <a:off x="973138" y="1447800"/>
                  <a:ext cx="7152701" cy="4038600"/>
                </a:xfrm>
                <a:prstGeom prst="rect">
                  <a:avLst/>
                </a:prstGeom>
                <a:noFill/>
                <a:ln w="9525">
                  <a:noFill/>
                  <a:miter lim="800000"/>
                  <a:headEnd/>
                  <a:tailEnd/>
                </a:ln>
                <a:effectLst/>
              </p:spPr>
            </p:pic>
            <p:pic>
              <p:nvPicPr>
                <p:cNvPr id="151" name="Picture 2"/>
                <p:cNvPicPr>
                  <a:picLocks noChangeAspect="1" noChangeArrowheads="1"/>
                </p:cNvPicPr>
                <p:nvPr/>
              </p:nvPicPr>
              <p:blipFill>
                <a:blip r:embed="rId3"/>
                <a:srcRect/>
                <a:stretch>
                  <a:fillRect/>
                </a:stretch>
              </p:blipFill>
              <p:spPr bwMode="auto">
                <a:xfrm>
                  <a:off x="4504312" y="1219200"/>
                  <a:ext cx="7152701" cy="4038600"/>
                </a:xfrm>
                <a:prstGeom prst="rect">
                  <a:avLst/>
                </a:prstGeom>
                <a:noFill/>
                <a:ln w="9525">
                  <a:noFill/>
                  <a:miter lim="800000"/>
                  <a:headEnd/>
                  <a:tailEnd/>
                </a:ln>
                <a:effectLst/>
              </p:spPr>
            </p:pic>
            <p:pic>
              <p:nvPicPr>
                <p:cNvPr id="104" name="Picture 3"/>
                <p:cNvPicPr>
                  <a:picLocks noChangeAspect="1" noChangeArrowheads="1"/>
                </p:cNvPicPr>
                <p:nvPr/>
              </p:nvPicPr>
              <p:blipFill>
                <a:blip r:embed="rId4"/>
                <a:srcRect/>
                <a:stretch>
                  <a:fillRect/>
                </a:stretch>
              </p:blipFill>
              <p:spPr bwMode="auto">
                <a:xfrm>
                  <a:off x="515938" y="3276600"/>
                  <a:ext cx="5448300" cy="2743200"/>
                </a:xfrm>
                <a:prstGeom prst="rect">
                  <a:avLst/>
                </a:prstGeom>
                <a:noFill/>
                <a:ln w="9525">
                  <a:noFill/>
                  <a:miter lim="800000"/>
                  <a:headEnd/>
                  <a:tailEnd/>
                </a:ln>
                <a:effectLst/>
              </p:spPr>
            </p:pic>
            <p:pic>
              <p:nvPicPr>
                <p:cNvPr id="152" name="Picture 3"/>
                <p:cNvPicPr>
                  <a:picLocks noChangeAspect="1" noChangeArrowheads="1"/>
                </p:cNvPicPr>
                <p:nvPr/>
              </p:nvPicPr>
              <p:blipFill>
                <a:blip r:embed="rId4"/>
                <a:srcRect/>
                <a:stretch>
                  <a:fillRect/>
                </a:stretch>
              </p:blipFill>
              <p:spPr bwMode="auto">
                <a:xfrm>
                  <a:off x="2894012" y="3276600"/>
                  <a:ext cx="5448300" cy="2743200"/>
                </a:xfrm>
                <a:prstGeom prst="rect">
                  <a:avLst/>
                </a:prstGeom>
                <a:noFill/>
                <a:ln w="9525">
                  <a:noFill/>
                  <a:miter lim="800000"/>
                  <a:headEnd/>
                  <a:tailEnd/>
                </a:ln>
                <a:effectLst/>
              </p:spPr>
            </p:pic>
            <p:pic>
              <p:nvPicPr>
                <p:cNvPr id="153" name="Picture 3"/>
                <p:cNvPicPr>
                  <a:picLocks noChangeAspect="1" noChangeArrowheads="1"/>
                </p:cNvPicPr>
                <p:nvPr/>
              </p:nvPicPr>
              <p:blipFill>
                <a:blip r:embed="rId4"/>
                <a:srcRect/>
                <a:stretch>
                  <a:fillRect/>
                </a:stretch>
              </p:blipFill>
              <p:spPr bwMode="auto">
                <a:xfrm>
                  <a:off x="6399212" y="3276600"/>
                  <a:ext cx="5448300" cy="27432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lum bright="22000" contrast="1000"/>
                </a:blip>
                <a:srcRect/>
                <a:stretch>
                  <a:fillRect/>
                </a:stretch>
              </p:blipFill>
              <p:spPr bwMode="auto">
                <a:xfrm>
                  <a:off x="3427412" y="742950"/>
                  <a:ext cx="6229350" cy="2324100"/>
                </a:xfrm>
                <a:prstGeom prst="rect">
                  <a:avLst/>
                </a:prstGeom>
                <a:noFill/>
                <a:ln w="9525">
                  <a:noFill/>
                  <a:miter lim="800000"/>
                  <a:headEnd/>
                  <a:tailEnd/>
                </a:ln>
                <a:effectLst/>
              </p:spPr>
            </p:pic>
          </p:grpSp>
          <p:pic>
            <p:nvPicPr>
              <p:cNvPr id="1029" name="Picture 5"/>
              <p:cNvPicPr>
                <a:picLocks noChangeAspect="1" noChangeArrowheads="1"/>
              </p:cNvPicPr>
              <p:nvPr/>
            </p:nvPicPr>
            <p:blipFill>
              <a:blip r:embed="rId3"/>
              <a:srcRect/>
              <a:stretch>
                <a:fillRect/>
              </a:stretch>
            </p:blipFill>
            <p:spPr bwMode="auto">
              <a:xfrm rot="9900000">
                <a:off x="1286950" y="1509107"/>
                <a:ext cx="5600700" cy="3162300"/>
              </a:xfrm>
              <a:prstGeom prst="rect">
                <a:avLst/>
              </a:prstGeom>
              <a:noFill/>
              <a:ln w="9525">
                <a:noFill/>
                <a:miter lim="800000"/>
                <a:headEnd/>
                <a:tailEnd/>
              </a:ln>
              <a:effectLst/>
            </p:spPr>
          </p:pic>
          <p:pic>
            <p:nvPicPr>
              <p:cNvPr id="158" name="Picture 5"/>
              <p:cNvPicPr>
                <a:picLocks noChangeAspect="1" noChangeArrowheads="1"/>
              </p:cNvPicPr>
              <p:nvPr/>
            </p:nvPicPr>
            <p:blipFill>
              <a:blip r:embed="rId3"/>
              <a:srcRect/>
              <a:stretch>
                <a:fillRect/>
              </a:stretch>
            </p:blipFill>
            <p:spPr bwMode="auto">
              <a:xfrm rot="9900000">
                <a:off x="5742502" y="1509107"/>
                <a:ext cx="5600700" cy="3162300"/>
              </a:xfrm>
              <a:prstGeom prst="rect">
                <a:avLst/>
              </a:prstGeom>
              <a:noFill/>
              <a:ln w="9525">
                <a:noFill/>
                <a:miter lim="800000"/>
                <a:headEnd/>
                <a:tailEnd/>
              </a:ln>
              <a:effectLst/>
            </p:spPr>
          </p:pic>
        </p:grpSp>
        <p:pic>
          <p:nvPicPr>
            <p:cNvPr id="1030" name="Picture 6"/>
            <p:cNvPicPr>
              <a:picLocks noChangeAspect="1" noChangeArrowheads="1"/>
            </p:cNvPicPr>
            <p:nvPr/>
          </p:nvPicPr>
          <p:blipFill>
            <a:blip r:embed="rId3"/>
            <a:srcRect/>
            <a:stretch>
              <a:fillRect/>
            </a:stretch>
          </p:blipFill>
          <p:spPr bwMode="auto">
            <a:xfrm>
              <a:off x="1446212" y="3124200"/>
              <a:ext cx="5600700" cy="3162300"/>
            </a:xfrm>
            <a:prstGeom prst="rect">
              <a:avLst/>
            </a:prstGeom>
            <a:noFill/>
            <a:ln w="9525">
              <a:noFill/>
              <a:miter lim="800000"/>
              <a:headEnd/>
              <a:tailEnd/>
            </a:ln>
            <a:effectLst/>
          </p:spPr>
        </p:pic>
        <p:pic>
          <p:nvPicPr>
            <p:cNvPr id="161" name="Picture 6"/>
            <p:cNvPicPr>
              <a:picLocks noChangeAspect="1" noChangeArrowheads="1"/>
            </p:cNvPicPr>
            <p:nvPr/>
          </p:nvPicPr>
          <p:blipFill>
            <a:blip r:embed="rId3"/>
            <a:srcRect/>
            <a:stretch>
              <a:fillRect/>
            </a:stretch>
          </p:blipFill>
          <p:spPr bwMode="auto">
            <a:xfrm>
              <a:off x="5103812" y="3124200"/>
              <a:ext cx="5600700" cy="3162300"/>
            </a:xfrm>
            <a:prstGeom prst="rect">
              <a:avLst/>
            </a:prstGeom>
            <a:noFill/>
            <a:ln w="9525">
              <a:noFill/>
              <a:miter lim="800000"/>
              <a:headEnd/>
              <a:tailEnd/>
            </a:ln>
            <a:effectLst/>
          </p:spPr>
        </p:pic>
        <p:pic>
          <p:nvPicPr>
            <p:cNvPr id="162" name="Picture 6"/>
            <p:cNvPicPr>
              <a:picLocks noChangeAspect="1" noChangeArrowheads="1"/>
            </p:cNvPicPr>
            <p:nvPr/>
          </p:nvPicPr>
          <p:blipFill>
            <a:blip r:embed="rId3"/>
            <a:srcRect/>
            <a:stretch>
              <a:fillRect/>
            </a:stretch>
          </p:blipFill>
          <p:spPr bwMode="auto">
            <a:xfrm>
              <a:off x="6246812" y="3124200"/>
              <a:ext cx="5600700" cy="3162300"/>
            </a:xfrm>
            <a:prstGeom prst="rect">
              <a:avLst/>
            </a:prstGeom>
            <a:noFill/>
            <a:ln w="9525">
              <a:noFill/>
              <a:miter lim="800000"/>
              <a:headEnd/>
              <a:tailEnd/>
            </a:ln>
            <a:effectLst/>
          </p:spPr>
        </p:pic>
      </p:grpSp>
      <p:sp>
        <p:nvSpPr>
          <p:cNvPr id="2" name="Title 1"/>
          <p:cNvSpPr>
            <a:spLocks noGrp="1"/>
          </p:cNvSpPr>
          <p:nvPr>
            <p:ph type="title"/>
          </p:nvPr>
        </p:nvSpPr>
        <p:spPr>
          <a:xfrm>
            <a:off x="381000" y="228600"/>
            <a:ext cx="8382000" cy="1163395"/>
          </a:xfrm>
        </p:spPr>
        <p:txBody>
          <a:bodyPr/>
          <a:lstStyle/>
          <a:p>
            <a:r>
              <a:rPr smtClean="0"/>
              <a:t>SQL Azure</a:t>
            </a:r>
            <a:br>
              <a:rPr smtClean="0"/>
            </a:br>
            <a:r>
              <a:rPr lang="en-US" sz="3600" dirty="0" smtClean="0">
                <a:solidFill>
                  <a:schemeClr val="accent2"/>
                </a:solidFill>
              </a:rPr>
              <a:t>Accessing databases</a:t>
            </a:r>
            <a:endParaRPr lang="en-US" dirty="0">
              <a:solidFill>
                <a:schemeClr val="accent2"/>
              </a:solidFill>
            </a:endParaRPr>
          </a:p>
        </p:txBody>
      </p:sp>
      <p:sp>
        <p:nvSpPr>
          <p:cNvPr id="106" name="Rounded Rectangle 105"/>
          <p:cNvSpPr/>
          <p:nvPr/>
        </p:nvSpPr>
        <p:spPr bwMode="auto">
          <a:xfrm>
            <a:off x="1371600" y="1600200"/>
            <a:ext cx="1296489" cy="833924"/>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en-US" sz="16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Web Portal</a:t>
            </a:r>
          </a:p>
          <a:p>
            <a:pPr algn="ctr" defTabSz="1218535"/>
            <a:r>
              <a:rPr lang="en-US" sz="16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(API)</a:t>
            </a:r>
          </a:p>
        </p:txBody>
      </p:sp>
      <p:grpSp>
        <p:nvGrpSpPr>
          <p:cNvPr id="115" name="Group 114"/>
          <p:cNvGrpSpPr/>
          <p:nvPr/>
        </p:nvGrpSpPr>
        <p:grpSpPr>
          <a:xfrm>
            <a:off x="4419600" y="2133600"/>
            <a:ext cx="325623" cy="2651051"/>
            <a:chOff x="4419600" y="2133600"/>
            <a:chExt cx="325623" cy="2651051"/>
          </a:xfrm>
        </p:grpSpPr>
        <p:grpSp>
          <p:nvGrpSpPr>
            <p:cNvPr id="111" name="Group 110"/>
            <p:cNvGrpSpPr/>
            <p:nvPr/>
          </p:nvGrpSpPr>
          <p:grpSpPr>
            <a:xfrm>
              <a:off x="4419600" y="2133600"/>
              <a:ext cx="325623" cy="365051"/>
              <a:chOff x="4419600" y="2133600"/>
              <a:chExt cx="325623" cy="365051"/>
            </a:xfrm>
          </p:grpSpPr>
          <p:pic>
            <p:nvPicPr>
              <p:cNvPr id="16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108" name="Can 107"/>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168" name="Group 167"/>
            <p:cNvGrpSpPr/>
            <p:nvPr/>
          </p:nvGrpSpPr>
          <p:grpSpPr>
            <a:xfrm>
              <a:off x="4419600" y="2590800"/>
              <a:ext cx="325623" cy="365051"/>
              <a:chOff x="4419600" y="2133600"/>
              <a:chExt cx="325623" cy="365051"/>
            </a:xfrm>
          </p:grpSpPr>
          <p:pic>
            <p:nvPicPr>
              <p:cNvPr id="170"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172" name="Can 171"/>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173" name="Group 172"/>
            <p:cNvGrpSpPr/>
            <p:nvPr/>
          </p:nvGrpSpPr>
          <p:grpSpPr>
            <a:xfrm>
              <a:off x="4419600" y="3048000"/>
              <a:ext cx="325623" cy="365051"/>
              <a:chOff x="4419600" y="2133600"/>
              <a:chExt cx="325623" cy="365051"/>
            </a:xfrm>
          </p:grpSpPr>
          <p:pic>
            <p:nvPicPr>
              <p:cNvPr id="174"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175" name="Can 174"/>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176" name="Group 175"/>
            <p:cNvGrpSpPr/>
            <p:nvPr/>
          </p:nvGrpSpPr>
          <p:grpSpPr>
            <a:xfrm>
              <a:off x="4419600" y="3505200"/>
              <a:ext cx="325623" cy="365051"/>
              <a:chOff x="4419600" y="2133600"/>
              <a:chExt cx="325623" cy="365051"/>
            </a:xfrm>
          </p:grpSpPr>
          <p:pic>
            <p:nvPicPr>
              <p:cNvPr id="17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178" name="Can 177"/>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179" name="Group 178"/>
            <p:cNvGrpSpPr/>
            <p:nvPr/>
          </p:nvGrpSpPr>
          <p:grpSpPr>
            <a:xfrm>
              <a:off x="4419600" y="3962400"/>
              <a:ext cx="325623" cy="365051"/>
              <a:chOff x="4419600" y="2133600"/>
              <a:chExt cx="325623" cy="365051"/>
            </a:xfrm>
          </p:grpSpPr>
          <p:pic>
            <p:nvPicPr>
              <p:cNvPr id="180"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181" name="Can 180"/>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197" name="Group 196"/>
            <p:cNvGrpSpPr/>
            <p:nvPr/>
          </p:nvGrpSpPr>
          <p:grpSpPr>
            <a:xfrm>
              <a:off x="4419600" y="4419600"/>
              <a:ext cx="325623" cy="365051"/>
              <a:chOff x="4419600" y="2133600"/>
              <a:chExt cx="325623" cy="365051"/>
            </a:xfrm>
          </p:grpSpPr>
          <p:pic>
            <p:nvPicPr>
              <p:cNvPr id="198"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199" name="Can 198"/>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pic>
        <p:nvPicPr>
          <p:cNvPr id="21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00600" y="2133600"/>
            <a:ext cx="325623" cy="325623"/>
          </a:xfrm>
          <a:prstGeom prst="rect">
            <a:avLst/>
          </a:prstGeom>
          <a:noFill/>
        </p:spPr>
      </p:pic>
      <p:sp>
        <p:nvSpPr>
          <p:cNvPr id="218" name="Can 217"/>
          <p:cNvSpPr/>
          <p:nvPr/>
        </p:nvSpPr>
        <p:spPr bwMode="auto">
          <a:xfrm>
            <a:off x="4953000" y="2286000"/>
            <a:ext cx="170121" cy="212651"/>
          </a:xfrm>
          <a:prstGeom prst="can">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nvGrpSpPr>
          <p:cNvPr id="202" name="Group 201"/>
          <p:cNvGrpSpPr/>
          <p:nvPr/>
        </p:nvGrpSpPr>
        <p:grpSpPr>
          <a:xfrm>
            <a:off x="4800600" y="2590800"/>
            <a:ext cx="325623" cy="365051"/>
            <a:chOff x="4419600" y="2133600"/>
            <a:chExt cx="325623" cy="365051"/>
          </a:xfrm>
        </p:grpSpPr>
        <p:pic>
          <p:nvPicPr>
            <p:cNvPr id="21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216" name="Can 215"/>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03" name="Group 202"/>
          <p:cNvGrpSpPr/>
          <p:nvPr/>
        </p:nvGrpSpPr>
        <p:grpSpPr>
          <a:xfrm>
            <a:off x="4800600" y="3048000"/>
            <a:ext cx="325623" cy="365051"/>
            <a:chOff x="4419600" y="2133600"/>
            <a:chExt cx="325623" cy="365051"/>
          </a:xfrm>
        </p:grpSpPr>
        <p:pic>
          <p:nvPicPr>
            <p:cNvPr id="21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214" name="Can 213"/>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04" name="Group 203"/>
          <p:cNvGrpSpPr/>
          <p:nvPr/>
        </p:nvGrpSpPr>
        <p:grpSpPr>
          <a:xfrm>
            <a:off x="4800600" y="3505200"/>
            <a:ext cx="325623" cy="365051"/>
            <a:chOff x="4419600" y="2133600"/>
            <a:chExt cx="325623" cy="365051"/>
          </a:xfrm>
        </p:grpSpPr>
        <p:pic>
          <p:nvPicPr>
            <p:cNvPr id="21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212" name="Can 211"/>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05" name="Group 204"/>
          <p:cNvGrpSpPr/>
          <p:nvPr/>
        </p:nvGrpSpPr>
        <p:grpSpPr>
          <a:xfrm>
            <a:off x="4800600" y="3962400"/>
            <a:ext cx="325623" cy="365051"/>
            <a:chOff x="4419600" y="2133600"/>
            <a:chExt cx="325623" cy="365051"/>
          </a:xfrm>
        </p:grpSpPr>
        <p:pic>
          <p:nvPicPr>
            <p:cNvPr id="20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210" name="Can 209"/>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06" name="Group 205"/>
          <p:cNvGrpSpPr/>
          <p:nvPr/>
        </p:nvGrpSpPr>
        <p:grpSpPr>
          <a:xfrm>
            <a:off x="4800600" y="4419600"/>
            <a:ext cx="325623" cy="365051"/>
            <a:chOff x="4419600" y="2133600"/>
            <a:chExt cx="325623" cy="365051"/>
          </a:xfrm>
        </p:grpSpPr>
        <p:pic>
          <p:nvPicPr>
            <p:cNvPr id="20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208" name="Can 207"/>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77" name="Group 276"/>
          <p:cNvGrpSpPr/>
          <p:nvPr/>
        </p:nvGrpSpPr>
        <p:grpSpPr>
          <a:xfrm>
            <a:off x="5181600" y="2133600"/>
            <a:ext cx="325623" cy="365051"/>
            <a:chOff x="4419600" y="2133600"/>
            <a:chExt cx="325623" cy="365051"/>
          </a:xfrm>
        </p:grpSpPr>
        <p:pic>
          <p:nvPicPr>
            <p:cNvPr id="29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294" name="Can 293"/>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78" name="Group 277"/>
          <p:cNvGrpSpPr/>
          <p:nvPr/>
        </p:nvGrpSpPr>
        <p:grpSpPr>
          <a:xfrm>
            <a:off x="5181600" y="2590800"/>
            <a:ext cx="325623" cy="365051"/>
            <a:chOff x="4419600" y="2133600"/>
            <a:chExt cx="325623" cy="365051"/>
          </a:xfrm>
        </p:grpSpPr>
        <p:pic>
          <p:nvPicPr>
            <p:cNvPr id="29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292" name="Can 291"/>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79" name="Group 278"/>
          <p:cNvGrpSpPr/>
          <p:nvPr/>
        </p:nvGrpSpPr>
        <p:grpSpPr>
          <a:xfrm>
            <a:off x="5181600" y="3048000"/>
            <a:ext cx="325623" cy="365051"/>
            <a:chOff x="4419600" y="2133600"/>
            <a:chExt cx="325623" cy="365051"/>
          </a:xfrm>
        </p:grpSpPr>
        <p:pic>
          <p:nvPicPr>
            <p:cNvPr id="28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290" name="Can 289"/>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pic>
        <p:nvPicPr>
          <p:cNvPr id="28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5181600" y="3505200"/>
            <a:ext cx="325623" cy="325623"/>
          </a:xfrm>
          <a:prstGeom prst="rect">
            <a:avLst/>
          </a:prstGeom>
          <a:noFill/>
        </p:spPr>
      </p:pic>
      <p:sp>
        <p:nvSpPr>
          <p:cNvPr id="288" name="Can 287"/>
          <p:cNvSpPr/>
          <p:nvPr/>
        </p:nvSpPr>
        <p:spPr bwMode="auto">
          <a:xfrm>
            <a:off x="5334000" y="3657600"/>
            <a:ext cx="170121" cy="212651"/>
          </a:xfrm>
          <a:prstGeom prst="can">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nvGrpSpPr>
          <p:cNvPr id="281" name="Group 280"/>
          <p:cNvGrpSpPr/>
          <p:nvPr/>
        </p:nvGrpSpPr>
        <p:grpSpPr>
          <a:xfrm>
            <a:off x="5181600" y="3962400"/>
            <a:ext cx="325623" cy="365051"/>
            <a:chOff x="4419600" y="2133600"/>
            <a:chExt cx="325623" cy="365051"/>
          </a:xfrm>
        </p:grpSpPr>
        <p:pic>
          <p:nvPicPr>
            <p:cNvPr id="28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286" name="Can 285"/>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82" name="Group 281"/>
          <p:cNvGrpSpPr/>
          <p:nvPr/>
        </p:nvGrpSpPr>
        <p:grpSpPr>
          <a:xfrm>
            <a:off x="5181600" y="4419600"/>
            <a:ext cx="325623" cy="365051"/>
            <a:chOff x="4419600" y="2133600"/>
            <a:chExt cx="325623" cy="365051"/>
          </a:xfrm>
        </p:grpSpPr>
        <p:pic>
          <p:nvPicPr>
            <p:cNvPr id="28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284" name="Can 283"/>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96" name="Group 295"/>
          <p:cNvGrpSpPr/>
          <p:nvPr/>
        </p:nvGrpSpPr>
        <p:grpSpPr>
          <a:xfrm>
            <a:off x="5562600" y="2133600"/>
            <a:ext cx="325623" cy="365051"/>
            <a:chOff x="4419600" y="2133600"/>
            <a:chExt cx="325623" cy="365051"/>
          </a:xfrm>
        </p:grpSpPr>
        <p:pic>
          <p:nvPicPr>
            <p:cNvPr id="312"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13" name="Can 312"/>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97" name="Group 296"/>
          <p:cNvGrpSpPr/>
          <p:nvPr/>
        </p:nvGrpSpPr>
        <p:grpSpPr>
          <a:xfrm>
            <a:off x="5562600" y="2590800"/>
            <a:ext cx="325623" cy="365051"/>
            <a:chOff x="4419600" y="2133600"/>
            <a:chExt cx="325623" cy="365051"/>
          </a:xfrm>
        </p:grpSpPr>
        <p:pic>
          <p:nvPicPr>
            <p:cNvPr id="310"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11" name="Can 310"/>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98" name="Group 297"/>
          <p:cNvGrpSpPr/>
          <p:nvPr/>
        </p:nvGrpSpPr>
        <p:grpSpPr>
          <a:xfrm>
            <a:off x="5562600" y="3048000"/>
            <a:ext cx="325623" cy="365051"/>
            <a:chOff x="4419600" y="2133600"/>
            <a:chExt cx="325623" cy="365051"/>
          </a:xfrm>
        </p:grpSpPr>
        <p:pic>
          <p:nvPicPr>
            <p:cNvPr id="308"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09" name="Can 308"/>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99" name="Group 298"/>
          <p:cNvGrpSpPr/>
          <p:nvPr/>
        </p:nvGrpSpPr>
        <p:grpSpPr>
          <a:xfrm>
            <a:off x="5562600" y="3505200"/>
            <a:ext cx="325623" cy="365051"/>
            <a:chOff x="4419600" y="2133600"/>
            <a:chExt cx="325623" cy="365051"/>
          </a:xfrm>
        </p:grpSpPr>
        <p:pic>
          <p:nvPicPr>
            <p:cNvPr id="306"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07" name="Can 306"/>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300" name="Group 299"/>
          <p:cNvGrpSpPr/>
          <p:nvPr/>
        </p:nvGrpSpPr>
        <p:grpSpPr>
          <a:xfrm>
            <a:off x="5562600" y="3962400"/>
            <a:ext cx="325623" cy="365051"/>
            <a:chOff x="4419600" y="2133600"/>
            <a:chExt cx="325623" cy="365051"/>
          </a:xfrm>
        </p:grpSpPr>
        <p:pic>
          <p:nvPicPr>
            <p:cNvPr id="304"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05" name="Can 304"/>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301" name="Group 300"/>
          <p:cNvGrpSpPr/>
          <p:nvPr/>
        </p:nvGrpSpPr>
        <p:grpSpPr>
          <a:xfrm>
            <a:off x="5562600" y="4419600"/>
            <a:ext cx="325623" cy="365051"/>
            <a:chOff x="4419600" y="2133600"/>
            <a:chExt cx="325623" cy="365051"/>
          </a:xfrm>
        </p:grpSpPr>
        <p:pic>
          <p:nvPicPr>
            <p:cNvPr id="302"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03" name="Can 302"/>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315" name="Group 314"/>
          <p:cNvGrpSpPr/>
          <p:nvPr/>
        </p:nvGrpSpPr>
        <p:grpSpPr>
          <a:xfrm>
            <a:off x="5943600" y="2133600"/>
            <a:ext cx="325623" cy="365051"/>
            <a:chOff x="4419600" y="2133600"/>
            <a:chExt cx="325623" cy="365051"/>
          </a:xfrm>
        </p:grpSpPr>
        <p:pic>
          <p:nvPicPr>
            <p:cNvPr id="33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32" name="Can 331"/>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316" name="Group 315"/>
          <p:cNvGrpSpPr/>
          <p:nvPr/>
        </p:nvGrpSpPr>
        <p:grpSpPr>
          <a:xfrm>
            <a:off x="5943600" y="2590800"/>
            <a:ext cx="325623" cy="365051"/>
            <a:chOff x="4419600" y="2133600"/>
            <a:chExt cx="325623" cy="365051"/>
          </a:xfrm>
        </p:grpSpPr>
        <p:pic>
          <p:nvPicPr>
            <p:cNvPr id="32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30" name="Can 329"/>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pic>
        <p:nvPicPr>
          <p:cNvPr id="32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5943600" y="3048000"/>
            <a:ext cx="325623" cy="325623"/>
          </a:xfrm>
          <a:prstGeom prst="rect">
            <a:avLst/>
          </a:prstGeom>
          <a:noFill/>
        </p:spPr>
      </p:pic>
      <p:sp>
        <p:nvSpPr>
          <p:cNvPr id="328" name="Can 327"/>
          <p:cNvSpPr/>
          <p:nvPr/>
        </p:nvSpPr>
        <p:spPr bwMode="auto">
          <a:xfrm>
            <a:off x="6096000" y="3200400"/>
            <a:ext cx="170121" cy="212651"/>
          </a:xfrm>
          <a:prstGeom prst="can">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nvGrpSpPr>
          <p:cNvPr id="318" name="Group 317"/>
          <p:cNvGrpSpPr/>
          <p:nvPr/>
        </p:nvGrpSpPr>
        <p:grpSpPr>
          <a:xfrm>
            <a:off x="5943600" y="3505200"/>
            <a:ext cx="325623" cy="365051"/>
            <a:chOff x="4419600" y="2133600"/>
            <a:chExt cx="325623" cy="365051"/>
          </a:xfrm>
        </p:grpSpPr>
        <p:pic>
          <p:nvPicPr>
            <p:cNvPr id="32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26" name="Can 325"/>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319" name="Group 318"/>
          <p:cNvGrpSpPr/>
          <p:nvPr/>
        </p:nvGrpSpPr>
        <p:grpSpPr>
          <a:xfrm>
            <a:off x="5943600" y="3962400"/>
            <a:ext cx="325623" cy="365051"/>
            <a:chOff x="4419600" y="2133600"/>
            <a:chExt cx="325623" cy="365051"/>
          </a:xfrm>
        </p:grpSpPr>
        <p:pic>
          <p:nvPicPr>
            <p:cNvPr id="32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24" name="Can 323"/>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320" name="Group 319"/>
          <p:cNvGrpSpPr/>
          <p:nvPr/>
        </p:nvGrpSpPr>
        <p:grpSpPr>
          <a:xfrm>
            <a:off x="5943600" y="4419600"/>
            <a:ext cx="325623" cy="365051"/>
            <a:chOff x="4419600" y="2133600"/>
            <a:chExt cx="325623" cy="365051"/>
          </a:xfrm>
        </p:grpSpPr>
        <p:pic>
          <p:nvPicPr>
            <p:cNvPr id="32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22" name="Can 321"/>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334" name="Group 333"/>
          <p:cNvGrpSpPr/>
          <p:nvPr/>
        </p:nvGrpSpPr>
        <p:grpSpPr>
          <a:xfrm>
            <a:off x="6324600" y="2133600"/>
            <a:ext cx="325623" cy="365051"/>
            <a:chOff x="4419600" y="2133600"/>
            <a:chExt cx="325623" cy="365051"/>
          </a:xfrm>
        </p:grpSpPr>
        <p:pic>
          <p:nvPicPr>
            <p:cNvPr id="350"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51" name="Can 350"/>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335" name="Group 334"/>
          <p:cNvGrpSpPr/>
          <p:nvPr/>
        </p:nvGrpSpPr>
        <p:grpSpPr>
          <a:xfrm>
            <a:off x="6324600" y="2590800"/>
            <a:ext cx="325623" cy="365051"/>
            <a:chOff x="4419600" y="2133600"/>
            <a:chExt cx="325623" cy="365051"/>
          </a:xfrm>
        </p:grpSpPr>
        <p:pic>
          <p:nvPicPr>
            <p:cNvPr id="348"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49" name="Can 348"/>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336" name="Group 335"/>
          <p:cNvGrpSpPr/>
          <p:nvPr/>
        </p:nvGrpSpPr>
        <p:grpSpPr>
          <a:xfrm>
            <a:off x="6324600" y="3048000"/>
            <a:ext cx="325623" cy="365051"/>
            <a:chOff x="4419600" y="2133600"/>
            <a:chExt cx="325623" cy="365051"/>
          </a:xfrm>
        </p:grpSpPr>
        <p:pic>
          <p:nvPicPr>
            <p:cNvPr id="346"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47" name="Can 346"/>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337" name="Group 336"/>
          <p:cNvGrpSpPr/>
          <p:nvPr/>
        </p:nvGrpSpPr>
        <p:grpSpPr>
          <a:xfrm>
            <a:off x="6324600" y="3505200"/>
            <a:ext cx="325623" cy="365051"/>
            <a:chOff x="4419600" y="2133600"/>
            <a:chExt cx="325623" cy="365051"/>
          </a:xfrm>
        </p:grpSpPr>
        <p:pic>
          <p:nvPicPr>
            <p:cNvPr id="344"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45" name="Can 344"/>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338" name="Group 337"/>
          <p:cNvGrpSpPr/>
          <p:nvPr/>
        </p:nvGrpSpPr>
        <p:grpSpPr>
          <a:xfrm>
            <a:off x="6324600" y="3962400"/>
            <a:ext cx="325623" cy="365051"/>
            <a:chOff x="4419600" y="2133600"/>
            <a:chExt cx="325623" cy="365051"/>
          </a:xfrm>
        </p:grpSpPr>
        <p:pic>
          <p:nvPicPr>
            <p:cNvPr id="342"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43" name="Can 342"/>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339" name="Group 338"/>
          <p:cNvGrpSpPr/>
          <p:nvPr/>
        </p:nvGrpSpPr>
        <p:grpSpPr>
          <a:xfrm>
            <a:off x="6324600" y="4419600"/>
            <a:ext cx="325623" cy="365051"/>
            <a:chOff x="4419600" y="2133600"/>
            <a:chExt cx="325623" cy="365051"/>
          </a:xfrm>
        </p:grpSpPr>
        <p:pic>
          <p:nvPicPr>
            <p:cNvPr id="340"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41" name="Can 340"/>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353" name="Group 352"/>
          <p:cNvGrpSpPr/>
          <p:nvPr/>
        </p:nvGrpSpPr>
        <p:grpSpPr>
          <a:xfrm>
            <a:off x="6705600" y="2133600"/>
            <a:ext cx="325623" cy="365051"/>
            <a:chOff x="4419600" y="2133600"/>
            <a:chExt cx="325623" cy="365051"/>
          </a:xfrm>
        </p:grpSpPr>
        <p:pic>
          <p:nvPicPr>
            <p:cNvPr id="36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70" name="Can 369"/>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354" name="Group 353"/>
          <p:cNvGrpSpPr/>
          <p:nvPr/>
        </p:nvGrpSpPr>
        <p:grpSpPr>
          <a:xfrm>
            <a:off x="6705600" y="2590800"/>
            <a:ext cx="325623" cy="365051"/>
            <a:chOff x="4419600" y="2133600"/>
            <a:chExt cx="325623" cy="365051"/>
          </a:xfrm>
        </p:grpSpPr>
        <p:pic>
          <p:nvPicPr>
            <p:cNvPr id="36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68" name="Can 367"/>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355" name="Group 354"/>
          <p:cNvGrpSpPr/>
          <p:nvPr/>
        </p:nvGrpSpPr>
        <p:grpSpPr>
          <a:xfrm>
            <a:off x="6705600" y="3048000"/>
            <a:ext cx="325623" cy="365051"/>
            <a:chOff x="4419600" y="2133600"/>
            <a:chExt cx="325623" cy="365051"/>
          </a:xfrm>
        </p:grpSpPr>
        <p:pic>
          <p:nvPicPr>
            <p:cNvPr id="36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66" name="Can 365"/>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356" name="Group 355"/>
          <p:cNvGrpSpPr/>
          <p:nvPr/>
        </p:nvGrpSpPr>
        <p:grpSpPr>
          <a:xfrm>
            <a:off x="6705600" y="3505200"/>
            <a:ext cx="325623" cy="365051"/>
            <a:chOff x="4419600" y="2133600"/>
            <a:chExt cx="325623" cy="365051"/>
          </a:xfrm>
        </p:grpSpPr>
        <p:pic>
          <p:nvPicPr>
            <p:cNvPr id="36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64" name="Can 363"/>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357" name="Group 356"/>
          <p:cNvGrpSpPr/>
          <p:nvPr/>
        </p:nvGrpSpPr>
        <p:grpSpPr>
          <a:xfrm>
            <a:off x="6705600" y="3962400"/>
            <a:ext cx="325623" cy="365051"/>
            <a:chOff x="4419600" y="2133600"/>
            <a:chExt cx="325623" cy="365051"/>
          </a:xfrm>
        </p:grpSpPr>
        <p:pic>
          <p:nvPicPr>
            <p:cNvPr id="36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62" name="Can 361"/>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358" name="Group 357"/>
          <p:cNvGrpSpPr/>
          <p:nvPr/>
        </p:nvGrpSpPr>
        <p:grpSpPr>
          <a:xfrm>
            <a:off x="6705600" y="4419600"/>
            <a:ext cx="325623" cy="365051"/>
            <a:chOff x="4419600" y="2133600"/>
            <a:chExt cx="325623" cy="365051"/>
          </a:xfrm>
        </p:grpSpPr>
        <p:pic>
          <p:nvPicPr>
            <p:cNvPr id="35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60" name="Can 359"/>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sp>
        <p:nvSpPr>
          <p:cNvPr id="123" name="Rounded Rectangle 122"/>
          <p:cNvSpPr/>
          <p:nvPr/>
        </p:nvSpPr>
        <p:spPr bwMode="auto">
          <a:xfrm>
            <a:off x="2819400" y="3733800"/>
            <a:ext cx="1143000" cy="533400"/>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200" dirty="0" smtClean="0">
                <a:solidFill>
                  <a:schemeClr val="tx1"/>
                </a:solidFill>
              </a:rPr>
              <a:t>SQL Azure</a:t>
            </a:r>
          </a:p>
          <a:p>
            <a:pPr algn="ctr" defTabSz="914099"/>
            <a:r>
              <a:rPr lang="en-US" sz="1200" dirty="0" smtClean="0">
                <a:solidFill>
                  <a:schemeClr val="tx1"/>
                </a:solidFill>
              </a:rPr>
              <a:t>TDS</a:t>
            </a:r>
          </a:p>
        </p:txBody>
      </p:sp>
      <p:sp>
        <p:nvSpPr>
          <p:cNvPr id="3" name="Rounded Rectangle 2"/>
          <p:cNvSpPr/>
          <p:nvPr/>
        </p:nvSpPr>
        <p:spPr bwMode="auto">
          <a:xfrm>
            <a:off x="381000" y="3505200"/>
            <a:ext cx="1371600" cy="990600"/>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solidFill>
                  <a:schemeClr val="tx1"/>
                </a:solidFill>
              </a:rPr>
              <a:t>Your App</a:t>
            </a:r>
          </a:p>
        </p:txBody>
      </p:sp>
      <p:sp>
        <p:nvSpPr>
          <p:cNvPr id="10" name="TextBox 9"/>
          <p:cNvSpPr txBox="1"/>
          <p:nvPr/>
        </p:nvSpPr>
        <p:spPr>
          <a:xfrm>
            <a:off x="228600" y="5410200"/>
            <a:ext cx="3286028" cy="369332"/>
          </a:xfrm>
          <a:prstGeom prst="rect">
            <a:avLst/>
          </a:prstGeom>
          <a:noFill/>
        </p:spPr>
        <p:txBody>
          <a:bodyPr wrap="none" lIns="0" tIns="0" rIns="0" bIns="0" rtlCol="0">
            <a:spAutoFit/>
          </a:bodyPr>
          <a:lstStyle/>
          <a:p>
            <a:r>
              <a:rPr lang="en-US" sz="2400" b="1" dirty="0" smtClean="0">
                <a:solidFill>
                  <a:schemeClr val="accent3"/>
                </a:solidFill>
              </a:rPr>
              <a:t>Change Connection String</a:t>
            </a:r>
          </a:p>
        </p:txBody>
      </p:sp>
      <p:cxnSp>
        <p:nvCxnSpPr>
          <p:cNvPr id="12" name="Curved Connector 11"/>
          <p:cNvCxnSpPr/>
          <p:nvPr/>
        </p:nvCxnSpPr>
        <p:spPr>
          <a:xfrm rot="16200000" flipV="1">
            <a:off x="1135053" y="4884746"/>
            <a:ext cx="762000" cy="288907"/>
          </a:xfrm>
          <a:prstGeom prst="curvedConnector3">
            <a:avLst>
              <a:gd name="adj1" fmla="val 55217"/>
            </a:avLst>
          </a:prstGeom>
          <a:ln>
            <a:tailEnd type="arrow"/>
          </a:ln>
        </p:spPr>
        <p:style>
          <a:lnRef idx="3">
            <a:schemeClr val="dk1"/>
          </a:lnRef>
          <a:fillRef idx="0">
            <a:schemeClr val="dk1"/>
          </a:fillRef>
          <a:effectRef idx="2">
            <a:schemeClr val="dk1"/>
          </a:effectRef>
          <a:fontRef idx="minor">
            <a:schemeClr val="tx1"/>
          </a:fontRef>
        </p:style>
      </p:cxnSp>
      <p:cxnSp>
        <p:nvCxnSpPr>
          <p:cNvPr id="18" name=" 17"/>
          <p:cNvCxnSpPr>
            <a:stCxn id="123" idx="3"/>
            <a:endCxn id="218" idx="3"/>
          </p:cNvCxnSpPr>
          <p:nvPr/>
        </p:nvCxnSpPr>
        <p:spPr>
          <a:xfrm flipV="1">
            <a:off x="3962400" y="2498651"/>
            <a:ext cx="1075661" cy="1501849"/>
          </a:xfrm>
          <a:prstGeom prst="curvedConnector2">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20" name="Curved Connector 19"/>
          <p:cNvCxnSpPr>
            <a:stCxn id="3" idx="3"/>
            <a:endCxn id="123" idx="1"/>
          </p:cNvCxnSpPr>
          <p:nvPr/>
        </p:nvCxnSpPr>
        <p:spPr>
          <a:xfrm>
            <a:off x="1752600" y="4000500"/>
            <a:ext cx="1066800" cy="1588"/>
          </a:xfrm>
          <a:prstGeom prst="curvedConnector3">
            <a:avLst/>
          </a:prstGeom>
          <a:ln>
            <a:headEnd type="arrow"/>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2266770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20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2000"/>
                                        <p:tgtEl>
                                          <p:spTgt spid="20"/>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SQL Azure</a:t>
            </a:r>
            <a:endParaRPr lang="en-US" dirty="0"/>
          </a:p>
        </p:txBody>
      </p:sp>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206193594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2" name="Picture 2" descr="C:\Users\daiken\AppData\Local\Microsoft\Windows\Temporary Internet Files\Content.IE5\UWY6LG0D\MCj04348450000[1].png"/>
          <p:cNvPicPr>
            <a:picLocks noChangeAspect="1" noChangeArrowheads="1"/>
          </p:cNvPicPr>
          <p:nvPr/>
        </p:nvPicPr>
        <p:blipFill>
          <a:blip r:embed="rId2"/>
          <a:srcRect/>
          <a:stretch>
            <a:fillRect/>
          </a:stretch>
        </p:blipFill>
        <p:spPr bwMode="auto">
          <a:xfrm>
            <a:off x="4724400" y="4343400"/>
            <a:ext cx="1145231" cy="1145231"/>
          </a:xfrm>
          <a:prstGeom prst="rect">
            <a:avLst/>
          </a:prstGeom>
          <a:noFill/>
        </p:spPr>
      </p:pic>
      <p:pic>
        <p:nvPicPr>
          <p:cNvPr id="21" name="Picture 2" descr="C:\Users\daiken\AppData\Local\Microsoft\Windows\Temporary Internet Files\Content.IE5\UWY6LG0D\MCj04348450000[1].png"/>
          <p:cNvPicPr>
            <a:picLocks noChangeAspect="1" noChangeArrowheads="1"/>
          </p:cNvPicPr>
          <p:nvPr/>
        </p:nvPicPr>
        <p:blipFill>
          <a:blip r:embed="rId2"/>
          <a:srcRect/>
          <a:stretch>
            <a:fillRect/>
          </a:stretch>
        </p:blipFill>
        <p:spPr bwMode="auto">
          <a:xfrm>
            <a:off x="4800600" y="3048000"/>
            <a:ext cx="1145231" cy="1145231"/>
          </a:xfrm>
          <a:prstGeom prst="rect">
            <a:avLst/>
          </a:prstGeom>
          <a:noFill/>
        </p:spPr>
      </p:pic>
      <p:pic>
        <p:nvPicPr>
          <p:cNvPr id="20" name="Picture 2" descr="C:\Users\daiken\AppData\Local\Microsoft\Windows\Temporary Internet Files\Content.IE5\UWY6LG0D\MCj04348450000[1].png"/>
          <p:cNvPicPr>
            <a:picLocks noChangeAspect="1" noChangeArrowheads="1"/>
          </p:cNvPicPr>
          <p:nvPr/>
        </p:nvPicPr>
        <p:blipFill>
          <a:blip r:embed="rId2"/>
          <a:srcRect/>
          <a:stretch>
            <a:fillRect/>
          </a:stretch>
        </p:blipFill>
        <p:spPr bwMode="auto">
          <a:xfrm>
            <a:off x="4800600" y="1752600"/>
            <a:ext cx="1145231" cy="1145231"/>
          </a:xfrm>
          <a:prstGeom prst="rect">
            <a:avLst/>
          </a:prstGeom>
          <a:noFill/>
        </p:spPr>
      </p:pic>
      <p:sp>
        <p:nvSpPr>
          <p:cNvPr id="2" name="Title 1"/>
          <p:cNvSpPr>
            <a:spLocks noGrp="1"/>
          </p:cNvSpPr>
          <p:nvPr>
            <p:ph type="title"/>
          </p:nvPr>
        </p:nvSpPr>
        <p:spPr/>
        <p:txBody>
          <a:bodyPr/>
          <a:lstStyle/>
          <a:p>
            <a:r>
              <a:rPr lang="en-US" dirty="0" smtClean="0"/>
              <a:t>Database Replicas</a:t>
            </a:r>
            <a:endParaRPr lang="en-US" dirty="0"/>
          </a:p>
        </p:txBody>
      </p:sp>
      <p:pic>
        <p:nvPicPr>
          <p:cNvPr id="5" name="Picture 2" descr="C:\Users\daiken\AppData\Local\Microsoft\Windows\Temporary Internet Files\Content.IE5\UWY6LG0D\MCj04348450000[1].png"/>
          <p:cNvPicPr>
            <a:picLocks noChangeAspect="1" noChangeArrowheads="1"/>
          </p:cNvPicPr>
          <p:nvPr/>
        </p:nvPicPr>
        <p:blipFill>
          <a:blip r:embed="rId2"/>
          <a:srcRect/>
          <a:stretch>
            <a:fillRect/>
          </a:stretch>
        </p:blipFill>
        <p:spPr bwMode="auto">
          <a:xfrm>
            <a:off x="2895600" y="2743200"/>
            <a:ext cx="1145231" cy="1145231"/>
          </a:xfrm>
          <a:prstGeom prst="rect">
            <a:avLst/>
          </a:prstGeom>
          <a:noFill/>
        </p:spPr>
      </p:pic>
      <p:sp>
        <p:nvSpPr>
          <p:cNvPr id="6" name="Can 5"/>
          <p:cNvSpPr/>
          <p:nvPr/>
        </p:nvSpPr>
        <p:spPr bwMode="auto">
          <a:xfrm>
            <a:off x="5410200" y="1905000"/>
            <a:ext cx="990600" cy="838200"/>
          </a:xfrm>
          <a:prstGeom prst="can">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dirty="0" smtClean="0">
                <a:solidFill>
                  <a:schemeClr val="tx1"/>
                </a:solidFill>
              </a:rPr>
              <a:t>Replica 1</a:t>
            </a:r>
          </a:p>
        </p:txBody>
      </p:sp>
      <p:sp>
        <p:nvSpPr>
          <p:cNvPr id="7" name="Can 6"/>
          <p:cNvSpPr/>
          <p:nvPr/>
        </p:nvSpPr>
        <p:spPr bwMode="auto">
          <a:xfrm>
            <a:off x="5410200" y="3200400"/>
            <a:ext cx="990600" cy="838200"/>
          </a:xfrm>
          <a:prstGeom prst="can">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dirty="0">
                <a:solidFill>
                  <a:schemeClr val="tx1"/>
                </a:solidFill>
              </a:rPr>
              <a:t>Replica </a:t>
            </a:r>
            <a:r>
              <a:rPr lang="en-US" sz="1600" dirty="0" smtClean="0">
                <a:solidFill>
                  <a:schemeClr val="tx1"/>
                </a:solidFill>
              </a:rPr>
              <a:t>2</a:t>
            </a:r>
            <a:endParaRPr lang="en-US" sz="1600" dirty="0">
              <a:solidFill>
                <a:schemeClr val="tx1"/>
              </a:solidFill>
            </a:endParaRPr>
          </a:p>
        </p:txBody>
      </p:sp>
      <p:sp>
        <p:nvSpPr>
          <p:cNvPr id="8" name="Can 7"/>
          <p:cNvSpPr/>
          <p:nvPr/>
        </p:nvSpPr>
        <p:spPr bwMode="auto">
          <a:xfrm>
            <a:off x="5410200" y="4495800"/>
            <a:ext cx="990600" cy="838200"/>
          </a:xfrm>
          <a:prstGeom prst="can">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dirty="0">
                <a:solidFill>
                  <a:schemeClr val="tx1"/>
                </a:solidFill>
              </a:rPr>
              <a:t>Replica </a:t>
            </a:r>
            <a:r>
              <a:rPr lang="en-US" sz="1600" dirty="0" smtClean="0">
                <a:solidFill>
                  <a:schemeClr val="tx1"/>
                </a:solidFill>
              </a:rPr>
              <a:t>3</a:t>
            </a:r>
            <a:endParaRPr lang="en-US" sz="1600" dirty="0">
              <a:solidFill>
                <a:schemeClr val="tx1"/>
              </a:solidFill>
            </a:endParaRPr>
          </a:p>
        </p:txBody>
      </p:sp>
      <p:sp>
        <p:nvSpPr>
          <p:cNvPr id="9" name="Can 8"/>
          <p:cNvSpPr/>
          <p:nvPr/>
        </p:nvSpPr>
        <p:spPr bwMode="auto">
          <a:xfrm>
            <a:off x="3429000" y="3429000"/>
            <a:ext cx="762000" cy="762000"/>
          </a:xfrm>
          <a:prstGeom prst="can">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solidFill>
                  <a:schemeClr val="tx1"/>
                </a:solidFill>
              </a:rPr>
              <a:t>DB</a:t>
            </a:r>
          </a:p>
        </p:txBody>
      </p:sp>
      <p:cxnSp>
        <p:nvCxnSpPr>
          <p:cNvPr id="11" name="Straight Arrow Connector 10"/>
          <p:cNvCxnSpPr>
            <a:endCxn id="6" idx="2"/>
          </p:cNvCxnSpPr>
          <p:nvPr/>
        </p:nvCxnSpPr>
        <p:spPr>
          <a:xfrm rot="5400000" flipH="1" flipV="1">
            <a:off x="4057650" y="2457450"/>
            <a:ext cx="1485900" cy="12192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3" name="Straight Arrow Connector 12"/>
          <p:cNvCxnSpPr>
            <a:stCxn id="6" idx="3"/>
            <a:endCxn id="7" idx="1"/>
          </p:cNvCxnSpPr>
          <p:nvPr/>
        </p:nvCxnSpPr>
        <p:spPr>
          <a:xfrm rot="5400000">
            <a:off x="5676900" y="2971800"/>
            <a:ext cx="457200" cy="158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17" name="Right Arrow 16"/>
          <p:cNvSpPr/>
          <p:nvPr/>
        </p:nvSpPr>
        <p:spPr bwMode="auto">
          <a:xfrm>
            <a:off x="914400" y="3124200"/>
            <a:ext cx="1676400" cy="609600"/>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
        <p:nvSpPr>
          <p:cNvPr id="18" name="TextBox 17"/>
          <p:cNvSpPr txBox="1"/>
          <p:nvPr/>
        </p:nvSpPr>
        <p:spPr>
          <a:xfrm>
            <a:off x="2743200" y="1447800"/>
            <a:ext cx="1627240" cy="276999"/>
          </a:xfrm>
          <a:prstGeom prst="rect">
            <a:avLst/>
          </a:prstGeom>
          <a:noFill/>
        </p:spPr>
        <p:txBody>
          <a:bodyPr wrap="none" lIns="0" tIns="0" rIns="0" bIns="0" rtlCol="0">
            <a:spAutoFit/>
          </a:bodyPr>
          <a:lstStyle/>
          <a:p>
            <a:r>
              <a:rPr lang="en-US" dirty="0" smtClean="0">
                <a:gradFill>
                  <a:gsLst>
                    <a:gs pos="0">
                      <a:schemeClr val="tx1"/>
                    </a:gs>
                    <a:gs pos="86000">
                      <a:schemeClr val="tx1"/>
                    </a:gs>
                  </a:gsLst>
                  <a:lin ang="5400000" scaled="0"/>
                </a:gradFill>
              </a:rPr>
              <a:t>Single Database</a:t>
            </a:r>
          </a:p>
        </p:txBody>
      </p:sp>
      <p:sp>
        <p:nvSpPr>
          <p:cNvPr id="19" name="TextBox 18"/>
          <p:cNvSpPr txBox="1"/>
          <p:nvPr/>
        </p:nvSpPr>
        <p:spPr>
          <a:xfrm>
            <a:off x="5029200" y="1447800"/>
            <a:ext cx="1724831" cy="276999"/>
          </a:xfrm>
          <a:prstGeom prst="rect">
            <a:avLst/>
          </a:prstGeom>
          <a:noFill/>
        </p:spPr>
        <p:txBody>
          <a:bodyPr wrap="none" lIns="0" tIns="0" rIns="0" bIns="0" rtlCol="0">
            <a:spAutoFit/>
          </a:bodyPr>
          <a:lstStyle/>
          <a:p>
            <a:r>
              <a:rPr lang="en-US" dirty="0" smtClean="0">
                <a:gradFill>
                  <a:gsLst>
                    <a:gs pos="0">
                      <a:schemeClr val="tx1"/>
                    </a:gs>
                    <a:gs pos="86000">
                      <a:schemeClr val="tx1"/>
                    </a:gs>
                  </a:gsLst>
                  <a:lin ang="5400000" scaled="0"/>
                </a:gradFill>
              </a:rPr>
              <a:t>Multiple Replicas</a:t>
            </a:r>
          </a:p>
        </p:txBody>
      </p:sp>
      <p:cxnSp>
        <p:nvCxnSpPr>
          <p:cNvPr id="27" name="Curved Connector 26"/>
          <p:cNvCxnSpPr>
            <a:stCxn id="6" idx="4"/>
            <a:endCxn id="8" idx="4"/>
          </p:cNvCxnSpPr>
          <p:nvPr/>
        </p:nvCxnSpPr>
        <p:spPr>
          <a:xfrm>
            <a:off x="6400800" y="2324100"/>
            <a:ext cx="1588" cy="2590800"/>
          </a:xfrm>
          <a:prstGeom prst="curvedConnector3">
            <a:avLst>
              <a:gd name="adj1" fmla="val 34423929"/>
            </a:avLst>
          </a:prstGeom>
          <a:ln>
            <a:tailEnd type="arrow"/>
          </a:ln>
        </p:spPr>
        <p:style>
          <a:lnRef idx="3">
            <a:schemeClr val="accent4"/>
          </a:lnRef>
          <a:fillRef idx="0">
            <a:schemeClr val="accent4"/>
          </a:fillRef>
          <a:effectRef idx="2">
            <a:schemeClr val="accent4"/>
          </a:effectRef>
          <a:fontRef idx="minor">
            <a:schemeClr val="tx1"/>
          </a:fontRef>
        </p:style>
      </p:cxnSp>
      <p:sp>
        <p:nvSpPr>
          <p:cNvPr id="30" name="TextBox 29"/>
          <p:cNvSpPr txBox="1"/>
          <p:nvPr/>
        </p:nvSpPr>
        <p:spPr>
          <a:xfrm>
            <a:off x="6477000" y="1981200"/>
            <a:ext cx="2124684" cy="369332"/>
          </a:xfrm>
          <a:prstGeom prst="rect">
            <a:avLst/>
          </a:prstGeom>
          <a:noFill/>
        </p:spPr>
        <p:txBody>
          <a:bodyPr wrap="none" lIns="0" tIns="0" rIns="0" bIns="0" rtlCol="0">
            <a:spAutoFit/>
          </a:bodyPr>
          <a:lstStyle/>
          <a:p>
            <a:r>
              <a:rPr lang="en-US" sz="2400" b="1" dirty="0" smtClean="0">
                <a:gradFill>
                  <a:gsLst>
                    <a:gs pos="0">
                      <a:schemeClr val="tx1"/>
                    </a:gs>
                    <a:gs pos="86000">
                      <a:schemeClr val="tx1"/>
                    </a:gs>
                  </a:gsLst>
                  <a:lin ang="5400000" scaled="0"/>
                </a:gradFill>
              </a:rPr>
              <a:t>Single Primary</a:t>
            </a:r>
          </a:p>
        </p:txBody>
      </p:sp>
    </p:spTree>
    <p:extLst>
      <p:ext uri="{BB962C8B-B14F-4D97-AF65-F5344CB8AC3E}">
        <p14:creationId xmlns:p14="http://schemas.microsoft.com/office/powerpoint/2010/main" val="94189217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20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20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0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20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20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2000"/>
                                        <p:tgtEl>
                                          <p:spTgt spid="19"/>
                                        </p:tgtEl>
                                      </p:cBhvr>
                                    </p:animEffect>
                                  </p:childTnLst>
                                </p:cTn>
                              </p:par>
                              <p:par>
                                <p:cTn id="23" presetID="10"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2000"/>
                                        <p:tgtEl>
                                          <p:spTgt spid="22"/>
                                        </p:tgtEl>
                                      </p:cBhvr>
                                    </p:animEffect>
                                  </p:childTnLst>
                                </p:cTn>
                              </p:par>
                              <p:par>
                                <p:cTn id="26" presetID="10"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20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2000"/>
                                        <p:tgtEl>
                                          <p:spTgt spid="27"/>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20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9" grpId="0"/>
      <p:bldP spid="30" grpId="0"/>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Rounded Rectangle 26"/>
          <p:cNvSpPr/>
          <p:nvPr/>
        </p:nvSpPr>
        <p:spPr bwMode="auto">
          <a:xfrm>
            <a:off x="4343400" y="3581400"/>
            <a:ext cx="3886200" cy="22098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a:r>
              <a:rPr lang="en-US" sz="2400" dirty="0" smtClean="0">
                <a:solidFill>
                  <a:schemeClr val="tx1"/>
                </a:solidFill>
              </a:rPr>
              <a:t>Hardware Boundary</a:t>
            </a:r>
          </a:p>
        </p:txBody>
      </p:sp>
      <p:sp>
        <p:nvSpPr>
          <p:cNvPr id="26" name="Rounded Rectangle 25"/>
          <p:cNvSpPr/>
          <p:nvPr/>
        </p:nvSpPr>
        <p:spPr bwMode="auto">
          <a:xfrm>
            <a:off x="4343400" y="1295400"/>
            <a:ext cx="3886200" cy="22098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a:r>
              <a:rPr lang="en-US" sz="2400" dirty="0" smtClean="0">
                <a:solidFill>
                  <a:schemeClr val="tx1"/>
                </a:solidFill>
              </a:rPr>
              <a:t>Hardware Boundary</a:t>
            </a:r>
          </a:p>
        </p:txBody>
      </p:sp>
      <p:sp>
        <p:nvSpPr>
          <p:cNvPr id="25" name="Rounded Rectangle 24"/>
          <p:cNvSpPr/>
          <p:nvPr/>
        </p:nvSpPr>
        <p:spPr bwMode="auto">
          <a:xfrm>
            <a:off x="381000" y="3581400"/>
            <a:ext cx="3886200" cy="22098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a:r>
              <a:rPr lang="en-US" sz="2400" dirty="0" smtClean="0">
                <a:solidFill>
                  <a:schemeClr val="tx1"/>
                </a:solidFill>
              </a:rPr>
              <a:t>Hardware Boundary</a:t>
            </a:r>
          </a:p>
        </p:txBody>
      </p:sp>
      <p:sp>
        <p:nvSpPr>
          <p:cNvPr id="24" name="Rounded Rectangle 23"/>
          <p:cNvSpPr/>
          <p:nvPr/>
        </p:nvSpPr>
        <p:spPr bwMode="auto">
          <a:xfrm>
            <a:off x="381000" y="1295400"/>
            <a:ext cx="3886200" cy="22098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a:r>
              <a:rPr lang="en-US" sz="2400" dirty="0" smtClean="0">
                <a:solidFill>
                  <a:schemeClr val="tx1"/>
                </a:solidFill>
              </a:rPr>
              <a:t>Hardware Boundary</a:t>
            </a:r>
          </a:p>
        </p:txBody>
      </p:sp>
      <p:sp>
        <p:nvSpPr>
          <p:cNvPr id="2" name="Title 1"/>
          <p:cNvSpPr>
            <a:spLocks noGrp="1"/>
          </p:cNvSpPr>
          <p:nvPr>
            <p:ph type="title"/>
          </p:nvPr>
        </p:nvSpPr>
        <p:spPr/>
        <p:txBody>
          <a:bodyPr/>
          <a:lstStyle/>
          <a:p>
            <a:r>
              <a:rPr lang="en-US" dirty="0" smtClean="0"/>
              <a:t>Shared Environment</a:t>
            </a:r>
            <a:endParaRPr lang="en-US" dirty="0"/>
          </a:p>
        </p:txBody>
      </p:sp>
      <p:pic>
        <p:nvPicPr>
          <p:cNvPr id="5" name="Picture 4" descr="C:\Users\daiken\AppData\Local\Microsoft\Windows\Temporary Internet Files\Content.IE5\UWY6LG0D\MCj04348450000[1].png"/>
          <p:cNvPicPr>
            <a:picLocks noChangeAspect="1" noChangeArrowheads="1"/>
          </p:cNvPicPr>
          <p:nvPr/>
        </p:nvPicPr>
        <p:blipFill>
          <a:blip r:embed="rId2"/>
          <a:srcRect/>
          <a:stretch>
            <a:fillRect/>
          </a:stretch>
        </p:blipFill>
        <p:spPr bwMode="auto">
          <a:xfrm>
            <a:off x="533400" y="3810000"/>
            <a:ext cx="1145231" cy="1145231"/>
          </a:xfrm>
          <a:prstGeom prst="rect">
            <a:avLst/>
          </a:prstGeom>
          <a:noFill/>
        </p:spPr>
      </p:pic>
      <p:pic>
        <p:nvPicPr>
          <p:cNvPr id="6" name="Picture 5" descr="C:\Users\daiken\AppData\Local\Microsoft\Windows\Temporary Internet Files\Content.IE5\UWY6LG0D\MCj04348450000[1].png"/>
          <p:cNvPicPr>
            <a:picLocks noChangeAspect="1" noChangeArrowheads="1"/>
          </p:cNvPicPr>
          <p:nvPr/>
        </p:nvPicPr>
        <p:blipFill>
          <a:blip r:embed="rId2"/>
          <a:srcRect/>
          <a:stretch>
            <a:fillRect/>
          </a:stretch>
        </p:blipFill>
        <p:spPr bwMode="auto">
          <a:xfrm>
            <a:off x="2616200" y="3810000"/>
            <a:ext cx="1145231" cy="1145231"/>
          </a:xfrm>
          <a:prstGeom prst="rect">
            <a:avLst/>
          </a:prstGeom>
          <a:noFill/>
        </p:spPr>
      </p:pic>
      <p:pic>
        <p:nvPicPr>
          <p:cNvPr id="7" name="Picture 6" descr="C:\Users\daiken\AppData\Local\Microsoft\Windows\Temporary Internet Files\Content.IE5\UWY6LG0D\MCj04348450000[1].png"/>
          <p:cNvPicPr>
            <a:picLocks noChangeAspect="1" noChangeArrowheads="1"/>
          </p:cNvPicPr>
          <p:nvPr/>
        </p:nvPicPr>
        <p:blipFill>
          <a:blip r:embed="rId2"/>
          <a:srcRect/>
          <a:stretch>
            <a:fillRect/>
          </a:stretch>
        </p:blipFill>
        <p:spPr bwMode="auto">
          <a:xfrm>
            <a:off x="4699000" y="3810000"/>
            <a:ext cx="1145231" cy="1145231"/>
          </a:xfrm>
          <a:prstGeom prst="rect">
            <a:avLst/>
          </a:prstGeom>
          <a:noFill/>
        </p:spPr>
      </p:pic>
      <p:pic>
        <p:nvPicPr>
          <p:cNvPr id="8" name="Picture 7" descr="C:\Users\daiken\AppData\Local\Microsoft\Windows\Temporary Internet Files\Content.IE5\UWY6LG0D\MCj04348450000[1].png"/>
          <p:cNvPicPr>
            <a:picLocks noChangeAspect="1" noChangeArrowheads="1"/>
          </p:cNvPicPr>
          <p:nvPr/>
        </p:nvPicPr>
        <p:blipFill>
          <a:blip r:embed="rId2"/>
          <a:srcRect/>
          <a:stretch>
            <a:fillRect/>
          </a:stretch>
        </p:blipFill>
        <p:spPr bwMode="auto">
          <a:xfrm>
            <a:off x="6781800" y="3810000"/>
            <a:ext cx="1145231" cy="1145231"/>
          </a:xfrm>
          <a:prstGeom prst="rect">
            <a:avLst/>
          </a:prstGeom>
          <a:noFill/>
        </p:spPr>
      </p:pic>
      <p:pic>
        <p:nvPicPr>
          <p:cNvPr id="9" name="Picture 8" descr="C:\Users\daiken\AppData\Local\Microsoft\Windows\Temporary Internet Files\Content.IE5\UWY6LG0D\MCj04348450000[1].png"/>
          <p:cNvPicPr>
            <a:picLocks noChangeAspect="1" noChangeArrowheads="1"/>
          </p:cNvPicPr>
          <p:nvPr/>
        </p:nvPicPr>
        <p:blipFill>
          <a:blip r:embed="rId2"/>
          <a:srcRect/>
          <a:stretch>
            <a:fillRect/>
          </a:stretch>
        </p:blipFill>
        <p:spPr bwMode="auto">
          <a:xfrm>
            <a:off x="533400" y="1600200"/>
            <a:ext cx="1145231" cy="1145231"/>
          </a:xfrm>
          <a:prstGeom prst="rect">
            <a:avLst/>
          </a:prstGeom>
          <a:noFill/>
        </p:spPr>
      </p:pic>
      <p:pic>
        <p:nvPicPr>
          <p:cNvPr id="10" name="Picture 9" descr="C:\Users\daiken\AppData\Local\Microsoft\Windows\Temporary Internet Files\Content.IE5\UWY6LG0D\MCj04348450000[1].png"/>
          <p:cNvPicPr>
            <a:picLocks noChangeAspect="1" noChangeArrowheads="1"/>
          </p:cNvPicPr>
          <p:nvPr/>
        </p:nvPicPr>
        <p:blipFill>
          <a:blip r:embed="rId2"/>
          <a:srcRect/>
          <a:stretch>
            <a:fillRect/>
          </a:stretch>
        </p:blipFill>
        <p:spPr bwMode="auto">
          <a:xfrm>
            <a:off x="2616200" y="1600200"/>
            <a:ext cx="1145231" cy="1145231"/>
          </a:xfrm>
          <a:prstGeom prst="rect">
            <a:avLst/>
          </a:prstGeom>
          <a:noFill/>
        </p:spPr>
      </p:pic>
      <p:pic>
        <p:nvPicPr>
          <p:cNvPr id="11" name="Picture 10" descr="C:\Users\daiken\AppData\Local\Microsoft\Windows\Temporary Internet Files\Content.IE5\UWY6LG0D\MCj04348450000[1].png"/>
          <p:cNvPicPr>
            <a:picLocks noChangeAspect="1" noChangeArrowheads="1"/>
          </p:cNvPicPr>
          <p:nvPr/>
        </p:nvPicPr>
        <p:blipFill>
          <a:blip r:embed="rId2"/>
          <a:srcRect/>
          <a:stretch>
            <a:fillRect/>
          </a:stretch>
        </p:blipFill>
        <p:spPr bwMode="auto">
          <a:xfrm>
            <a:off x="4699000" y="1600200"/>
            <a:ext cx="1145231" cy="1145231"/>
          </a:xfrm>
          <a:prstGeom prst="rect">
            <a:avLst/>
          </a:prstGeom>
          <a:noFill/>
        </p:spPr>
      </p:pic>
      <p:pic>
        <p:nvPicPr>
          <p:cNvPr id="12" name="Picture 11" descr="C:\Users\daiken\AppData\Local\Microsoft\Windows\Temporary Internet Files\Content.IE5\UWY6LG0D\MCj04348450000[1].png"/>
          <p:cNvPicPr>
            <a:picLocks noChangeAspect="1" noChangeArrowheads="1"/>
          </p:cNvPicPr>
          <p:nvPr/>
        </p:nvPicPr>
        <p:blipFill>
          <a:blip r:embed="rId2"/>
          <a:srcRect/>
          <a:stretch>
            <a:fillRect/>
          </a:stretch>
        </p:blipFill>
        <p:spPr bwMode="auto">
          <a:xfrm>
            <a:off x="6781800" y="1600200"/>
            <a:ext cx="1145231" cy="1145231"/>
          </a:xfrm>
          <a:prstGeom prst="rect">
            <a:avLst/>
          </a:prstGeom>
          <a:noFill/>
        </p:spPr>
      </p:pic>
      <p:sp>
        <p:nvSpPr>
          <p:cNvPr id="13" name="Can 12"/>
          <p:cNvSpPr/>
          <p:nvPr/>
        </p:nvSpPr>
        <p:spPr bwMode="auto">
          <a:xfrm>
            <a:off x="7162800" y="4343400"/>
            <a:ext cx="609600" cy="609600"/>
          </a:xfrm>
          <a:prstGeom prst="can">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dirty="0" smtClean="0">
                <a:solidFill>
                  <a:schemeClr val="tx1"/>
                </a:solidFill>
              </a:rPr>
              <a:t>B</a:t>
            </a:r>
          </a:p>
        </p:txBody>
      </p:sp>
      <p:sp>
        <p:nvSpPr>
          <p:cNvPr id="14" name="Can 13"/>
          <p:cNvSpPr/>
          <p:nvPr/>
        </p:nvSpPr>
        <p:spPr bwMode="auto">
          <a:xfrm>
            <a:off x="1295400" y="4267200"/>
            <a:ext cx="609600" cy="609600"/>
          </a:xfrm>
          <a:prstGeom prst="can">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dirty="0" smtClean="0">
                <a:solidFill>
                  <a:schemeClr val="tx1"/>
                </a:solidFill>
              </a:rPr>
              <a:t>C</a:t>
            </a:r>
          </a:p>
        </p:txBody>
      </p:sp>
      <p:sp>
        <p:nvSpPr>
          <p:cNvPr id="15" name="Can 14"/>
          <p:cNvSpPr/>
          <p:nvPr/>
        </p:nvSpPr>
        <p:spPr bwMode="auto">
          <a:xfrm>
            <a:off x="3429000" y="2133600"/>
            <a:ext cx="609600" cy="609600"/>
          </a:xfrm>
          <a:prstGeom prst="can">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dirty="0" smtClean="0">
                <a:solidFill>
                  <a:schemeClr val="tx1"/>
                </a:solidFill>
              </a:rPr>
              <a:t>D</a:t>
            </a:r>
          </a:p>
        </p:txBody>
      </p:sp>
      <p:sp>
        <p:nvSpPr>
          <p:cNvPr id="16" name="Can 15"/>
          <p:cNvSpPr/>
          <p:nvPr/>
        </p:nvSpPr>
        <p:spPr bwMode="auto">
          <a:xfrm>
            <a:off x="990600" y="4495800"/>
            <a:ext cx="609600" cy="609600"/>
          </a:xfrm>
          <a:prstGeom prst="can">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dirty="0">
                <a:solidFill>
                  <a:schemeClr val="tx1"/>
                </a:solidFill>
              </a:rPr>
              <a:t>A</a:t>
            </a:r>
            <a:endParaRPr lang="en-US" sz="1600" dirty="0" smtClean="0">
              <a:solidFill>
                <a:schemeClr val="tx1"/>
              </a:solidFill>
            </a:endParaRPr>
          </a:p>
        </p:txBody>
      </p:sp>
      <p:sp>
        <p:nvSpPr>
          <p:cNvPr id="17" name="Can 16"/>
          <p:cNvSpPr/>
          <p:nvPr/>
        </p:nvSpPr>
        <p:spPr bwMode="auto">
          <a:xfrm>
            <a:off x="5029200" y="4419600"/>
            <a:ext cx="609600" cy="609600"/>
          </a:xfrm>
          <a:prstGeom prst="can">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dirty="0">
                <a:solidFill>
                  <a:schemeClr val="tx1"/>
                </a:solidFill>
              </a:rPr>
              <a:t>A</a:t>
            </a:r>
            <a:endParaRPr lang="en-US" sz="1600" dirty="0" smtClean="0">
              <a:solidFill>
                <a:schemeClr val="tx1"/>
              </a:solidFill>
            </a:endParaRPr>
          </a:p>
        </p:txBody>
      </p:sp>
      <p:sp>
        <p:nvSpPr>
          <p:cNvPr id="18" name="Can 17"/>
          <p:cNvSpPr/>
          <p:nvPr/>
        </p:nvSpPr>
        <p:spPr bwMode="auto">
          <a:xfrm>
            <a:off x="3048000" y="2286000"/>
            <a:ext cx="609600" cy="609600"/>
          </a:xfrm>
          <a:prstGeom prst="can">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dirty="0" smtClean="0">
                <a:solidFill>
                  <a:schemeClr val="tx1"/>
                </a:solidFill>
              </a:rPr>
              <a:t>B</a:t>
            </a:r>
          </a:p>
        </p:txBody>
      </p:sp>
      <p:sp>
        <p:nvSpPr>
          <p:cNvPr id="19" name="Can 18"/>
          <p:cNvSpPr/>
          <p:nvPr/>
        </p:nvSpPr>
        <p:spPr bwMode="auto">
          <a:xfrm>
            <a:off x="3048000" y="4495800"/>
            <a:ext cx="609600" cy="609600"/>
          </a:xfrm>
          <a:prstGeom prst="can">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dirty="0" smtClean="0">
                <a:solidFill>
                  <a:schemeClr val="tx1"/>
                </a:solidFill>
              </a:rPr>
              <a:t>B</a:t>
            </a:r>
          </a:p>
        </p:txBody>
      </p:sp>
      <p:sp>
        <p:nvSpPr>
          <p:cNvPr id="20" name="Can 19"/>
          <p:cNvSpPr/>
          <p:nvPr/>
        </p:nvSpPr>
        <p:spPr bwMode="auto">
          <a:xfrm>
            <a:off x="5638800" y="4191000"/>
            <a:ext cx="609600" cy="609600"/>
          </a:xfrm>
          <a:prstGeom prst="can">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dirty="0" smtClean="0">
                <a:solidFill>
                  <a:schemeClr val="tx1"/>
                </a:solidFill>
              </a:rPr>
              <a:t>C</a:t>
            </a:r>
          </a:p>
        </p:txBody>
      </p:sp>
      <p:sp>
        <p:nvSpPr>
          <p:cNvPr id="21" name="Can 20"/>
          <p:cNvSpPr/>
          <p:nvPr/>
        </p:nvSpPr>
        <p:spPr bwMode="auto">
          <a:xfrm>
            <a:off x="7391400" y="1981200"/>
            <a:ext cx="609600" cy="609600"/>
          </a:xfrm>
          <a:prstGeom prst="can">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dirty="0" smtClean="0">
                <a:solidFill>
                  <a:schemeClr val="tx1"/>
                </a:solidFill>
              </a:rPr>
              <a:t>C</a:t>
            </a:r>
          </a:p>
        </p:txBody>
      </p:sp>
      <p:sp>
        <p:nvSpPr>
          <p:cNvPr id="22" name="Can 21"/>
          <p:cNvSpPr/>
          <p:nvPr/>
        </p:nvSpPr>
        <p:spPr bwMode="auto">
          <a:xfrm>
            <a:off x="5105400" y="2286000"/>
            <a:ext cx="609600" cy="609600"/>
          </a:xfrm>
          <a:prstGeom prst="can">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dirty="0" smtClean="0">
                <a:solidFill>
                  <a:schemeClr val="tx1"/>
                </a:solidFill>
              </a:rPr>
              <a:t>D</a:t>
            </a:r>
          </a:p>
        </p:txBody>
      </p:sp>
      <p:sp>
        <p:nvSpPr>
          <p:cNvPr id="23" name="Can 22"/>
          <p:cNvSpPr/>
          <p:nvPr/>
        </p:nvSpPr>
        <p:spPr bwMode="auto">
          <a:xfrm>
            <a:off x="5486400" y="4572000"/>
            <a:ext cx="609600" cy="609600"/>
          </a:xfrm>
          <a:prstGeom prst="can">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dirty="0" smtClean="0">
                <a:solidFill>
                  <a:schemeClr val="tx1"/>
                </a:solidFill>
              </a:rPr>
              <a:t>D</a:t>
            </a:r>
          </a:p>
        </p:txBody>
      </p:sp>
      <p:sp>
        <p:nvSpPr>
          <p:cNvPr id="4" name="Can 3"/>
          <p:cNvSpPr/>
          <p:nvPr/>
        </p:nvSpPr>
        <p:spPr bwMode="auto">
          <a:xfrm>
            <a:off x="914400" y="2286000"/>
            <a:ext cx="609600" cy="609600"/>
          </a:xfrm>
          <a:prstGeom prst="can">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dirty="0">
                <a:solidFill>
                  <a:schemeClr val="tx1"/>
                </a:solidFill>
              </a:rPr>
              <a:t>A</a:t>
            </a:r>
            <a:endParaRPr lang="en-US" sz="1600" dirty="0" smtClean="0">
              <a:solidFill>
                <a:schemeClr val="tx1"/>
              </a:solidFill>
            </a:endParaRPr>
          </a:p>
        </p:txBody>
      </p:sp>
    </p:spTree>
    <p:extLst>
      <p:ext uri="{BB962C8B-B14F-4D97-AF65-F5344CB8AC3E}">
        <p14:creationId xmlns:p14="http://schemas.microsoft.com/office/powerpoint/2010/main" val="264450532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20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2000"/>
                                        <p:tgtEl>
                                          <p:spTgt spid="2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20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25" grpId="0" animBg="1"/>
      <p:bldP spid="24"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 name="Group 162"/>
          <p:cNvGrpSpPr/>
          <p:nvPr/>
        </p:nvGrpSpPr>
        <p:grpSpPr>
          <a:xfrm>
            <a:off x="381000" y="762000"/>
            <a:ext cx="8500894" cy="5543550"/>
            <a:chOff x="515938" y="742950"/>
            <a:chExt cx="11331574" cy="5543550"/>
          </a:xfrm>
        </p:grpSpPr>
        <p:grpSp>
          <p:nvGrpSpPr>
            <p:cNvPr id="5" name="Group 159"/>
            <p:cNvGrpSpPr/>
            <p:nvPr/>
          </p:nvGrpSpPr>
          <p:grpSpPr>
            <a:xfrm>
              <a:off x="515938" y="742950"/>
              <a:ext cx="11331574" cy="5276850"/>
              <a:chOff x="515938" y="742950"/>
              <a:chExt cx="11331574" cy="5276850"/>
            </a:xfrm>
          </p:grpSpPr>
          <p:grpSp>
            <p:nvGrpSpPr>
              <p:cNvPr id="6" name="Group 156"/>
              <p:cNvGrpSpPr/>
              <p:nvPr/>
            </p:nvGrpSpPr>
            <p:grpSpPr>
              <a:xfrm>
                <a:off x="515938" y="742950"/>
                <a:ext cx="11331574" cy="5276850"/>
                <a:chOff x="515938" y="742950"/>
                <a:chExt cx="11331574" cy="5276850"/>
              </a:xfrm>
            </p:grpSpPr>
            <p:pic>
              <p:nvPicPr>
                <p:cNvPr id="1026" name="Picture 2"/>
                <p:cNvPicPr>
                  <a:picLocks noChangeAspect="1" noChangeArrowheads="1"/>
                </p:cNvPicPr>
                <p:nvPr/>
              </p:nvPicPr>
              <p:blipFill>
                <a:blip r:embed="rId3"/>
                <a:srcRect/>
                <a:stretch>
                  <a:fillRect/>
                </a:stretch>
              </p:blipFill>
              <p:spPr bwMode="auto">
                <a:xfrm>
                  <a:off x="973138" y="1447800"/>
                  <a:ext cx="7152701" cy="4038600"/>
                </a:xfrm>
                <a:prstGeom prst="rect">
                  <a:avLst/>
                </a:prstGeom>
                <a:noFill/>
                <a:ln w="9525">
                  <a:noFill/>
                  <a:miter lim="800000"/>
                  <a:headEnd/>
                  <a:tailEnd/>
                </a:ln>
                <a:effectLst/>
              </p:spPr>
            </p:pic>
            <p:pic>
              <p:nvPicPr>
                <p:cNvPr id="151" name="Picture 2"/>
                <p:cNvPicPr>
                  <a:picLocks noChangeAspect="1" noChangeArrowheads="1"/>
                </p:cNvPicPr>
                <p:nvPr/>
              </p:nvPicPr>
              <p:blipFill>
                <a:blip r:embed="rId3"/>
                <a:srcRect/>
                <a:stretch>
                  <a:fillRect/>
                </a:stretch>
              </p:blipFill>
              <p:spPr bwMode="auto">
                <a:xfrm>
                  <a:off x="4504312" y="1219200"/>
                  <a:ext cx="7152701" cy="4038600"/>
                </a:xfrm>
                <a:prstGeom prst="rect">
                  <a:avLst/>
                </a:prstGeom>
                <a:noFill/>
                <a:ln w="9525">
                  <a:noFill/>
                  <a:miter lim="800000"/>
                  <a:headEnd/>
                  <a:tailEnd/>
                </a:ln>
                <a:effectLst/>
              </p:spPr>
            </p:pic>
            <p:pic>
              <p:nvPicPr>
                <p:cNvPr id="104" name="Picture 3"/>
                <p:cNvPicPr>
                  <a:picLocks noChangeAspect="1" noChangeArrowheads="1"/>
                </p:cNvPicPr>
                <p:nvPr/>
              </p:nvPicPr>
              <p:blipFill>
                <a:blip r:embed="rId4"/>
                <a:srcRect/>
                <a:stretch>
                  <a:fillRect/>
                </a:stretch>
              </p:blipFill>
              <p:spPr bwMode="auto">
                <a:xfrm>
                  <a:off x="515938" y="3276600"/>
                  <a:ext cx="5448300" cy="2743200"/>
                </a:xfrm>
                <a:prstGeom prst="rect">
                  <a:avLst/>
                </a:prstGeom>
                <a:noFill/>
                <a:ln w="9525">
                  <a:noFill/>
                  <a:miter lim="800000"/>
                  <a:headEnd/>
                  <a:tailEnd/>
                </a:ln>
                <a:effectLst/>
              </p:spPr>
            </p:pic>
            <p:pic>
              <p:nvPicPr>
                <p:cNvPr id="152" name="Picture 3"/>
                <p:cNvPicPr>
                  <a:picLocks noChangeAspect="1" noChangeArrowheads="1"/>
                </p:cNvPicPr>
                <p:nvPr/>
              </p:nvPicPr>
              <p:blipFill>
                <a:blip r:embed="rId4"/>
                <a:srcRect/>
                <a:stretch>
                  <a:fillRect/>
                </a:stretch>
              </p:blipFill>
              <p:spPr bwMode="auto">
                <a:xfrm>
                  <a:off x="2894012" y="3276600"/>
                  <a:ext cx="5448300" cy="2743200"/>
                </a:xfrm>
                <a:prstGeom prst="rect">
                  <a:avLst/>
                </a:prstGeom>
                <a:noFill/>
                <a:ln w="9525">
                  <a:noFill/>
                  <a:miter lim="800000"/>
                  <a:headEnd/>
                  <a:tailEnd/>
                </a:ln>
                <a:effectLst/>
              </p:spPr>
            </p:pic>
            <p:pic>
              <p:nvPicPr>
                <p:cNvPr id="153" name="Picture 3"/>
                <p:cNvPicPr>
                  <a:picLocks noChangeAspect="1" noChangeArrowheads="1"/>
                </p:cNvPicPr>
                <p:nvPr/>
              </p:nvPicPr>
              <p:blipFill>
                <a:blip r:embed="rId4"/>
                <a:srcRect/>
                <a:stretch>
                  <a:fillRect/>
                </a:stretch>
              </p:blipFill>
              <p:spPr bwMode="auto">
                <a:xfrm>
                  <a:off x="6399212" y="3276600"/>
                  <a:ext cx="5448300" cy="27432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lum bright="22000" contrast="1000"/>
                </a:blip>
                <a:srcRect/>
                <a:stretch>
                  <a:fillRect/>
                </a:stretch>
              </p:blipFill>
              <p:spPr bwMode="auto">
                <a:xfrm>
                  <a:off x="3427412" y="742950"/>
                  <a:ext cx="6229350" cy="2324100"/>
                </a:xfrm>
                <a:prstGeom prst="rect">
                  <a:avLst/>
                </a:prstGeom>
                <a:noFill/>
                <a:ln w="9525">
                  <a:noFill/>
                  <a:miter lim="800000"/>
                  <a:headEnd/>
                  <a:tailEnd/>
                </a:ln>
                <a:effectLst/>
              </p:spPr>
            </p:pic>
          </p:grpSp>
          <p:pic>
            <p:nvPicPr>
              <p:cNvPr id="1029" name="Picture 5"/>
              <p:cNvPicPr>
                <a:picLocks noChangeAspect="1" noChangeArrowheads="1"/>
              </p:cNvPicPr>
              <p:nvPr/>
            </p:nvPicPr>
            <p:blipFill>
              <a:blip r:embed="rId3"/>
              <a:srcRect/>
              <a:stretch>
                <a:fillRect/>
              </a:stretch>
            </p:blipFill>
            <p:spPr bwMode="auto">
              <a:xfrm rot="9900000">
                <a:off x="1286950" y="1509107"/>
                <a:ext cx="5600700" cy="3162300"/>
              </a:xfrm>
              <a:prstGeom prst="rect">
                <a:avLst/>
              </a:prstGeom>
              <a:noFill/>
              <a:ln w="9525">
                <a:noFill/>
                <a:miter lim="800000"/>
                <a:headEnd/>
                <a:tailEnd/>
              </a:ln>
              <a:effectLst/>
            </p:spPr>
          </p:pic>
          <p:pic>
            <p:nvPicPr>
              <p:cNvPr id="158" name="Picture 5"/>
              <p:cNvPicPr>
                <a:picLocks noChangeAspect="1" noChangeArrowheads="1"/>
              </p:cNvPicPr>
              <p:nvPr/>
            </p:nvPicPr>
            <p:blipFill>
              <a:blip r:embed="rId3"/>
              <a:srcRect/>
              <a:stretch>
                <a:fillRect/>
              </a:stretch>
            </p:blipFill>
            <p:spPr bwMode="auto">
              <a:xfrm rot="9900000">
                <a:off x="5742502" y="1509107"/>
                <a:ext cx="5600700" cy="3162300"/>
              </a:xfrm>
              <a:prstGeom prst="rect">
                <a:avLst/>
              </a:prstGeom>
              <a:noFill/>
              <a:ln w="9525">
                <a:noFill/>
                <a:miter lim="800000"/>
                <a:headEnd/>
                <a:tailEnd/>
              </a:ln>
              <a:effectLst/>
            </p:spPr>
          </p:pic>
        </p:grpSp>
        <p:pic>
          <p:nvPicPr>
            <p:cNvPr id="1030" name="Picture 6"/>
            <p:cNvPicPr>
              <a:picLocks noChangeAspect="1" noChangeArrowheads="1"/>
            </p:cNvPicPr>
            <p:nvPr/>
          </p:nvPicPr>
          <p:blipFill>
            <a:blip r:embed="rId3"/>
            <a:srcRect/>
            <a:stretch>
              <a:fillRect/>
            </a:stretch>
          </p:blipFill>
          <p:spPr bwMode="auto">
            <a:xfrm>
              <a:off x="1446212" y="3124200"/>
              <a:ext cx="5600700" cy="3162300"/>
            </a:xfrm>
            <a:prstGeom prst="rect">
              <a:avLst/>
            </a:prstGeom>
            <a:noFill/>
            <a:ln w="9525">
              <a:noFill/>
              <a:miter lim="800000"/>
              <a:headEnd/>
              <a:tailEnd/>
            </a:ln>
            <a:effectLst/>
          </p:spPr>
        </p:pic>
        <p:pic>
          <p:nvPicPr>
            <p:cNvPr id="161" name="Picture 6"/>
            <p:cNvPicPr>
              <a:picLocks noChangeAspect="1" noChangeArrowheads="1"/>
            </p:cNvPicPr>
            <p:nvPr/>
          </p:nvPicPr>
          <p:blipFill>
            <a:blip r:embed="rId3"/>
            <a:srcRect/>
            <a:stretch>
              <a:fillRect/>
            </a:stretch>
          </p:blipFill>
          <p:spPr bwMode="auto">
            <a:xfrm>
              <a:off x="5103812" y="3124200"/>
              <a:ext cx="5600700" cy="3162300"/>
            </a:xfrm>
            <a:prstGeom prst="rect">
              <a:avLst/>
            </a:prstGeom>
            <a:noFill/>
            <a:ln w="9525">
              <a:noFill/>
              <a:miter lim="800000"/>
              <a:headEnd/>
              <a:tailEnd/>
            </a:ln>
            <a:effectLst/>
          </p:spPr>
        </p:pic>
        <p:pic>
          <p:nvPicPr>
            <p:cNvPr id="162" name="Picture 6"/>
            <p:cNvPicPr>
              <a:picLocks noChangeAspect="1" noChangeArrowheads="1"/>
            </p:cNvPicPr>
            <p:nvPr/>
          </p:nvPicPr>
          <p:blipFill>
            <a:blip r:embed="rId3"/>
            <a:srcRect/>
            <a:stretch>
              <a:fillRect/>
            </a:stretch>
          </p:blipFill>
          <p:spPr bwMode="auto">
            <a:xfrm>
              <a:off x="6246812" y="3124200"/>
              <a:ext cx="5600700" cy="3162300"/>
            </a:xfrm>
            <a:prstGeom prst="rect">
              <a:avLst/>
            </a:prstGeom>
            <a:noFill/>
            <a:ln w="9525">
              <a:noFill/>
              <a:miter lim="800000"/>
              <a:headEnd/>
              <a:tailEnd/>
            </a:ln>
            <a:effectLst/>
          </p:spPr>
        </p:pic>
      </p:grpSp>
      <p:sp>
        <p:nvSpPr>
          <p:cNvPr id="2" name="Title 1"/>
          <p:cNvSpPr>
            <a:spLocks noGrp="1"/>
          </p:cNvSpPr>
          <p:nvPr>
            <p:ph type="title"/>
          </p:nvPr>
        </p:nvSpPr>
        <p:spPr>
          <a:xfrm>
            <a:off x="381000" y="228600"/>
            <a:ext cx="8382000" cy="1163395"/>
          </a:xfrm>
        </p:spPr>
        <p:txBody>
          <a:bodyPr/>
          <a:lstStyle/>
          <a:p>
            <a:r>
              <a:rPr smtClean="0"/>
              <a:t>SQL Azure</a:t>
            </a:r>
            <a:br>
              <a:rPr smtClean="0"/>
            </a:br>
            <a:r>
              <a:rPr lang="en-US" sz="3600" dirty="0" smtClean="0">
                <a:solidFill>
                  <a:schemeClr val="accent2"/>
                </a:solidFill>
              </a:rPr>
              <a:t>Database Monitoring &amp; Recovery</a:t>
            </a:r>
            <a:endParaRPr lang="en-US" dirty="0">
              <a:solidFill>
                <a:schemeClr val="accent2"/>
              </a:solidFill>
            </a:endParaRPr>
          </a:p>
        </p:txBody>
      </p:sp>
      <p:sp>
        <p:nvSpPr>
          <p:cNvPr id="106" name="Rounded Rectangle 105"/>
          <p:cNvSpPr/>
          <p:nvPr/>
        </p:nvSpPr>
        <p:spPr bwMode="auto">
          <a:xfrm>
            <a:off x="1371600" y="1600200"/>
            <a:ext cx="1296489" cy="833924"/>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en-US" sz="16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Web Portal</a:t>
            </a:r>
          </a:p>
          <a:p>
            <a:pPr algn="ctr" defTabSz="1218535"/>
            <a:r>
              <a:rPr lang="en-US" sz="16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(API)</a:t>
            </a:r>
          </a:p>
        </p:txBody>
      </p:sp>
      <p:grpSp>
        <p:nvGrpSpPr>
          <p:cNvPr id="115" name="Group 114"/>
          <p:cNvGrpSpPr/>
          <p:nvPr/>
        </p:nvGrpSpPr>
        <p:grpSpPr>
          <a:xfrm>
            <a:off x="4419600" y="2133600"/>
            <a:ext cx="325623" cy="2651051"/>
            <a:chOff x="4419600" y="2133600"/>
            <a:chExt cx="325623" cy="2651051"/>
          </a:xfrm>
        </p:grpSpPr>
        <p:grpSp>
          <p:nvGrpSpPr>
            <p:cNvPr id="111" name="Group 110"/>
            <p:cNvGrpSpPr/>
            <p:nvPr/>
          </p:nvGrpSpPr>
          <p:grpSpPr>
            <a:xfrm>
              <a:off x="4419600" y="2133600"/>
              <a:ext cx="325623" cy="365051"/>
              <a:chOff x="4419600" y="2133600"/>
              <a:chExt cx="325623" cy="365051"/>
            </a:xfrm>
          </p:grpSpPr>
          <p:pic>
            <p:nvPicPr>
              <p:cNvPr id="16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108" name="Can 107"/>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168" name="Group 167"/>
            <p:cNvGrpSpPr/>
            <p:nvPr/>
          </p:nvGrpSpPr>
          <p:grpSpPr>
            <a:xfrm>
              <a:off x="4419600" y="2590800"/>
              <a:ext cx="325623" cy="365051"/>
              <a:chOff x="4419600" y="2133600"/>
              <a:chExt cx="325623" cy="365051"/>
            </a:xfrm>
          </p:grpSpPr>
          <p:pic>
            <p:nvPicPr>
              <p:cNvPr id="170"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172" name="Can 171"/>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173" name="Group 172"/>
            <p:cNvGrpSpPr/>
            <p:nvPr/>
          </p:nvGrpSpPr>
          <p:grpSpPr>
            <a:xfrm>
              <a:off x="4419600" y="3048000"/>
              <a:ext cx="325623" cy="365051"/>
              <a:chOff x="4419600" y="2133600"/>
              <a:chExt cx="325623" cy="365051"/>
            </a:xfrm>
          </p:grpSpPr>
          <p:pic>
            <p:nvPicPr>
              <p:cNvPr id="174"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175" name="Can 174"/>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176" name="Group 175"/>
            <p:cNvGrpSpPr/>
            <p:nvPr/>
          </p:nvGrpSpPr>
          <p:grpSpPr>
            <a:xfrm>
              <a:off x="4419600" y="3505200"/>
              <a:ext cx="325623" cy="365051"/>
              <a:chOff x="4419600" y="2133600"/>
              <a:chExt cx="325623" cy="365051"/>
            </a:xfrm>
          </p:grpSpPr>
          <p:pic>
            <p:nvPicPr>
              <p:cNvPr id="17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178" name="Can 177"/>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179" name="Group 178"/>
            <p:cNvGrpSpPr/>
            <p:nvPr/>
          </p:nvGrpSpPr>
          <p:grpSpPr>
            <a:xfrm>
              <a:off x="4419600" y="3962400"/>
              <a:ext cx="325623" cy="365051"/>
              <a:chOff x="4419600" y="2133600"/>
              <a:chExt cx="325623" cy="365051"/>
            </a:xfrm>
          </p:grpSpPr>
          <p:pic>
            <p:nvPicPr>
              <p:cNvPr id="180"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181" name="Can 180"/>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197" name="Group 196"/>
            <p:cNvGrpSpPr/>
            <p:nvPr/>
          </p:nvGrpSpPr>
          <p:grpSpPr>
            <a:xfrm>
              <a:off x="4419600" y="4419600"/>
              <a:ext cx="325623" cy="365051"/>
              <a:chOff x="4419600" y="2133600"/>
              <a:chExt cx="325623" cy="365051"/>
            </a:xfrm>
          </p:grpSpPr>
          <p:pic>
            <p:nvPicPr>
              <p:cNvPr id="198"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199" name="Can 198"/>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pic>
        <p:nvPicPr>
          <p:cNvPr id="21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00600" y="2133600"/>
            <a:ext cx="325623" cy="325623"/>
          </a:xfrm>
          <a:prstGeom prst="rect">
            <a:avLst/>
          </a:prstGeom>
          <a:noFill/>
        </p:spPr>
      </p:pic>
      <p:sp>
        <p:nvSpPr>
          <p:cNvPr id="218" name="Can 217"/>
          <p:cNvSpPr/>
          <p:nvPr/>
        </p:nvSpPr>
        <p:spPr bwMode="auto">
          <a:xfrm>
            <a:off x="4953000" y="2286000"/>
            <a:ext cx="170121" cy="212651"/>
          </a:xfrm>
          <a:prstGeom prst="can">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nvGrpSpPr>
          <p:cNvPr id="202" name="Group 201"/>
          <p:cNvGrpSpPr/>
          <p:nvPr/>
        </p:nvGrpSpPr>
        <p:grpSpPr>
          <a:xfrm>
            <a:off x="4800600" y="2590800"/>
            <a:ext cx="325623" cy="365051"/>
            <a:chOff x="4419600" y="2133600"/>
            <a:chExt cx="325623" cy="365051"/>
          </a:xfrm>
        </p:grpSpPr>
        <p:pic>
          <p:nvPicPr>
            <p:cNvPr id="21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216" name="Can 215"/>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03" name="Group 202"/>
          <p:cNvGrpSpPr/>
          <p:nvPr/>
        </p:nvGrpSpPr>
        <p:grpSpPr>
          <a:xfrm>
            <a:off x="4800600" y="3048000"/>
            <a:ext cx="325623" cy="365051"/>
            <a:chOff x="4419600" y="2133600"/>
            <a:chExt cx="325623" cy="365051"/>
          </a:xfrm>
        </p:grpSpPr>
        <p:pic>
          <p:nvPicPr>
            <p:cNvPr id="21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214" name="Can 213"/>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04" name="Group 203"/>
          <p:cNvGrpSpPr/>
          <p:nvPr/>
        </p:nvGrpSpPr>
        <p:grpSpPr>
          <a:xfrm>
            <a:off x="4800600" y="3505200"/>
            <a:ext cx="325623" cy="365051"/>
            <a:chOff x="4419600" y="2133600"/>
            <a:chExt cx="325623" cy="365051"/>
          </a:xfrm>
        </p:grpSpPr>
        <p:pic>
          <p:nvPicPr>
            <p:cNvPr id="21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212" name="Can 211"/>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05" name="Group 204"/>
          <p:cNvGrpSpPr/>
          <p:nvPr/>
        </p:nvGrpSpPr>
        <p:grpSpPr>
          <a:xfrm>
            <a:off x="4800600" y="3962400"/>
            <a:ext cx="325623" cy="365051"/>
            <a:chOff x="4419600" y="2133600"/>
            <a:chExt cx="325623" cy="365051"/>
          </a:xfrm>
        </p:grpSpPr>
        <p:pic>
          <p:nvPicPr>
            <p:cNvPr id="20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210" name="Can 209"/>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06" name="Group 205"/>
          <p:cNvGrpSpPr/>
          <p:nvPr/>
        </p:nvGrpSpPr>
        <p:grpSpPr>
          <a:xfrm>
            <a:off x="4800600" y="4419600"/>
            <a:ext cx="325623" cy="365051"/>
            <a:chOff x="4419600" y="2133600"/>
            <a:chExt cx="325623" cy="365051"/>
          </a:xfrm>
        </p:grpSpPr>
        <p:pic>
          <p:nvPicPr>
            <p:cNvPr id="20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208" name="Can 207"/>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77" name="Group 276"/>
          <p:cNvGrpSpPr/>
          <p:nvPr/>
        </p:nvGrpSpPr>
        <p:grpSpPr>
          <a:xfrm>
            <a:off x="5181600" y="2133600"/>
            <a:ext cx="325623" cy="365051"/>
            <a:chOff x="4419600" y="2133600"/>
            <a:chExt cx="325623" cy="365051"/>
          </a:xfrm>
        </p:grpSpPr>
        <p:pic>
          <p:nvPicPr>
            <p:cNvPr id="29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294" name="Can 293"/>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78" name="Group 277"/>
          <p:cNvGrpSpPr/>
          <p:nvPr/>
        </p:nvGrpSpPr>
        <p:grpSpPr>
          <a:xfrm>
            <a:off x="5181600" y="2590800"/>
            <a:ext cx="325623" cy="365051"/>
            <a:chOff x="4419600" y="2133600"/>
            <a:chExt cx="325623" cy="365051"/>
          </a:xfrm>
        </p:grpSpPr>
        <p:pic>
          <p:nvPicPr>
            <p:cNvPr id="29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292" name="Can 291"/>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79" name="Group 278"/>
          <p:cNvGrpSpPr/>
          <p:nvPr/>
        </p:nvGrpSpPr>
        <p:grpSpPr>
          <a:xfrm>
            <a:off x="5181600" y="3048000"/>
            <a:ext cx="325623" cy="365051"/>
            <a:chOff x="4419600" y="2133600"/>
            <a:chExt cx="325623" cy="365051"/>
          </a:xfrm>
        </p:grpSpPr>
        <p:pic>
          <p:nvPicPr>
            <p:cNvPr id="28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290" name="Can 289"/>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pic>
        <p:nvPicPr>
          <p:cNvPr id="28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5181600" y="3505200"/>
            <a:ext cx="325623" cy="325623"/>
          </a:xfrm>
          <a:prstGeom prst="rect">
            <a:avLst/>
          </a:prstGeom>
          <a:noFill/>
        </p:spPr>
      </p:pic>
      <p:sp>
        <p:nvSpPr>
          <p:cNvPr id="288" name="Can 287"/>
          <p:cNvSpPr/>
          <p:nvPr/>
        </p:nvSpPr>
        <p:spPr bwMode="auto">
          <a:xfrm>
            <a:off x="5334000" y="3657600"/>
            <a:ext cx="170121" cy="212651"/>
          </a:xfrm>
          <a:prstGeom prst="can">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nvGrpSpPr>
          <p:cNvPr id="281" name="Group 280"/>
          <p:cNvGrpSpPr/>
          <p:nvPr/>
        </p:nvGrpSpPr>
        <p:grpSpPr>
          <a:xfrm>
            <a:off x="5181600" y="3962400"/>
            <a:ext cx="325623" cy="365051"/>
            <a:chOff x="4419600" y="2133600"/>
            <a:chExt cx="325623" cy="365051"/>
          </a:xfrm>
        </p:grpSpPr>
        <p:pic>
          <p:nvPicPr>
            <p:cNvPr id="28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286" name="Can 285"/>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pic>
        <p:nvPicPr>
          <p:cNvPr id="28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5181600" y="4419600"/>
            <a:ext cx="325623" cy="325623"/>
          </a:xfrm>
          <a:prstGeom prst="rect">
            <a:avLst/>
          </a:prstGeom>
          <a:noFill/>
        </p:spPr>
      </p:pic>
      <p:grpSp>
        <p:nvGrpSpPr>
          <p:cNvPr id="296" name="Group 295"/>
          <p:cNvGrpSpPr/>
          <p:nvPr/>
        </p:nvGrpSpPr>
        <p:grpSpPr>
          <a:xfrm>
            <a:off x="5562600" y="2133600"/>
            <a:ext cx="325623" cy="365051"/>
            <a:chOff x="4419600" y="2133600"/>
            <a:chExt cx="325623" cy="365051"/>
          </a:xfrm>
        </p:grpSpPr>
        <p:pic>
          <p:nvPicPr>
            <p:cNvPr id="312"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13" name="Can 312"/>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97" name="Group 296"/>
          <p:cNvGrpSpPr/>
          <p:nvPr/>
        </p:nvGrpSpPr>
        <p:grpSpPr>
          <a:xfrm>
            <a:off x="5562600" y="2590800"/>
            <a:ext cx="325623" cy="365051"/>
            <a:chOff x="4419600" y="2133600"/>
            <a:chExt cx="325623" cy="365051"/>
          </a:xfrm>
        </p:grpSpPr>
        <p:pic>
          <p:nvPicPr>
            <p:cNvPr id="310"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11" name="Can 310"/>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98" name="Group 297"/>
          <p:cNvGrpSpPr/>
          <p:nvPr/>
        </p:nvGrpSpPr>
        <p:grpSpPr>
          <a:xfrm>
            <a:off x="5562600" y="3048000"/>
            <a:ext cx="325623" cy="365051"/>
            <a:chOff x="4419600" y="2133600"/>
            <a:chExt cx="325623" cy="365051"/>
          </a:xfrm>
        </p:grpSpPr>
        <p:pic>
          <p:nvPicPr>
            <p:cNvPr id="308"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09" name="Can 308"/>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99" name="Group 298"/>
          <p:cNvGrpSpPr/>
          <p:nvPr/>
        </p:nvGrpSpPr>
        <p:grpSpPr>
          <a:xfrm>
            <a:off x="5562600" y="3505200"/>
            <a:ext cx="325623" cy="365051"/>
            <a:chOff x="4419600" y="2133600"/>
            <a:chExt cx="325623" cy="365051"/>
          </a:xfrm>
        </p:grpSpPr>
        <p:pic>
          <p:nvPicPr>
            <p:cNvPr id="306"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07" name="Can 306"/>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300" name="Group 299"/>
          <p:cNvGrpSpPr/>
          <p:nvPr/>
        </p:nvGrpSpPr>
        <p:grpSpPr>
          <a:xfrm>
            <a:off x="5562600" y="3962400"/>
            <a:ext cx="325623" cy="365051"/>
            <a:chOff x="4419600" y="2133600"/>
            <a:chExt cx="325623" cy="365051"/>
          </a:xfrm>
        </p:grpSpPr>
        <p:pic>
          <p:nvPicPr>
            <p:cNvPr id="304"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05" name="Can 304"/>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301" name="Group 300"/>
          <p:cNvGrpSpPr/>
          <p:nvPr/>
        </p:nvGrpSpPr>
        <p:grpSpPr>
          <a:xfrm>
            <a:off x="5562600" y="4419600"/>
            <a:ext cx="325623" cy="365051"/>
            <a:chOff x="4419600" y="2133600"/>
            <a:chExt cx="325623" cy="365051"/>
          </a:xfrm>
        </p:grpSpPr>
        <p:pic>
          <p:nvPicPr>
            <p:cNvPr id="302"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03" name="Can 302"/>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315" name="Group 314"/>
          <p:cNvGrpSpPr/>
          <p:nvPr/>
        </p:nvGrpSpPr>
        <p:grpSpPr>
          <a:xfrm>
            <a:off x="5943600" y="2133600"/>
            <a:ext cx="325623" cy="365051"/>
            <a:chOff x="4419600" y="2133600"/>
            <a:chExt cx="325623" cy="365051"/>
          </a:xfrm>
        </p:grpSpPr>
        <p:pic>
          <p:nvPicPr>
            <p:cNvPr id="33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32" name="Can 331"/>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316" name="Group 315"/>
          <p:cNvGrpSpPr/>
          <p:nvPr/>
        </p:nvGrpSpPr>
        <p:grpSpPr>
          <a:xfrm>
            <a:off x="5943600" y="2590800"/>
            <a:ext cx="325623" cy="365051"/>
            <a:chOff x="4419600" y="2133600"/>
            <a:chExt cx="325623" cy="365051"/>
          </a:xfrm>
        </p:grpSpPr>
        <p:pic>
          <p:nvPicPr>
            <p:cNvPr id="32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30" name="Can 329"/>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pic>
        <p:nvPicPr>
          <p:cNvPr id="32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5943600" y="3048000"/>
            <a:ext cx="325623" cy="325623"/>
          </a:xfrm>
          <a:prstGeom prst="rect">
            <a:avLst/>
          </a:prstGeom>
          <a:noFill/>
        </p:spPr>
      </p:pic>
      <p:sp>
        <p:nvSpPr>
          <p:cNvPr id="328" name="Can 327"/>
          <p:cNvSpPr/>
          <p:nvPr/>
        </p:nvSpPr>
        <p:spPr bwMode="auto">
          <a:xfrm>
            <a:off x="6096000" y="3200400"/>
            <a:ext cx="170121" cy="212651"/>
          </a:xfrm>
          <a:prstGeom prst="can">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nvGrpSpPr>
          <p:cNvPr id="318" name="Group 317"/>
          <p:cNvGrpSpPr/>
          <p:nvPr/>
        </p:nvGrpSpPr>
        <p:grpSpPr>
          <a:xfrm>
            <a:off x="5943600" y="3505200"/>
            <a:ext cx="325623" cy="365051"/>
            <a:chOff x="4419600" y="2133600"/>
            <a:chExt cx="325623" cy="365051"/>
          </a:xfrm>
        </p:grpSpPr>
        <p:pic>
          <p:nvPicPr>
            <p:cNvPr id="32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26" name="Can 325"/>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319" name="Group 318"/>
          <p:cNvGrpSpPr/>
          <p:nvPr/>
        </p:nvGrpSpPr>
        <p:grpSpPr>
          <a:xfrm>
            <a:off x="5943600" y="3962400"/>
            <a:ext cx="325623" cy="365051"/>
            <a:chOff x="4419600" y="2133600"/>
            <a:chExt cx="325623" cy="365051"/>
          </a:xfrm>
        </p:grpSpPr>
        <p:pic>
          <p:nvPicPr>
            <p:cNvPr id="32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24" name="Can 323"/>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320" name="Group 319"/>
          <p:cNvGrpSpPr/>
          <p:nvPr/>
        </p:nvGrpSpPr>
        <p:grpSpPr>
          <a:xfrm>
            <a:off x="5943600" y="4419600"/>
            <a:ext cx="325623" cy="365051"/>
            <a:chOff x="4419600" y="2133600"/>
            <a:chExt cx="325623" cy="365051"/>
          </a:xfrm>
        </p:grpSpPr>
        <p:pic>
          <p:nvPicPr>
            <p:cNvPr id="32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22" name="Can 321"/>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334" name="Group 333"/>
          <p:cNvGrpSpPr/>
          <p:nvPr/>
        </p:nvGrpSpPr>
        <p:grpSpPr>
          <a:xfrm>
            <a:off x="6324600" y="2133600"/>
            <a:ext cx="325623" cy="365051"/>
            <a:chOff x="4419600" y="2133600"/>
            <a:chExt cx="325623" cy="365051"/>
          </a:xfrm>
        </p:grpSpPr>
        <p:pic>
          <p:nvPicPr>
            <p:cNvPr id="350"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51" name="Can 350"/>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335" name="Group 334"/>
          <p:cNvGrpSpPr/>
          <p:nvPr/>
        </p:nvGrpSpPr>
        <p:grpSpPr>
          <a:xfrm>
            <a:off x="6324600" y="2590800"/>
            <a:ext cx="325623" cy="365051"/>
            <a:chOff x="4419600" y="2133600"/>
            <a:chExt cx="325623" cy="365051"/>
          </a:xfrm>
        </p:grpSpPr>
        <p:pic>
          <p:nvPicPr>
            <p:cNvPr id="348"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49" name="Can 348"/>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336" name="Group 335"/>
          <p:cNvGrpSpPr/>
          <p:nvPr/>
        </p:nvGrpSpPr>
        <p:grpSpPr>
          <a:xfrm>
            <a:off x="6324600" y="3048000"/>
            <a:ext cx="325623" cy="365051"/>
            <a:chOff x="4419600" y="2133600"/>
            <a:chExt cx="325623" cy="365051"/>
          </a:xfrm>
        </p:grpSpPr>
        <p:pic>
          <p:nvPicPr>
            <p:cNvPr id="346"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47" name="Can 346"/>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337" name="Group 336"/>
          <p:cNvGrpSpPr/>
          <p:nvPr/>
        </p:nvGrpSpPr>
        <p:grpSpPr>
          <a:xfrm>
            <a:off x="6324600" y="3505200"/>
            <a:ext cx="325623" cy="365051"/>
            <a:chOff x="4419600" y="2133600"/>
            <a:chExt cx="325623" cy="365051"/>
          </a:xfrm>
        </p:grpSpPr>
        <p:pic>
          <p:nvPicPr>
            <p:cNvPr id="344"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45" name="Can 344"/>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338" name="Group 337"/>
          <p:cNvGrpSpPr/>
          <p:nvPr/>
        </p:nvGrpSpPr>
        <p:grpSpPr>
          <a:xfrm>
            <a:off x="6324600" y="3962400"/>
            <a:ext cx="325623" cy="365051"/>
            <a:chOff x="4419600" y="2133600"/>
            <a:chExt cx="325623" cy="365051"/>
          </a:xfrm>
        </p:grpSpPr>
        <p:pic>
          <p:nvPicPr>
            <p:cNvPr id="342"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43" name="Can 342"/>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339" name="Group 338"/>
          <p:cNvGrpSpPr/>
          <p:nvPr/>
        </p:nvGrpSpPr>
        <p:grpSpPr>
          <a:xfrm>
            <a:off x="6324600" y="4419600"/>
            <a:ext cx="325623" cy="365051"/>
            <a:chOff x="4419600" y="2133600"/>
            <a:chExt cx="325623" cy="365051"/>
          </a:xfrm>
        </p:grpSpPr>
        <p:pic>
          <p:nvPicPr>
            <p:cNvPr id="340"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41" name="Can 340"/>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353" name="Group 352"/>
          <p:cNvGrpSpPr/>
          <p:nvPr/>
        </p:nvGrpSpPr>
        <p:grpSpPr>
          <a:xfrm>
            <a:off x="6705600" y="2133600"/>
            <a:ext cx="325623" cy="365051"/>
            <a:chOff x="4419600" y="2133600"/>
            <a:chExt cx="325623" cy="365051"/>
          </a:xfrm>
        </p:grpSpPr>
        <p:pic>
          <p:nvPicPr>
            <p:cNvPr id="36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70" name="Can 369"/>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354" name="Group 353"/>
          <p:cNvGrpSpPr/>
          <p:nvPr/>
        </p:nvGrpSpPr>
        <p:grpSpPr>
          <a:xfrm>
            <a:off x="6705600" y="2590800"/>
            <a:ext cx="325623" cy="365051"/>
            <a:chOff x="4419600" y="2133600"/>
            <a:chExt cx="325623" cy="365051"/>
          </a:xfrm>
        </p:grpSpPr>
        <p:pic>
          <p:nvPicPr>
            <p:cNvPr id="36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68" name="Can 367"/>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355" name="Group 354"/>
          <p:cNvGrpSpPr/>
          <p:nvPr/>
        </p:nvGrpSpPr>
        <p:grpSpPr>
          <a:xfrm>
            <a:off x="6705600" y="3048000"/>
            <a:ext cx="325623" cy="365051"/>
            <a:chOff x="4419600" y="2133600"/>
            <a:chExt cx="325623" cy="365051"/>
          </a:xfrm>
        </p:grpSpPr>
        <p:pic>
          <p:nvPicPr>
            <p:cNvPr id="36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66" name="Can 365"/>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356" name="Group 355"/>
          <p:cNvGrpSpPr/>
          <p:nvPr/>
        </p:nvGrpSpPr>
        <p:grpSpPr>
          <a:xfrm>
            <a:off x="6705600" y="3505200"/>
            <a:ext cx="325623" cy="365051"/>
            <a:chOff x="4419600" y="2133600"/>
            <a:chExt cx="325623" cy="365051"/>
          </a:xfrm>
        </p:grpSpPr>
        <p:pic>
          <p:nvPicPr>
            <p:cNvPr id="36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64" name="Can 363"/>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357" name="Group 356"/>
          <p:cNvGrpSpPr/>
          <p:nvPr/>
        </p:nvGrpSpPr>
        <p:grpSpPr>
          <a:xfrm>
            <a:off x="6705600" y="3962400"/>
            <a:ext cx="325623" cy="365051"/>
            <a:chOff x="4419600" y="2133600"/>
            <a:chExt cx="325623" cy="365051"/>
          </a:xfrm>
        </p:grpSpPr>
        <p:pic>
          <p:nvPicPr>
            <p:cNvPr id="36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62" name="Can 361"/>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358" name="Group 357"/>
          <p:cNvGrpSpPr/>
          <p:nvPr/>
        </p:nvGrpSpPr>
        <p:grpSpPr>
          <a:xfrm>
            <a:off x="6705600" y="4419600"/>
            <a:ext cx="325623" cy="365051"/>
            <a:chOff x="4419600" y="2133600"/>
            <a:chExt cx="325623" cy="365051"/>
          </a:xfrm>
        </p:grpSpPr>
        <p:pic>
          <p:nvPicPr>
            <p:cNvPr id="35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419600" y="2133600"/>
              <a:ext cx="325623" cy="325623"/>
            </a:xfrm>
            <a:prstGeom prst="rect">
              <a:avLst/>
            </a:prstGeom>
            <a:noFill/>
          </p:spPr>
        </p:pic>
        <p:sp>
          <p:nvSpPr>
            <p:cNvPr id="360" name="Can 359"/>
            <p:cNvSpPr/>
            <p:nvPr/>
          </p:nvSpPr>
          <p:spPr bwMode="auto">
            <a:xfrm>
              <a:off x="4572000" y="2286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sp>
        <p:nvSpPr>
          <p:cNvPr id="123" name="Rounded Rectangle 122"/>
          <p:cNvSpPr/>
          <p:nvPr/>
        </p:nvSpPr>
        <p:spPr bwMode="auto">
          <a:xfrm>
            <a:off x="2819400" y="3733800"/>
            <a:ext cx="1143000" cy="533400"/>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200" dirty="0" smtClean="0">
                <a:solidFill>
                  <a:schemeClr val="tx1"/>
                </a:solidFill>
              </a:rPr>
              <a:t>SQL Azure</a:t>
            </a:r>
          </a:p>
          <a:p>
            <a:pPr algn="ctr" defTabSz="914099"/>
            <a:r>
              <a:rPr lang="en-US" sz="1200" dirty="0" smtClean="0">
                <a:solidFill>
                  <a:schemeClr val="tx1"/>
                </a:solidFill>
              </a:rPr>
              <a:t>TDS</a:t>
            </a:r>
          </a:p>
        </p:txBody>
      </p:sp>
      <p:sp>
        <p:nvSpPr>
          <p:cNvPr id="3" name="Rounded Rectangle 2"/>
          <p:cNvSpPr/>
          <p:nvPr/>
        </p:nvSpPr>
        <p:spPr bwMode="auto">
          <a:xfrm>
            <a:off x="381000" y="3505200"/>
            <a:ext cx="1371600" cy="990600"/>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solidFill>
                  <a:schemeClr val="tx1"/>
                </a:solidFill>
              </a:rPr>
              <a:t>Your App</a:t>
            </a:r>
          </a:p>
        </p:txBody>
      </p:sp>
      <p:pic>
        <p:nvPicPr>
          <p:cNvPr id="148" name="Picture 3" descr="C:\Users\daiken\AppData\Local\Microsoft\Windows\Temporary Internet Files\Content.IE5\KU64B59Z\MCBD05199_0000[1].wmf"/>
          <p:cNvPicPr>
            <a:picLocks noChangeAspect="1" noChangeArrowheads="1"/>
          </p:cNvPicPr>
          <p:nvPr/>
        </p:nvPicPr>
        <p:blipFill>
          <a:blip r:embed="rId7"/>
          <a:srcRect/>
          <a:stretch>
            <a:fillRect/>
          </a:stretch>
        </p:blipFill>
        <p:spPr bwMode="auto">
          <a:xfrm>
            <a:off x="2743200" y="3505200"/>
            <a:ext cx="395450" cy="370654"/>
          </a:xfrm>
          <a:prstGeom prst="rect">
            <a:avLst/>
          </a:prstGeom>
          <a:noFill/>
        </p:spPr>
      </p:pic>
      <p:sp>
        <p:nvSpPr>
          <p:cNvPr id="7" name="&quot;No&quot; Symbol 6"/>
          <p:cNvSpPr/>
          <p:nvPr/>
        </p:nvSpPr>
        <p:spPr bwMode="auto">
          <a:xfrm>
            <a:off x="4876800" y="2209800"/>
            <a:ext cx="304800" cy="304800"/>
          </a:xfrm>
          <a:prstGeom prst="noSmoking">
            <a:avLst/>
          </a:prstGeom>
          <a:solidFill>
            <a:srgbClr xmlns:mc="http://schemas.openxmlformats.org/markup-compatibility/2006" xmlns:a14="http://schemas.microsoft.com/office/drawing/2010/main" val="FF0000" mc:Ignorable=""/>
          </a:solidFill>
          <a:ln>
            <a:solidFill>
              <a:srgbClr xmlns:mc="http://schemas.openxmlformats.org/markup-compatibility/2006" xmlns:a14="http://schemas.microsoft.com/office/drawing/2010/main" val="FF0000" mc:Ignorable=""/>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
        <p:nvSpPr>
          <p:cNvPr id="8" name="TextBox 7"/>
          <p:cNvSpPr txBox="1"/>
          <p:nvPr/>
        </p:nvSpPr>
        <p:spPr>
          <a:xfrm>
            <a:off x="3733800" y="3352800"/>
            <a:ext cx="251672" cy="923330"/>
          </a:xfrm>
          <a:prstGeom prst="rect">
            <a:avLst/>
          </a:prstGeom>
          <a:noFill/>
        </p:spPr>
        <p:txBody>
          <a:bodyPr wrap="none" lIns="0" tIns="0" rIns="0" bIns="0" rtlCol="0">
            <a:spAutoFit/>
          </a:bodyPr>
          <a:lstStyle/>
          <a:p>
            <a:r>
              <a:rPr lang="en-US" sz="6000" b="1" dirty="0" smtClean="0">
                <a:solidFill>
                  <a:srgbClr xmlns:mc="http://schemas.openxmlformats.org/markup-compatibility/2006" xmlns:a14="http://schemas.microsoft.com/office/drawing/2010/main" val="FF0000" mc:Ignorable=""/>
                </a:solidFill>
              </a:rPr>
              <a:t>!</a:t>
            </a:r>
          </a:p>
        </p:txBody>
      </p:sp>
      <p:sp>
        <p:nvSpPr>
          <p:cNvPr id="9" name="Down Arrow 8"/>
          <p:cNvSpPr/>
          <p:nvPr/>
        </p:nvSpPr>
        <p:spPr bwMode="auto">
          <a:xfrm>
            <a:off x="5181600" y="3962400"/>
            <a:ext cx="457200" cy="457200"/>
          </a:xfrm>
          <a:prstGeom prst="downArrow">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
        <p:nvSpPr>
          <p:cNvPr id="284" name="Can 283"/>
          <p:cNvSpPr/>
          <p:nvPr/>
        </p:nvSpPr>
        <p:spPr bwMode="auto">
          <a:xfrm>
            <a:off x="5334000" y="4572000"/>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Tree>
    <p:extLst>
      <p:ext uri="{BB962C8B-B14F-4D97-AF65-F5344CB8AC3E}">
        <p14:creationId xmlns:p14="http://schemas.microsoft.com/office/powerpoint/2010/main" val="200819971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childTnLst>
                                </p:cTn>
                              </p:par>
                            </p:childTnLst>
                          </p:cTn>
                        </p:par>
                        <p:par>
                          <p:cTn id="7" fill="hold">
                            <p:stCondLst>
                              <p:cond delay="0"/>
                            </p:stCondLst>
                            <p:childTnLst>
                              <p:par>
                                <p:cTn id="8" presetID="6" presetClass="emph" presetSubtype="0" autoRev="1" fill="hold" nodeType="afterEffect">
                                  <p:stCondLst>
                                    <p:cond delay="0"/>
                                  </p:stCondLst>
                                  <p:childTnLst>
                                    <p:animScale>
                                      <p:cBhvr>
                                        <p:cTn id="9" dur="500" fill="hold"/>
                                        <p:tgtEl>
                                          <p:spTgt spid="148"/>
                                        </p:tgtEl>
                                      </p:cBhvr>
                                      <p:by x="400000" y="400000"/>
                                    </p:animScale>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par>
                          <p:cTn id="14" fill="hold">
                            <p:stCondLst>
                              <p:cond delay="0"/>
                            </p:stCondLst>
                            <p:childTnLst>
                              <p:par>
                                <p:cTn id="15" presetID="6" presetClass="emph" presetSubtype="0" autoRev="1" fill="hold" grpId="1" nodeType="afterEffect">
                                  <p:stCondLst>
                                    <p:cond delay="0"/>
                                  </p:stCondLst>
                                  <p:childTnLst>
                                    <p:animScale>
                                      <p:cBhvr>
                                        <p:cTn id="16" dur="500" fill="hold"/>
                                        <p:tgtEl>
                                          <p:spTgt spid="7"/>
                                        </p:tgtEl>
                                      </p:cBhvr>
                                      <p:by x="400000" y="400000"/>
                                    </p:animScale>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par>
                          <p:cTn id="21" fill="hold">
                            <p:stCondLst>
                              <p:cond delay="0"/>
                            </p:stCondLst>
                            <p:childTnLst>
                              <p:par>
                                <p:cTn id="22" presetID="6" presetClass="emph" presetSubtype="0" autoRev="1" fill="hold" grpId="1" nodeType="afterEffect">
                                  <p:stCondLst>
                                    <p:cond delay="0"/>
                                  </p:stCondLst>
                                  <p:childTnLst>
                                    <p:animScale>
                                      <p:cBhvr>
                                        <p:cTn id="23" dur="500" fill="hold"/>
                                        <p:tgtEl>
                                          <p:spTgt spid="8"/>
                                        </p:tgtEl>
                                      </p:cBhvr>
                                      <p:by x="400000" y="400000"/>
                                    </p:animScale>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childTnLst>
                                </p:cTn>
                              </p:par>
                            </p:childTnLst>
                          </p:cTn>
                        </p:par>
                        <p:par>
                          <p:cTn id="28" fill="hold">
                            <p:stCondLst>
                              <p:cond delay="0"/>
                            </p:stCondLst>
                            <p:childTnLst>
                              <p:par>
                                <p:cTn id="29" presetID="27" presetClass="emph" presetSubtype="0" fill="hold" grpId="1" nodeType="afterEffect">
                                  <p:stCondLst>
                                    <p:cond delay="0"/>
                                  </p:stCondLst>
                                  <p:childTnLst>
                                    <p:animClr clrSpc="rgb" dir="cw">
                                      <p:cBhvr override="childStyle">
                                        <p:cTn id="30" dur="250" autoRev="1" fill="hold"/>
                                        <p:tgtEl>
                                          <p:spTgt spid="9"/>
                                        </p:tgtEl>
                                        <p:attrNameLst>
                                          <p:attrName>style.color</p:attrName>
                                        </p:attrNameLst>
                                      </p:cBhvr>
                                      <p:to>
                                        <a:schemeClr val="accent2"/>
                                      </p:to>
                                    </p:animClr>
                                    <p:animClr clrSpc="rgb" dir="cw">
                                      <p:cBhvr>
                                        <p:cTn id="31" dur="250" autoRev="1" fill="hold"/>
                                        <p:tgtEl>
                                          <p:spTgt spid="9"/>
                                        </p:tgtEl>
                                        <p:attrNameLst>
                                          <p:attrName>fillcolor</p:attrName>
                                        </p:attrNameLst>
                                      </p:cBhvr>
                                      <p:to>
                                        <a:schemeClr val="accent2"/>
                                      </p:to>
                                    </p:animClr>
                                    <p:set>
                                      <p:cBhvr>
                                        <p:cTn id="32" dur="250" autoRev="1" fill="hold"/>
                                        <p:tgtEl>
                                          <p:spTgt spid="9"/>
                                        </p:tgtEl>
                                        <p:attrNameLst>
                                          <p:attrName>fill.type</p:attrName>
                                        </p:attrNameLst>
                                      </p:cBhvr>
                                      <p:to>
                                        <p:strVal val="solid"/>
                                      </p:to>
                                    </p:set>
                                    <p:set>
                                      <p:cBhvr>
                                        <p:cTn id="33" dur="250" autoRev="1" fill="hold"/>
                                        <p:tgtEl>
                                          <p:spTgt spid="9"/>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6" presetClass="emph" presetSubtype="0" fill="hold" grpId="0" nodeType="clickEffect">
                                  <p:stCondLst>
                                    <p:cond delay="0"/>
                                  </p:stCondLst>
                                  <p:childTnLst>
                                    <p:animScale>
                                      <p:cBhvr>
                                        <p:cTn id="37" dur="2000" fill="hold"/>
                                        <p:tgtEl>
                                          <p:spTgt spid="284"/>
                                        </p:tgtEl>
                                      </p:cBhvr>
                                      <p:by x="400000" y="400000"/>
                                    </p:animScale>
                                  </p:childTnLst>
                                </p:cTn>
                              </p:par>
                            </p:childTnLst>
                          </p:cTn>
                        </p:par>
                        <p:par>
                          <p:cTn id="38" fill="hold">
                            <p:stCondLst>
                              <p:cond delay="2000"/>
                            </p:stCondLst>
                            <p:childTnLst>
                              <p:par>
                                <p:cTn id="39" presetID="1" presetClass="emph" presetSubtype="2" fill="hold" nodeType="afterEffect">
                                  <p:stCondLst>
                                    <p:cond delay="0"/>
                                  </p:stCondLst>
                                  <p:childTnLst>
                                    <p:animClr clrSpc="rgb" dir="cw">
                                      <p:cBhvr>
                                        <p:cTn id="40" dur="3000" fill="hold"/>
                                        <p:tgtEl>
                                          <p:spTgt spid="284"/>
                                        </p:tgtEl>
                                        <p:attrNameLst>
                                          <p:attrName>fillcolor</p:attrName>
                                        </p:attrNameLst>
                                      </p:cBhvr>
                                      <p:to>
                                        <a:schemeClr val="accent2"/>
                                      </p:to>
                                    </p:animClr>
                                    <p:set>
                                      <p:cBhvr>
                                        <p:cTn id="41" dur="3000" fill="hold"/>
                                        <p:tgtEl>
                                          <p:spTgt spid="284"/>
                                        </p:tgtEl>
                                        <p:attrNameLst>
                                          <p:attrName>fill.type</p:attrName>
                                        </p:attrNameLst>
                                      </p:cBhvr>
                                      <p:to>
                                        <p:strVal val="solid"/>
                                      </p:to>
                                    </p:set>
                                    <p:set>
                                      <p:cBhvr>
                                        <p:cTn id="42" dur="3000" fill="hold"/>
                                        <p:tgtEl>
                                          <p:spTgt spid="284"/>
                                        </p:tgtEl>
                                        <p:attrNameLst>
                                          <p:attrName>fill.on</p:attrName>
                                        </p:attrNameLst>
                                      </p:cBhvr>
                                      <p:to>
                                        <p:strVal val="true"/>
                                      </p:to>
                                    </p:set>
                                  </p:childTnLst>
                                </p:cTn>
                              </p:par>
                            </p:childTnLst>
                          </p:cTn>
                        </p:par>
                        <p:par>
                          <p:cTn id="43" fill="hold">
                            <p:stCondLst>
                              <p:cond delay="5000"/>
                            </p:stCondLst>
                            <p:childTnLst>
                              <p:par>
                                <p:cTn id="44" presetID="6" presetClass="emph" presetSubtype="0" fill="hold" grpId="1" nodeType="afterEffect">
                                  <p:stCondLst>
                                    <p:cond delay="0"/>
                                  </p:stCondLst>
                                  <p:childTnLst>
                                    <p:animScale>
                                      <p:cBhvr>
                                        <p:cTn id="45" dur="1000" fill="hold"/>
                                        <p:tgtEl>
                                          <p:spTgt spid="284"/>
                                        </p:tgtEl>
                                      </p:cBhvr>
                                      <p:by x="25000" y="25000"/>
                                    </p:animScale>
                                  </p:childTnLst>
                                </p:cTn>
                              </p:par>
                            </p:childTnLst>
                          </p:cTn>
                        </p:par>
                        <p:par>
                          <p:cTn id="46" fill="hold">
                            <p:stCondLst>
                              <p:cond delay="6000"/>
                            </p:stCondLst>
                            <p:childTnLst>
                              <p:par>
                                <p:cTn id="47" presetID="10" presetClass="exit" presetSubtype="0" fill="hold" grpId="2" nodeType="afterEffect">
                                  <p:stCondLst>
                                    <p:cond delay="0"/>
                                  </p:stCondLst>
                                  <p:childTnLst>
                                    <p:animEffect transition="out" filter="fade">
                                      <p:cBhvr>
                                        <p:cTn id="48" dur="1000"/>
                                        <p:tgtEl>
                                          <p:spTgt spid="9"/>
                                        </p:tgtEl>
                                      </p:cBhvr>
                                    </p:animEffect>
                                    <p:set>
                                      <p:cBhvr>
                                        <p:cTn id="49" dur="1" fill="hold">
                                          <p:stCondLst>
                                            <p:cond delay="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p:bldP spid="8" grpId="1"/>
      <p:bldP spid="9" grpId="0" animBg="1"/>
      <p:bldP spid="9" grpId="1" animBg="1"/>
      <p:bldP spid="9" grpId="2" animBg="1"/>
      <p:bldP spid="284" grpId="0" animBg="1"/>
      <p:bldP spid="284" grpId="1" animBg="1"/>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Pricing</a:t>
            </a:r>
            <a:endParaRPr lang="en-US" dirty="0"/>
          </a:p>
        </p:txBody>
      </p:sp>
      <p:sp>
        <p:nvSpPr>
          <p:cNvPr id="4" name="Text Placeholder 3"/>
          <p:cNvSpPr>
            <a:spLocks noGrp="1"/>
          </p:cNvSpPr>
          <p:nvPr>
            <p:ph type="body" idx="1"/>
          </p:nvPr>
        </p:nvSpPr>
        <p:spPr/>
        <p:txBody>
          <a:bodyPr/>
          <a:lstStyle/>
          <a:p>
            <a:r>
              <a:rPr lang="en-US" dirty="0" smtClean="0"/>
              <a:t>WEB Edition</a:t>
            </a:r>
            <a:endParaRPr lang="en-US" dirty="0"/>
          </a:p>
        </p:txBody>
      </p:sp>
      <p:sp>
        <p:nvSpPr>
          <p:cNvPr id="5" name="Content Placeholder 4"/>
          <p:cNvSpPr>
            <a:spLocks noGrp="1"/>
          </p:cNvSpPr>
          <p:nvPr>
            <p:ph sz="half" idx="2"/>
          </p:nvPr>
        </p:nvSpPr>
        <p:spPr>
          <a:xfrm>
            <a:off x="381000" y="2174875"/>
            <a:ext cx="4114800" cy="1774332"/>
          </a:xfrm>
        </p:spPr>
        <p:txBody>
          <a:bodyPr/>
          <a:lstStyle/>
          <a:p>
            <a:r>
              <a:rPr lang="en-US" dirty="0" smtClean="0"/>
              <a:t>1 GB Database</a:t>
            </a:r>
          </a:p>
          <a:p>
            <a:r>
              <a:rPr lang="en-US" dirty="0" smtClean="0"/>
              <a:t>$9.99 / month</a:t>
            </a:r>
          </a:p>
          <a:p>
            <a:r>
              <a:rPr lang="en-US" dirty="0" smtClean="0"/>
              <a:t>Bandwidth</a:t>
            </a:r>
          </a:p>
          <a:p>
            <a:pPr lvl="1"/>
            <a:r>
              <a:rPr lang="en-US" dirty="0" smtClean="0"/>
              <a:t>$0.10 /GB inbound</a:t>
            </a:r>
          </a:p>
          <a:p>
            <a:pPr lvl="1"/>
            <a:r>
              <a:rPr lang="en-US" dirty="0" smtClean="0"/>
              <a:t>$0.15 /GB outbound</a:t>
            </a:r>
            <a:endParaRPr lang="en-US" dirty="0"/>
          </a:p>
        </p:txBody>
      </p:sp>
      <p:sp>
        <p:nvSpPr>
          <p:cNvPr id="6" name="Text Placeholder 5"/>
          <p:cNvSpPr>
            <a:spLocks noGrp="1"/>
          </p:cNvSpPr>
          <p:nvPr>
            <p:ph type="body" sz="quarter" idx="3"/>
          </p:nvPr>
        </p:nvSpPr>
        <p:spPr/>
        <p:txBody>
          <a:bodyPr/>
          <a:lstStyle/>
          <a:p>
            <a:r>
              <a:rPr lang="en-US" dirty="0" smtClean="0"/>
              <a:t>Business Edition</a:t>
            </a:r>
            <a:endParaRPr lang="en-US" dirty="0"/>
          </a:p>
        </p:txBody>
      </p:sp>
      <p:sp>
        <p:nvSpPr>
          <p:cNvPr id="7" name="Content Placeholder 6"/>
          <p:cNvSpPr>
            <a:spLocks noGrp="1"/>
          </p:cNvSpPr>
          <p:nvPr>
            <p:ph sz="quarter" idx="4"/>
          </p:nvPr>
        </p:nvSpPr>
        <p:spPr>
          <a:xfrm>
            <a:off x="4645026" y="2272656"/>
            <a:ext cx="4117974" cy="1774332"/>
          </a:xfrm>
        </p:spPr>
        <p:txBody>
          <a:bodyPr/>
          <a:lstStyle/>
          <a:p>
            <a:r>
              <a:rPr lang="en-US" dirty="0" smtClean="0"/>
              <a:t>10GB Database</a:t>
            </a:r>
          </a:p>
          <a:p>
            <a:r>
              <a:rPr lang="en-US" dirty="0" smtClean="0"/>
              <a:t>$99.99 / month</a:t>
            </a:r>
          </a:p>
          <a:p>
            <a:r>
              <a:rPr lang="en-US" dirty="0" smtClean="0"/>
              <a:t>Bandwidth</a:t>
            </a:r>
          </a:p>
          <a:p>
            <a:pPr lvl="1"/>
            <a:r>
              <a:rPr lang="en-US" dirty="0" smtClean="0"/>
              <a:t>$0.10 /GB inbound</a:t>
            </a:r>
          </a:p>
          <a:p>
            <a:pPr lvl="1"/>
            <a:r>
              <a:rPr lang="en-US" dirty="0" smtClean="0"/>
              <a:t>$0.15 /GB outbound</a:t>
            </a:r>
            <a:endParaRPr lang="en-US" dirty="0"/>
          </a:p>
        </p:txBody>
      </p:sp>
    </p:spTree>
    <p:extLst>
      <p:ext uri="{BB962C8B-B14F-4D97-AF65-F5344CB8AC3E}">
        <p14:creationId xmlns:p14="http://schemas.microsoft.com/office/powerpoint/2010/main" val="114795868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Pricing</a:t>
            </a:r>
            <a:endParaRPr lang="en-US" dirty="0"/>
          </a:p>
        </p:txBody>
      </p:sp>
      <p:sp>
        <p:nvSpPr>
          <p:cNvPr id="8" name="Text Placeholder 7"/>
          <p:cNvSpPr>
            <a:spLocks noGrp="1"/>
          </p:cNvSpPr>
          <p:nvPr>
            <p:ph type="body" sz="quarter" idx="10"/>
          </p:nvPr>
        </p:nvSpPr>
        <p:spPr>
          <a:xfrm>
            <a:off x="381000" y="1447799"/>
            <a:ext cx="8382000" cy="1791260"/>
          </a:xfrm>
        </p:spPr>
        <p:txBody>
          <a:bodyPr/>
          <a:lstStyle/>
          <a:p>
            <a:r>
              <a:rPr lang="en-US" sz="2800" dirty="0" smtClean="0"/>
              <a:t>Type specified by MAXSIZE on CREATE DATABASE command or portal </a:t>
            </a:r>
            <a:r>
              <a:rPr lang="en-US" sz="2800" i="1" dirty="0" smtClean="0"/>
              <a:t>(post-CTP1)</a:t>
            </a:r>
          </a:p>
          <a:p>
            <a:r>
              <a:rPr lang="en-US" sz="2800" b="1" dirty="0" smtClean="0"/>
              <a:t>Cannot</a:t>
            </a:r>
            <a:r>
              <a:rPr lang="en-US" sz="2800" dirty="0" smtClean="0"/>
              <a:t> switch between Web and Business Editions</a:t>
            </a:r>
          </a:p>
          <a:p>
            <a:r>
              <a:rPr lang="en-US" sz="2800" dirty="0" smtClean="0"/>
              <a:t>Monthly billing period</a:t>
            </a:r>
          </a:p>
        </p:txBody>
      </p:sp>
    </p:spTree>
    <p:extLst>
      <p:ext uri="{BB962C8B-B14F-4D97-AF65-F5344CB8AC3E}">
        <p14:creationId xmlns:p14="http://schemas.microsoft.com/office/powerpoint/2010/main" val="343331270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Sharding</a:t>
            </a:r>
            <a:r>
              <a:rPr lang="en-US" baseline="0" dirty="0" smtClean="0"/>
              <a:t> Databases</a:t>
            </a:r>
            <a:endParaRPr lang="en-US" dirty="0"/>
          </a:p>
        </p:txBody>
      </p:sp>
      <p:sp>
        <p:nvSpPr>
          <p:cNvPr id="53" name="Content Placeholder 52"/>
          <p:cNvSpPr>
            <a:spLocks noGrp="1"/>
          </p:cNvSpPr>
          <p:nvPr>
            <p:ph sz="half" idx="1"/>
          </p:nvPr>
        </p:nvSpPr>
        <p:spPr>
          <a:xfrm>
            <a:off x="381000" y="1447799"/>
            <a:ext cx="4114800" cy="1674305"/>
          </a:xfrm>
        </p:spPr>
        <p:txBody>
          <a:bodyPr/>
          <a:lstStyle/>
          <a:p>
            <a:r>
              <a:rPr lang="en-US" dirty="0" smtClean="0"/>
              <a:t>1 x 10GB database</a:t>
            </a:r>
          </a:p>
          <a:p>
            <a:pPr lvl="1"/>
            <a:r>
              <a:rPr lang="en-US" dirty="0"/>
              <a:t>1</a:t>
            </a:r>
            <a:r>
              <a:rPr lang="en-US" dirty="0" smtClean="0"/>
              <a:t> Instances</a:t>
            </a:r>
          </a:p>
          <a:p>
            <a:r>
              <a:rPr lang="en-US" dirty="0" smtClean="0"/>
              <a:t>10 x 1GB databases</a:t>
            </a:r>
          </a:p>
          <a:p>
            <a:pPr lvl="1"/>
            <a:r>
              <a:rPr lang="en-US" dirty="0"/>
              <a:t>1</a:t>
            </a:r>
            <a:r>
              <a:rPr lang="en-US" dirty="0" smtClean="0"/>
              <a:t>0 Instances </a:t>
            </a:r>
          </a:p>
        </p:txBody>
      </p:sp>
      <p:grpSp>
        <p:nvGrpSpPr>
          <p:cNvPr id="63" name="Group 62"/>
          <p:cNvGrpSpPr/>
          <p:nvPr/>
        </p:nvGrpSpPr>
        <p:grpSpPr>
          <a:xfrm>
            <a:off x="4572000" y="1219200"/>
            <a:ext cx="914400" cy="914400"/>
            <a:chOff x="4876803" y="1676400"/>
            <a:chExt cx="688032" cy="688031"/>
          </a:xfrm>
        </p:grpSpPr>
        <p:pic>
          <p:nvPicPr>
            <p:cNvPr id="64" name="Picture 2" descr="C:\Users\daiken\AppData\Local\Microsoft\Windows\Temporary Internet Files\Content.IE5\UWY6LG0D\MCj04348450000[1].png"/>
            <p:cNvPicPr>
              <a:picLocks noChangeAspect="1" noChangeArrowheads="1"/>
            </p:cNvPicPr>
            <p:nvPr/>
          </p:nvPicPr>
          <p:blipFill>
            <a:blip r:embed="rId2"/>
            <a:srcRect/>
            <a:stretch>
              <a:fillRect/>
            </a:stretch>
          </p:blipFill>
          <p:spPr bwMode="auto">
            <a:xfrm>
              <a:off x="4876803" y="1676400"/>
              <a:ext cx="688032" cy="688031"/>
            </a:xfrm>
            <a:prstGeom prst="rect">
              <a:avLst/>
            </a:prstGeom>
            <a:noFill/>
          </p:spPr>
        </p:pic>
        <p:sp>
          <p:nvSpPr>
            <p:cNvPr id="65" name="Can 64"/>
            <p:cNvSpPr/>
            <p:nvPr/>
          </p:nvSpPr>
          <p:spPr bwMode="auto">
            <a:xfrm>
              <a:off x="5105400" y="2057400"/>
              <a:ext cx="304800" cy="304800"/>
            </a:xfrm>
            <a:prstGeom prst="can">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grpSp>
      <p:grpSp>
        <p:nvGrpSpPr>
          <p:cNvPr id="192" name="Group 191"/>
          <p:cNvGrpSpPr/>
          <p:nvPr/>
        </p:nvGrpSpPr>
        <p:grpSpPr>
          <a:xfrm>
            <a:off x="4572000" y="2590800"/>
            <a:ext cx="914400" cy="914400"/>
            <a:chOff x="4876803" y="1676400"/>
            <a:chExt cx="688032" cy="688031"/>
          </a:xfrm>
        </p:grpSpPr>
        <p:pic>
          <p:nvPicPr>
            <p:cNvPr id="193" name="Picture 2" descr="C:\Users\daiken\AppData\Local\Microsoft\Windows\Temporary Internet Files\Content.IE5\UWY6LG0D\MCj04348450000[1].png"/>
            <p:cNvPicPr>
              <a:picLocks noChangeAspect="1" noChangeArrowheads="1"/>
            </p:cNvPicPr>
            <p:nvPr/>
          </p:nvPicPr>
          <p:blipFill>
            <a:blip r:embed="rId2"/>
            <a:srcRect/>
            <a:stretch>
              <a:fillRect/>
            </a:stretch>
          </p:blipFill>
          <p:spPr bwMode="auto">
            <a:xfrm>
              <a:off x="4876803" y="1676400"/>
              <a:ext cx="688032" cy="688031"/>
            </a:xfrm>
            <a:prstGeom prst="rect">
              <a:avLst/>
            </a:prstGeom>
            <a:noFill/>
          </p:spPr>
        </p:pic>
        <p:sp>
          <p:nvSpPr>
            <p:cNvPr id="194" name="Can 193"/>
            <p:cNvSpPr/>
            <p:nvPr/>
          </p:nvSpPr>
          <p:spPr bwMode="auto">
            <a:xfrm>
              <a:off x="5105400" y="2057400"/>
              <a:ext cx="304800" cy="304800"/>
            </a:xfrm>
            <a:prstGeom prst="can">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grpSp>
      <p:grpSp>
        <p:nvGrpSpPr>
          <p:cNvPr id="195" name="Group 194"/>
          <p:cNvGrpSpPr/>
          <p:nvPr/>
        </p:nvGrpSpPr>
        <p:grpSpPr>
          <a:xfrm>
            <a:off x="4572000" y="3886200"/>
            <a:ext cx="914400" cy="914400"/>
            <a:chOff x="4876803" y="1676400"/>
            <a:chExt cx="688032" cy="688031"/>
          </a:xfrm>
        </p:grpSpPr>
        <p:pic>
          <p:nvPicPr>
            <p:cNvPr id="196" name="Picture 2" descr="C:\Users\daiken\AppData\Local\Microsoft\Windows\Temporary Internet Files\Content.IE5\UWY6LG0D\MCj04348450000[1].png"/>
            <p:cNvPicPr>
              <a:picLocks noChangeAspect="1" noChangeArrowheads="1"/>
            </p:cNvPicPr>
            <p:nvPr/>
          </p:nvPicPr>
          <p:blipFill>
            <a:blip r:embed="rId2"/>
            <a:srcRect/>
            <a:stretch>
              <a:fillRect/>
            </a:stretch>
          </p:blipFill>
          <p:spPr bwMode="auto">
            <a:xfrm>
              <a:off x="4876803" y="1676400"/>
              <a:ext cx="688032" cy="688031"/>
            </a:xfrm>
            <a:prstGeom prst="rect">
              <a:avLst/>
            </a:prstGeom>
            <a:noFill/>
          </p:spPr>
        </p:pic>
        <p:sp>
          <p:nvSpPr>
            <p:cNvPr id="197" name="Can 196"/>
            <p:cNvSpPr/>
            <p:nvPr/>
          </p:nvSpPr>
          <p:spPr bwMode="auto">
            <a:xfrm>
              <a:off x="5105400" y="2057400"/>
              <a:ext cx="304800" cy="304800"/>
            </a:xfrm>
            <a:prstGeom prst="can">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grpSp>
      <p:grpSp>
        <p:nvGrpSpPr>
          <p:cNvPr id="198" name="Group 197"/>
          <p:cNvGrpSpPr/>
          <p:nvPr/>
        </p:nvGrpSpPr>
        <p:grpSpPr>
          <a:xfrm>
            <a:off x="6096000" y="2590800"/>
            <a:ext cx="914400" cy="914400"/>
            <a:chOff x="4876803" y="1676400"/>
            <a:chExt cx="688032" cy="688031"/>
          </a:xfrm>
        </p:grpSpPr>
        <p:pic>
          <p:nvPicPr>
            <p:cNvPr id="199" name="Picture 2" descr="C:\Users\daiken\AppData\Local\Microsoft\Windows\Temporary Internet Files\Content.IE5\UWY6LG0D\MCj04348450000[1].png"/>
            <p:cNvPicPr>
              <a:picLocks noChangeAspect="1" noChangeArrowheads="1"/>
            </p:cNvPicPr>
            <p:nvPr/>
          </p:nvPicPr>
          <p:blipFill>
            <a:blip r:embed="rId2"/>
            <a:srcRect/>
            <a:stretch>
              <a:fillRect/>
            </a:stretch>
          </p:blipFill>
          <p:spPr bwMode="auto">
            <a:xfrm>
              <a:off x="4876803" y="1676400"/>
              <a:ext cx="688032" cy="688031"/>
            </a:xfrm>
            <a:prstGeom prst="rect">
              <a:avLst/>
            </a:prstGeom>
            <a:noFill/>
          </p:spPr>
        </p:pic>
        <p:sp>
          <p:nvSpPr>
            <p:cNvPr id="200" name="Can 199"/>
            <p:cNvSpPr/>
            <p:nvPr/>
          </p:nvSpPr>
          <p:spPr bwMode="auto">
            <a:xfrm>
              <a:off x="5105400" y="2057400"/>
              <a:ext cx="304800" cy="304800"/>
            </a:xfrm>
            <a:prstGeom prst="can">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grpSp>
      <p:grpSp>
        <p:nvGrpSpPr>
          <p:cNvPr id="201" name="Group 200"/>
          <p:cNvGrpSpPr/>
          <p:nvPr/>
        </p:nvGrpSpPr>
        <p:grpSpPr>
          <a:xfrm>
            <a:off x="6096000" y="5334000"/>
            <a:ext cx="914400" cy="914400"/>
            <a:chOff x="4876803" y="1676400"/>
            <a:chExt cx="688032" cy="688031"/>
          </a:xfrm>
        </p:grpSpPr>
        <p:pic>
          <p:nvPicPr>
            <p:cNvPr id="202" name="Picture 2" descr="C:\Users\daiken\AppData\Local\Microsoft\Windows\Temporary Internet Files\Content.IE5\UWY6LG0D\MCj04348450000[1].png"/>
            <p:cNvPicPr>
              <a:picLocks noChangeAspect="1" noChangeArrowheads="1"/>
            </p:cNvPicPr>
            <p:nvPr/>
          </p:nvPicPr>
          <p:blipFill>
            <a:blip r:embed="rId2"/>
            <a:srcRect/>
            <a:stretch>
              <a:fillRect/>
            </a:stretch>
          </p:blipFill>
          <p:spPr bwMode="auto">
            <a:xfrm>
              <a:off x="4876803" y="1676400"/>
              <a:ext cx="688032" cy="688031"/>
            </a:xfrm>
            <a:prstGeom prst="rect">
              <a:avLst/>
            </a:prstGeom>
            <a:noFill/>
          </p:spPr>
        </p:pic>
        <p:sp>
          <p:nvSpPr>
            <p:cNvPr id="203" name="Can 202"/>
            <p:cNvSpPr/>
            <p:nvPr/>
          </p:nvSpPr>
          <p:spPr bwMode="auto">
            <a:xfrm>
              <a:off x="5105400" y="2057400"/>
              <a:ext cx="304800" cy="304800"/>
            </a:xfrm>
            <a:prstGeom prst="can">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grpSp>
      <p:grpSp>
        <p:nvGrpSpPr>
          <p:cNvPr id="204" name="Group 203"/>
          <p:cNvGrpSpPr/>
          <p:nvPr/>
        </p:nvGrpSpPr>
        <p:grpSpPr>
          <a:xfrm>
            <a:off x="7467600" y="1219200"/>
            <a:ext cx="914400" cy="914400"/>
            <a:chOff x="4876803" y="1676400"/>
            <a:chExt cx="688032" cy="688031"/>
          </a:xfrm>
        </p:grpSpPr>
        <p:pic>
          <p:nvPicPr>
            <p:cNvPr id="205" name="Picture 2" descr="C:\Users\daiken\AppData\Local\Microsoft\Windows\Temporary Internet Files\Content.IE5\UWY6LG0D\MCj04348450000[1].png"/>
            <p:cNvPicPr>
              <a:picLocks noChangeAspect="1" noChangeArrowheads="1"/>
            </p:cNvPicPr>
            <p:nvPr/>
          </p:nvPicPr>
          <p:blipFill>
            <a:blip r:embed="rId2"/>
            <a:srcRect/>
            <a:stretch>
              <a:fillRect/>
            </a:stretch>
          </p:blipFill>
          <p:spPr bwMode="auto">
            <a:xfrm>
              <a:off x="4876803" y="1676400"/>
              <a:ext cx="688032" cy="688031"/>
            </a:xfrm>
            <a:prstGeom prst="rect">
              <a:avLst/>
            </a:prstGeom>
            <a:noFill/>
          </p:spPr>
        </p:pic>
        <p:sp>
          <p:nvSpPr>
            <p:cNvPr id="206" name="Can 205"/>
            <p:cNvSpPr/>
            <p:nvPr/>
          </p:nvSpPr>
          <p:spPr bwMode="auto">
            <a:xfrm>
              <a:off x="5105400" y="2057400"/>
              <a:ext cx="304800" cy="304800"/>
            </a:xfrm>
            <a:prstGeom prst="can">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grpSp>
      <p:grpSp>
        <p:nvGrpSpPr>
          <p:cNvPr id="207" name="Group 206"/>
          <p:cNvGrpSpPr/>
          <p:nvPr/>
        </p:nvGrpSpPr>
        <p:grpSpPr>
          <a:xfrm>
            <a:off x="4572000" y="5257800"/>
            <a:ext cx="914400" cy="914400"/>
            <a:chOff x="4876803" y="1676400"/>
            <a:chExt cx="688032" cy="688031"/>
          </a:xfrm>
        </p:grpSpPr>
        <p:pic>
          <p:nvPicPr>
            <p:cNvPr id="208" name="Picture 2" descr="C:\Users\daiken\AppData\Local\Microsoft\Windows\Temporary Internet Files\Content.IE5\UWY6LG0D\MCj04348450000[1].png"/>
            <p:cNvPicPr>
              <a:picLocks noChangeAspect="1" noChangeArrowheads="1"/>
            </p:cNvPicPr>
            <p:nvPr/>
          </p:nvPicPr>
          <p:blipFill>
            <a:blip r:embed="rId2"/>
            <a:srcRect/>
            <a:stretch>
              <a:fillRect/>
            </a:stretch>
          </p:blipFill>
          <p:spPr bwMode="auto">
            <a:xfrm>
              <a:off x="4876803" y="1676400"/>
              <a:ext cx="688032" cy="688031"/>
            </a:xfrm>
            <a:prstGeom prst="rect">
              <a:avLst/>
            </a:prstGeom>
            <a:noFill/>
          </p:spPr>
        </p:pic>
        <p:sp>
          <p:nvSpPr>
            <p:cNvPr id="209" name="Can 208"/>
            <p:cNvSpPr/>
            <p:nvPr/>
          </p:nvSpPr>
          <p:spPr bwMode="auto">
            <a:xfrm>
              <a:off x="5105400" y="2057400"/>
              <a:ext cx="304800" cy="304800"/>
            </a:xfrm>
            <a:prstGeom prst="can">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grpSp>
      <p:grpSp>
        <p:nvGrpSpPr>
          <p:cNvPr id="210" name="Group 209"/>
          <p:cNvGrpSpPr/>
          <p:nvPr/>
        </p:nvGrpSpPr>
        <p:grpSpPr>
          <a:xfrm>
            <a:off x="6096000" y="3886200"/>
            <a:ext cx="914400" cy="914400"/>
            <a:chOff x="4876803" y="1676400"/>
            <a:chExt cx="688032" cy="688031"/>
          </a:xfrm>
        </p:grpSpPr>
        <p:pic>
          <p:nvPicPr>
            <p:cNvPr id="211" name="Picture 2" descr="C:\Users\daiken\AppData\Local\Microsoft\Windows\Temporary Internet Files\Content.IE5\UWY6LG0D\MCj04348450000[1].png"/>
            <p:cNvPicPr>
              <a:picLocks noChangeAspect="1" noChangeArrowheads="1"/>
            </p:cNvPicPr>
            <p:nvPr/>
          </p:nvPicPr>
          <p:blipFill>
            <a:blip r:embed="rId2"/>
            <a:srcRect/>
            <a:stretch>
              <a:fillRect/>
            </a:stretch>
          </p:blipFill>
          <p:spPr bwMode="auto">
            <a:xfrm>
              <a:off x="4876803" y="1676400"/>
              <a:ext cx="688032" cy="688031"/>
            </a:xfrm>
            <a:prstGeom prst="rect">
              <a:avLst/>
            </a:prstGeom>
            <a:noFill/>
          </p:spPr>
        </p:pic>
        <p:sp>
          <p:nvSpPr>
            <p:cNvPr id="212" name="Can 211"/>
            <p:cNvSpPr/>
            <p:nvPr/>
          </p:nvSpPr>
          <p:spPr bwMode="auto">
            <a:xfrm>
              <a:off x="5105400" y="2057400"/>
              <a:ext cx="304800" cy="304800"/>
            </a:xfrm>
            <a:prstGeom prst="can">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grpSp>
      <p:grpSp>
        <p:nvGrpSpPr>
          <p:cNvPr id="213" name="Group 212"/>
          <p:cNvGrpSpPr/>
          <p:nvPr/>
        </p:nvGrpSpPr>
        <p:grpSpPr>
          <a:xfrm>
            <a:off x="7467600" y="2514600"/>
            <a:ext cx="914400" cy="914400"/>
            <a:chOff x="4876803" y="1676400"/>
            <a:chExt cx="688032" cy="688031"/>
          </a:xfrm>
        </p:grpSpPr>
        <p:pic>
          <p:nvPicPr>
            <p:cNvPr id="214" name="Picture 2" descr="C:\Users\daiken\AppData\Local\Microsoft\Windows\Temporary Internet Files\Content.IE5\UWY6LG0D\MCj04348450000[1].png"/>
            <p:cNvPicPr>
              <a:picLocks noChangeAspect="1" noChangeArrowheads="1"/>
            </p:cNvPicPr>
            <p:nvPr/>
          </p:nvPicPr>
          <p:blipFill>
            <a:blip r:embed="rId2"/>
            <a:srcRect/>
            <a:stretch>
              <a:fillRect/>
            </a:stretch>
          </p:blipFill>
          <p:spPr bwMode="auto">
            <a:xfrm>
              <a:off x="4876803" y="1676400"/>
              <a:ext cx="688032" cy="688031"/>
            </a:xfrm>
            <a:prstGeom prst="rect">
              <a:avLst/>
            </a:prstGeom>
            <a:noFill/>
          </p:spPr>
        </p:pic>
        <p:sp>
          <p:nvSpPr>
            <p:cNvPr id="215" name="Can 214"/>
            <p:cNvSpPr/>
            <p:nvPr/>
          </p:nvSpPr>
          <p:spPr bwMode="auto">
            <a:xfrm>
              <a:off x="5105400" y="2057400"/>
              <a:ext cx="304800" cy="304800"/>
            </a:xfrm>
            <a:prstGeom prst="can">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grpSp>
      <p:grpSp>
        <p:nvGrpSpPr>
          <p:cNvPr id="216" name="Group 215"/>
          <p:cNvGrpSpPr/>
          <p:nvPr/>
        </p:nvGrpSpPr>
        <p:grpSpPr>
          <a:xfrm>
            <a:off x="6096000" y="1219200"/>
            <a:ext cx="914400" cy="914400"/>
            <a:chOff x="4876803" y="1676400"/>
            <a:chExt cx="688032" cy="688031"/>
          </a:xfrm>
        </p:grpSpPr>
        <p:pic>
          <p:nvPicPr>
            <p:cNvPr id="217" name="Picture 2" descr="C:\Users\daiken\AppData\Local\Microsoft\Windows\Temporary Internet Files\Content.IE5\UWY6LG0D\MCj04348450000[1].png"/>
            <p:cNvPicPr>
              <a:picLocks noChangeAspect="1" noChangeArrowheads="1"/>
            </p:cNvPicPr>
            <p:nvPr/>
          </p:nvPicPr>
          <p:blipFill>
            <a:blip r:embed="rId2"/>
            <a:srcRect/>
            <a:stretch>
              <a:fillRect/>
            </a:stretch>
          </p:blipFill>
          <p:spPr bwMode="auto">
            <a:xfrm>
              <a:off x="4876803" y="1676400"/>
              <a:ext cx="688032" cy="688031"/>
            </a:xfrm>
            <a:prstGeom prst="rect">
              <a:avLst/>
            </a:prstGeom>
            <a:noFill/>
          </p:spPr>
        </p:pic>
        <p:sp>
          <p:nvSpPr>
            <p:cNvPr id="218" name="Can 217"/>
            <p:cNvSpPr/>
            <p:nvPr/>
          </p:nvSpPr>
          <p:spPr bwMode="auto">
            <a:xfrm>
              <a:off x="5105400" y="2057400"/>
              <a:ext cx="304800" cy="304800"/>
            </a:xfrm>
            <a:prstGeom prst="can">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grpSp>
    </p:spTree>
    <p:extLst>
      <p:ext uri="{BB962C8B-B14F-4D97-AF65-F5344CB8AC3E}">
        <p14:creationId xmlns:p14="http://schemas.microsoft.com/office/powerpoint/2010/main" val="413344074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fade">
                                      <p:cBhvr>
                                        <p:cTn id="7" dur="2000"/>
                                        <p:tgtEl>
                                          <p:spTgt spid="5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3">
                                            <p:txEl>
                                              <p:pRg st="1" end="1"/>
                                            </p:txEl>
                                          </p:spTgt>
                                        </p:tgtEl>
                                        <p:attrNameLst>
                                          <p:attrName>style.visibility</p:attrName>
                                        </p:attrNameLst>
                                      </p:cBhvr>
                                      <p:to>
                                        <p:strVal val="visible"/>
                                      </p:to>
                                    </p:set>
                                    <p:animEffect transition="in" filter="fade">
                                      <p:cBhvr>
                                        <p:cTn id="10" dur="2000"/>
                                        <p:tgtEl>
                                          <p:spTgt spid="5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3"/>
                                        </p:tgtEl>
                                        <p:attrNameLst>
                                          <p:attrName>style.visibility</p:attrName>
                                        </p:attrNameLst>
                                      </p:cBhvr>
                                      <p:to>
                                        <p:strVal val="visible"/>
                                      </p:to>
                                    </p:set>
                                    <p:animEffect transition="in" filter="fade">
                                      <p:cBhvr>
                                        <p:cTn id="13" dur="2000"/>
                                        <p:tgtEl>
                                          <p:spTgt spid="6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3">
                                            <p:txEl>
                                              <p:pRg st="2" end="2"/>
                                            </p:txEl>
                                          </p:spTgt>
                                        </p:tgtEl>
                                        <p:attrNameLst>
                                          <p:attrName>style.visibility</p:attrName>
                                        </p:attrNameLst>
                                      </p:cBhvr>
                                      <p:to>
                                        <p:strVal val="visible"/>
                                      </p:to>
                                    </p:set>
                                    <p:animEffect transition="in" filter="fade">
                                      <p:cBhvr>
                                        <p:cTn id="18" dur="2000"/>
                                        <p:tgtEl>
                                          <p:spTgt spid="5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95"/>
                                        </p:tgtEl>
                                        <p:attrNameLst>
                                          <p:attrName>style.visibility</p:attrName>
                                        </p:attrNameLst>
                                      </p:cBhvr>
                                      <p:to>
                                        <p:strVal val="visible"/>
                                      </p:to>
                                    </p:set>
                                    <p:animEffect transition="in" filter="fade">
                                      <p:cBhvr>
                                        <p:cTn id="21" dur="2000"/>
                                        <p:tgtEl>
                                          <p:spTgt spid="195"/>
                                        </p:tgtEl>
                                      </p:cBhvr>
                                    </p:animEffect>
                                  </p:childTnLst>
                                </p:cTn>
                              </p:par>
                              <p:par>
                                <p:cTn id="22" presetID="10" presetClass="entr" presetSubtype="0" fill="hold" nodeType="withEffect">
                                  <p:stCondLst>
                                    <p:cond delay="0"/>
                                  </p:stCondLst>
                                  <p:childTnLst>
                                    <p:set>
                                      <p:cBhvr>
                                        <p:cTn id="23" dur="1" fill="hold">
                                          <p:stCondLst>
                                            <p:cond delay="0"/>
                                          </p:stCondLst>
                                        </p:cTn>
                                        <p:tgtEl>
                                          <p:spTgt spid="198"/>
                                        </p:tgtEl>
                                        <p:attrNameLst>
                                          <p:attrName>style.visibility</p:attrName>
                                        </p:attrNameLst>
                                      </p:cBhvr>
                                      <p:to>
                                        <p:strVal val="visible"/>
                                      </p:to>
                                    </p:set>
                                    <p:animEffect transition="in" filter="fade">
                                      <p:cBhvr>
                                        <p:cTn id="24" dur="2000"/>
                                        <p:tgtEl>
                                          <p:spTgt spid="198"/>
                                        </p:tgtEl>
                                      </p:cBhvr>
                                    </p:animEffect>
                                  </p:childTnLst>
                                </p:cTn>
                              </p:par>
                              <p:par>
                                <p:cTn id="25" presetID="10" presetClass="entr" presetSubtype="0" fill="hold" nodeType="withEffect">
                                  <p:stCondLst>
                                    <p:cond delay="0"/>
                                  </p:stCondLst>
                                  <p:childTnLst>
                                    <p:set>
                                      <p:cBhvr>
                                        <p:cTn id="26" dur="1" fill="hold">
                                          <p:stCondLst>
                                            <p:cond delay="0"/>
                                          </p:stCondLst>
                                        </p:cTn>
                                        <p:tgtEl>
                                          <p:spTgt spid="201"/>
                                        </p:tgtEl>
                                        <p:attrNameLst>
                                          <p:attrName>style.visibility</p:attrName>
                                        </p:attrNameLst>
                                      </p:cBhvr>
                                      <p:to>
                                        <p:strVal val="visible"/>
                                      </p:to>
                                    </p:set>
                                    <p:animEffect transition="in" filter="fade">
                                      <p:cBhvr>
                                        <p:cTn id="27" dur="2000"/>
                                        <p:tgtEl>
                                          <p:spTgt spid="201"/>
                                        </p:tgtEl>
                                      </p:cBhvr>
                                    </p:animEffect>
                                  </p:childTnLst>
                                </p:cTn>
                              </p:par>
                              <p:par>
                                <p:cTn id="28" presetID="10" presetClass="entr" presetSubtype="0" fill="hold" nodeType="withEffect">
                                  <p:stCondLst>
                                    <p:cond delay="0"/>
                                  </p:stCondLst>
                                  <p:childTnLst>
                                    <p:set>
                                      <p:cBhvr>
                                        <p:cTn id="29" dur="1" fill="hold">
                                          <p:stCondLst>
                                            <p:cond delay="0"/>
                                          </p:stCondLst>
                                        </p:cTn>
                                        <p:tgtEl>
                                          <p:spTgt spid="204"/>
                                        </p:tgtEl>
                                        <p:attrNameLst>
                                          <p:attrName>style.visibility</p:attrName>
                                        </p:attrNameLst>
                                      </p:cBhvr>
                                      <p:to>
                                        <p:strVal val="visible"/>
                                      </p:to>
                                    </p:set>
                                    <p:animEffect transition="in" filter="fade">
                                      <p:cBhvr>
                                        <p:cTn id="30" dur="2000"/>
                                        <p:tgtEl>
                                          <p:spTgt spid="204"/>
                                        </p:tgtEl>
                                      </p:cBhvr>
                                    </p:animEffect>
                                  </p:childTnLst>
                                </p:cTn>
                              </p:par>
                              <p:par>
                                <p:cTn id="31" presetID="10" presetClass="entr" presetSubtype="0" fill="hold" nodeType="withEffect">
                                  <p:stCondLst>
                                    <p:cond delay="0"/>
                                  </p:stCondLst>
                                  <p:childTnLst>
                                    <p:set>
                                      <p:cBhvr>
                                        <p:cTn id="32" dur="1" fill="hold">
                                          <p:stCondLst>
                                            <p:cond delay="0"/>
                                          </p:stCondLst>
                                        </p:cTn>
                                        <p:tgtEl>
                                          <p:spTgt spid="207"/>
                                        </p:tgtEl>
                                        <p:attrNameLst>
                                          <p:attrName>style.visibility</p:attrName>
                                        </p:attrNameLst>
                                      </p:cBhvr>
                                      <p:to>
                                        <p:strVal val="visible"/>
                                      </p:to>
                                    </p:set>
                                    <p:animEffect transition="in" filter="fade">
                                      <p:cBhvr>
                                        <p:cTn id="33" dur="2000"/>
                                        <p:tgtEl>
                                          <p:spTgt spid="207"/>
                                        </p:tgtEl>
                                      </p:cBhvr>
                                    </p:animEffect>
                                  </p:childTnLst>
                                </p:cTn>
                              </p:par>
                              <p:par>
                                <p:cTn id="34" presetID="10" presetClass="entr" presetSubtype="0" fill="hold" nodeType="withEffect">
                                  <p:stCondLst>
                                    <p:cond delay="0"/>
                                  </p:stCondLst>
                                  <p:childTnLst>
                                    <p:set>
                                      <p:cBhvr>
                                        <p:cTn id="35" dur="1" fill="hold">
                                          <p:stCondLst>
                                            <p:cond delay="0"/>
                                          </p:stCondLst>
                                        </p:cTn>
                                        <p:tgtEl>
                                          <p:spTgt spid="210"/>
                                        </p:tgtEl>
                                        <p:attrNameLst>
                                          <p:attrName>style.visibility</p:attrName>
                                        </p:attrNameLst>
                                      </p:cBhvr>
                                      <p:to>
                                        <p:strVal val="visible"/>
                                      </p:to>
                                    </p:set>
                                    <p:animEffect transition="in" filter="fade">
                                      <p:cBhvr>
                                        <p:cTn id="36" dur="2000"/>
                                        <p:tgtEl>
                                          <p:spTgt spid="210"/>
                                        </p:tgtEl>
                                      </p:cBhvr>
                                    </p:animEffect>
                                  </p:childTnLst>
                                </p:cTn>
                              </p:par>
                              <p:par>
                                <p:cTn id="37" presetID="10" presetClass="entr" presetSubtype="0" fill="hold" nodeType="withEffect">
                                  <p:stCondLst>
                                    <p:cond delay="0"/>
                                  </p:stCondLst>
                                  <p:childTnLst>
                                    <p:set>
                                      <p:cBhvr>
                                        <p:cTn id="38" dur="1" fill="hold">
                                          <p:stCondLst>
                                            <p:cond delay="0"/>
                                          </p:stCondLst>
                                        </p:cTn>
                                        <p:tgtEl>
                                          <p:spTgt spid="213"/>
                                        </p:tgtEl>
                                        <p:attrNameLst>
                                          <p:attrName>style.visibility</p:attrName>
                                        </p:attrNameLst>
                                      </p:cBhvr>
                                      <p:to>
                                        <p:strVal val="visible"/>
                                      </p:to>
                                    </p:set>
                                    <p:animEffect transition="in" filter="fade">
                                      <p:cBhvr>
                                        <p:cTn id="39" dur="2000"/>
                                        <p:tgtEl>
                                          <p:spTgt spid="213"/>
                                        </p:tgtEl>
                                      </p:cBhvr>
                                    </p:animEffect>
                                  </p:childTnLst>
                                </p:cTn>
                              </p:par>
                              <p:par>
                                <p:cTn id="40" presetID="10" presetClass="entr" presetSubtype="0" fill="hold" nodeType="withEffect">
                                  <p:stCondLst>
                                    <p:cond delay="0"/>
                                  </p:stCondLst>
                                  <p:childTnLst>
                                    <p:set>
                                      <p:cBhvr>
                                        <p:cTn id="41" dur="1" fill="hold">
                                          <p:stCondLst>
                                            <p:cond delay="0"/>
                                          </p:stCondLst>
                                        </p:cTn>
                                        <p:tgtEl>
                                          <p:spTgt spid="216"/>
                                        </p:tgtEl>
                                        <p:attrNameLst>
                                          <p:attrName>style.visibility</p:attrName>
                                        </p:attrNameLst>
                                      </p:cBhvr>
                                      <p:to>
                                        <p:strVal val="visible"/>
                                      </p:to>
                                    </p:set>
                                    <p:animEffect transition="in" filter="fade">
                                      <p:cBhvr>
                                        <p:cTn id="42" dur="2000"/>
                                        <p:tgtEl>
                                          <p:spTgt spid="216"/>
                                        </p:tgtEl>
                                      </p:cBhvr>
                                    </p:animEffect>
                                  </p:childTnLst>
                                </p:cTn>
                              </p:par>
                              <p:par>
                                <p:cTn id="43" presetID="10" presetClass="entr" presetSubtype="0" fill="hold" nodeType="withEffect">
                                  <p:stCondLst>
                                    <p:cond delay="0"/>
                                  </p:stCondLst>
                                  <p:childTnLst>
                                    <p:set>
                                      <p:cBhvr>
                                        <p:cTn id="44" dur="1" fill="hold">
                                          <p:stCondLst>
                                            <p:cond delay="0"/>
                                          </p:stCondLst>
                                        </p:cTn>
                                        <p:tgtEl>
                                          <p:spTgt spid="192"/>
                                        </p:tgtEl>
                                        <p:attrNameLst>
                                          <p:attrName>style.visibility</p:attrName>
                                        </p:attrNameLst>
                                      </p:cBhvr>
                                      <p:to>
                                        <p:strVal val="visible"/>
                                      </p:to>
                                    </p:set>
                                    <p:animEffect transition="in" filter="fade">
                                      <p:cBhvr>
                                        <p:cTn id="45" dur="2000"/>
                                        <p:tgtEl>
                                          <p:spTgt spid="19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3">
                                            <p:txEl>
                                              <p:pRg st="3" end="3"/>
                                            </p:txEl>
                                          </p:spTgt>
                                        </p:tgtEl>
                                        <p:attrNameLst>
                                          <p:attrName>style.visibility</p:attrName>
                                        </p:attrNameLst>
                                      </p:cBhvr>
                                      <p:to>
                                        <p:strVal val="visible"/>
                                      </p:to>
                                    </p:set>
                                    <p:animEffect transition="in" filter="fade">
                                      <p:cBhvr>
                                        <p:cTn id="48" dur="2000"/>
                                        <p:tgtEl>
                                          <p:spTgt spid="5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Windows Azure Platform Benefits</a:t>
            </a:r>
            <a:endParaRPr lang="en-US" dirty="0"/>
          </a:p>
        </p:txBody>
      </p:sp>
      <p:sp>
        <p:nvSpPr>
          <p:cNvPr id="6" name="Text Placeholder 5"/>
          <p:cNvSpPr>
            <a:spLocks noGrp="1"/>
          </p:cNvSpPr>
          <p:nvPr>
            <p:ph type="body" idx="1"/>
          </p:nvPr>
        </p:nvSpPr>
        <p:spPr>
          <a:xfrm>
            <a:off x="381000" y="1794049"/>
            <a:ext cx="4114800" cy="346249"/>
          </a:xfrm>
        </p:spPr>
        <p:txBody>
          <a:bodyPr/>
          <a:lstStyle/>
          <a:p>
            <a:r>
              <a:rPr lang="en-US" dirty="0" smtClean="0"/>
              <a:t>Windows Azure</a:t>
            </a:r>
            <a:endParaRPr lang="en-US" dirty="0"/>
          </a:p>
        </p:txBody>
      </p:sp>
      <p:sp>
        <p:nvSpPr>
          <p:cNvPr id="7" name="Content Placeholder 6"/>
          <p:cNvSpPr>
            <a:spLocks noGrp="1"/>
          </p:cNvSpPr>
          <p:nvPr>
            <p:ph sz="half" idx="2"/>
          </p:nvPr>
        </p:nvSpPr>
        <p:spPr>
          <a:xfrm>
            <a:off x="380999" y="2272656"/>
            <a:ext cx="4114800" cy="4471993"/>
          </a:xfrm>
        </p:spPr>
        <p:txBody>
          <a:bodyPr/>
          <a:lstStyle/>
          <a:p>
            <a:r>
              <a:rPr lang="en-US" dirty="0" smtClean="0"/>
              <a:t>High Level of Abstraction</a:t>
            </a:r>
          </a:p>
          <a:p>
            <a:pPr lvl="1"/>
            <a:r>
              <a:rPr lang="en-US" dirty="0" smtClean="0"/>
              <a:t>Hardware</a:t>
            </a:r>
          </a:p>
          <a:p>
            <a:pPr lvl="1"/>
            <a:r>
              <a:rPr lang="en-US" dirty="0" smtClean="0"/>
              <a:t>Server OS</a:t>
            </a:r>
          </a:p>
          <a:p>
            <a:pPr lvl="1"/>
            <a:r>
              <a:rPr lang="en-US" dirty="0" smtClean="0"/>
              <a:t>Network Infrastructure</a:t>
            </a:r>
          </a:p>
          <a:p>
            <a:pPr lvl="1"/>
            <a:r>
              <a:rPr lang="en-US" dirty="0" smtClean="0"/>
              <a:t>Web Server</a:t>
            </a:r>
          </a:p>
          <a:p>
            <a:r>
              <a:rPr lang="en-US" dirty="0" smtClean="0"/>
              <a:t>Availability</a:t>
            </a:r>
          </a:p>
          <a:p>
            <a:pPr lvl="1"/>
            <a:r>
              <a:rPr lang="en-US" dirty="0" smtClean="0"/>
              <a:t>Automated Service Management</a:t>
            </a:r>
          </a:p>
          <a:p>
            <a:r>
              <a:rPr lang="en-US" dirty="0" smtClean="0"/>
              <a:t>Scalability</a:t>
            </a:r>
          </a:p>
          <a:p>
            <a:pPr lvl="1"/>
            <a:r>
              <a:rPr lang="en-US" dirty="0" smtClean="0"/>
              <a:t>Instance &amp; Partitions</a:t>
            </a:r>
          </a:p>
          <a:p>
            <a:r>
              <a:rPr lang="en-US" dirty="0" smtClean="0"/>
              <a:t>Developer Experience</a:t>
            </a:r>
          </a:p>
          <a:p>
            <a:pPr lvl="1"/>
            <a:r>
              <a:rPr lang="en-US" dirty="0" smtClean="0"/>
              <a:t>Familiar Developer Tools</a:t>
            </a:r>
          </a:p>
          <a:p>
            <a:pPr lvl="1"/>
            <a:endParaRPr lang="en-US" dirty="0"/>
          </a:p>
        </p:txBody>
      </p:sp>
      <p:sp>
        <p:nvSpPr>
          <p:cNvPr id="8" name="Text Placeholder 7"/>
          <p:cNvSpPr>
            <a:spLocks noGrp="1"/>
          </p:cNvSpPr>
          <p:nvPr>
            <p:ph type="body" sz="quarter" idx="3"/>
          </p:nvPr>
        </p:nvSpPr>
        <p:spPr>
          <a:xfrm>
            <a:off x="4645981" y="1794049"/>
            <a:ext cx="4117019" cy="346249"/>
          </a:xfrm>
        </p:spPr>
        <p:txBody>
          <a:bodyPr/>
          <a:lstStyle/>
          <a:p>
            <a:r>
              <a:rPr lang="en-US" dirty="0" smtClean="0"/>
              <a:t>SQL Azure</a:t>
            </a:r>
            <a:endParaRPr lang="en-US" dirty="0"/>
          </a:p>
        </p:txBody>
      </p:sp>
      <p:sp>
        <p:nvSpPr>
          <p:cNvPr id="9" name="Content Placeholder 8"/>
          <p:cNvSpPr>
            <a:spLocks noGrp="1"/>
          </p:cNvSpPr>
          <p:nvPr>
            <p:ph sz="quarter" idx="4"/>
          </p:nvPr>
        </p:nvSpPr>
        <p:spPr>
          <a:xfrm>
            <a:off x="4645026" y="2272656"/>
            <a:ext cx="4117974" cy="4184222"/>
          </a:xfrm>
        </p:spPr>
        <p:txBody>
          <a:bodyPr/>
          <a:lstStyle/>
          <a:p>
            <a:r>
              <a:rPr lang="en-US" dirty="0" smtClean="0"/>
              <a:t>Higher Level of Abstraction</a:t>
            </a:r>
          </a:p>
          <a:p>
            <a:pPr lvl="1"/>
            <a:r>
              <a:rPr lang="en-US" dirty="0" smtClean="0"/>
              <a:t>Hardware</a:t>
            </a:r>
          </a:p>
          <a:p>
            <a:pPr lvl="1"/>
            <a:r>
              <a:rPr lang="en-US" dirty="0" smtClean="0"/>
              <a:t>Server OS</a:t>
            </a:r>
          </a:p>
          <a:p>
            <a:pPr lvl="1"/>
            <a:r>
              <a:rPr lang="en-US" dirty="0" smtClean="0"/>
              <a:t>Network Infrastructure</a:t>
            </a:r>
          </a:p>
          <a:p>
            <a:pPr lvl="1"/>
            <a:r>
              <a:rPr lang="en-US" dirty="0" smtClean="0"/>
              <a:t>Database Server</a:t>
            </a:r>
          </a:p>
          <a:p>
            <a:r>
              <a:rPr lang="en-US" dirty="0" smtClean="0"/>
              <a:t>Availability</a:t>
            </a:r>
          </a:p>
          <a:p>
            <a:pPr lvl="1"/>
            <a:r>
              <a:rPr lang="en-US" dirty="0" smtClean="0"/>
              <a:t>Automated Database Management &amp; Replication</a:t>
            </a:r>
          </a:p>
          <a:p>
            <a:r>
              <a:rPr lang="en-US" dirty="0" smtClean="0"/>
              <a:t>Scalability</a:t>
            </a:r>
          </a:p>
          <a:p>
            <a:pPr lvl="1"/>
            <a:r>
              <a:rPr lang="en-US" dirty="0" smtClean="0"/>
              <a:t>Databases Partitioning</a:t>
            </a:r>
          </a:p>
          <a:p>
            <a:r>
              <a:rPr lang="en-US" dirty="0" smtClean="0"/>
              <a:t>Developer Experience</a:t>
            </a:r>
          </a:p>
          <a:p>
            <a:pPr lvl="1"/>
            <a:r>
              <a:rPr lang="en-US" dirty="0" smtClean="0"/>
              <a:t>Familiar SQL Environment</a:t>
            </a:r>
          </a:p>
        </p:txBody>
      </p:sp>
    </p:spTree>
    <p:extLst>
      <p:ext uri="{BB962C8B-B14F-4D97-AF65-F5344CB8AC3E}">
        <p14:creationId xmlns:p14="http://schemas.microsoft.com/office/powerpoint/2010/main" val="255833926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11"/>
          <p:cNvGrpSpPr/>
          <p:nvPr/>
        </p:nvGrpSpPr>
        <p:grpSpPr>
          <a:xfrm>
            <a:off x="1428474" y="1672656"/>
            <a:ext cx="6287053" cy="1929904"/>
            <a:chOff x="1325742" y="1834089"/>
            <a:chExt cx="6287053" cy="1929904"/>
          </a:xfrm>
        </p:grpSpPr>
        <p:sp>
          <p:nvSpPr>
            <p:cNvPr id="20" name="Rounded Rectangle 19"/>
            <p:cNvSpPr>
              <a:spLocks/>
            </p:cNvSpPr>
            <p:nvPr/>
          </p:nvSpPr>
          <p:spPr>
            <a:xfrm>
              <a:off x="1325742" y="1851145"/>
              <a:ext cx="6287051" cy="1912847"/>
            </a:xfrm>
            <a:prstGeom prst="roundRect">
              <a:avLst/>
            </a:prstGeom>
            <a:gradFill flip="none" rotWithShape="1">
              <a:gsLst>
                <a:gs pos="0">
                  <a:schemeClr val="tx1"/>
                </a:gs>
                <a:gs pos="50000">
                  <a:schemeClr val="tx1">
                    <a:alpha val="94000"/>
                  </a:schemeClr>
                </a:gs>
                <a:gs pos="100000">
                  <a:srgbClr xmlns:mc="http://schemas.openxmlformats.org/markup-compatibility/2006" xmlns:a14="http://schemas.microsoft.com/office/drawing/2010/main" val="A0C9FA" mc:Ignorable="">
                    <a:shade val="100000"/>
                    <a:satMod val="115000"/>
                  </a:srgbClr>
                </a:gs>
              </a:gsLst>
              <a:lin ang="5400000" scaled="1"/>
              <a:tileRect/>
            </a:gradFill>
            <a:ln>
              <a:noFill/>
              <a:headEnd type="none" w="med" len="med"/>
              <a:tailEnd type="none" w="med" len="med"/>
            </a:ln>
            <a:effectLst>
              <a:outerShdw blurRad="698500" dist="38100" dir="5400000" rotWithShape="0">
                <a:schemeClr val="tx1"/>
              </a:outerShdw>
            </a:effectLst>
            <a:scene3d>
              <a:camera prst="orthographicFront" fov="0">
                <a:rot lat="0" lon="0" rev="0"/>
              </a:camera>
              <a:lightRig rig="glow" dir="t">
                <a:rot lat="0" lon="0" rev="6360000"/>
              </a:lightRig>
            </a:scene3d>
            <a:sp3d contourW="1000" prstMaterial="flat">
              <a:bevelT w="95250" h="101600"/>
              <a:contourClr>
                <a:srgbClr xmlns:mc="http://schemas.openxmlformats.org/markup-compatibility/2006" xmlns:a14="http://schemas.microsoft.com/office/drawing/2010/main" val="FFC000" mc:Ignorable="">
                  <a:satMod val="300000"/>
                </a:srgbClr>
              </a:contourClr>
            </a:sp3d>
          </p:spPr>
          <p:txBody>
            <a:bodyPr vert="horz" wrap="square" lIns="91436" tIns="45718" rIns="91436" bIns="45718" numCol="1" rtlCol="0" anchor="ctr" anchorCtr="0" compatLnSpc="1">
              <a:prstTxWarp prst="textNoShape">
                <a:avLst/>
              </a:prstTxWarp>
            </a:bodyPr>
            <a:lstStyle/>
            <a:p>
              <a:pPr fontAlgn="base">
                <a:lnSpc>
                  <a:spcPct val="85000"/>
                </a:lnSpc>
                <a:spcBef>
                  <a:spcPts val="1200"/>
                </a:spcBef>
                <a:spcAft>
                  <a:spcPct val="0"/>
                </a:spcAft>
                <a:defRPr/>
              </a:pPr>
              <a:endParaRPr lang="en-US" sz="1600" spc="-100" dirty="0">
                <a:ln w="18415" cmpd="sng">
                  <a:noFill/>
                  <a:prstDash val="solid"/>
                </a:ln>
                <a:gradFill>
                  <a:gsLst>
                    <a:gs pos="0">
                      <a:srgbClr xmlns:mc="http://schemas.openxmlformats.org/markup-compatibility/2006" xmlns:a14="http://schemas.microsoft.com/office/drawing/2010/main" val="000000" mc:Ignorable=""/>
                    </a:gs>
                    <a:gs pos="50000">
                      <a:srgbClr xmlns:mc="http://schemas.openxmlformats.org/markup-compatibility/2006" xmlns:a14="http://schemas.microsoft.com/office/drawing/2010/main" val="000000" mc:Ignorable=""/>
                    </a:gs>
                  </a:gsLst>
                  <a:lin ang="5400000" scaled="0"/>
                </a:gradFill>
                <a:latin typeface="Segoe"/>
                <a:cs typeface="Segoe UI" pitchFamily="34" charset="0"/>
              </a:endParaRPr>
            </a:p>
          </p:txBody>
        </p:sp>
        <p:sp>
          <p:nvSpPr>
            <p:cNvPr id="21" name="Rounded Rectangle 20"/>
            <p:cNvSpPr>
              <a:spLocks noChangeAspect="1"/>
            </p:cNvSpPr>
            <p:nvPr/>
          </p:nvSpPr>
          <p:spPr>
            <a:xfrm>
              <a:off x="1325743" y="1834089"/>
              <a:ext cx="6287052" cy="1929904"/>
            </a:xfrm>
            <a:prstGeom prst="roundRect">
              <a:avLst/>
            </a:prstGeom>
            <a:noFill/>
            <a:ln w="28575" cap="flat" cmpd="sng" algn="ctr">
              <a:solidFill>
                <a:srgbClr xmlns:mc="http://schemas.openxmlformats.org/markup-compatibility/2006" xmlns:a14="http://schemas.microsoft.com/office/drawing/2010/main" val="00B0F0" mc:Ignorable=""/>
              </a:solidFill>
              <a:prstDash val="solid"/>
              <a:bevel/>
            </a:ln>
            <a:effectLst>
              <a:outerShdw blurRad="50800" dist="38100" dir="5400000" rotWithShape="0">
                <a:srgbClr xmlns:mc="http://schemas.openxmlformats.org/markup-compatibility/2006" xmlns:a14="http://schemas.microsoft.com/office/drawing/2010/main" val="000000" mc:Ignorable="">
                  <a:alpha val="35000"/>
                </a:srgbClr>
              </a:outerShdw>
            </a:effectLst>
          </p:spPr>
          <p:txBody>
            <a:bodyPr lIns="0" tIns="45718" rIns="0" bIns="45718" anchor="ctr"/>
            <a:lstStyle/>
            <a:p>
              <a:pPr algn="ctr" defTabSz="1096919" rtl="0" fontAlgn="base">
                <a:lnSpc>
                  <a:spcPct val="75000"/>
                </a:lnSpc>
                <a:spcBef>
                  <a:spcPct val="0"/>
                </a:spcBef>
                <a:spcAft>
                  <a:spcPct val="0"/>
                </a:spcAft>
                <a:defRPr/>
              </a:pPr>
              <a:endParaRPr lang="en-US" sz="2000" i="1" kern="1200" dirty="0">
                <a:ln w="18415" cmpd="sng">
                  <a:noFill/>
                  <a:prstDash val="solid"/>
                </a:ln>
                <a:gradFill>
                  <a:gsLst>
                    <a:gs pos="0">
                      <a:srgbClr xmlns:mc="http://schemas.openxmlformats.org/markup-compatibility/2006" xmlns:a14="http://schemas.microsoft.com/office/drawing/2010/main" val="000000" mc:Ignorable=""/>
                    </a:gs>
                    <a:gs pos="50000">
                      <a:srgbClr xmlns:mc="http://schemas.openxmlformats.org/markup-compatibility/2006" xmlns:a14="http://schemas.microsoft.com/office/drawing/2010/main" val="000000" mc:Ignorable=""/>
                    </a:gs>
                  </a:gsLst>
                  <a:lin ang="5400000" scaled="0"/>
                </a:gradFill>
                <a:effectLst>
                  <a:glow rad="101600">
                    <a:srgbClr xmlns:mc="http://schemas.openxmlformats.org/markup-compatibility/2006" xmlns:a14="http://schemas.microsoft.com/office/drawing/2010/main" val="FFFFFF" mc:Ignorable="">
                      <a:alpha val="40000"/>
                    </a:srgbClr>
                  </a:glow>
                  <a:innerShdw blurRad="114300">
                    <a:prstClr val="black"/>
                  </a:innerShdw>
                </a:effectLst>
                <a:latin typeface="Segoe"/>
                <a:ea typeface="+mn-ea"/>
                <a:cs typeface="+mn-cs"/>
              </a:endParaRPr>
            </a:p>
          </p:txBody>
        </p:sp>
      </p:grpSp>
      <p:sp>
        <p:nvSpPr>
          <p:cNvPr id="17" name="Title 1"/>
          <p:cNvSpPr txBox="1">
            <a:spLocks noGrp="1"/>
          </p:cNvSpPr>
          <p:nvPr>
            <p:ph type="title"/>
          </p:nvPr>
        </p:nvSpPr>
        <p:spPr>
          <a:prstGeom prst="rect">
            <a:avLst/>
          </a:prstGeom>
        </p:spPr>
        <p:txBody>
          <a:bodyPr/>
          <a:lstStyle/>
          <a:p>
            <a:pPr lvl="0">
              <a:defRPr/>
            </a:pPr>
            <a:r>
              <a:rPr dirty="0" err="1" smtClean="0"/>
              <a:t>AppFabric</a:t>
            </a:r>
            <a:endParaRPr kumimoji="0" lang="en-US" sz="4800" b="0" i="0" u="none" strike="noStrike" kern="1200" cap="none" spc="-150" normalizeH="0" baseline="0" noProof="0" dirty="0">
              <a:ln w="3175">
                <a:noFill/>
              </a:ln>
              <a:gradFill flip="none" rotWithShape="1">
                <a:gsLst>
                  <a:gs pos="0">
                    <a:srgbClr xmlns:mc="http://schemas.openxmlformats.org/markup-compatibility/2006" xmlns:a14="http://schemas.microsoft.com/office/drawing/2010/main" val="FFFFB9" mc:Ignorable=""/>
                  </a:gs>
                  <a:gs pos="36000">
                    <a:srgbClr xmlns:mc="http://schemas.openxmlformats.org/markup-compatibility/2006" xmlns:a14="http://schemas.microsoft.com/office/drawing/2010/main" val="FFFF99" mc:Ignorable=""/>
                  </a:gs>
                  <a:gs pos="86000">
                    <a:srgbClr xmlns:mc="http://schemas.openxmlformats.org/markup-compatibility/2006" xmlns:a14="http://schemas.microsoft.com/office/drawing/2010/main" val="F6AE1E" mc:Ignorabl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endParaRPr>
          </a:p>
        </p:txBody>
      </p:sp>
      <p:sp>
        <p:nvSpPr>
          <p:cNvPr id="18" name="Text Placeholder 2"/>
          <p:cNvSpPr txBox="1">
            <a:spLocks/>
          </p:cNvSpPr>
          <p:nvPr/>
        </p:nvSpPr>
        <p:spPr>
          <a:xfrm>
            <a:off x="415388" y="3862562"/>
            <a:ext cx="8633612" cy="2467214"/>
          </a:xfrm>
          <a:prstGeom prst="rect">
            <a:avLst/>
          </a:prstGeom>
        </p:spPr>
        <p:txBody>
          <a:bodyPr/>
          <a:lstStyle/>
          <a:p>
            <a:pPr marL="228600" lvl="0" indent="-228600">
              <a:lnSpc>
                <a:spcPts val="3000"/>
              </a:lnSpc>
              <a:spcBef>
                <a:spcPct val="20000"/>
              </a:spcBef>
            </a:pPr>
            <a:r>
              <a:rPr kumimoji="0" lang="en-US" sz="3200" b="0" i="1" u="none" strike="noStrike" kern="1200" cap="none" spc="0" normalizeH="0" baseline="0" noProof="0" dirty="0" smtClean="0">
                <a:ln w="3175">
                  <a:noFill/>
                </a:ln>
                <a:solidFill>
                  <a:schemeClr val="tx1"/>
                </a:solidFill>
                <a:effectLst>
                  <a:outerShdw blurRad="50800" dist="38100" dir="2700000" algn="tl" rotWithShape="0">
                    <a:prstClr val="black">
                      <a:alpha val="40000"/>
                    </a:prstClr>
                  </a:outerShdw>
                </a:effectLst>
                <a:uLnTx/>
                <a:uFillTx/>
                <a:latin typeface="Segoe UI" pitchFamily="34" charset="0"/>
                <a:ea typeface="+mn-ea"/>
                <a:cs typeface="Segoe UI" pitchFamily="34" charset="0"/>
              </a:rPr>
              <a:t>Service Bus: </a:t>
            </a:r>
            <a:br>
              <a:rPr kumimoji="0" lang="en-US" sz="3200" b="0" i="1" u="none" strike="noStrike" kern="1200" cap="none" spc="0" normalizeH="0" baseline="0" noProof="0" dirty="0" smtClean="0">
                <a:ln w="3175">
                  <a:noFill/>
                </a:ln>
                <a:solidFill>
                  <a:schemeClr val="tx1"/>
                </a:solidFill>
                <a:effectLst>
                  <a:outerShdw blurRad="50800" dist="38100" dir="2700000" algn="tl" rotWithShape="0">
                    <a:prstClr val="black">
                      <a:alpha val="40000"/>
                    </a:prstClr>
                  </a:outerShdw>
                </a:effectLst>
                <a:uLnTx/>
                <a:uFillTx/>
                <a:latin typeface="Segoe UI" pitchFamily="34" charset="0"/>
                <a:ea typeface="+mn-ea"/>
                <a:cs typeface="Segoe UI" pitchFamily="34" charset="0"/>
              </a:rPr>
            </a:br>
            <a:r>
              <a:rPr lang="en-US" sz="2000" dirty="0" smtClean="0">
                <a:effectLst>
                  <a:outerShdw blurRad="38100" dist="38100" dir="2700000" algn="tl">
                    <a:srgbClr xmlns:mc="http://schemas.openxmlformats.org/markup-compatibility/2006" xmlns:a14="http://schemas.microsoft.com/office/drawing/2010/main" val="000000" mc:Ignorable="">
                      <a:alpha val="43137"/>
                    </a:srgbClr>
                  </a:outerShdw>
                </a:effectLst>
                <a:latin typeface="Segoe UI" pitchFamily="34" charset="0"/>
                <a:cs typeface="Segoe UI" pitchFamily="34" charset="0"/>
              </a:rPr>
              <a:t> General purpose application bus</a:t>
            </a:r>
            <a:endParaRPr kumimoji="0" lang="en-US" sz="2000" b="0" i="0" u="none" strike="noStrike" kern="1200" cap="none" spc="0" normalizeH="0" baseline="0" noProof="0" dirty="0" smtClean="0">
              <a:ln>
                <a:noFill/>
              </a:ln>
              <a:solidFill>
                <a:schemeClr val="tx1"/>
              </a:solidFill>
              <a:effectLst>
                <a:outerShdw blurRad="38100" dist="38100" dir="2700000" algn="tl">
                  <a:srgbClr xmlns:mc="http://schemas.openxmlformats.org/markup-compatibility/2006" xmlns:a14="http://schemas.microsoft.com/office/drawing/2010/main" val="000000" mc:Ignorable="">
                    <a:alpha val="43137"/>
                  </a:srgbClr>
                </a:outerShdw>
              </a:effectLst>
              <a:uLnTx/>
              <a:uFillTx/>
              <a:latin typeface="Segoe UI" pitchFamily="34" charset="0"/>
              <a:ea typeface="+mn-ea"/>
              <a:cs typeface="Segoe UI" pitchFamily="34" charset="0"/>
            </a:endParaRPr>
          </a:p>
          <a:p>
            <a:pPr marL="228600" lvl="0" indent="-228600">
              <a:lnSpc>
                <a:spcPts val="3000"/>
              </a:lnSpc>
              <a:spcBef>
                <a:spcPct val="20000"/>
              </a:spcBef>
            </a:pPr>
            <a:r>
              <a:rPr kumimoji="0" lang="en-US" sz="3200" b="0" i="1" u="none" strike="noStrike" kern="1200" cap="none" spc="0" normalizeH="0" baseline="0" noProof="0" dirty="0" smtClean="0">
                <a:ln w="3175">
                  <a:noFill/>
                </a:ln>
                <a:solidFill>
                  <a:schemeClr val="tx1"/>
                </a:solidFill>
                <a:effectLst>
                  <a:outerShdw blurRad="50800" dist="38100" dir="2700000" algn="tl" rotWithShape="0">
                    <a:prstClr val="black">
                      <a:alpha val="40000"/>
                    </a:prstClr>
                  </a:outerShdw>
                </a:effectLst>
                <a:uLnTx/>
                <a:uFillTx/>
                <a:latin typeface="Segoe UI" pitchFamily="34" charset="0"/>
                <a:ea typeface="+mn-ea"/>
                <a:cs typeface="Segoe UI" pitchFamily="34" charset="0"/>
              </a:rPr>
              <a:t>Access Control:</a:t>
            </a:r>
            <a:br>
              <a:rPr kumimoji="0" lang="en-US" sz="3200" b="0" i="1" u="none" strike="noStrike" kern="1200" cap="none" spc="0" normalizeH="0" baseline="0" noProof="0" dirty="0" smtClean="0">
                <a:ln w="3175">
                  <a:noFill/>
                </a:ln>
                <a:solidFill>
                  <a:schemeClr val="tx1"/>
                </a:solidFill>
                <a:effectLst>
                  <a:outerShdw blurRad="50800" dist="38100" dir="2700000" algn="tl" rotWithShape="0">
                    <a:prstClr val="black">
                      <a:alpha val="40000"/>
                    </a:prstClr>
                  </a:outerShdw>
                </a:effectLst>
                <a:uLnTx/>
                <a:uFillTx/>
                <a:latin typeface="Segoe UI" pitchFamily="34" charset="0"/>
                <a:ea typeface="+mn-ea"/>
                <a:cs typeface="Segoe UI" pitchFamily="34" charset="0"/>
              </a:rPr>
            </a:br>
            <a:r>
              <a:rPr lang="en-US" sz="2000" dirty="0" smtClean="0">
                <a:effectLst>
                  <a:outerShdw blurRad="38100" dist="38100" dir="2700000" algn="tl">
                    <a:srgbClr xmlns:mc="http://schemas.openxmlformats.org/markup-compatibility/2006" xmlns:a14="http://schemas.microsoft.com/office/drawing/2010/main" val="000000" mc:Ignorable="">
                      <a:alpha val="43137"/>
                    </a:srgbClr>
                  </a:outerShdw>
                </a:effectLst>
                <a:latin typeface="Segoe UI" pitchFamily="34" charset="0"/>
                <a:cs typeface="Segoe UI" pitchFamily="34" charset="0"/>
              </a:rPr>
              <a:t> Rules-driven, claims-based access control</a:t>
            </a:r>
            <a:endParaRPr kumimoji="0" lang="en-US" sz="2000" b="0" i="0" u="none" strike="noStrike" kern="1200" cap="none" spc="0" normalizeH="0" baseline="0" noProof="0" dirty="0" smtClean="0">
              <a:ln>
                <a:noFill/>
              </a:ln>
              <a:solidFill>
                <a:schemeClr val="tx1"/>
              </a:solidFill>
              <a:effectLst>
                <a:outerShdw blurRad="38100" dist="38100" dir="2700000" algn="tl">
                  <a:srgbClr xmlns:mc="http://schemas.openxmlformats.org/markup-compatibility/2006" xmlns:a14="http://schemas.microsoft.com/office/drawing/2010/main" val="000000" mc:Ignorable="">
                    <a:alpha val="43137"/>
                  </a:srgbClr>
                </a:outerShdw>
              </a:effectLst>
              <a:uLnTx/>
              <a:uFillTx/>
              <a:latin typeface="Segoe UI" pitchFamily="34" charset="0"/>
              <a:ea typeface="+mn-ea"/>
              <a:cs typeface="Segoe UI" pitchFamily="34" charset="0"/>
            </a:endParaRPr>
          </a:p>
        </p:txBody>
      </p:sp>
      <p:sp>
        <p:nvSpPr>
          <p:cNvPr id="22" name="Rounded Rectangle 21"/>
          <p:cNvSpPr>
            <a:spLocks/>
          </p:cNvSpPr>
          <p:nvPr/>
        </p:nvSpPr>
        <p:spPr bwMode="auto">
          <a:xfrm>
            <a:off x="1676400" y="2148232"/>
            <a:ext cx="2764493" cy="1052167"/>
          </a:xfrm>
          <a:prstGeom prst="roundRect">
            <a:avLst/>
          </a:prstGeom>
          <a:gradFill flip="none" rotWithShape="1">
            <a:gsLst>
              <a:gs pos="0">
                <a:schemeClr val="tx1"/>
              </a:gs>
              <a:gs pos="50000">
                <a:schemeClr val="tx1">
                  <a:alpha val="94000"/>
                </a:schemeClr>
              </a:gs>
              <a:gs pos="100000">
                <a:srgbClr xmlns:mc="http://schemas.openxmlformats.org/markup-compatibility/2006" xmlns:a14="http://schemas.microsoft.com/office/drawing/2010/main" val="A0C9FA" mc:Ignorable="">
                  <a:shade val="100000"/>
                  <a:satMod val="115000"/>
                </a:srgbClr>
              </a:gs>
            </a:gsLst>
            <a:lin ang="5400000" scaled="1"/>
            <a:tileRect/>
          </a:gradFill>
          <a:ln>
            <a:noFill/>
            <a:headEnd type="none" w="med" len="med"/>
            <a:tailEnd type="none" w="med" len="med"/>
          </a:ln>
          <a:effectLst>
            <a:outerShdw blurRad="63500" dist="38100" dir="5400000" rotWithShape="0">
              <a:srgbClr xmlns:mc="http://schemas.openxmlformats.org/markup-compatibility/2006" xmlns:a14="http://schemas.microsoft.com/office/drawing/2010/main" val="000000" mc:Ignorable="">
                <a:alpha val="45000"/>
              </a:srgbClr>
            </a:outerShdw>
          </a:effectLst>
          <a:scene3d>
            <a:camera prst="orthographicFront" fov="0">
              <a:rot lat="0" lon="0" rev="0"/>
            </a:camera>
            <a:lightRig rig="glow" dir="t">
              <a:rot lat="0" lon="0" rev="6360000"/>
            </a:lightRig>
          </a:scene3d>
          <a:sp3d contourW="1000" prstMaterial="flat">
            <a:bevelT w="95250" h="101600"/>
            <a:contourClr>
              <a:srgbClr xmlns:mc="http://schemas.openxmlformats.org/markup-compatibility/2006" xmlns:a14="http://schemas.microsoft.com/office/drawing/2010/main" val="FFC000" mc:Ignorable="">
                <a:satMod val="300000"/>
              </a:srgbClr>
            </a:contourClr>
          </a:sp3d>
        </p:spPr>
        <p:txBody>
          <a:bodyPr vert="horz" wrap="square" lIns="0" tIns="45718" rIns="0" bIns="45718" numCol="1" rtlCol="0" anchor="ctr" anchorCtr="0" compatLnSpc="1">
            <a:prstTxWarp prst="textNoShape">
              <a:avLst/>
            </a:prstTxWarp>
          </a:bodyPr>
          <a:lstStyle/>
          <a:p>
            <a:pPr algn="ctr">
              <a:lnSpc>
                <a:spcPct val="80000"/>
              </a:lnSpc>
            </a:pPr>
            <a:r>
              <a:rPr lang="en-US" sz="2000" dirty="0" smtClean="0">
                <a:gradFill>
                  <a:gsLst>
                    <a:gs pos="55000">
                      <a:srgbClr xmlns:mc="http://schemas.openxmlformats.org/markup-compatibility/2006" xmlns:a14="http://schemas.microsoft.com/office/drawing/2010/main" val="000000" mc:Ignorable=""/>
                    </a:gs>
                    <a:gs pos="100000">
                      <a:srgbClr xmlns:mc="http://schemas.openxmlformats.org/markup-compatibility/2006" xmlns:a14="http://schemas.microsoft.com/office/drawing/2010/main" val="000000" mc:Ignorable=""/>
                    </a:gs>
                  </a:gsLst>
                  <a:lin ang="5400000" scaled="0"/>
                </a:gradFill>
                <a:latin typeface="Segoe" pitchFamily="34" charset="0"/>
              </a:rPr>
              <a:t>Service</a:t>
            </a:r>
            <a:br>
              <a:rPr lang="en-US" sz="2000" dirty="0" smtClean="0">
                <a:gradFill>
                  <a:gsLst>
                    <a:gs pos="55000">
                      <a:srgbClr xmlns:mc="http://schemas.openxmlformats.org/markup-compatibility/2006" xmlns:a14="http://schemas.microsoft.com/office/drawing/2010/main" val="000000" mc:Ignorable=""/>
                    </a:gs>
                    <a:gs pos="100000">
                      <a:srgbClr xmlns:mc="http://schemas.openxmlformats.org/markup-compatibility/2006" xmlns:a14="http://schemas.microsoft.com/office/drawing/2010/main" val="000000" mc:Ignorable=""/>
                    </a:gs>
                  </a:gsLst>
                  <a:lin ang="5400000" scaled="0"/>
                </a:gradFill>
                <a:latin typeface="Segoe" pitchFamily="34" charset="0"/>
              </a:rPr>
            </a:br>
            <a:r>
              <a:rPr lang="en-US" sz="2000" dirty="0" smtClean="0">
                <a:gradFill>
                  <a:gsLst>
                    <a:gs pos="55000">
                      <a:srgbClr xmlns:mc="http://schemas.openxmlformats.org/markup-compatibility/2006" xmlns:a14="http://schemas.microsoft.com/office/drawing/2010/main" val="000000" mc:Ignorable=""/>
                    </a:gs>
                    <a:gs pos="100000">
                      <a:srgbClr xmlns:mc="http://schemas.openxmlformats.org/markup-compatibility/2006" xmlns:a14="http://schemas.microsoft.com/office/drawing/2010/main" val="000000" mc:Ignorable=""/>
                    </a:gs>
                  </a:gsLst>
                  <a:lin ang="5400000" scaled="0"/>
                </a:gradFill>
                <a:latin typeface="Segoe" pitchFamily="34" charset="0"/>
              </a:rPr>
              <a:t>Bus</a:t>
            </a:r>
            <a:endParaRPr lang="en-US" sz="2000" dirty="0">
              <a:gradFill>
                <a:gsLst>
                  <a:gs pos="55000">
                    <a:srgbClr xmlns:mc="http://schemas.openxmlformats.org/markup-compatibility/2006" xmlns:a14="http://schemas.microsoft.com/office/drawing/2010/main" val="000000" mc:Ignorable=""/>
                  </a:gs>
                  <a:gs pos="100000">
                    <a:srgbClr xmlns:mc="http://schemas.openxmlformats.org/markup-compatibility/2006" xmlns:a14="http://schemas.microsoft.com/office/drawing/2010/main" val="000000" mc:Ignorable=""/>
                  </a:gs>
                </a:gsLst>
                <a:lin ang="5400000" scaled="0"/>
              </a:gradFill>
              <a:latin typeface="Segoe" pitchFamily="34" charset="0"/>
            </a:endParaRPr>
          </a:p>
        </p:txBody>
      </p:sp>
      <p:sp>
        <p:nvSpPr>
          <p:cNvPr id="23" name="Rounded Rectangle 22"/>
          <p:cNvSpPr>
            <a:spLocks/>
          </p:cNvSpPr>
          <p:nvPr/>
        </p:nvSpPr>
        <p:spPr bwMode="auto">
          <a:xfrm>
            <a:off x="4682132" y="2148232"/>
            <a:ext cx="2709267" cy="1092716"/>
          </a:xfrm>
          <a:prstGeom prst="roundRect">
            <a:avLst/>
          </a:prstGeom>
          <a:gradFill flip="none" rotWithShape="1">
            <a:gsLst>
              <a:gs pos="0">
                <a:schemeClr val="tx1"/>
              </a:gs>
              <a:gs pos="50000">
                <a:schemeClr val="tx1">
                  <a:alpha val="94000"/>
                </a:schemeClr>
              </a:gs>
              <a:gs pos="100000">
                <a:srgbClr xmlns:mc="http://schemas.openxmlformats.org/markup-compatibility/2006" xmlns:a14="http://schemas.microsoft.com/office/drawing/2010/main" val="A0C9FA" mc:Ignorable="">
                  <a:shade val="100000"/>
                  <a:satMod val="115000"/>
                </a:srgbClr>
              </a:gs>
            </a:gsLst>
            <a:lin ang="5400000" scaled="1"/>
            <a:tileRect/>
          </a:gradFill>
          <a:ln>
            <a:noFill/>
            <a:headEnd type="none" w="med" len="med"/>
            <a:tailEnd type="none" w="med" len="med"/>
          </a:ln>
          <a:effectLst>
            <a:outerShdw blurRad="63500" dist="38100" dir="5400000" rotWithShape="0">
              <a:srgbClr xmlns:mc="http://schemas.openxmlformats.org/markup-compatibility/2006" xmlns:a14="http://schemas.microsoft.com/office/drawing/2010/main" val="000000" mc:Ignorable="">
                <a:alpha val="45000"/>
              </a:srgbClr>
            </a:outerShdw>
          </a:effectLst>
          <a:scene3d>
            <a:camera prst="orthographicFront" fov="0">
              <a:rot lat="0" lon="0" rev="0"/>
            </a:camera>
            <a:lightRig rig="glow" dir="t">
              <a:rot lat="0" lon="0" rev="6360000"/>
            </a:lightRig>
          </a:scene3d>
          <a:sp3d contourW="1000" prstMaterial="flat">
            <a:bevelT w="95250" h="101600"/>
            <a:contourClr>
              <a:srgbClr xmlns:mc="http://schemas.openxmlformats.org/markup-compatibility/2006" xmlns:a14="http://schemas.microsoft.com/office/drawing/2010/main" val="FFC000" mc:Ignorable="">
                <a:satMod val="300000"/>
              </a:srgbClr>
            </a:contourClr>
          </a:sp3d>
        </p:spPr>
        <p:txBody>
          <a:bodyPr vert="horz" wrap="square" lIns="0" tIns="45718" rIns="0" bIns="45718" numCol="1" rtlCol="0" anchor="ctr" anchorCtr="0" compatLnSpc="1">
            <a:prstTxWarp prst="textNoShape">
              <a:avLst/>
            </a:prstTxWarp>
          </a:bodyPr>
          <a:lstStyle/>
          <a:p>
            <a:pPr algn="ctr">
              <a:lnSpc>
                <a:spcPct val="80000"/>
              </a:lnSpc>
            </a:pPr>
            <a:r>
              <a:rPr lang="en-US" sz="2000" dirty="0" smtClean="0">
                <a:gradFill>
                  <a:gsLst>
                    <a:gs pos="55000">
                      <a:srgbClr xmlns:mc="http://schemas.openxmlformats.org/markup-compatibility/2006" xmlns:a14="http://schemas.microsoft.com/office/drawing/2010/main" val="000000" mc:Ignorable=""/>
                    </a:gs>
                    <a:gs pos="100000">
                      <a:srgbClr xmlns:mc="http://schemas.openxmlformats.org/markup-compatibility/2006" xmlns:a14="http://schemas.microsoft.com/office/drawing/2010/main" val="000000" mc:Ignorable=""/>
                    </a:gs>
                  </a:gsLst>
                  <a:lin ang="5400000" scaled="0"/>
                </a:gradFill>
                <a:latin typeface="Segoe" pitchFamily="34" charset="0"/>
              </a:rPr>
              <a:t>Access</a:t>
            </a:r>
            <a:br>
              <a:rPr lang="en-US" sz="2000" dirty="0" smtClean="0">
                <a:gradFill>
                  <a:gsLst>
                    <a:gs pos="55000">
                      <a:srgbClr xmlns:mc="http://schemas.openxmlformats.org/markup-compatibility/2006" xmlns:a14="http://schemas.microsoft.com/office/drawing/2010/main" val="000000" mc:Ignorable=""/>
                    </a:gs>
                    <a:gs pos="100000">
                      <a:srgbClr xmlns:mc="http://schemas.openxmlformats.org/markup-compatibility/2006" xmlns:a14="http://schemas.microsoft.com/office/drawing/2010/main" val="000000" mc:Ignorable=""/>
                    </a:gs>
                  </a:gsLst>
                  <a:lin ang="5400000" scaled="0"/>
                </a:gradFill>
                <a:latin typeface="Segoe" pitchFamily="34" charset="0"/>
              </a:rPr>
            </a:br>
            <a:r>
              <a:rPr lang="en-US" sz="2000" dirty="0" smtClean="0">
                <a:gradFill>
                  <a:gsLst>
                    <a:gs pos="55000">
                      <a:srgbClr xmlns:mc="http://schemas.openxmlformats.org/markup-compatibility/2006" xmlns:a14="http://schemas.microsoft.com/office/drawing/2010/main" val="000000" mc:Ignorable=""/>
                    </a:gs>
                    <a:gs pos="100000">
                      <a:srgbClr xmlns:mc="http://schemas.openxmlformats.org/markup-compatibility/2006" xmlns:a14="http://schemas.microsoft.com/office/drawing/2010/main" val="000000" mc:Ignorable=""/>
                    </a:gs>
                  </a:gsLst>
                  <a:lin ang="5400000" scaled="0"/>
                </a:gradFill>
                <a:latin typeface="Segoe" pitchFamily="34" charset="0"/>
              </a:rPr>
              <a:t>Control</a:t>
            </a:r>
            <a:endParaRPr lang="en-US" sz="2000" dirty="0">
              <a:gradFill>
                <a:gsLst>
                  <a:gs pos="55000">
                    <a:srgbClr xmlns:mc="http://schemas.openxmlformats.org/markup-compatibility/2006" xmlns:a14="http://schemas.microsoft.com/office/drawing/2010/main" val="000000" mc:Ignorable=""/>
                  </a:gs>
                  <a:gs pos="100000">
                    <a:srgbClr xmlns:mc="http://schemas.openxmlformats.org/markup-compatibility/2006" xmlns:a14="http://schemas.microsoft.com/office/drawing/2010/main" val="000000" mc:Ignorable=""/>
                  </a:gs>
                </a:gsLst>
                <a:lin ang="5400000" scaled="0"/>
              </a:gradFill>
              <a:latin typeface="Segoe" pitchFamily="34" charset="0"/>
            </a:endParaRPr>
          </a:p>
        </p:txBody>
      </p:sp>
      <p:sp>
        <p:nvSpPr>
          <p:cNvPr id="15" name="TextBox 14"/>
          <p:cNvSpPr txBox="1"/>
          <p:nvPr/>
        </p:nvSpPr>
        <p:spPr>
          <a:xfrm>
            <a:off x="279238" y="783386"/>
            <a:ext cx="8822724" cy="461665"/>
          </a:xfrm>
          <a:prstGeom prst="rect">
            <a:avLst/>
          </a:prstGeom>
          <a:noFill/>
        </p:spPr>
        <p:txBody>
          <a:bodyPr wrap="square" rtlCol="0">
            <a:spAutoFit/>
          </a:bodyPr>
          <a:lstStyle/>
          <a:p>
            <a:r>
              <a:rPr lang="en-US" sz="2400" i="1" dirty="0" smtClean="0">
                <a:effectLst>
                  <a:outerShdw blurRad="38100" dist="38100" dir="2700000" algn="tl">
                    <a:srgbClr xmlns:mc="http://schemas.openxmlformats.org/markup-compatibility/2006" xmlns:a14="http://schemas.microsoft.com/office/drawing/2010/main" val="000000" mc:Ignorable="">
                      <a:alpha val="43137"/>
                    </a:srgbClr>
                  </a:outerShdw>
                </a:effectLst>
              </a:rPr>
              <a:t>Extending .NET to the cloud with Internet Scale Utility Services</a:t>
            </a:r>
          </a:p>
        </p:txBody>
      </p:sp>
    </p:spTree>
    <p:extLst>
      <p:ext uri="{BB962C8B-B14F-4D97-AF65-F5344CB8AC3E}">
        <p14:creationId xmlns:p14="http://schemas.microsoft.com/office/powerpoint/2010/main" val="368180713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Windows Azure</a:t>
            </a:r>
            <a:endParaRPr lang="de-DE" dirty="0"/>
          </a:p>
        </p:txBody>
      </p:sp>
      <p:sp>
        <p:nvSpPr>
          <p:cNvPr id="3" name="Content Placeholder 2"/>
          <p:cNvSpPr>
            <a:spLocks noGrp="1"/>
          </p:cNvSpPr>
          <p:nvPr>
            <p:ph idx="1"/>
          </p:nvPr>
        </p:nvSpPr>
        <p:spPr>
          <a:xfrm>
            <a:off x="381000" y="1412875"/>
            <a:ext cx="8382000" cy="1969770"/>
          </a:xfrm>
        </p:spPr>
        <p:txBody>
          <a:bodyPr/>
          <a:lstStyle/>
          <a:p>
            <a:endParaRPr lang="de-DE" dirty="0" smtClean="0"/>
          </a:p>
          <a:p>
            <a:r>
              <a:rPr lang="de-DE" dirty="0" smtClean="0"/>
              <a:t>Windows Azure != OS you can install</a:t>
            </a:r>
            <a:endParaRPr lang="de-DE" dirty="0"/>
          </a:p>
          <a:p>
            <a:r>
              <a:rPr lang="de-DE" dirty="0" smtClean="0"/>
              <a:t>Pltaform for Cloud Computing, Hosting, </a:t>
            </a:r>
            <a:br>
              <a:rPr lang="de-DE" dirty="0" smtClean="0"/>
            </a:br>
            <a:r>
              <a:rPr lang="de-DE" dirty="0" smtClean="0"/>
              <a:t>				Storage, Database</a:t>
            </a:r>
          </a:p>
        </p:txBody>
      </p:sp>
    </p:spTree>
    <p:extLst>
      <p:ext uri="{BB962C8B-B14F-4D97-AF65-F5344CB8AC3E}">
        <p14:creationId xmlns:p14="http://schemas.microsoft.com/office/powerpoint/2010/main" val="87075039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Pricing &amp; SLA</a:t>
            </a:r>
            <a:endParaRPr lang="en-US" dirty="0"/>
          </a:p>
        </p:txBody>
      </p:sp>
      <p:sp>
        <p:nvSpPr>
          <p:cNvPr id="3" name="Content Placeholder 2"/>
          <p:cNvSpPr>
            <a:spLocks noGrp="1"/>
          </p:cNvSpPr>
          <p:nvPr>
            <p:ph idx="1"/>
          </p:nvPr>
        </p:nvSpPr>
        <p:spPr>
          <a:xfrm>
            <a:off x="381000" y="1447799"/>
            <a:ext cx="8382000" cy="3219343"/>
          </a:xfrm>
        </p:spPr>
        <p:txBody>
          <a:bodyPr/>
          <a:lstStyle/>
          <a:p>
            <a:r>
              <a:rPr lang="en-US" dirty="0" smtClean="0"/>
              <a:t>$0.15 / 100k “transactions”</a:t>
            </a:r>
          </a:p>
          <a:p>
            <a:pPr lvl="1"/>
            <a:r>
              <a:rPr lang="en-US" dirty="0" smtClean="0"/>
              <a:t>Transaction:</a:t>
            </a:r>
          </a:p>
          <a:p>
            <a:pPr lvl="2"/>
            <a:r>
              <a:rPr lang="en-US" dirty="0" smtClean="0"/>
              <a:t>ACS Tokens</a:t>
            </a:r>
          </a:p>
          <a:p>
            <a:pPr lvl="2"/>
            <a:r>
              <a:rPr lang="en-US" dirty="0" smtClean="0"/>
              <a:t>Messages on Service bus</a:t>
            </a:r>
          </a:p>
          <a:p>
            <a:r>
              <a:rPr lang="en-US" dirty="0" smtClean="0"/>
              <a:t>Bandwidth</a:t>
            </a:r>
          </a:p>
          <a:p>
            <a:pPr lvl="1"/>
            <a:r>
              <a:rPr lang="en-US" dirty="0" smtClean="0"/>
              <a:t>$0.10 /GB inbound</a:t>
            </a:r>
          </a:p>
          <a:p>
            <a:pPr lvl="1"/>
            <a:r>
              <a:rPr lang="en-US" dirty="0" smtClean="0"/>
              <a:t>$0.15 /GB outbound</a:t>
            </a:r>
            <a:endParaRPr lang="en-US" dirty="0"/>
          </a:p>
        </p:txBody>
      </p:sp>
    </p:spTree>
    <p:extLst>
      <p:ext uri="{BB962C8B-B14F-4D97-AF65-F5344CB8AC3E}">
        <p14:creationId xmlns:p14="http://schemas.microsoft.com/office/powerpoint/2010/main" val="52664311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a:blip r:embed="rId3"/>
          <a:srcRect/>
          <a:stretch>
            <a:fillRect/>
          </a:stretch>
        </p:blipFill>
        <p:spPr bwMode="black">
          <a:xfrm>
            <a:off x="2218269" y="2920511"/>
            <a:ext cx="4707464" cy="1016980"/>
          </a:xfrm>
          <a:prstGeom prst="rect">
            <a:avLst/>
          </a:prstGeom>
          <a:noFill/>
        </p:spPr>
      </p:pic>
      <p:sp>
        <p:nvSpPr>
          <p:cNvPr id="5" name="Text Box 3"/>
          <p:cNvSpPr txBox="1">
            <a:spLocks noChangeArrowheads="1"/>
          </p:cNvSpPr>
          <p:nvPr/>
        </p:nvSpPr>
        <p:spPr bwMode="blackWhite">
          <a:xfrm>
            <a:off x="381000" y="6083573"/>
            <a:ext cx="8382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 </a:t>
            </a:r>
            <a:r>
              <a:rPr lang="en-US" sz="700" dirty="0" smtClean="0">
                <a:gradFill>
                  <a:gsLst>
                    <a:gs pos="0">
                      <a:schemeClr val="tx1"/>
                    </a:gs>
                    <a:gs pos="100000">
                      <a:schemeClr val="tx1"/>
                    </a:gs>
                  </a:gsLst>
                  <a:lin ang="5400000" scaled="0"/>
                </a:gradFill>
                <a:latin typeface="Segoe UI" pitchFamily="34" charset="0"/>
                <a:cs typeface="Arial" charset="0"/>
              </a:rPr>
              <a:t>2009 Microsoft </a:t>
            </a:r>
            <a:r>
              <a:rPr lang="en-US" sz="700" dirty="0">
                <a:gradFill>
                  <a:gsLst>
                    <a:gs pos="0">
                      <a:schemeClr val="tx1"/>
                    </a:gs>
                    <a:gs pos="100000">
                      <a:schemeClr val="tx1"/>
                    </a:gs>
                  </a:gsLst>
                  <a:lin ang="5400000" scaled="0"/>
                </a:gra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a:gradFill>
                  <a:gsLst>
                    <a:gs pos="0">
                      <a:schemeClr val="tx1"/>
                    </a:gs>
                    <a:gs pos="100000">
                      <a:schemeClr val="tx1"/>
                    </a:gs>
                  </a:gsLst>
                  <a:lin ang="5400000" scaled="0"/>
                </a:gradFill>
                <a:latin typeface="Segoe UI" pitchFamily="34" charset="0"/>
                <a:cs typeface="Arial" charset="0"/>
              </a:rPr>
            </a:br>
            <a:r>
              <a:rPr lang="en-US" sz="700" dirty="0">
                <a:gradFill>
                  <a:gsLst>
                    <a:gs pos="0">
                      <a:schemeClr val="tx1"/>
                    </a:gs>
                    <a:gs pos="100000">
                      <a:schemeClr val="tx1"/>
                    </a:gs>
                  </a:gsLst>
                  <a:lin ang="5400000" scaled="0"/>
                </a:gradFill>
                <a:latin typeface="Segoe UI" pitchFamily="34" charset="0"/>
                <a:cs typeface="Arial" charset="0"/>
              </a:rPr>
              <a:t>MICROSOFT MAKES NO WARRANTIES, EXPRESS, IMPLIED OR STATUTORY, AS TO THE INFORMATION IN THIS PRESENTATION.</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Platform Continuum</a:t>
            </a:r>
            <a:endParaRPr lang="en-US" dirty="0"/>
          </a:p>
        </p:txBody>
      </p:sp>
      <p:grpSp>
        <p:nvGrpSpPr>
          <p:cNvPr id="6" name="Group 69"/>
          <p:cNvGrpSpPr/>
          <p:nvPr/>
        </p:nvGrpSpPr>
        <p:grpSpPr>
          <a:xfrm>
            <a:off x="76200" y="990600"/>
            <a:ext cx="2971800" cy="5715000"/>
            <a:chOff x="76200" y="990600"/>
            <a:chExt cx="2971800" cy="5715000"/>
          </a:xfrm>
        </p:grpSpPr>
        <p:sp>
          <p:nvSpPr>
            <p:cNvPr id="7" name="Rounded Rectangle 6"/>
            <p:cNvSpPr/>
            <p:nvPr/>
          </p:nvSpPr>
          <p:spPr bwMode="auto">
            <a:xfrm>
              <a:off x="76200" y="990600"/>
              <a:ext cx="2971800" cy="5715000"/>
            </a:xfrm>
            <a:prstGeom prst="roundRect">
              <a:avLst/>
            </a:prstGeom>
            <a:gradFill>
              <a:gsLst>
                <a:gs pos="0">
                  <a:schemeClr val="bg1">
                    <a:lumMod val="75000"/>
                    <a:lumOff val="25000"/>
                  </a:schemeClr>
                </a:gs>
                <a:gs pos="50000">
                  <a:schemeClr val="bg1">
                    <a:lumMod val="95000"/>
                    <a:lumOff val="5000"/>
                  </a:schemeClr>
                </a:gs>
                <a:gs pos="69000">
                  <a:schemeClr val="bg1">
                    <a:alpha val="0"/>
                  </a:schemeClr>
                </a:gs>
                <a:gs pos="100000">
                  <a:schemeClr val="bg1">
                    <a:alpha val="1000"/>
                  </a:schemeClr>
                </a:gs>
              </a:gsLst>
            </a:gradFill>
            <a:ln>
              <a:solidFill>
                <a:schemeClr val="bg1"/>
              </a:solidFill>
              <a:headEnd type="none" w="med" len="med"/>
              <a:tailEnd type="none" w="med" len="med"/>
            </a:ln>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62000">
                      <a:schemeClr val="tx1"/>
                    </a:gs>
                    <a:gs pos="88000">
                      <a:schemeClr val="tx1"/>
                    </a:gs>
                  </a:gsLst>
                  <a:lin ang="5400000" scaled="0"/>
                </a:gra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8" name="Rectangle 7"/>
            <p:cNvSpPr/>
            <p:nvPr/>
          </p:nvSpPr>
          <p:spPr>
            <a:xfrm>
              <a:off x="152400" y="4321076"/>
              <a:ext cx="2895600" cy="2308324"/>
            </a:xfrm>
            <a:prstGeom prst="rect">
              <a:avLst/>
            </a:prstGeom>
          </p:spPr>
          <p:txBody>
            <a:bodyPr wrap="square">
              <a:spAutoFit/>
            </a:bodyPr>
            <a:lstStyle/>
            <a:p>
              <a:pPr marL="223838" indent="-223838">
                <a:buFont typeface="Arial" pitchFamily="34" charset="0"/>
                <a:buChar char="•"/>
              </a:pPr>
              <a:r>
                <a:rPr lang="en-US" dirty="0" smtClean="0"/>
                <a:t>Bring your own machines, connectivity, software, etc.</a:t>
              </a:r>
            </a:p>
            <a:p>
              <a:pPr marL="223838" indent="-223838">
                <a:buFont typeface="Arial" pitchFamily="34" charset="0"/>
                <a:buChar char="•"/>
              </a:pPr>
              <a:r>
                <a:rPr lang="en-US" dirty="0" smtClean="0"/>
                <a:t>Complete control</a:t>
              </a:r>
            </a:p>
            <a:p>
              <a:pPr marL="223838" indent="-223838">
                <a:buFont typeface="Arial" pitchFamily="34" charset="0"/>
                <a:buChar char="•"/>
              </a:pPr>
              <a:r>
                <a:rPr lang="en-US" dirty="0" smtClean="0"/>
                <a:t>Complete responsibility</a:t>
              </a:r>
            </a:p>
            <a:p>
              <a:pPr marL="223838" indent="-223838">
                <a:buFont typeface="Arial" pitchFamily="34" charset="0"/>
                <a:buChar char="•"/>
              </a:pPr>
              <a:r>
                <a:rPr lang="en-US" dirty="0" smtClean="0"/>
                <a:t>Static capabilities</a:t>
              </a:r>
            </a:p>
            <a:p>
              <a:pPr marL="223838" indent="-223838">
                <a:buFont typeface="Arial" pitchFamily="34" charset="0"/>
                <a:buChar char="•"/>
              </a:pPr>
              <a:r>
                <a:rPr lang="en-US" dirty="0" smtClean="0"/>
                <a:t>Upfront capital costs for the infrastructure</a:t>
              </a:r>
            </a:p>
          </p:txBody>
        </p:sp>
      </p:grpSp>
      <p:grpSp>
        <p:nvGrpSpPr>
          <p:cNvPr id="9" name="Group 70"/>
          <p:cNvGrpSpPr/>
          <p:nvPr/>
        </p:nvGrpSpPr>
        <p:grpSpPr>
          <a:xfrm>
            <a:off x="3048000" y="990600"/>
            <a:ext cx="2971800" cy="5715000"/>
            <a:chOff x="3048000" y="990600"/>
            <a:chExt cx="2971800" cy="5715000"/>
          </a:xfrm>
        </p:grpSpPr>
        <p:sp>
          <p:nvSpPr>
            <p:cNvPr id="10" name="Rounded Rectangle 9"/>
            <p:cNvSpPr/>
            <p:nvPr/>
          </p:nvSpPr>
          <p:spPr bwMode="auto">
            <a:xfrm>
              <a:off x="3048000" y="990600"/>
              <a:ext cx="2971800" cy="5715000"/>
            </a:xfrm>
            <a:prstGeom prst="roundRect">
              <a:avLst/>
            </a:prstGeom>
            <a:gradFill>
              <a:gsLst>
                <a:gs pos="0">
                  <a:schemeClr val="bg1">
                    <a:lumMod val="75000"/>
                    <a:lumOff val="25000"/>
                  </a:schemeClr>
                </a:gs>
                <a:gs pos="50000">
                  <a:schemeClr val="bg1">
                    <a:lumMod val="95000"/>
                    <a:lumOff val="5000"/>
                  </a:schemeClr>
                </a:gs>
                <a:gs pos="69000">
                  <a:schemeClr val="bg1">
                    <a:alpha val="0"/>
                  </a:schemeClr>
                </a:gs>
                <a:gs pos="100000">
                  <a:schemeClr val="bg1">
                    <a:alpha val="1000"/>
                  </a:schemeClr>
                </a:gs>
              </a:gsLst>
            </a:gradFill>
            <a:ln>
              <a:solidFill>
                <a:schemeClr val="bg1"/>
              </a:solidFill>
              <a:headEnd type="none" w="med" len="med"/>
              <a:tailEnd type="none" w="med" len="med"/>
            </a:ln>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62000">
                      <a:schemeClr val="tx1"/>
                    </a:gs>
                    <a:gs pos="88000">
                      <a:schemeClr val="tx1"/>
                    </a:gs>
                  </a:gsLst>
                  <a:lin ang="5400000" scaled="0"/>
                </a:gra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11" name="Rectangle 10"/>
            <p:cNvSpPr/>
            <p:nvPr/>
          </p:nvSpPr>
          <p:spPr>
            <a:xfrm>
              <a:off x="3124200" y="4321076"/>
              <a:ext cx="2819400" cy="2308324"/>
            </a:xfrm>
            <a:prstGeom prst="rect">
              <a:avLst/>
            </a:prstGeom>
          </p:spPr>
          <p:txBody>
            <a:bodyPr wrap="square">
              <a:spAutoFit/>
            </a:bodyPr>
            <a:lstStyle/>
            <a:p>
              <a:pPr marL="223838" indent="-223838">
                <a:buFont typeface="Arial" pitchFamily="34" charset="0"/>
                <a:buChar char="•"/>
              </a:pPr>
              <a:r>
                <a:rPr lang="en-US" dirty="0" smtClean="0"/>
                <a:t>Renting machines, connectivity, software</a:t>
              </a:r>
            </a:p>
            <a:p>
              <a:pPr marL="223838" indent="-223838">
                <a:buFont typeface="Arial" pitchFamily="34" charset="0"/>
                <a:buChar char="•"/>
              </a:pPr>
              <a:r>
                <a:rPr lang="en-US" dirty="0" smtClean="0"/>
                <a:t>Less control</a:t>
              </a:r>
            </a:p>
            <a:p>
              <a:pPr marL="223838" indent="-223838">
                <a:buFont typeface="Arial" pitchFamily="34" charset="0"/>
                <a:buChar char="•"/>
              </a:pPr>
              <a:r>
                <a:rPr lang="en-US" dirty="0" smtClean="0"/>
                <a:t>Fewer responsibilities</a:t>
              </a:r>
            </a:p>
            <a:p>
              <a:pPr marL="223838" indent="-223838">
                <a:buFont typeface="Arial" pitchFamily="34" charset="0"/>
                <a:buChar char="•"/>
              </a:pPr>
              <a:r>
                <a:rPr lang="en-US" dirty="0" smtClean="0"/>
                <a:t>Lower capital costs </a:t>
              </a:r>
            </a:p>
            <a:p>
              <a:pPr marL="223838" indent="-223838">
                <a:buFont typeface="Arial" pitchFamily="34" charset="0"/>
                <a:buChar char="•"/>
              </a:pPr>
              <a:r>
                <a:rPr lang="en-US" dirty="0" smtClean="0"/>
                <a:t>More flexible</a:t>
              </a:r>
            </a:p>
            <a:p>
              <a:pPr marL="223838" indent="-223838">
                <a:buFont typeface="Arial" pitchFamily="34" charset="0"/>
                <a:buChar char="•"/>
              </a:pPr>
              <a:r>
                <a:rPr lang="en-US" dirty="0" smtClean="0"/>
                <a:t>Pay for fixed capacity, even if idle</a:t>
              </a:r>
              <a:endParaRPr lang="en-US" dirty="0"/>
            </a:p>
          </p:txBody>
        </p:sp>
      </p:grpSp>
      <p:grpSp>
        <p:nvGrpSpPr>
          <p:cNvPr id="12" name="Group 73"/>
          <p:cNvGrpSpPr/>
          <p:nvPr/>
        </p:nvGrpSpPr>
        <p:grpSpPr>
          <a:xfrm>
            <a:off x="6019800" y="990600"/>
            <a:ext cx="3048000" cy="5715000"/>
            <a:chOff x="6019800" y="990600"/>
            <a:chExt cx="3048000" cy="5715000"/>
          </a:xfrm>
        </p:grpSpPr>
        <p:sp>
          <p:nvSpPr>
            <p:cNvPr id="13" name="Rounded Rectangle 12"/>
            <p:cNvSpPr/>
            <p:nvPr/>
          </p:nvSpPr>
          <p:spPr bwMode="auto">
            <a:xfrm>
              <a:off x="6019800" y="990600"/>
              <a:ext cx="3048000" cy="5715000"/>
            </a:xfrm>
            <a:prstGeom prst="roundRect">
              <a:avLst/>
            </a:prstGeom>
            <a:gradFill>
              <a:gsLst>
                <a:gs pos="0">
                  <a:schemeClr val="bg1">
                    <a:lumMod val="75000"/>
                    <a:lumOff val="25000"/>
                  </a:schemeClr>
                </a:gs>
                <a:gs pos="50000">
                  <a:schemeClr val="bg1">
                    <a:lumMod val="95000"/>
                    <a:lumOff val="5000"/>
                  </a:schemeClr>
                </a:gs>
                <a:gs pos="69000">
                  <a:schemeClr val="bg1">
                    <a:alpha val="0"/>
                  </a:schemeClr>
                </a:gs>
                <a:gs pos="100000">
                  <a:schemeClr val="bg1">
                    <a:alpha val="1000"/>
                  </a:schemeClr>
                </a:gs>
              </a:gsLst>
            </a:gradFill>
            <a:ln>
              <a:solidFill>
                <a:schemeClr val="bg1"/>
              </a:solidFill>
              <a:headEnd type="none" w="med" len="med"/>
              <a:tailEnd type="none" w="med" len="med"/>
            </a:ln>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62000">
                      <a:schemeClr val="tx1"/>
                    </a:gs>
                    <a:gs pos="88000">
                      <a:schemeClr val="tx1"/>
                    </a:gs>
                  </a:gsLst>
                  <a:lin ang="5400000" scaled="0"/>
                </a:gra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14" name="Rectangle 13"/>
            <p:cNvSpPr/>
            <p:nvPr/>
          </p:nvSpPr>
          <p:spPr>
            <a:xfrm>
              <a:off x="6172200" y="4321076"/>
              <a:ext cx="2895600" cy="2308324"/>
            </a:xfrm>
            <a:prstGeom prst="rect">
              <a:avLst/>
            </a:prstGeom>
          </p:spPr>
          <p:txBody>
            <a:bodyPr wrap="square">
              <a:spAutoFit/>
            </a:bodyPr>
            <a:lstStyle/>
            <a:p>
              <a:pPr marL="223838" indent="-223838">
                <a:buFont typeface="Arial" pitchFamily="34" charset="0"/>
                <a:buChar char="•"/>
              </a:pPr>
              <a:r>
                <a:rPr lang="en-US" dirty="0" smtClean="0"/>
                <a:t>Shared, multi-tenant infrastructure</a:t>
              </a:r>
            </a:p>
            <a:p>
              <a:pPr marL="223838" indent="-223838">
                <a:buFont typeface="Arial" pitchFamily="34" charset="0"/>
                <a:buChar char="•"/>
              </a:pPr>
              <a:r>
                <a:rPr lang="en-US" dirty="0" smtClean="0"/>
                <a:t>Virtualized &amp; dynamic</a:t>
              </a:r>
            </a:p>
            <a:p>
              <a:pPr marL="223838" indent="-223838">
                <a:buFont typeface="Arial" pitchFamily="34" charset="0"/>
                <a:buChar char="•"/>
              </a:pPr>
              <a:r>
                <a:rPr lang="en-US" dirty="0" smtClean="0"/>
                <a:t>Scalable &amp; available</a:t>
              </a:r>
            </a:p>
            <a:p>
              <a:pPr marL="223838" indent="-223838">
                <a:buFont typeface="Arial" pitchFamily="34" charset="0"/>
                <a:buChar char="•"/>
              </a:pPr>
              <a:r>
                <a:rPr lang="en-US" dirty="0" smtClean="0"/>
                <a:t>Abstracted from the infrastructure</a:t>
              </a:r>
            </a:p>
            <a:p>
              <a:pPr marL="223838" indent="-223838">
                <a:buFont typeface="Arial" pitchFamily="34" charset="0"/>
                <a:buChar char="•"/>
              </a:pPr>
              <a:r>
                <a:rPr lang="en-US" dirty="0" smtClean="0"/>
                <a:t>Higher-level services</a:t>
              </a:r>
            </a:p>
            <a:p>
              <a:pPr marL="223838" indent="-223838">
                <a:buFont typeface="Arial" pitchFamily="34" charset="0"/>
                <a:buChar char="•"/>
              </a:pPr>
              <a:r>
                <a:rPr lang="en-US" dirty="0" smtClean="0"/>
                <a:t>Pay as you go</a:t>
              </a:r>
              <a:endParaRPr lang="en-US" dirty="0"/>
            </a:p>
          </p:txBody>
        </p:sp>
      </p:grpSp>
      <p:grpSp>
        <p:nvGrpSpPr>
          <p:cNvPr id="15" name="Group 26"/>
          <p:cNvGrpSpPr/>
          <p:nvPr/>
        </p:nvGrpSpPr>
        <p:grpSpPr>
          <a:xfrm>
            <a:off x="-381000" y="1676400"/>
            <a:ext cx="3810000" cy="2037903"/>
            <a:chOff x="-507873" y="2571464"/>
            <a:chExt cx="5078678" cy="2037903"/>
          </a:xfrm>
        </p:grpSpPr>
        <p:pic>
          <p:nvPicPr>
            <p:cNvPr id="16" name="Picture 15" descr="server-room-purple.png"/>
            <p:cNvPicPr>
              <a:picLocks noChangeAspect="1"/>
            </p:cNvPicPr>
            <p:nvPr/>
          </p:nvPicPr>
          <p:blipFill>
            <a:blip r:embed="rId3"/>
            <a:srcRect b="2380"/>
            <a:stretch>
              <a:fillRect/>
            </a:stretch>
          </p:blipFill>
          <p:spPr>
            <a:xfrm>
              <a:off x="-507873" y="2571464"/>
              <a:ext cx="5078678" cy="1603793"/>
            </a:xfrm>
            <a:prstGeom prst="rect">
              <a:avLst/>
            </a:prstGeom>
            <a:noFill/>
            <a:ln>
              <a:noFill/>
            </a:ln>
          </p:spPr>
        </p:pic>
        <p:sp>
          <p:nvSpPr>
            <p:cNvPr id="17" name="TextBox 16"/>
            <p:cNvSpPr txBox="1"/>
            <p:nvPr/>
          </p:nvSpPr>
          <p:spPr>
            <a:xfrm>
              <a:off x="-258044" y="3778370"/>
              <a:ext cx="4727277" cy="830997"/>
            </a:xfrm>
            <a:prstGeom prst="rect">
              <a:avLst/>
            </a:prstGeom>
            <a:noFill/>
          </p:spPr>
          <p:txBody>
            <a:bodyPr wrap="square" rtlCol="0">
              <a:spAutoFit/>
            </a:bodyPr>
            <a:lstStyle/>
            <a:p>
              <a:pPr algn="ctr"/>
              <a:r>
                <a:rPr lang="en-US" sz="2400" dirty="0" smtClean="0"/>
                <a:t>On-Premises</a:t>
              </a:r>
            </a:p>
            <a:p>
              <a:pPr algn="ctr"/>
              <a:r>
                <a:rPr lang="en-US" sz="2400" dirty="0" smtClean="0"/>
                <a:t>Servers</a:t>
              </a:r>
              <a:endParaRPr lang="en-US" sz="2400" dirty="0"/>
            </a:p>
          </p:txBody>
        </p:sp>
      </p:grpSp>
      <p:grpSp>
        <p:nvGrpSpPr>
          <p:cNvPr id="18" name="Group 27"/>
          <p:cNvGrpSpPr/>
          <p:nvPr/>
        </p:nvGrpSpPr>
        <p:grpSpPr>
          <a:xfrm>
            <a:off x="3894262" y="1632479"/>
            <a:ext cx="1668338" cy="2096196"/>
            <a:chOff x="5190993" y="2527543"/>
            <a:chExt cx="2223872" cy="2096196"/>
          </a:xfrm>
        </p:grpSpPr>
        <p:pic>
          <p:nvPicPr>
            <p:cNvPr id="19" name="Picture 2" descr="C:\Program Files\Microsoft Resource DVD Artwork\DVD_ART\Artwork_Imagery\HARDWARE_IMAGERY\Photos - OEM Hardware\Server Computer\HP AlphaServer SC4.png"/>
            <p:cNvPicPr>
              <a:picLocks noChangeAspect="1" noChangeArrowheads="1"/>
            </p:cNvPicPr>
            <p:nvPr/>
          </p:nvPicPr>
          <p:blipFill>
            <a:blip r:embed="rId4" cstate="email"/>
            <a:srcRect/>
            <a:stretch>
              <a:fillRect/>
            </a:stretch>
          </p:blipFill>
          <p:spPr bwMode="auto">
            <a:xfrm>
              <a:off x="5291491" y="2527543"/>
              <a:ext cx="2123374" cy="1285328"/>
            </a:xfrm>
            <a:prstGeom prst="rect">
              <a:avLst/>
            </a:prstGeom>
            <a:noFill/>
            <a:effectLst>
              <a:outerShdw blurRad="76200" dir="18900000" sy="23000" kx="-1200000" algn="bl" rotWithShape="0">
                <a:prstClr val="black">
                  <a:alpha val="20000"/>
                </a:prstClr>
              </a:outerShdw>
              <a:reflection blurRad="6350" stA="52000" endA="300" endPos="35000" dir="5400000" sy="-100000" algn="bl" rotWithShape="0"/>
            </a:effectLst>
          </p:spPr>
        </p:pic>
        <p:sp>
          <p:nvSpPr>
            <p:cNvPr id="20" name="TextBox 19"/>
            <p:cNvSpPr txBox="1"/>
            <p:nvPr/>
          </p:nvSpPr>
          <p:spPr>
            <a:xfrm>
              <a:off x="5190993" y="3792742"/>
              <a:ext cx="2122098" cy="830997"/>
            </a:xfrm>
            <a:prstGeom prst="rect">
              <a:avLst/>
            </a:prstGeom>
            <a:noFill/>
          </p:spPr>
          <p:txBody>
            <a:bodyPr wrap="square" rtlCol="0">
              <a:spAutoFit/>
            </a:bodyPr>
            <a:lstStyle/>
            <a:p>
              <a:pPr algn="ctr"/>
              <a:r>
                <a:rPr lang="en-US" sz="2400" dirty="0" smtClean="0"/>
                <a:t>Hosted Servers</a:t>
              </a:r>
              <a:endParaRPr lang="en-US" sz="2400" dirty="0"/>
            </a:p>
          </p:txBody>
        </p:sp>
      </p:grpSp>
      <p:grpSp>
        <p:nvGrpSpPr>
          <p:cNvPr id="21" name="Group 28"/>
          <p:cNvGrpSpPr/>
          <p:nvPr/>
        </p:nvGrpSpPr>
        <p:grpSpPr>
          <a:xfrm>
            <a:off x="6393839" y="1447800"/>
            <a:ext cx="2388677" cy="2280875"/>
            <a:chOff x="8522896" y="2342864"/>
            <a:chExt cx="3184074" cy="2280875"/>
          </a:xfrm>
        </p:grpSpPr>
        <p:pic>
          <p:nvPicPr>
            <p:cNvPr id="22" name="Picture 2" descr="C:\Program Files\Microsoft Resource DVD Artwork\DVD_ART\Artwork_Imagery\Shapes and Graphics\Internet Cloud\cloud 1.png"/>
            <p:cNvPicPr>
              <a:picLocks noChangeAspect="1" noChangeArrowheads="1"/>
            </p:cNvPicPr>
            <p:nvPr/>
          </p:nvPicPr>
          <p:blipFill>
            <a:blip r:embed="rId5"/>
            <a:srcRect/>
            <a:stretch>
              <a:fillRect/>
            </a:stretch>
          </p:blipFill>
          <p:spPr bwMode="auto">
            <a:xfrm>
              <a:off x="8522896" y="2342864"/>
              <a:ext cx="3184074" cy="1797811"/>
            </a:xfrm>
            <a:prstGeom prst="rect">
              <a:avLst/>
            </a:prstGeom>
            <a:noFill/>
          </p:spPr>
        </p:pic>
        <p:sp>
          <p:nvSpPr>
            <p:cNvPr id="23" name="TextBox 22"/>
            <p:cNvSpPr txBox="1"/>
            <p:nvPr/>
          </p:nvSpPr>
          <p:spPr>
            <a:xfrm>
              <a:off x="9054855" y="3792742"/>
              <a:ext cx="2122097" cy="830997"/>
            </a:xfrm>
            <a:prstGeom prst="rect">
              <a:avLst/>
            </a:prstGeom>
            <a:noFill/>
          </p:spPr>
          <p:txBody>
            <a:bodyPr wrap="square" rtlCol="0">
              <a:spAutoFit/>
            </a:bodyPr>
            <a:lstStyle/>
            <a:p>
              <a:pPr algn="ctr"/>
              <a:r>
                <a:rPr lang="en-US" sz="2400" dirty="0" smtClean="0"/>
                <a:t>Cloud Platform</a:t>
              </a:r>
              <a:endParaRPr lang="en-US" sz="2400" dirty="0"/>
            </a:p>
          </p:txBody>
        </p:sp>
      </p:grpSp>
      <p:pic>
        <p:nvPicPr>
          <p:cNvPr id="24" name="Picture 15" descr="C:\Program Files\Microsoft Resource DVD Artwork\DVD_ART\Artwork_Imagery\Shapes and Graphics\Arrows - arrow\White Collection 25 percent opaque - soft shadow\double headed arrow 5b.png"/>
          <p:cNvPicPr>
            <a:picLocks noChangeAspect="1" noChangeArrowheads="1"/>
          </p:cNvPicPr>
          <p:nvPr/>
        </p:nvPicPr>
        <p:blipFill>
          <a:blip r:embed="rId6">
            <a:duotone>
              <a:prstClr val="black"/>
              <a:schemeClr val="accent2">
                <a:tint val="45000"/>
                <a:satMod val="400000"/>
              </a:schemeClr>
            </a:duotone>
          </a:blip>
          <a:srcRect/>
          <a:stretch>
            <a:fillRect/>
          </a:stretch>
        </p:blipFill>
        <p:spPr bwMode="auto">
          <a:xfrm>
            <a:off x="1717996" y="2924556"/>
            <a:ext cx="5902004" cy="1194747"/>
          </a:xfrm>
          <a:prstGeom prst="rect">
            <a:avLst/>
          </a:prstGeom>
          <a:noFill/>
        </p:spPr>
      </p:pic>
    </p:spTree>
    <p:extLst>
      <p:ext uri="{BB962C8B-B14F-4D97-AF65-F5344CB8AC3E}">
        <p14:creationId xmlns:p14="http://schemas.microsoft.com/office/powerpoint/2010/main" val="130233761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dissolve">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dissolve">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47" presetClass="entr" presetSubtype="0" fill="hold"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1000"/>
                                        <p:tgtEl>
                                          <p:spTgt spid="12"/>
                                        </p:tgtEl>
                                      </p:cBhvr>
                                    </p:animEffect>
                                    <p:anim calcmode="lin" valueType="num">
                                      <p:cBhvr>
                                        <p:cTn id="37" dur="1000" fill="hold"/>
                                        <p:tgtEl>
                                          <p:spTgt spid="12"/>
                                        </p:tgtEl>
                                        <p:attrNameLst>
                                          <p:attrName>ppt_x</p:attrName>
                                        </p:attrNameLst>
                                      </p:cBhvr>
                                      <p:tavLst>
                                        <p:tav tm="0">
                                          <p:val>
                                            <p:strVal val="#ppt_x"/>
                                          </p:val>
                                        </p:tav>
                                        <p:tav tm="100000">
                                          <p:val>
                                            <p:strVal val="#ppt_x"/>
                                          </p:val>
                                        </p:tav>
                                      </p:tavLst>
                                    </p:anim>
                                    <p:anim calcmode="lin" valueType="num">
                                      <p:cBhvr>
                                        <p:cTn id="3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5" presetClass="entr" presetSubtype="0"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p:cTn id="43" dur="1000" fill="hold"/>
                                        <p:tgtEl>
                                          <p:spTgt spid="24"/>
                                        </p:tgtEl>
                                        <p:attrNameLst>
                                          <p:attrName>ppt_w</p:attrName>
                                        </p:attrNameLst>
                                      </p:cBhvr>
                                      <p:tavLst>
                                        <p:tav tm="0">
                                          <p:val>
                                            <p:strVal val="#ppt_w*0.70"/>
                                          </p:val>
                                        </p:tav>
                                        <p:tav tm="100000">
                                          <p:val>
                                            <p:strVal val="#ppt_w"/>
                                          </p:val>
                                        </p:tav>
                                      </p:tavLst>
                                    </p:anim>
                                    <p:anim calcmode="lin" valueType="num">
                                      <p:cBhvr>
                                        <p:cTn id="44" dur="1000" fill="hold"/>
                                        <p:tgtEl>
                                          <p:spTgt spid="24"/>
                                        </p:tgtEl>
                                        <p:attrNameLst>
                                          <p:attrName>ppt_h</p:attrName>
                                        </p:attrNameLst>
                                      </p:cBhvr>
                                      <p:tavLst>
                                        <p:tav tm="0">
                                          <p:val>
                                            <p:strVal val="#ppt_h"/>
                                          </p:val>
                                        </p:tav>
                                        <p:tav tm="100000">
                                          <p:val>
                                            <p:strVal val="#ppt_h"/>
                                          </p:val>
                                        </p:tav>
                                      </p:tavLst>
                                    </p:anim>
                                    <p:animEffect transition="in" filter="fade">
                                      <p:cBhvr>
                                        <p:cTn id="45"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Platform</a:t>
            </a:r>
            <a:endParaRPr lang="en-US" dirty="0"/>
          </a:p>
        </p:txBody>
      </p:sp>
      <p:grpSp>
        <p:nvGrpSpPr>
          <p:cNvPr id="3" name="Group 14"/>
          <p:cNvGrpSpPr/>
          <p:nvPr/>
        </p:nvGrpSpPr>
        <p:grpSpPr>
          <a:xfrm>
            <a:off x="100264" y="1161578"/>
            <a:ext cx="3368463" cy="1524000"/>
            <a:chOff x="194860" y="1066982"/>
            <a:chExt cx="3368463" cy="1524000"/>
          </a:xfrm>
        </p:grpSpPr>
        <p:sp>
          <p:nvSpPr>
            <p:cNvPr id="4" name="Rectangle 3"/>
            <p:cNvSpPr/>
            <p:nvPr/>
          </p:nvSpPr>
          <p:spPr bwMode="invGray">
            <a:xfrm>
              <a:off x="194860" y="1066982"/>
              <a:ext cx="3368463" cy="1524000"/>
            </a:xfrm>
            <a:prstGeom prst="rect">
              <a:avLst/>
            </a:prstGeom>
            <a:gradFill>
              <a:gsLst>
                <a:gs pos="0">
                  <a:srgbClr xmlns:mc="http://schemas.openxmlformats.org/markup-compatibility/2006" xmlns:a14="http://schemas.microsoft.com/office/drawing/2010/main" val="000000" mc:Ignorable="">
                    <a:alpha val="0"/>
                  </a:srgbClr>
                </a:gs>
                <a:gs pos="27000">
                  <a:srgbClr xmlns:mc="http://schemas.openxmlformats.org/markup-compatibility/2006" xmlns:a14="http://schemas.microsoft.com/office/drawing/2010/main" val="000000" mc:Ignorable="">
                    <a:alpha val="61000"/>
                  </a:srgbClr>
                </a:gs>
                <a:gs pos="50000">
                  <a:srgbClr xmlns:mc="http://schemas.openxmlformats.org/markup-compatibility/2006" xmlns:a14="http://schemas.microsoft.com/office/drawing/2010/main" val="000000" mc:Ignorable="">
                    <a:alpha val="63000"/>
                  </a:srgbClr>
                </a:gs>
                <a:gs pos="50000">
                  <a:srgbClr xmlns:mc="http://schemas.openxmlformats.org/markup-compatibility/2006" xmlns:a14="http://schemas.microsoft.com/office/drawing/2010/main" val="000000" mc:Ignorable="">
                    <a:alpha val="0"/>
                  </a:srgbClr>
                </a:gs>
              </a:gsLst>
              <a:lin ang="0" scaled="0"/>
            </a:gradFill>
            <a:ln w="12700" cap="flat" cmpd="thickThin" algn="ctr">
              <a:gradFill>
                <a:gsLst>
                  <a:gs pos="0">
                    <a:srgbClr xmlns:mc="http://schemas.openxmlformats.org/markup-compatibility/2006" xmlns:a14="http://schemas.microsoft.com/office/drawing/2010/main" val="FFFFFF" mc:Ignorable="">
                      <a:alpha val="0"/>
                    </a:srgbClr>
                  </a:gs>
                  <a:gs pos="5000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alpha val="0"/>
                    </a:srgbClr>
                  </a:gs>
                </a:gsLst>
                <a:lin ang="0" scaled="0"/>
              </a:gradFill>
              <a:prstDash val="solid"/>
            </a:ln>
            <a:effectLst/>
          </p:spPr>
          <p:txBody>
            <a:bodyPr rtlCol="0" anchor="ctr"/>
            <a:lstStyle/>
            <a:p>
              <a:pPr algn="ctr" defTabSz="914400">
                <a:defRPr/>
              </a:pPr>
              <a:endParaRPr lang="en-US" sz="1400" kern="0" dirty="0">
                <a:solidFill>
                  <a:srgbClr xmlns:mc="http://schemas.openxmlformats.org/markup-compatibility/2006" xmlns:a14="http://schemas.microsoft.com/office/drawing/2010/main" val="000000" mc:Ignorable=""/>
                </a:solidFill>
              </a:endParaRPr>
            </a:p>
          </p:txBody>
        </p:sp>
        <p:pic>
          <p:nvPicPr>
            <p:cNvPr id="5" name="WindowsAzure" descr="\\SERVER3\InternalBin\Resource DVD\DVD_ART36\Logos\Azure Services Platform\Windows Azure\Windows Azure logo rev.png"/>
            <p:cNvPicPr>
              <a:picLocks noChangeAspect="1" noChangeArrowheads="1"/>
            </p:cNvPicPr>
            <p:nvPr/>
          </p:nvPicPr>
          <p:blipFill>
            <a:blip r:embed="rId3" cstate="print"/>
            <a:srcRect/>
            <a:stretch>
              <a:fillRect/>
            </a:stretch>
          </p:blipFill>
          <p:spPr bwMode="auto">
            <a:xfrm>
              <a:off x="352255" y="1569426"/>
              <a:ext cx="2832379" cy="450336"/>
            </a:xfrm>
            <a:prstGeom prst="rect">
              <a:avLst/>
            </a:prstGeom>
            <a:noFill/>
          </p:spPr>
        </p:pic>
      </p:grpSp>
      <p:sp>
        <p:nvSpPr>
          <p:cNvPr id="6" name="Rectangle 5"/>
          <p:cNvSpPr/>
          <p:nvPr/>
        </p:nvSpPr>
        <p:spPr bwMode="invGray">
          <a:xfrm>
            <a:off x="100264" y="4934448"/>
            <a:ext cx="3368463" cy="1524000"/>
          </a:xfrm>
          <a:prstGeom prst="rect">
            <a:avLst/>
          </a:prstGeom>
          <a:gradFill>
            <a:gsLst>
              <a:gs pos="0">
                <a:srgbClr xmlns:mc="http://schemas.openxmlformats.org/markup-compatibility/2006" xmlns:a14="http://schemas.microsoft.com/office/drawing/2010/main" val="000000" mc:Ignorable="">
                  <a:alpha val="0"/>
                </a:srgbClr>
              </a:gs>
              <a:gs pos="27000">
                <a:srgbClr xmlns:mc="http://schemas.openxmlformats.org/markup-compatibility/2006" xmlns:a14="http://schemas.microsoft.com/office/drawing/2010/main" val="000000" mc:Ignorable="">
                  <a:alpha val="61000"/>
                </a:srgbClr>
              </a:gs>
              <a:gs pos="50000">
                <a:srgbClr xmlns:mc="http://schemas.openxmlformats.org/markup-compatibility/2006" xmlns:a14="http://schemas.microsoft.com/office/drawing/2010/main" val="000000" mc:Ignorable="">
                  <a:alpha val="63000"/>
                </a:srgbClr>
              </a:gs>
              <a:gs pos="50000">
                <a:srgbClr xmlns:mc="http://schemas.openxmlformats.org/markup-compatibility/2006" xmlns:a14="http://schemas.microsoft.com/office/drawing/2010/main" val="000000" mc:Ignorable="">
                  <a:alpha val="0"/>
                </a:srgbClr>
              </a:gs>
            </a:gsLst>
            <a:lin ang="0" scaled="0"/>
          </a:gradFill>
          <a:ln w="12700" cap="flat" cmpd="thickThin" algn="ctr">
            <a:gradFill>
              <a:gsLst>
                <a:gs pos="0">
                  <a:srgbClr xmlns:mc="http://schemas.openxmlformats.org/markup-compatibility/2006" xmlns:a14="http://schemas.microsoft.com/office/drawing/2010/main" val="FFFFFF" mc:Ignorable="">
                    <a:alpha val="0"/>
                  </a:srgbClr>
                </a:gs>
                <a:gs pos="5000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alpha val="0"/>
                  </a:srgbClr>
                </a:gs>
              </a:gsLst>
              <a:lin ang="0" scaled="0"/>
            </a:gradFill>
            <a:prstDash val="solid"/>
          </a:ln>
          <a:effectLst/>
        </p:spPr>
        <p:txBody>
          <a:bodyPr rtlCol="0" anchor="ctr"/>
          <a:lstStyle/>
          <a:p>
            <a:pPr algn="ctr" defTabSz="914400">
              <a:defRPr/>
            </a:pPr>
            <a:endParaRPr lang="en-US" sz="1400" kern="0" dirty="0">
              <a:solidFill>
                <a:srgbClr xmlns:mc="http://schemas.openxmlformats.org/markup-compatibility/2006" xmlns:a14="http://schemas.microsoft.com/office/drawing/2010/main" val="000000" mc:Ignorable=""/>
              </a:solidFill>
            </a:endParaRPr>
          </a:p>
        </p:txBody>
      </p:sp>
      <p:grpSp>
        <p:nvGrpSpPr>
          <p:cNvPr id="11" name="Group 15"/>
          <p:cNvGrpSpPr/>
          <p:nvPr/>
        </p:nvGrpSpPr>
        <p:grpSpPr>
          <a:xfrm>
            <a:off x="100264" y="3030918"/>
            <a:ext cx="3368463" cy="1524000"/>
            <a:chOff x="194860" y="2668300"/>
            <a:chExt cx="3368463" cy="1524000"/>
          </a:xfrm>
        </p:grpSpPr>
        <p:sp>
          <p:nvSpPr>
            <p:cNvPr id="8" name="Rectangle 7"/>
            <p:cNvSpPr/>
            <p:nvPr/>
          </p:nvSpPr>
          <p:spPr bwMode="invGray">
            <a:xfrm>
              <a:off x="194860" y="2668300"/>
              <a:ext cx="3368463" cy="1524000"/>
            </a:xfrm>
            <a:prstGeom prst="rect">
              <a:avLst/>
            </a:prstGeom>
            <a:gradFill>
              <a:gsLst>
                <a:gs pos="0">
                  <a:srgbClr xmlns:mc="http://schemas.openxmlformats.org/markup-compatibility/2006" xmlns:a14="http://schemas.microsoft.com/office/drawing/2010/main" val="000000" mc:Ignorable="">
                    <a:alpha val="0"/>
                  </a:srgbClr>
                </a:gs>
                <a:gs pos="27000">
                  <a:srgbClr xmlns:mc="http://schemas.openxmlformats.org/markup-compatibility/2006" xmlns:a14="http://schemas.microsoft.com/office/drawing/2010/main" val="000000" mc:Ignorable="">
                    <a:alpha val="61000"/>
                  </a:srgbClr>
                </a:gs>
                <a:gs pos="50000">
                  <a:srgbClr xmlns:mc="http://schemas.openxmlformats.org/markup-compatibility/2006" xmlns:a14="http://schemas.microsoft.com/office/drawing/2010/main" val="000000" mc:Ignorable="">
                    <a:alpha val="63000"/>
                  </a:srgbClr>
                </a:gs>
                <a:gs pos="50000">
                  <a:srgbClr xmlns:mc="http://schemas.openxmlformats.org/markup-compatibility/2006" xmlns:a14="http://schemas.microsoft.com/office/drawing/2010/main" val="000000" mc:Ignorable="">
                    <a:alpha val="0"/>
                  </a:srgbClr>
                </a:gs>
              </a:gsLst>
              <a:lin ang="0" scaled="0"/>
            </a:gradFill>
            <a:ln w="12700" cap="flat" cmpd="thickThin" algn="ctr">
              <a:gradFill>
                <a:gsLst>
                  <a:gs pos="0">
                    <a:srgbClr xmlns:mc="http://schemas.openxmlformats.org/markup-compatibility/2006" xmlns:a14="http://schemas.microsoft.com/office/drawing/2010/main" val="FFFFFF" mc:Ignorable="">
                      <a:alpha val="0"/>
                    </a:srgbClr>
                  </a:gs>
                  <a:gs pos="5000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alpha val="0"/>
                    </a:srgbClr>
                  </a:gs>
                </a:gsLst>
                <a:lin ang="0" scaled="0"/>
              </a:gradFill>
              <a:prstDash val="solid"/>
            </a:ln>
            <a:effectLst/>
          </p:spPr>
          <p:txBody>
            <a:bodyPr rtlCol="0" anchor="ctr"/>
            <a:lstStyle/>
            <a:p>
              <a:pPr algn="ctr" defTabSz="914400">
                <a:defRPr/>
              </a:pPr>
              <a:endParaRPr lang="en-US" sz="1400" kern="0" dirty="0">
                <a:solidFill>
                  <a:srgbClr xmlns:mc="http://schemas.openxmlformats.org/markup-compatibility/2006" xmlns:a14="http://schemas.microsoft.com/office/drawing/2010/main" val="000000" mc:Ignorable=""/>
                </a:solidFill>
              </a:endParaRPr>
            </a:p>
          </p:txBody>
        </p:sp>
        <p:pic>
          <p:nvPicPr>
            <p:cNvPr id="9" name="SQLAzure"/>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2255" y="2911652"/>
              <a:ext cx="2689380" cy="819757"/>
            </a:xfrm>
            <a:prstGeom prst="rect">
              <a:avLst/>
            </a:prstGeom>
          </p:spPr>
        </p:pic>
      </p:grpSp>
      <p:sp>
        <p:nvSpPr>
          <p:cNvPr id="14" name="Text Placeholder 2"/>
          <p:cNvSpPr txBox="1">
            <a:spLocks/>
          </p:cNvSpPr>
          <p:nvPr/>
        </p:nvSpPr>
        <p:spPr>
          <a:xfrm>
            <a:off x="3294983" y="1221777"/>
            <a:ext cx="6842236" cy="1264962"/>
          </a:xfrm>
          <a:prstGeom prst="rect">
            <a:avLst/>
          </a:prstGeom>
        </p:spPr>
        <p:txBody>
          <a:bodyPr vert="horz" wrap="square" lIns="0" tIns="0" rIns="0" bIns="0" rtlCol="0">
            <a:spAutoFit/>
          </a:bodyPr>
          <a:lstStyle/>
          <a:p>
            <a:pPr marL="228600" marR="0" lvl="0" indent="-228600" algn="l" defTabSz="914363" rtl="0" eaLnBrk="1" fontAlgn="auto" latinLnBrk="0" hangingPunct="1">
              <a:lnSpc>
                <a:spcPts val="3000"/>
              </a:lnSpc>
              <a:spcBef>
                <a:spcPct val="20000"/>
              </a:spcBef>
              <a:spcAft>
                <a:spcPts val="0"/>
              </a:spcAft>
              <a:buClrTx/>
              <a:buSzPct val="120000"/>
              <a:buFontTx/>
              <a:buNone/>
              <a:tabLst/>
              <a:defRPr/>
            </a:pPr>
            <a:r>
              <a:rPr kumimoji="0" lang="en-US" b="0" i="1" u="none" strike="noStrike" kern="1200" cap="none" spc="0" normalizeH="0" baseline="0" noProof="0" dirty="0" smtClean="0">
                <a:ln w="3175">
                  <a:noFill/>
                </a:ln>
                <a:solidFill>
                  <a:schemeClr val="tx1"/>
                </a:solidFill>
                <a:effectLst>
                  <a:outerShdw blurRad="50800" dist="38100" dir="2700000" algn="tl" rotWithShape="0">
                    <a:prstClr val="black">
                      <a:alpha val="40000"/>
                    </a:prstClr>
                  </a:outerShdw>
                </a:effectLst>
                <a:uLnTx/>
                <a:uFillTx/>
                <a:latin typeface="Segoe UI" pitchFamily="34" charset="0"/>
                <a:ea typeface="+mn-ea"/>
                <a:cs typeface="Segoe UI" pitchFamily="34" charset="0"/>
              </a:rPr>
              <a:t>Compute:</a:t>
            </a:r>
            <a:r>
              <a:rPr lang="en-US" i="1" dirty="0" smtClean="0">
                <a:ln w="3175">
                  <a:noFill/>
                </a:ln>
                <a:effectLst>
                  <a:outerShdw blurRad="50800" dist="38100" dir="2700000" algn="tl" rotWithShape="0">
                    <a:prstClr val="black">
                      <a:alpha val="40000"/>
                    </a:prstClr>
                  </a:outerShdw>
                </a:effectLst>
                <a:latin typeface="Segoe UI" pitchFamily="34" charset="0"/>
                <a:cs typeface="Segoe UI" pitchFamily="34" charset="0"/>
              </a:rPr>
              <a:t>  </a:t>
            </a:r>
            <a:r>
              <a:rPr kumimoji="0" lang="en-US" sz="1400" b="0" i="0" u="none" strike="noStrike" kern="1200" cap="none" spc="0" normalizeH="0" baseline="0" noProof="0" dirty="0" smtClean="0">
                <a:ln>
                  <a:noFill/>
                </a:ln>
                <a:solidFill>
                  <a:schemeClr val="tx1"/>
                </a:solidFill>
                <a:effectLst>
                  <a:outerShdw blurRad="38100" dist="38100" dir="2700000" algn="tl">
                    <a:srgbClr xmlns:mc="http://schemas.openxmlformats.org/markup-compatibility/2006" xmlns:a14="http://schemas.microsoft.com/office/drawing/2010/main" val="000000" mc:Ignorable="">
                      <a:alpha val="43137"/>
                    </a:srgbClr>
                  </a:outerShdw>
                </a:effectLst>
                <a:uLnTx/>
                <a:uFillTx/>
                <a:latin typeface="Segoe UI" pitchFamily="34" charset="0"/>
                <a:ea typeface="+mn-ea"/>
                <a:cs typeface="Segoe UI" pitchFamily="34" charset="0"/>
              </a:rPr>
              <a:t>Virtualized compute environment based on Windows Server</a:t>
            </a:r>
          </a:p>
          <a:p>
            <a:pPr marL="228600" marR="0" lvl="0" indent="-228600" algn="l" defTabSz="914363" rtl="0" eaLnBrk="1" fontAlgn="auto" latinLnBrk="0" hangingPunct="1">
              <a:lnSpc>
                <a:spcPts val="3000"/>
              </a:lnSpc>
              <a:spcBef>
                <a:spcPct val="20000"/>
              </a:spcBef>
              <a:spcAft>
                <a:spcPts val="0"/>
              </a:spcAft>
              <a:buClrTx/>
              <a:buSzPct val="120000"/>
              <a:buFontTx/>
              <a:buNone/>
              <a:tabLst/>
              <a:defRPr/>
            </a:pPr>
            <a:r>
              <a:rPr kumimoji="0" lang="en-US" b="0" i="1" u="none" strike="noStrike" kern="1200" cap="none" spc="0" normalizeH="0" baseline="0" noProof="0" dirty="0" smtClean="0">
                <a:ln w="3175">
                  <a:noFill/>
                </a:ln>
                <a:solidFill>
                  <a:schemeClr val="tx1"/>
                </a:solidFill>
                <a:effectLst>
                  <a:outerShdw blurRad="50800" dist="38100" dir="2700000" algn="tl" rotWithShape="0">
                    <a:prstClr val="black">
                      <a:alpha val="40000"/>
                    </a:prstClr>
                  </a:outerShdw>
                </a:effectLst>
                <a:uLnTx/>
                <a:uFillTx/>
                <a:latin typeface="Segoe UI" pitchFamily="34" charset="0"/>
                <a:ea typeface="+mn-ea"/>
                <a:cs typeface="Segoe UI" pitchFamily="34" charset="0"/>
              </a:rPr>
              <a:t>Storage: </a:t>
            </a:r>
            <a:r>
              <a:rPr kumimoji="0" lang="en-US" sz="1600" b="0" i="1" u="none" strike="noStrike" kern="1200" cap="none" spc="0" normalizeH="0" baseline="0" noProof="0" dirty="0" smtClean="0">
                <a:ln w="3175">
                  <a:noFill/>
                </a:ln>
                <a:solidFill>
                  <a:schemeClr val="tx1"/>
                </a:solidFill>
                <a:effectLst>
                  <a:outerShdw blurRad="50800" dist="38100" dir="2700000" algn="tl" rotWithShape="0">
                    <a:prstClr val="black">
                      <a:alpha val="40000"/>
                    </a:prstClr>
                  </a:outerShdw>
                </a:effectLst>
                <a:uLnTx/>
                <a:uFillTx/>
                <a:latin typeface="Segoe UI" pitchFamily="34" charset="0"/>
                <a:ea typeface="+mn-ea"/>
                <a:cs typeface="Segoe UI" pitchFamily="34" charset="0"/>
              </a:rPr>
              <a:t> </a:t>
            </a:r>
            <a:r>
              <a:rPr kumimoji="0" lang="en-US" sz="1400" b="0" i="0" u="none" strike="noStrike" kern="1200" cap="none" spc="0" normalizeH="0" baseline="0" noProof="0" dirty="0" smtClean="0">
                <a:ln>
                  <a:noFill/>
                </a:ln>
                <a:solidFill>
                  <a:schemeClr val="tx1"/>
                </a:solidFill>
                <a:effectLst>
                  <a:outerShdw blurRad="38100" dist="38100" dir="2700000" algn="tl">
                    <a:srgbClr xmlns:mc="http://schemas.openxmlformats.org/markup-compatibility/2006" xmlns:a14="http://schemas.microsoft.com/office/drawing/2010/main" val="000000" mc:Ignorable="">
                      <a:alpha val="43137"/>
                    </a:srgbClr>
                  </a:outerShdw>
                </a:effectLst>
                <a:uLnTx/>
                <a:uFillTx/>
                <a:latin typeface="Segoe UI" pitchFamily="34" charset="0"/>
                <a:ea typeface="+mn-ea"/>
                <a:cs typeface="Segoe UI" pitchFamily="34" charset="0"/>
              </a:rPr>
              <a:t>Durable, scalable, &amp; available storage</a:t>
            </a:r>
          </a:p>
          <a:p>
            <a:pPr marL="228600" marR="0" lvl="0" indent="-228600" algn="l" defTabSz="914363" rtl="0" eaLnBrk="1" fontAlgn="auto" latinLnBrk="0" hangingPunct="1">
              <a:lnSpc>
                <a:spcPts val="3000"/>
              </a:lnSpc>
              <a:spcBef>
                <a:spcPct val="20000"/>
              </a:spcBef>
              <a:spcAft>
                <a:spcPts val="0"/>
              </a:spcAft>
              <a:buClrTx/>
              <a:buSzPct val="120000"/>
              <a:buFontTx/>
              <a:buNone/>
              <a:tabLst/>
              <a:defRPr/>
            </a:pPr>
            <a:r>
              <a:rPr kumimoji="0" lang="en-US" b="0" i="1" u="none" strike="noStrike" kern="1200" cap="none" spc="0" normalizeH="0" baseline="0" noProof="0" dirty="0" smtClean="0">
                <a:ln w="3175">
                  <a:noFill/>
                </a:ln>
                <a:solidFill>
                  <a:schemeClr val="tx1"/>
                </a:solidFill>
                <a:effectLst>
                  <a:outerShdw blurRad="50800" dist="38100" dir="2700000" algn="tl" rotWithShape="0">
                    <a:prstClr val="black">
                      <a:alpha val="40000"/>
                    </a:prstClr>
                  </a:outerShdw>
                </a:effectLst>
                <a:uLnTx/>
                <a:uFillTx/>
                <a:latin typeface="Segoe UI" pitchFamily="34" charset="0"/>
                <a:ea typeface="+mn-ea"/>
                <a:cs typeface="Segoe UI" pitchFamily="34" charset="0"/>
              </a:rPr>
              <a:t>Management</a:t>
            </a:r>
            <a:r>
              <a:rPr kumimoji="0" lang="en-US" sz="1600" b="0" i="1" u="none" strike="noStrike" kern="1200" cap="none" spc="0" normalizeH="0" baseline="0" noProof="0" dirty="0" smtClean="0">
                <a:ln w="3175">
                  <a:noFill/>
                </a:ln>
                <a:solidFill>
                  <a:schemeClr val="tx1"/>
                </a:solidFill>
                <a:effectLst>
                  <a:outerShdw blurRad="50800" dist="38100" dir="2700000" algn="tl" rotWithShape="0">
                    <a:prstClr val="black">
                      <a:alpha val="40000"/>
                    </a:prstClr>
                  </a:outerShdw>
                </a:effectLst>
                <a:uLnTx/>
                <a:uFillTx/>
                <a:latin typeface="Segoe UI" pitchFamily="34" charset="0"/>
                <a:ea typeface="+mn-ea"/>
                <a:cs typeface="Segoe UI" pitchFamily="34" charset="0"/>
              </a:rPr>
              <a:t>:   </a:t>
            </a:r>
            <a:r>
              <a:rPr kumimoji="0" lang="en-US" sz="1400" b="0" i="0" u="none" strike="noStrike" kern="1200" cap="none" spc="0" normalizeH="0" baseline="0" noProof="0" dirty="0" smtClean="0">
                <a:ln>
                  <a:noFill/>
                </a:ln>
                <a:solidFill>
                  <a:schemeClr val="tx1"/>
                </a:solidFill>
                <a:effectLst>
                  <a:outerShdw blurRad="38100" dist="38100" dir="2700000" algn="tl">
                    <a:srgbClr xmlns:mc="http://schemas.openxmlformats.org/markup-compatibility/2006" xmlns:a14="http://schemas.microsoft.com/office/drawing/2010/main" val="000000" mc:Ignorable="">
                      <a:alpha val="43137"/>
                    </a:srgbClr>
                  </a:outerShdw>
                </a:effectLst>
                <a:uLnTx/>
                <a:uFillTx/>
                <a:latin typeface="Segoe UI" pitchFamily="34" charset="0"/>
                <a:ea typeface="+mn-ea"/>
                <a:cs typeface="Segoe UI" pitchFamily="34" charset="0"/>
              </a:rPr>
              <a:t>Automated, model-driven management of the service</a:t>
            </a:r>
          </a:p>
        </p:txBody>
      </p:sp>
      <p:sp>
        <p:nvSpPr>
          <p:cNvPr id="15" name="Text Placeholder 2"/>
          <p:cNvSpPr txBox="1">
            <a:spLocks/>
          </p:cNvSpPr>
          <p:nvPr/>
        </p:nvSpPr>
        <p:spPr>
          <a:xfrm>
            <a:off x="3205873" y="3460308"/>
            <a:ext cx="8633612" cy="969824"/>
          </a:xfrm>
          <a:prstGeom prst="rect">
            <a:avLst/>
          </a:prstGeom>
        </p:spPr>
        <p:txBody>
          <a:bodyPr/>
          <a:lstStyle/>
          <a:p>
            <a:pPr marL="228600" lvl="0" indent="-228600">
              <a:lnSpc>
                <a:spcPts val="3000"/>
              </a:lnSpc>
              <a:spcBef>
                <a:spcPct val="20000"/>
              </a:spcBef>
            </a:pPr>
            <a:r>
              <a:rPr kumimoji="0" lang="en-US" b="0" i="1" u="none" strike="noStrike" kern="1200" cap="none" spc="0" normalizeH="0" baseline="0" noProof="0" dirty="0" smtClean="0">
                <a:ln w="3175">
                  <a:noFill/>
                </a:ln>
                <a:solidFill>
                  <a:schemeClr val="tx1"/>
                </a:solidFill>
                <a:effectLst>
                  <a:outerShdw blurRad="50800" dist="38100" dir="2700000" algn="tl" rotWithShape="0">
                    <a:prstClr val="black">
                      <a:alpha val="40000"/>
                    </a:prstClr>
                  </a:outerShdw>
                </a:effectLst>
                <a:uLnTx/>
                <a:uFillTx/>
                <a:latin typeface="Segoe UI" pitchFamily="34" charset="0"/>
                <a:ea typeface="+mn-ea"/>
                <a:cs typeface="Segoe UI" pitchFamily="34" charset="0"/>
              </a:rPr>
              <a:t>Database:</a:t>
            </a:r>
            <a:r>
              <a:rPr kumimoji="0" lang="en-US" sz="2400" b="0" i="1" u="none" strike="noStrike" kern="1200" cap="none" spc="0" normalizeH="0" baseline="0" noProof="0" dirty="0" smtClean="0">
                <a:ln w="3175">
                  <a:noFill/>
                </a:ln>
                <a:solidFill>
                  <a:schemeClr val="tx1"/>
                </a:solidFill>
                <a:effectLst>
                  <a:outerShdw blurRad="50800" dist="38100" dir="2700000" algn="tl" rotWithShape="0">
                    <a:prstClr val="black">
                      <a:alpha val="40000"/>
                    </a:prstClr>
                  </a:outerShdw>
                </a:effectLst>
                <a:uLnTx/>
                <a:uFillTx/>
                <a:latin typeface="Segoe UI" pitchFamily="34" charset="0"/>
                <a:ea typeface="+mn-ea"/>
                <a:cs typeface="Segoe UI" pitchFamily="34" charset="0"/>
              </a:rPr>
              <a:t> </a:t>
            </a:r>
            <a:r>
              <a:rPr lang="en-US" sz="1400" dirty="0" smtClean="0">
                <a:effectLst>
                  <a:outerShdw blurRad="38100" dist="38100" dir="2700000" algn="tl">
                    <a:srgbClr xmlns:mc="http://schemas.openxmlformats.org/markup-compatibility/2006" xmlns:a14="http://schemas.microsoft.com/office/drawing/2010/main" val="000000" mc:Ignorable="">
                      <a:alpha val="43137"/>
                    </a:srgbClr>
                  </a:outerShdw>
                </a:effectLst>
                <a:latin typeface="Segoe UI" pitchFamily="34" charset="0"/>
                <a:cs typeface="Segoe UI" pitchFamily="34" charset="0"/>
              </a:rPr>
              <a:t>Relational processing for structured/unstructured data</a:t>
            </a:r>
            <a:endParaRPr kumimoji="0" lang="en-US" sz="1400" b="0" i="0" u="none" strike="noStrike" kern="1200" cap="none" spc="0" normalizeH="0" baseline="0" noProof="0" dirty="0" smtClean="0">
              <a:ln>
                <a:noFill/>
              </a:ln>
              <a:solidFill>
                <a:schemeClr val="tx1"/>
              </a:solidFill>
              <a:effectLst>
                <a:outerShdw blurRad="38100" dist="38100" dir="2700000" algn="tl">
                  <a:srgbClr xmlns:mc="http://schemas.openxmlformats.org/markup-compatibility/2006" xmlns:a14="http://schemas.microsoft.com/office/drawing/2010/main" val="000000" mc:Ignorable="">
                    <a:alpha val="43137"/>
                  </a:srgbClr>
                </a:outerShdw>
              </a:effectLst>
              <a:uLnTx/>
              <a:uFillTx/>
              <a:latin typeface="Segoe UI" pitchFamily="34" charset="0"/>
              <a:ea typeface="+mn-ea"/>
              <a:cs typeface="Segoe UI" pitchFamily="34" charset="0"/>
            </a:endParaRPr>
          </a:p>
        </p:txBody>
      </p:sp>
      <p:sp>
        <p:nvSpPr>
          <p:cNvPr id="16" name="Text Placeholder 2"/>
          <p:cNvSpPr txBox="1">
            <a:spLocks/>
          </p:cNvSpPr>
          <p:nvPr/>
        </p:nvSpPr>
        <p:spPr>
          <a:xfrm>
            <a:off x="3263460" y="5249928"/>
            <a:ext cx="5722476" cy="1473997"/>
          </a:xfrm>
          <a:prstGeom prst="rect">
            <a:avLst/>
          </a:prstGeom>
        </p:spPr>
        <p:txBody>
          <a:bodyPr/>
          <a:lstStyle/>
          <a:p>
            <a:pPr marL="228600" lvl="0" indent="-228600">
              <a:lnSpc>
                <a:spcPts val="3000"/>
              </a:lnSpc>
              <a:spcBef>
                <a:spcPct val="20000"/>
              </a:spcBef>
            </a:pPr>
            <a:r>
              <a:rPr kumimoji="0" lang="en-US" b="0" i="1" u="none" strike="noStrike" kern="1200" cap="none" spc="0" normalizeH="0" baseline="0" noProof="0" dirty="0" smtClean="0">
                <a:ln w="3175">
                  <a:noFill/>
                </a:ln>
                <a:solidFill>
                  <a:schemeClr val="tx1"/>
                </a:solidFill>
                <a:effectLst>
                  <a:outerShdw blurRad="50800" dist="38100" dir="2700000" algn="tl" rotWithShape="0">
                    <a:prstClr val="black">
                      <a:alpha val="40000"/>
                    </a:prstClr>
                  </a:outerShdw>
                </a:effectLst>
                <a:uLnTx/>
                <a:uFillTx/>
                <a:latin typeface="Segoe UI" pitchFamily="34" charset="0"/>
                <a:ea typeface="+mn-ea"/>
                <a:cs typeface="Segoe UI" pitchFamily="34" charset="0"/>
              </a:rPr>
              <a:t>Service Bus</a:t>
            </a:r>
            <a:r>
              <a:rPr lang="en-US" i="1" dirty="0" smtClean="0">
                <a:ln w="3175">
                  <a:noFill/>
                </a:ln>
                <a:effectLst>
                  <a:outerShdw blurRad="50800" dist="38100" dir="2700000" algn="tl" rotWithShape="0">
                    <a:prstClr val="black">
                      <a:alpha val="40000"/>
                    </a:prstClr>
                  </a:outerShdw>
                </a:effectLst>
                <a:latin typeface="Segoe UI" pitchFamily="34" charset="0"/>
                <a:cs typeface="Segoe UI" pitchFamily="34" charset="0"/>
              </a:rPr>
              <a:t>: </a:t>
            </a:r>
            <a:r>
              <a:rPr lang="en-US" sz="2000" i="1" dirty="0" smtClean="0">
                <a:ln w="3175">
                  <a:noFill/>
                </a:ln>
                <a:effectLst>
                  <a:outerShdw blurRad="50800" dist="38100" dir="2700000" algn="tl" rotWithShape="0">
                    <a:prstClr val="black">
                      <a:alpha val="40000"/>
                    </a:prstClr>
                  </a:outerShdw>
                </a:effectLst>
                <a:latin typeface="Segoe UI" pitchFamily="34" charset="0"/>
                <a:cs typeface="Segoe UI" pitchFamily="34" charset="0"/>
              </a:rPr>
              <a:t> </a:t>
            </a:r>
            <a:r>
              <a:rPr lang="en-US" sz="1400" dirty="0" smtClean="0">
                <a:effectLst>
                  <a:outerShdw blurRad="38100" dist="38100" dir="2700000" algn="tl">
                    <a:srgbClr xmlns:mc="http://schemas.openxmlformats.org/markup-compatibility/2006" xmlns:a14="http://schemas.microsoft.com/office/drawing/2010/main" val="000000" mc:Ignorable="">
                      <a:alpha val="43137"/>
                    </a:srgbClr>
                  </a:outerShdw>
                </a:effectLst>
                <a:latin typeface="Segoe UI" pitchFamily="34" charset="0"/>
                <a:cs typeface="Segoe UI" pitchFamily="34" charset="0"/>
              </a:rPr>
              <a:t>General purpose application bus</a:t>
            </a:r>
            <a:endParaRPr kumimoji="0" lang="en-US" sz="1400" b="0" i="0" u="none" strike="noStrike" kern="1200" cap="none" spc="0" normalizeH="0" baseline="0" noProof="0" dirty="0" smtClean="0">
              <a:ln>
                <a:noFill/>
              </a:ln>
              <a:solidFill>
                <a:schemeClr val="tx1"/>
              </a:solidFill>
              <a:effectLst>
                <a:outerShdw blurRad="38100" dist="38100" dir="2700000" algn="tl">
                  <a:srgbClr xmlns:mc="http://schemas.openxmlformats.org/markup-compatibility/2006" xmlns:a14="http://schemas.microsoft.com/office/drawing/2010/main" val="000000" mc:Ignorable="">
                    <a:alpha val="43137"/>
                  </a:srgbClr>
                </a:outerShdw>
              </a:effectLst>
              <a:uLnTx/>
              <a:uFillTx/>
              <a:latin typeface="Segoe UI" pitchFamily="34" charset="0"/>
              <a:ea typeface="+mn-ea"/>
              <a:cs typeface="Segoe UI" pitchFamily="34" charset="0"/>
            </a:endParaRPr>
          </a:p>
          <a:p>
            <a:pPr marL="228600" lvl="0" indent="-228600">
              <a:lnSpc>
                <a:spcPts val="3000"/>
              </a:lnSpc>
              <a:spcBef>
                <a:spcPct val="20000"/>
              </a:spcBef>
            </a:pPr>
            <a:r>
              <a:rPr kumimoji="0" lang="en-US" b="0" i="1" u="none" strike="noStrike" kern="1200" cap="none" spc="0" normalizeH="0" baseline="0" noProof="0" dirty="0" smtClean="0">
                <a:ln w="3175">
                  <a:noFill/>
                </a:ln>
                <a:solidFill>
                  <a:schemeClr val="tx1"/>
                </a:solidFill>
                <a:effectLst>
                  <a:outerShdw blurRad="50800" dist="38100" dir="2700000" algn="tl" rotWithShape="0">
                    <a:prstClr val="black">
                      <a:alpha val="40000"/>
                    </a:prstClr>
                  </a:outerShdw>
                </a:effectLst>
                <a:uLnTx/>
                <a:uFillTx/>
                <a:latin typeface="Segoe UI" pitchFamily="34" charset="0"/>
                <a:ea typeface="+mn-ea"/>
                <a:cs typeface="Segoe UI" pitchFamily="34" charset="0"/>
              </a:rPr>
              <a:t>Access Control:  </a:t>
            </a:r>
            <a:r>
              <a:rPr lang="en-US" sz="1400" dirty="0" smtClean="0">
                <a:effectLst>
                  <a:outerShdw blurRad="38100" dist="38100" dir="2700000" algn="tl">
                    <a:srgbClr xmlns:mc="http://schemas.openxmlformats.org/markup-compatibility/2006" xmlns:a14="http://schemas.microsoft.com/office/drawing/2010/main" val="000000" mc:Ignorable="">
                      <a:alpha val="43137"/>
                    </a:srgbClr>
                  </a:outerShdw>
                </a:effectLst>
                <a:latin typeface="Segoe UI" pitchFamily="34" charset="0"/>
                <a:cs typeface="Segoe UI" pitchFamily="34" charset="0"/>
              </a:rPr>
              <a:t>Rules-driven, claims-based access control</a:t>
            </a:r>
            <a:endParaRPr kumimoji="0" lang="en-US" sz="1400" b="0" i="0" u="none" strike="noStrike" kern="1200" cap="none" spc="0" normalizeH="0" baseline="0" noProof="0" dirty="0" smtClean="0">
              <a:ln>
                <a:noFill/>
              </a:ln>
              <a:solidFill>
                <a:schemeClr val="tx1"/>
              </a:solidFill>
              <a:effectLst>
                <a:outerShdw blurRad="38100" dist="38100" dir="2700000" algn="tl">
                  <a:srgbClr xmlns:mc="http://schemas.openxmlformats.org/markup-compatibility/2006" xmlns:a14="http://schemas.microsoft.com/office/drawing/2010/main" val="000000" mc:Ignorable="">
                    <a:alpha val="43137"/>
                  </a:srgbClr>
                </a:outerShdw>
              </a:effectLst>
              <a:uLnTx/>
              <a:uFillTx/>
              <a:latin typeface="Segoe UI" pitchFamily="34" charset="0"/>
              <a:ea typeface="+mn-ea"/>
              <a:cs typeface="Segoe UI" pitchFamily="34" charset="0"/>
            </a:endParaRPr>
          </a:p>
        </p:txBody>
      </p:sp>
      <p:sp>
        <p:nvSpPr>
          <p:cNvPr id="13" name="TextBox 12"/>
          <p:cNvSpPr txBox="1"/>
          <p:nvPr/>
        </p:nvSpPr>
        <p:spPr>
          <a:xfrm>
            <a:off x="609600" y="5340595"/>
            <a:ext cx="2133600" cy="646331"/>
          </a:xfrm>
          <a:prstGeom prst="rect">
            <a:avLst/>
          </a:prstGeom>
          <a:noFill/>
        </p:spPr>
        <p:txBody>
          <a:bodyPr wrap="square" rtlCol="0">
            <a:spAutoFit/>
          </a:bodyPr>
          <a:lstStyle/>
          <a:p>
            <a:r>
              <a:rPr lang="en-US" sz="3600" dirty="0" err="1" smtClean="0"/>
              <a:t>AppFabric</a:t>
            </a:r>
            <a:endParaRPr lang="en-US" sz="3600" dirty="0"/>
          </a:p>
        </p:txBody>
      </p:sp>
    </p:spTree>
    <p:extLst>
      <p:ext uri="{BB962C8B-B14F-4D97-AF65-F5344CB8AC3E}">
        <p14:creationId xmlns:p14="http://schemas.microsoft.com/office/powerpoint/2010/main" val="311992289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381001" y="3538499"/>
            <a:ext cx="4114800" cy="3231654"/>
          </a:xfrm>
        </p:spPr>
        <p:txBody>
          <a:bodyPr>
            <a:normAutofit/>
          </a:bodyPr>
          <a:lstStyle/>
          <a:p>
            <a:r>
              <a:rPr lang="en-US" dirty="0" smtClean="0"/>
              <a:t>Windows Server 2008 x64</a:t>
            </a:r>
          </a:p>
          <a:p>
            <a:r>
              <a:rPr lang="en-US" dirty="0" smtClean="0"/>
              <a:t>IIS 7</a:t>
            </a:r>
          </a:p>
          <a:p>
            <a:r>
              <a:rPr lang="en-US" dirty="0" smtClean="0"/>
              <a:t>ASP.NET 3.5 SP1</a:t>
            </a:r>
          </a:p>
          <a:p>
            <a:r>
              <a:rPr lang="en-US" dirty="0" err="1" smtClean="0"/>
              <a:t>FastCGI</a:t>
            </a:r>
            <a:r>
              <a:rPr lang="en-US" dirty="0" smtClean="0"/>
              <a:t> – PHP</a:t>
            </a:r>
          </a:p>
          <a:p>
            <a:r>
              <a:rPr lang="en-US" dirty="0" smtClean="0"/>
              <a:t>Native Code</a:t>
            </a:r>
          </a:p>
          <a:p>
            <a:r>
              <a:rPr lang="en-US" dirty="0" smtClean="0"/>
              <a:t>Full Trust</a:t>
            </a:r>
          </a:p>
          <a:p>
            <a:r>
              <a:rPr lang="en-US" dirty="0" smtClean="0"/>
              <a:t>User Mode</a:t>
            </a:r>
            <a:endParaRPr lang="en-US" dirty="0"/>
          </a:p>
        </p:txBody>
      </p:sp>
      <p:sp>
        <p:nvSpPr>
          <p:cNvPr id="6" name="Content Placeholder 5"/>
          <p:cNvSpPr>
            <a:spLocks noGrp="1"/>
          </p:cNvSpPr>
          <p:nvPr>
            <p:ph sz="half" idx="2"/>
          </p:nvPr>
        </p:nvSpPr>
        <p:spPr>
          <a:xfrm>
            <a:off x="4648200" y="3498743"/>
            <a:ext cx="4114800" cy="2283702"/>
          </a:xfrm>
        </p:spPr>
        <p:txBody>
          <a:bodyPr/>
          <a:lstStyle/>
          <a:p>
            <a:r>
              <a:rPr lang="en-US" dirty="0" smtClean="0"/>
              <a:t>Windows Server 2008 x64</a:t>
            </a:r>
          </a:p>
          <a:p>
            <a:r>
              <a:rPr lang="en-US" dirty="0" smtClean="0"/>
              <a:t>.NET Start</a:t>
            </a:r>
          </a:p>
          <a:p>
            <a:r>
              <a:rPr lang="en-US" dirty="0" smtClean="0"/>
              <a:t>Native Code</a:t>
            </a:r>
          </a:p>
          <a:p>
            <a:r>
              <a:rPr lang="en-US" dirty="0" smtClean="0"/>
              <a:t>User Mode</a:t>
            </a:r>
          </a:p>
          <a:p>
            <a:r>
              <a:rPr lang="en-US" dirty="0" smtClean="0"/>
              <a:t>Inbound any TCP Port</a:t>
            </a:r>
            <a:endParaRPr lang="en-US" dirty="0"/>
          </a:p>
        </p:txBody>
      </p:sp>
      <p:sp>
        <p:nvSpPr>
          <p:cNvPr id="3" name="Rounded Rectangle 2"/>
          <p:cNvSpPr/>
          <p:nvPr/>
        </p:nvSpPr>
        <p:spPr bwMode="auto">
          <a:xfrm>
            <a:off x="715617" y="1530640"/>
            <a:ext cx="3061253" cy="1490870"/>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Web Role</a:t>
            </a:r>
          </a:p>
        </p:txBody>
      </p:sp>
      <p:sp>
        <p:nvSpPr>
          <p:cNvPr id="4" name="Rounded Rectangle 3"/>
          <p:cNvSpPr/>
          <p:nvPr/>
        </p:nvSpPr>
        <p:spPr bwMode="auto">
          <a:xfrm>
            <a:off x="5340626" y="1543892"/>
            <a:ext cx="3061253" cy="1490870"/>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Worker Role</a:t>
            </a:r>
          </a:p>
        </p:txBody>
      </p:sp>
      <p:grpSp>
        <p:nvGrpSpPr>
          <p:cNvPr id="7" name="Group 14"/>
          <p:cNvGrpSpPr/>
          <p:nvPr/>
        </p:nvGrpSpPr>
        <p:grpSpPr>
          <a:xfrm>
            <a:off x="100264" y="-228600"/>
            <a:ext cx="3368463" cy="1524000"/>
            <a:chOff x="194860" y="1066982"/>
            <a:chExt cx="3368463" cy="1524000"/>
          </a:xfrm>
        </p:grpSpPr>
        <p:sp>
          <p:nvSpPr>
            <p:cNvPr id="8" name="Rectangle 7"/>
            <p:cNvSpPr/>
            <p:nvPr/>
          </p:nvSpPr>
          <p:spPr bwMode="invGray">
            <a:xfrm>
              <a:off x="194860" y="1066982"/>
              <a:ext cx="3368463" cy="1524000"/>
            </a:xfrm>
            <a:prstGeom prst="rect">
              <a:avLst/>
            </a:prstGeom>
            <a:gradFill>
              <a:gsLst>
                <a:gs pos="0">
                  <a:srgbClr xmlns:mc="http://schemas.openxmlformats.org/markup-compatibility/2006" xmlns:a14="http://schemas.microsoft.com/office/drawing/2010/main" val="000000" mc:Ignorable="">
                    <a:alpha val="0"/>
                  </a:srgbClr>
                </a:gs>
                <a:gs pos="27000">
                  <a:srgbClr xmlns:mc="http://schemas.openxmlformats.org/markup-compatibility/2006" xmlns:a14="http://schemas.microsoft.com/office/drawing/2010/main" val="000000" mc:Ignorable="">
                    <a:alpha val="61000"/>
                  </a:srgbClr>
                </a:gs>
                <a:gs pos="50000">
                  <a:srgbClr xmlns:mc="http://schemas.openxmlformats.org/markup-compatibility/2006" xmlns:a14="http://schemas.microsoft.com/office/drawing/2010/main" val="000000" mc:Ignorable="">
                    <a:alpha val="63000"/>
                  </a:srgbClr>
                </a:gs>
                <a:gs pos="50000">
                  <a:srgbClr xmlns:mc="http://schemas.openxmlformats.org/markup-compatibility/2006" xmlns:a14="http://schemas.microsoft.com/office/drawing/2010/main" val="000000" mc:Ignorable="">
                    <a:alpha val="0"/>
                  </a:srgbClr>
                </a:gs>
              </a:gsLst>
              <a:lin ang="0" scaled="0"/>
            </a:gradFill>
            <a:ln w="12700" cap="flat" cmpd="thickThin" algn="ctr">
              <a:gradFill>
                <a:gsLst>
                  <a:gs pos="0">
                    <a:srgbClr xmlns:mc="http://schemas.openxmlformats.org/markup-compatibility/2006" xmlns:a14="http://schemas.microsoft.com/office/drawing/2010/main" val="FFFFFF" mc:Ignorable="">
                      <a:alpha val="0"/>
                    </a:srgbClr>
                  </a:gs>
                  <a:gs pos="5000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alpha val="0"/>
                    </a:srgbClr>
                  </a:gs>
                </a:gsLst>
                <a:lin ang="0" scaled="0"/>
              </a:gradFill>
              <a:prstDash val="solid"/>
            </a:ln>
            <a:effectLst/>
          </p:spPr>
          <p:txBody>
            <a:bodyPr rtlCol="0" anchor="ctr"/>
            <a:lstStyle/>
            <a:p>
              <a:pPr algn="ctr" defTabSz="914400">
                <a:defRPr/>
              </a:pPr>
              <a:endParaRPr lang="en-US" sz="1400" kern="0" dirty="0">
                <a:solidFill>
                  <a:srgbClr xmlns:mc="http://schemas.openxmlformats.org/markup-compatibility/2006" xmlns:a14="http://schemas.microsoft.com/office/drawing/2010/main" val="000000" mc:Ignorable=""/>
                </a:solidFill>
              </a:endParaRPr>
            </a:p>
          </p:txBody>
        </p:sp>
        <p:pic>
          <p:nvPicPr>
            <p:cNvPr id="9" name="WindowsAzure" descr="\\SERVER3\InternalBin\Resource DVD\DVD_ART36\Logos\Azure Services Platform\Windows Azure\Windows Azure logo rev.png"/>
            <p:cNvPicPr>
              <a:picLocks noChangeAspect="1" noChangeArrowheads="1"/>
            </p:cNvPicPr>
            <p:nvPr/>
          </p:nvPicPr>
          <p:blipFill>
            <a:blip r:embed="rId3" cstate="print"/>
            <a:srcRect/>
            <a:stretch>
              <a:fillRect/>
            </a:stretch>
          </p:blipFill>
          <p:spPr bwMode="auto">
            <a:xfrm>
              <a:off x="352255" y="1569426"/>
              <a:ext cx="2832379" cy="450336"/>
            </a:xfrm>
            <a:prstGeom prst="rect">
              <a:avLst/>
            </a:prstGeom>
            <a:noFill/>
          </p:spPr>
        </p:pic>
      </p:grpSp>
      <p:sp>
        <p:nvSpPr>
          <p:cNvPr id="10" name="Title 9"/>
          <p:cNvSpPr>
            <a:spLocks noGrp="1"/>
          </p:cNvSpPr>
          <p:nvPr>
            <p:ph type="title"/>
          </p:nvPr>
        </p:nvSpPr>
        <p:spPr/>
        <p:txBody>
          <a:bodyPr/>
          <a:lstStyle/>
          <a:p>
            <a:endParaRPr lang="de-DE"/>
          </a:p>
        </p:txBody>
      </p:sp>
    </p:spTree>
    <p:extLst>
      <p:ext uri="{BB962C8B-B14F-4D97-AF65-F5344CB8AC3E}">
        <p14:creationId xmlns:p14="http://schemas.microsoft.com/office/powerpoint/2010/main" val="7894418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cloud base"/>
          <p:cNvGrpSpPr/>
          <p:nvPr/>
        </p:nvGrpSpPr>
        <p:grpSpPr>
          <a:xfrm>
            <a:off x="387054" y="742950"/>
            <a:ext cx="8500894" cy="5543550"/>
            <a:chOff x="515938" y="742950"/>
            <a:chExt cx="11331574" cy="5543550"/>
          </a:xfrm>
        </p:grpSpPr>
        <p:grpSp>
          <p:nvGrpSpPr>
            <p:cNvPr id="5" name="Group 157"/>
            <p:cNvGrpSpPr/>
            <p:nvPr/>
          </p:nvGrpSpPr>
          <p:grpSpPr>
            <a:xfrm>
              <a:off x="515938" y="742950"/>
              <a:ext cx="11331574" cy="5543550"/>
              <a:chOff x="515938" y="742950"/>
              <a:chExt cx="11331574" cy="5543550"/>
            </a:xfrm>
          </p:grpSpPr>
          <p:grpSp>
            <p:nvGrpSpPr>
              <p:cNvPr id="6" name="Group 159"/>
              <p:cNvGrpSpPr/>
              <p:nvPr/>
            </p:nvGrpSpPr>
            <p:grpSpPr>
              <a:xfrm>
                <a:off x="515938" y="742950"/>
                <a:ext cx="11331574" cy="5276850"/>
                <a:chOff x="515938" y="742950"/>
                <a:chExt cx="11331574" cy="5276850"/>
              </a:xfrm>
            </p:grpSpPr>
            <p:grpSp>
              <p:nvGrpSpPr>
                <p:cNvPr id="7" name="Group 156"/>
                <p:cNvGrpSpPr/>
                <p:nvPr/>
              </p:nvGrpSpPr>
              <p:grpSpPr>
                <a:xfrm>
                  <a:off x="515938" y="742950"/>
                  <a:ext cx="11331574" cy="5276850"/>
                  <a:chOff x="515938" y="742950"/>
                  <a:chExt cx="11331574" cy="5276850"/>
                </a:xfrm>
              </p:grpSpPr>
              <p:pic>
                <p:nvPicPr>
                  <p:cNvPr id="166" name="Picture 2"/>
                  <p:cNvPicPr>
                    <a:picLocks noChangeAspect="1" noChangeArrowheads="1"/>
                  </p:cNvPicPr>
                  <p:nvPr/>
                </p:nvPicPr>
                <p:blipFill>
                  <a:blip r:embed="rId3"/>
                  <a:srcRect/>
                  <a:stretch>
                    <a:fillRect/>
                  </a:stretch>
                </p:blipFill>
                <p:spPr bwMode="auto">
                  <a:xfrm>
                    <a:off x="973138" y="1447800"/>
                    <a:ext cx="7152701" cy="4038600"/>
                  </a:xfrm>
                  <a:prstGeom prst="rect">
                    <a:avLst/>
                  </a:prstGeom>
                  <a:noFill/>
                  <a:ln w="9525">
                    <a:noFill/>
                    <a:miter lim="800000"/>
                    <a:headEnd/>
                    <a:tailEnd/>
                  </a:ln>
                  <a:effectLst/>
                </p:spPr>
              </p:pic>
              <p:pic>
                <p:nvPicPr>
                  <p:cNvPr id="167" name="Picture 2"/>
                  <p:cNvPicPr>
                    <a:picLocks noChangeAspect="1" noChangeArrowheads="1"/>
                  </p:cNvPicPr>
                  <p:nvPr/>
                </p:nvPicPr>
                <p:blipFill>
                  <a:blip r:embed="rId3"/>
                  <a:srcRect/>
                  <a:stretch>
                    <a:fillRect/>
                  </a:stretch>
                </p:blipFill>
                <p:spPr bwMode="auto">
                  <a:xfrm>
                    <a:off x="4504312" y="1219200"/>
                    <a:ext cx="7152701" cy="4038600"/>
                  </a:xfrm>
                  <a:prstGeom prst="rect">
                    <a:avLst/>
                  </a:prstGeom>
                  <a:noFill/>
                  <a:ln w="9525">
                    <a:noFill/>
                    <a:miter lim="800000"/>
                    <a:headEnd/>
                    <a:tailEnd/>
                  </a:ln>
                  <a:effectLst/>
                </p:spPr>
              </p:pic>
              <p:pic>
                <p:nvPicPr>
                  <p:cNvPr id="168" name="Picture 3"/>
                  <p:cNvPicPr>
                    <a:picLocks noChangeAspect="1" noChangeArrowheads="1"/>
                  </p:cNvPicPr>
                  <p:nvPr/>
                </p:nvPicPr>
                <p:blipFill>
                  <a:blip r:embed="rId4"/>
                  <a:srcRect/>
                  <a:stretch>
                    <a:fillRect/>
                  </a:stretch>
                </p:blipFill>
                <p:spPr bwMode="auto">
                  <a:xfrm>
                    <a:off x="515938" y="3276600"/>
                    <a:ext cx="5448300" cy="2743200"/>
                  </a:xfrm>
                  <a:prstGeom prst="rect">
                    <a:avLst/>
                  </a:prstGeom>
                  <a:noFill/>
                  <a:ln w="9525">
                    <a:noFill/>
                    <a:miter lim="800000"/>
                    <a:headEnd/>
                    <a:tailEnd/>
                  </a:ln>
                  <a:effectLst/>
                </p:spPr>
              </p:pic>
              <p:pic>
                <p:nvPicPr>
                  <p:cNvPr id="169" name="Picture 3"/>
                  <p:cNvPicPr>
                    <a:picLocks noChangeAspect="1" noChangeArrowheads="1"/>
                  </p:cNvPicPr>
                  <p:nvPr/>
                </p:nvPicPr>
                <p:blipFill>
                  <a:blip r:embed="rId4"/>
                  <a:srcRect/>
                  <a:stretch>
                    <a:fillRect/>
                  </a:stretch>
                </p:blipFill>
                <p:spPr bwMode="auto">
                  <a:xfrm>
                    <a:off x="2894012" y="3276600"/>
                    <a:ext cx="5448300" cy="2743200"/>
                  </a:xfrm>
                  <a:prstGeom prst="rect">
                    <a:avLst/>
                  </a:prstGeom>
                  <a:noFill/>
                  <a:ln w="9525">
                    <a:noFill/>
                    <a:miter lim="800000"/>
                    <a:headEnd/>
                    <a:tailEnd/>
                  </a:ln>
                  <a:effectLst/>
                </p:spPr>
              </p:pic>
              <p:pic>
                <p:nvPicPr>
                  <p:cNvPr id="170" name="Picture 3"/>
                  <p:cNvPicPr>
                    <a:picLocks noChangeAspect="1" noChangeArrowheads="1"/>
                  </p:cNvPicPr>
                  <p:nvPr/>
                </p:nvPicPr>
                <p:blipFill>
                  <a:blip r:embed="rId4"/>
                  <a:srcRect/>
                  <a:stretch>
                    <a:fillRect/>
                  </a:stretch>
                </p:blipFill>
                <p:spPr bwMode="auto">
                  <a:xfrm>
                    <a:off x="6399212" y="3276600"/>
                    <a:ext cx="5448300" cy="2743200"/>
                  </a:xfrm>
                  <a:prstGeom prst="rect">
                    <a:avLst/>
                  </a:prstGeom>
                  <a:noFill/>
                  <a:ln w="9525">
                    <a:noFill/>
                    <a:miter lim="800000"/>
                    <a:headEnd/>
                    <a:tailEnd/>
                  </a:ln>
                  <a:effectLst/>
                </p:spPr>
              </p:pic>
              <p:pic>
                <p:nvPicPr>
                  <p:cNvPr id="171" name="Picture 4"/>
                  <p:cNvPicPr>
                    <a:picLocks noChangeAspect="1" noChangeArrowheads="1"/>
                  </p:cNvPicPr>
                  <p:nvPr/>
                </p:nvPicPr>
                <p:blipFill>
                  <a:blip r:embed="rId5">
                    <a:lum bright="22000" contrast="1000"/>
                  </a:blip>
                  <a:srcRect/>
                  <a:stretch>
                    <a:fillRect/>
                  </a:stretch>
                </p:blipFill>
                <p:spPr bwMode="auto">
                  <a:xfrm>
                    <a:off x="3427412" y="742950"/>
                    <a:ext cx="6229350" cy="2324100"/>
                  </a:xfrm>
                  <a:prstGeom prst="rect">
                    <a:avLst/>
                  </a:prstGeom>
                  <a:noFill/>
                  <a:ln w="9525">
                    <a:noFill/>
                    <a:miter lim="800000"/>
                    <a:headEnd/>
                    <a:tailEnd/>
                  </a:ln>
                  <a:effectLst/>
                </p:spPr>
              </p:pic>
            </p:grpSp>
            <p:pic>
              <p:nvPicPr>
                <p:cNvPr id="164" name="Picture 5"/>
                <p:cNvPicPr>
                  <a:picLocks noChangeAspect="1" noChangeArrowheads="1"/>
                </p:cNvPicPr>
                <p:nvPr/>
              </p:nvPicPr>
              <p:blipFill>
                <a:blip r:embed="rId3"/>
                <a:srcRect/>
                <a:stretch>
                  <a:fillRect/>
                </a:stretch>
              </p:blipFill>
              <p:spPr bwMode="auto">
                <a:xfrm rot="9900000">
                  <a:off x="1286950" y="1509107"/>
                  <a:ext cx="5600700" cy="3162300"/>
                </a:xfrm>
                <a:prstGeom prst="rect">
                  <a:avLst/>
                </a:prstGeom>
                <a:noFill/>
                <a:ln w="9525">
                  <a:noFill/>
                  <a:miter lim="800000"/>
                  <a:headEnd/>
                  <a:tailEnd/>
                </a:ln>
                <a:effectLst/>
              </p:spPr>
            </p:pic>
            <p:pic>
              <p:nvPicPr>
                <p:cNvPr id="165" name="Picture 5"/>
                <p:cNvPicPr>
                  <a:picLocks noChangeAspect="1" noChangeArrowheads="1"/>
                </p:cNvPicPr>
                <p:nvPr/>
              </p:nvPicPr>
              <p:blipFill>
                <a:blip r:embed="rId3"/>
                <a:srcRect/>
                <a:stretch>
                  <a:fillRect/>
                </a:stretch>
              </p:blipFill>
              <p:spPr bwMode="auto">
                <a:xfrm rot="9900000">
                  <a:off x="5742502" y="1509107"/>
                  <a:ext cx="5600700" cy="3162300"/>
                </a:xfrm>
                <a:prstGeom prst="rect">
                  <a:avLst/>
                </a:prstGeom>
                <a:noFill/>
                <a:ln w="9525">
                  <a:noFill/>
                  <a:miter lim="800000"/>
                  <a:headEnd/>
                  <a:tailEnd/>
                </a:ln>
                <a:effectLst/>
              </p:spPr>
            </p:pic>
          </p:grpSp>
          <p:pic>
            <p:nvPicPr>
              <p:cNvPr id="160" name="Picture 6"/>
              <p:cNvPicPr>
                <a:picLocks noChangeAspect="1" noChangeArrowheads="1"/>
              </p:cNvPicPr>
              <p:nvPr/>
            </p:nvPicPr>
            <p:blipFill>
              <a:blip r:embed="rId3"/>
              <a:srcRect/>
              <a:stretch>
                <a:fillRect/>
              </a:stretch>
            </p:blipFill>
            <p:spPr bwMode="auto">
              <a:xfrm>
                <a:off x="1446212" y="3124200"/>
                <a:ext cx="5600700" cy="3162300"/>
              </a:xfrm>
              <a:prstGeom prst="rect">
                <a:avLst/>
              </a:prstGeom>
              <a:noFill/>
              <a:ln w="9525">
                <a:noFill/>
                <a:miter lim="800000"/>
                <a:headEnd/>
                <a:tailEnd/>
              </a:ln>
              <a:effectLst/>
            </p:spPr>
          </p:pic>
          <p:pic>
            <p:nvPicPr>
              <p:cNvPr id="161" name="Picture 6"/>
              <p:cNvPicPr>
                <a:picLocks noChangeAspect="1" noChangeArrowheads="1"/>
              </p:cNvPicPr>
              <p:nvPr/>
            </p:nvPicPr>
            <p:blipFill>
              <a:blip r:embed="rId3"/>
              <a:srcRect/>
              <a:stretch>
                <a:fillRect/>
              </a:stretch>
            </p:blipFill>
            <p:spPr bwMode="auto">
              <a:xfrm>
                <a:off x="5103812" y="3124200"/>
                <a:ext cx="5600700" cy="3162300"/>
              </a:xfrm>
              <a:prstGeom prst="rect">
                <a:avLst/>
              </a:prstGeom>
              <a:noFill/>
              <a:ln w="9525">
                <a:noFill/>
                <a:miter lim="800000"/>
                <a:headEnd/>
                <a:tailEnd/>
              </a:ln>
              <a:effectLst/>
            </p:spPr>
          </p:pic>
          <p:pic>
            <p:nvPicPr>
              <p:cNvPr id="162" name="Picture 6"/>
              <p:cNvPicPr>
                <a:picLocks noChangeAspect="1" noChangeArrowheads="1"/>
              </p:cNvPicPr>
              <p:nvPr/>
            </p:nvPicPr>
            <p:blipFill>
              <a:blip r:embed="rId3"/>
              <a:srcRect/>
              <a:stretch>
                <a:fillRect/>
              </a:stretch>
            </p:blipFill>
            <p:spPr bwMode="auto">
              <a:xfrm>
                <a:off x="6246812" y="3124200"/>
                <a:ext cx="5600700" cy="3162300"/>
              </a:xfrm>
              <a:prstGeom prst="rect">
                <a:avLst/>
              </a:prstGeom>
              <a:noFill/>
              <a:ln w="9525">
                <a:noFill/>
                <a:miter lim="800000"/>
                <a:headEnd/>
                <a:tailEnd/>
              </a:ln>
              <a:effectLst/>
            </p:spPr>
          </p:pic>
        </p:grpSp>
        <p:grpSp>
          <p:nvGrpSpPr>
            <p:cNvPr id="8" name="Group 156"/>
            <p:cNvGrpSpPr/>
            <p:nvPr/>
          </p:nvGrpSpPr>
          <p:grpSpPr>
            <a:xfrm>
              <a:off x="5419621" y="1829241"/>
              <a:ext cx="3887551" cy="2055187"/>
              <a:chOff x="4065772" y="1829241"/>
              <a:chExt cx="2916423" cy="2055186"/>
            </a:xfrm>
          </p:grpSpPr>
          <p:grpSp>
            <p:nvGrpSpPr>
              <p:cNvPr id="9" name="Group 13"/>
              <p:cNvGrpSpPr/>
              <p:nvPr/>
            </p:nvGrpSpPr>
            <p:grpSpPr>
              <a:xfrm>
                <a:off x="4065772" y="2424665"/>
                <a:ext cx="545363" cy="545362"/>
                <a:chOff x="4671828" y="3051986"/>
                <a:chExt cx="545363" cy="545362"/>
              </a:xfrm>
            </p:grpSpPr>
            <p:pic>
              <p:nvPicPr>
                <p:cNvPr id="254"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5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56"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0" name="Group 173"/>
              <p:cNvGrpSpPr/>
              <p:nvPr/>
            </p:nvGrpSpPr>
            <p:grpSpPr>
              <a:xfrm>
                <a:off x="4218172" y="2577065"/>
                <a:ext cx="545363" cy="545362"/>
                <a:chOff x="4671828" y="3051986"/>
                <a:chExt cx="545363" cy="545362"/>
              </a:xfrm>
            </p:grpSpPr>
            <p:pic>
              <p:nvPicPr>
                <p:cNvPr id="25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52"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5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1" name="Group 21"/>
              <p:cNvGrpSpPr/>
              <p:nvPr/>
            </p:nvGrpSpPr>
            <p:grpSpPr>
              <a:xfrm>
                <a:off x="4370572" y="2729465"/>
                <a:ext cx="545363" cy="545362"/>
                <a:chOff x="4671828" y="3051986"/>
                <a:chExt cx="545363" cy="545362"/>
              </a:xfrm>
            </p:grpSpPr>
            <p:pic>
              <p:nvPicPr>
                <p:cNvPr id="248"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4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50"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2" name="Group 25"/>
              <p:cNvGrpSpPr/>
              <p:nvPr/>
            </p:nvGrpSpPr>
            <p:grpSpPr>
              <a:xfrm>
                <a:off x="4522972" y="2881865"/>
                <a:ext cx="545363" cy="545362"/>
                <a:chOff x="4671828" y="3051986"/>
                <a:chExt cx="545363" cy="545362"/>
              </a:xfrm>
            </p:grpSpPr>
            <p:pic>
              <p:nvPicPr>
                <p:cNvPr id="24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46"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4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3" name="Group 29"/>
              <p:cNvGrpSpPr/>
              <p:nvPr/>
            </p:nvGrpSpPr>
            <p:grpSpPr>
              <a:xfrm>
                <a:off x="4675372" y="3034265"/>
                <a:ext cx="545363" cy="545362"/>
                <a:chOff x="4671828" y="3051986"/>
                <a:chExt cx="545363" cy="545362"/>
              </a:xfrm>
            </p:grpSpPr>
            <p:pic>
              <p:nvPicPr>
                <p:cNvPr id="242"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4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44"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4" name="Group 33"/>
              <p:cNvGrpSpPr/>
              <p:nvPr/>
            </p:nvGrpSpPr>
            <p:grpSpPr>
              <a:xfrm>
                <a:off x="4827772" y="3186665"/>
                <a:ext cx="545363" cy="545362"/>
                <a:chOff x="4671828" y="3051986"/>
                <a:chExt cx="545363" cy="545362"/>
              </a:xfrm>
            </p:grpSpPr>
            <p:pic>
              <p:nvPicPr>
                <p:cNvPr id="23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40"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4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5" name="Group 37"/>
              <p:cNvGrpSpPr/>
              <p:nvPr/>
            </p:nvGrpSpPr>
            <p:grpSpPr>
              <a:xfrm>
                <a:off x="4735623" y="2063158"/>
                <a:ext cx="545363" cy="545362"/>
                <a:chOff x="4671828" y="3051986"/>
                <a:chExt cx="545363" cy="545362"/>
              </a:xfrm>
            </p:grpSpPr>
            <p:pic>
              <p:nvPicPr>
                <p:cNvPr id="236"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3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38"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6" name="Group 45"/>
              <p:cNvGrpSpPr/>
              <p:nvPr/>
            </p:nvGrpSpPr>
            <p:grpSpPr>
              <a:xfrm>
                <a:off x="4888023" y="2215558"/>
                <a:ext cx="545363" cy="545362"/>
                <a:chOff x="4671828" y="3051986"/>
                <a:chExt cx="545363" cy="545362"/>
              </a:xfrm>
            </p:grpSpPr>
            <p:pic>
              <p:nvPicPr>
                <p:cNvPr id="23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34"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3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7" name="Group 49"/>
              <p:cNvGrpSpPr/>
              <p:nvPr/>
            </p:nvGrpSpPr>
            <p:grpSpPr>
              <a:xfrm>
                <a:off x="5040423" y="2367958"/>
                <a:ext cx="545363" cy="545362"/>
                <a:chOff x="4671828" y="3051986"/>
                <a:chExt cx="545363" cy="545362"/>
              </a:xfrm>
            </p:grpSpPr>
            <p:pic>
              <p:nvPicPr>
                <p:cNvPr id="230"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3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32"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8" name="Group 53"/>
              <p:cNvGrpSpPr/>
              <p:nvPr/>
            </p:nvGrpSpPr>
            <p:grpSpPr>
              <a:xfrm>
                <a:off x="5192823" y="2520358"/>
                <a:ext cx="545363" cy="545362"/>
                <a:chOff x="4671828" y="3051986"/>
                <a:chExt cx="545363" cy="545362"/>
              </a:xfrm>
            </p:grpSpPr>
            <p:pic>
              <p:nvPicPr>
                <p:cNvPr id="22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28"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2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9" name="Group 57"/>
              <p:cNvGrpSpPr/>
              <p:nvPr/>
            </p:nvGrpSpPr>
            <p:grpSpPr>
              <a:xfrm>
                <a:off x="5345223" y="2672758"/>
                <a:ext cx="545363" cy="545362"/>
                <a:chOff x="4671828" y="3051986"/>
                <a:chExt cx="545363" cy="545362"/>
              </a:xfrm>
            </p:grpSpPr>
            <p:pic>
              <p:nvPicPr>
                <p:cNvPr id="224"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2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26"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0" name="Group 61"/>
              <p:cNvGrpSpPr/>
              <p:nvPr/>
            </p:nvGrpSpPr>
            <p:grpSpPr>
              <a:xfrm>
                <a:off x="5497623" y="2825158"/>
                <a:ext cx="545363" cy="545362"/>
                <a:chOff x="4671828" y="3051986"/>
                <a:chExt cx="545363" cy="545362"/>
              </a:xfrm>
            </p:grpSpPr>
            <p:pic>
              <p:nvPicPr>
                <p:cNvPr id="22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22"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2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1" name="Group 65"/>
              <p:cNvGrpSpPr/>
              <p:nvPr/>
            </p:nvGrpSpPr>
            <p:grpSpPr>
              <a:xfrm>
                <a:off x="5522432" y="1829241"/>
                <a:ext cx="545363" cy="545362"/>
                <a:chOff x="4671828" y="3051986"/>
                <a:chExt cx="545363" cy="545362"/>
              </a:xfrm>
            </p:grpSpPr>
            <p:pic>
              <p:nvPicPr>
                <p:cNvPr id="218"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1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20"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2" name="Group 69"/>
              <p:cNvGrpSpPr/>
              <p:nvPr/>
            </p:nvGrpSpPr>
            <p:grpSpPr>
              <a:xfrm>
                <a:off x="5674832" y="1981641"/>
                <a:ext cx="545363" cy="545362"/>
                <a:chOff x="4671828" y="3051986"/>
                <a:chExt cx="545363" cy="545362"/>
              </a:xfrm>
            </p:grpSpPr>
            <p:pic>
              <p:nvPicPr>
                <p:cNvPr id="21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16"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1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3" name="Group 73"/>
              <p:cNvGrpSpPr/>
              <p:nvPr/>
            </p:nvGrpSpPr>
            <p:grpSpPr>
              <a:xfrm>
                <a:off x="5827232" y="2134041"/>
                <a:ext cx="545363" cy="545362"/>
                <a:chOff x="4671828" y="3051986"/>
                <a:chExt cx="545363" cy="545362"/>
              </a:xfrm>
            </p:grpSpPr>
            <p:pic>
              <p:nvPicPr>
                <p:cNvPr id="212"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1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14"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4" name="Group 77"/>
              <p:cNvGrpSpPr/>
              <p:nvPr/>
            </p:nvGrpSpPr>
            <p:grpSpPr>
              <a:xfrm>
                <a:off x="5979632" y="2286441"/>
                <a:ext cx="545363" cy="545362"/>
                <a:chOff x="4671828" y="3051986"/>
                <a:chExt cx="545363" cy="545362"/>
              </a:xfrm>
            </p:grpSpPr>
            <p:pic>
              <p:nvPicPr>
                <p:cNvPr id="20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10"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1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5" name="Group 81"/>
              <p:cNvGrpSpPr/>
              <p:nvPr/>
            </p:nvGrpSpPr>
            <p:grpSpPr>
              <a:xfrm>
                <a:off x="6132032" y="2438841"/>
                <a:ext cx="545363" cy="545362"/>
                <a:chOff x="4671828" y="3051986"/>
                <a:chExt cx="545363" cy="545362"/>
              </a:xfrm>
            </p:grpSpPr>
            <p:pic>
              <p:nvPicPr>
                <p:cNvPr id="206"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0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08"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6" name="Group 85"/>
              <p:cNvGrpSpPr/>
              <p:nvPr/>
            </p:nvGrpSpPr>
            <p:grpSpPr>
              <a:xfrm>
                <a:off x="6284432" y="2591241"/>
                <a:ext cx="545363" cy="545362"/>
                <a:chOff x="4671828" y="3051986"/>
                <a:chExt cx="545363" cy="545362"/>
              </a:xfrm>
            </p:grpSpPr>
            <p:pic>
              <p:nvPicPr>
                <p:cNvPr id="20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04"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0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7" name="Group 89"/>
              <p:cNvGrpSpPr/>
              <p:nvPr/>
            </p:nvGrpSpPr>
            <p:grpSpPr>
              <a:xfrm>
                <a:off x="6436832" y="2743641"/>
                <a:ext cx="545363" cy="545362"/>
                <a:chOff x="4671828" y="3051986"/>
                <a:chExt cx="545363" cy="545362"/>
              </a:xfrm>
            </p:grpSpPr>
            <p:pic>
              <p:nvPicPr>
                <p:cNvPr id="200"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0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02"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8" name="Group 93"/>
              <p:cNvGrpSpPr/>
              <p:nvPr/>
            </p:nvGrpSpPr>
            <p:grpSpPr>
              <a:xfrm>
                <a:off x="5650023" y="2977558"/>
                <a:ext cx="545363" cy="545362"/>
                <a:chOff x="4671828" y="3051986"/>
                <a:chExt cx="545363" cy="545362"/>
              </a:xfrm>
            </p:grpSpPr>
            <p:pic>
              <p:nvPicPr>
                <p:cNvPr id="19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198"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19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9" name="Group 97"/>
              <p:cNvGrpSpPr/>
              <p:nvPr/>
            </p:nvGrpSpPr>
            <p:grpSpPr>
              <a:xfrm>
                <a:off x="4980172" y="3339065"/>
                <a:ext cx="545363" cy="545362"/>
                <a:chOff x="4671828" y="3051986"/>
                <a:chExt cx="545363" cy="545362"/>
              </a:xfrm>
            </p:grpSpPr>
            <p:pic>
              <p:nvPicPr>
                <p:cNvPr id="194"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19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196"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grpSp>
          <p:nvGrpSpPr>
            <p:cNvPr id="30" name="Group 150"/>
            <p:cNvGrpSpPr/>
            <p:nvPr/>
          </p:nvGrpSpPr>
          <p:grpSpPr>
            <a:xfrm>
              <a:off x="7965259" y="3639882"/>
              <a:ext cx="1913362" cy="1088065"/>
              <a:chOff x="584791" y="4660605"/>
              <a:chExt cx="1435395" cy="1088065"/>
            </a:xfrm>
          </p:grpSpPr>
          <p:grpSp>
            <p:nvGrpSpPr>
              <p:cNvPr id="31" name="Group 109"/>
              <p:cNvGrpSpPr/>
              <p:nvPr/>
            </p:nvGrpSpPr>
            <p:grpSpPr>
              <a:xfrm>
                <a:off x="584791" y="4823638"/>
                <a:ext cx="326065" cy="315432"/>
                <a:chOff x="584791" y="4823638"/>
                <a:chExt cx="326065" cy="315432"/>
              </a:xfrm>
            </p:grpSpPr>
            <p:sp>
              <p:nvSpPr>
                <p:cNvPr id="299" name="Can 108"/>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300" name="Can 106"/>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301" name="Can 107"/>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57" name="Group 110"/>
              <p:cNvGrpSpPr/>
              <p:nvPr/>
            </p:nvGrpSpPr>
            <p:grpSpPr>
              <a:xfrm>
                <a:off x="737191" y="4976038"/>
                <a:ext cx="326065" cy="315432"/>
                <a:chOff x="584791" y="4823638"/>
                <a:chExt cx="326065" cy="315432"/>
              </a:xfrm>
            </p:grpSpPr>
            <p:sp>
              <p:nvSpPr>
                <p:cNvPr id="296" name="Can 111"/>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97" name="Can 112"/>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98" name="Can 297"/>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58" name="Group 114"/>
              <p:cNvGrpSpPr/>
              <p:nvPr/>
            </p:nvGrpSpPr>
            <p:grpSpPr>
              <a:xfrm>
                <a:off x="889591" y="5128438"/>
                <a:ext cx="326065" cy="315432"/>
                <a:chOff x="584791" y="4823638"/>
                <a:chExt cx="326065" cy="315432"/>
              </a:xfrm>
            </p:grpSpPr>
            <p:sp>
              <p:nvSpPr>
                <p:cNvPr id="293" name="Can 292"/>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94" name="Can 293"/>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95" name="Can 294"/>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59" name="Group 118"/>
              <p:cNvGrpSpPr/>
              <p:nvPr/>
            </p:nvGrpSpPr>
            <p:grpSpPr>
              <a:xfrm>
                <a:off x="1041991" y="5280838"/>
                <a:ext cx="326065" cy="315432"/>
                <a:chOff x="584791" y="4823638"/>
                <a:chExt cx="326065" cy="315432"/>
              </a:xfrm>
            </p:grpSpPr>
            <p:sp>
              <p:nvSpPr>
                <p:cNvPr id="290" name="Can 289"/>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91" name="Can 290"/>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92" name="Can 291"/>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60" name="Group 122"/>
              <p:cNvGrpSpPr/>
              <p:nvPr/>
            </p:nvGrpSpPr>
            <p:grpSpPr>
              <a:xfrm>
                <a:off x="1194391" y="5433238"/>
                <a:ext cx="326065" cy="315432"/>
                <a:chOff x="584791" y="4823638"/>
                <a:chExt cx="326065" cy="315432"/>
              </a:xfrm>
            </p:grpSpPr>
            <p:sp>
              <p:nvSpPr>
                <p:cNvPr id="287" name="Can 286"/>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88" name="Can 287"/>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89" name="Can 288"/>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61" name="Group 126"/>
              <p:cNvGrpSpPr/>
              <p:nvPr/>
            </p:nvGrpSpPr>
            <p:grpSpPr>
              <a:xfrm>
                <a:off x="932121" y="4660605"/>
                <a:ext cx="326065" cy="315432"/>
                <a:chOff x="584791" y="4823638"/>
                <a:chExt cx="326065" cy="315432"/>
              </a:xfrm>
            </p:grpSpPr>
            <p:sp>
              <p:nvSpPr>
                <p:cNvPr id="284" name="Can 283"/>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85" name="Can 284"/>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86" name="Can 285"/>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62" name="Group 130"/>
              <p:cNvGrpSpPr/>
              <p:nvPr/>
            </p:nvGrpSpPr>
            <p:grpSpPr>
              <a:xfrm>
                <a:off x="1084521" y="4813005"/>
                <a:ext cx="326065" cy="315432"/>
                <a:chOff x="584791" y="4823638"/>
                <a:chExt cx="326065" cy="315432"/>
              </a:xfrm>
            </p:grpSpPr>
            <p:sp>
              <p:nvSpPr>
                <p:cNvPr id="281" name="Can 280"/>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82" name="Can 281"/>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83" name="Can 282"/>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63" name="Group 134"/>
              <p:cNvGrpSpPr/>
              <p:nvPr/>
            </p:nvGrpSpPr>
            <p:grpSpPr>
              <a:xfrm>
                <a:off x="1236921" y="4965405"/>
                <a:ext cx="326065" cy="315432"/>
                <a:chOff x="584791" y="4823638"/>
                <a:chExt cx="326065" cy="315432"/>
              </a:xfrm>
            </p:grpSpPr>
            <p:sp>
              <p:nvSpPr>
                <p:cNvPr id="278" name="Can 277"/>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79" name="Can 278"/>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80" name="Can 279"/>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64" name="Group 138"/>
              <p:cNvGrpSpPr/>
              <p:nvPr/>
            </p:nvGrpSpPr>
            <p:grpSpPr>
              <a:xfrm>
                <a:off x="1389321" y="5117805"/>
                <a:ext cx="326065" cy="315432"/>
                <a:chOff x="584791" y="4823638"/>
                <a:chExt cx="326065" cy="315432"/>
              </a:xfrm>
            </p:grpSpPr>
            <p:sp>
              <p:nvSpPr>
                <p:cNvPr id="275" name="Can 274"/>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76" name="Can 275"/>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77" name="Can 276"/>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65" name="Group 142"/>
              <p:cNvGrpSpPr/>
              <p:nvPr/>
            </p:nvGrpSpPr>
            <p:grpSpPr>
              <a:xfrm>
                <a:off x="1541721" y="5270205"/>
                <a:ext cx="326065" cy="315432"/>
                <a:chOff x="584791" y="4823638"/>
                <a:chExt cx="326065" cy="315432"/>
              </a:xfrm>
            </p:grpSpPr>
            <p:sp>
              <p:nvSpPr>
                <p:cNvPr id="272" name="Can 271"/>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73" name="Can 272"/>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74" name="Can 273"/>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66" name="Group 146"/>
              <p:cNvGrpSpPr/>
              <p:nvPr/>
            </p:nvGrpSpPr>
            <p:grpSpPr>
              <a:xfrm>
                <a:off x="1694121" y="5422605"/>
                <a:ext cx="326065" cy="315432"/>
                <a:chOff x="584791" y="4823638"/>
                <a:chExt cx="326065" cy="315432"/>
              </a:xfrm>
            </p:grpSpPr>
            <p:sp>
              <p:nvSpPr>
                <p:cNvPr id="269" name="Can 268"/>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70" name="Can 269"/>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71" name="Can 270"/>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sp>
          <p:nvSpPr>
            <p:cNvPr id="302" name="Oval 301"/>
            <p:cNvSpPr/>
            <p:nvPr/>
          </p:nvSpPr>
          <p:spPr bwMode="auto">
            <a:xfrm>
              <a:off x="5073954" y="3019650"/>
              <a:ext cx="496059" cy="318977"/>
            </a:xfrm>
            <a:prstGeom prst="ellipse">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en-US" sz="8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LB</a:t>
              </a:r>
            </a:p>
          </p:txBody>
        </p:sp>
        <p:sp>
          <p:nvSpPr>
            <p:cNvPr id="303" name="Oval 302"/>
            <p:cNvSpPr/>
            <p:nvPr/>
          </p:nvSpPr>
          <p:spPr bwMode="auto">
            <a:xfrm>
              <a:off x="7374713" y="4245938"/>
              <a:ext cx="496059" cy="318977"/>
            </a:xfrm>
            <a:prstGeom prst="ellipse">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en-US" sz="8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LB</a:t>
              </a:r>
            </a:p>
          </p:txBody>
        </p:sp>
        <p:sp>
          <p:nvSpPr>
            <p:cNvPr id="304" name="Rounded Rectangle 303"/>
            <p:cNvSpPr/>
            <p:nvPr/>
          </p:nvSpPr>
          <p:spPr bwMode="auto">
            <a:xfrm>
              <a:off x="3557439" y="2009557"/>
              <a:ext cx="637787" cy="744279"/>
            </a:xfrm>
            <a:prstGeom prst="round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wordArtVert" wrap="square" lIns="121888" tIns="60944" rIns="121888" bIns="60944" numCol="1" rtlCol="0" anchor="ctr" anchorCtr="0" compatLnSpc="1">
              <a:prstTxWarp prst="textNoShape">
                <a:avLst/>
              </a:prstTxWarp>
            </a:bodyPr>
            <a:lstStyle/>
            <a:p>
              <a:pPr algn="ctr" defTabSz="1218535"/>
              <a:r>
                <a:rPr lang="en-US" sz="9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DNS</a:t>
              </a:r>
            </a:p>
          </p:txBody>
        </p:sp>
      </p:grpSp>
      <p:sp>
        <p:nvSpPr>
          <p:cNvPr id="2" name="Title 1"/>
          <p:cNvSpPr>
            <a:spLocks noGrp="1"/>
          </p:cNvSpPr>
          <p:nvPr>
            <p:ph type="title"/>
          </p:nvPr>
        </p:nvSpPr>
        <p:spPr/>
        <p:txBody>
          <a:bodyPr/>
          <a:lstStyle/>
          <a:p>
            <a:r>
              <a:rPr smtClean="0"/>
              <a:t>Service Deployment</a:t>
            </a:r>
            <a:endParaRPr lang="en-US" dirty="0"/>
          </a:p>
        </p:txBody>
      </p:sp>
      <p:sp>
        <p:nvSpPr>
          <p:cNvPr id="3" name="Rounded Rectangle 2"/>
          <p:cNvSpPr/>
          <p:nvPr/>
        </p:nvSpPr>
        <p:spPr bwMode="auto">
          <a:xfrm>
            <a:off x="353427" y="1167457"/>
            <a:ext cx="1113867" cy="788937"/>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en-US" sz="21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Your</a:t>
            </a:r>
          </a:p>
          <a:p>
            <a:pPr algn="ctr" defTabSz="1218535"/>
            <a:r>
              <a:rPr lang="en-US" sz="21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Service</a:t>
            </a:r>
          </a:p>
        </p:txBody>
      </p:sp>
      <p:grpSp>
        <p:nvGrpSpPr>
          <p:cNvPr id="267" name="Group 103"/>
          <p:cNvGrpSpPr/>
          <p:nvPr/>
        </p:nvGrpSpPr>
        <p:grpSpPr>
          <a:xfrm>
            <a:off x="3062178" y="4178598"/>
            <a:ext cx="1509823" cy="978195"/>
            <a:chOff x="3615070" y="5103628"/>
            <a:chExt cx="2115879" cy="1244009"/>
          </a:xfrm>
        </p:grpSpPr>
        <p:sp>
          <p:nvSpPr>
            <p:cNvPr id="103" name="Rounded Rectangle 102"/>
            <p:cNvSpPr/>
            <p:nvPr/>
          </p:nvSpPr>
          <p:spPr bwMode="auto">
            <a:xfrm>
              <a:off x="3615070" y="5103628"/>
              <a:ext cx="2115879" cy="1244009"/>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t" anchorCtr="0" compatLnSpc="1">
              <a:prstTxWarp prst="textNoShape">
                <a:avLst/>
              </a:prstTxWarp>
            </a:bodyPr>
            <a:lstStyle/>
            <a:p>
              <a:pPr algn="r" defTabSz="1218535"/>
              <a:r>
                <a:rPr lang="en-US"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Fabric</a:t>
              </a:r>
            </a:p>
            <a:p>
              <a:pPr algn="r" defTabSz="1218535"/>
              <a:r>
                <a:rPr lang="en-US"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Controller</a:t>
              </a:r>
            </a:p>
          </p:txBody>
        </p:sp>
        <p:pic>
          <p:nvPicPr>
            <p:cNvPr id="1027" name="Picture 3" descr="C:\Users\daiken\AppData\Local\Microsoft\Windows\Temporary Internet Files\Content.IE5\KU64B59Z\MCBD05199_0000[1].wmf"/>
            <p:cNvPicPr>
              <a:picLocks noChangeAspect="1" noChangeArrowheads="1"/>
            </p:cNvPicPr>
            <p:nvPr/>
          </p:nvPicPr>
          <p:blipFill>
            <a:blip r:embed="rId7"/>
            <a:srcRect/>
            <a:stretch>
              <a:fillRect/>
            </a:stretch>
          </p:blipFill>
          <p:spPr bwMode="auto">
            <a:xfrm>
              <a:off x="3723353" y="5248941"/>
              <a:ext cx="554187" cy="471375"/>
            </a:xfrm>
            <a:prstGeom prst="rect">
              <a:avLst/>
            </a:prstGeom>
            <a:noFill/>
          </p:spPr>
        </p:pic>
      </p:grpSp>
      <p:sp>
        <p:nvSpPr>
          <p:cNvPr id="106" name="Rounded Rectangle 105"/>
          <p:cNvSpPr/>
          <p:nvPr/>
        </p:nvSpPr>
        <p:spPr bwMode="auto">
          <a:xfrm>
            <a:off x="733647" y="3561906"/>
            <a:ext cx="1297172" cy="857694"/>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en-US" sz="16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Web Portal</a:t>
            </a:r>
          </a:p>
          <a:p>
            <a:pPr algn="ctr" defTabSz="1218535"/>
            <a:r>
              <a:rPr lang="en-US" sz="16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(API)</a:t>
            </a:r>
          </a:p>
        </p:txBody>
      </p:sp>
      <p:sp>
        <p:nvSpPr>
          <p:cNvPr id="143" name="Rounded Rectangle 142"/>
          <p:cNvSpPr/>
          <p:nvPr/>
        </p:nvSpPr>
        <p:spPr bwMode="auto">
          <a:xfrm>
            <a:off x="172016" y="1122632"/>
            <a:ext cx="1086416" cy="89629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Service</a:t>
            </a:r>
          </a:p>
        </p:txBody>
      </p:sp>
      <p:sp>
        <p:nvSpPr>
          <p:cNvPr id="147" name="Rounded Rectangle 146"/>
          <p:cNvSpPr/>
          <p:nvPr/>
        </p:nvSpPr>
        <p:spPr bwMode="auto">
          <a:xfrm>
            <a:off x="1293137" y="1139229"/>
            <a:ext cx="1086416" cy="89629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Model</a:t>
            </a:r>
          </a:p>
        </p:txBody>
      </p:sp>
      <p:sp>
        <p:nvSpPr>
          <p:cNvPr id="151" name="Rounded Rectangle 150"/>
          <p:cNvSpPr/>
          <p:nvPr/>
        </p:nvSpPr>
        <p:spPr bwMode="auto">
          <a:xfrm>
            <a:off x="161454" y="1130176"/>
            <a:ext cx="1086416" cy="89629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Service</a:t>
            </a:r>
          </a:p>
        </p:txBody>
      </p:sp>
      <p:sp>
        <p:nvSpPr>
          <p:cNvPr id="152" name="Rounded Rectangle 151"/>
          <p:cNvSpPr/>
          <p:nvPr/>
        </p:nvSpPr>
        <p:spPr bwMode="auto">
          <a:xfrm>
            <a:off x="150892" y="1119613"/>
            <a:ext cx="1086416" cy="89629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Service</a:t>
            </a:r>
          </a:p>
        </p:txBody>
      </p:sp>
      <p:sp>
        <p:nvSpPr>
          <p:cNvPr id="153" name="Rectangle 152"/>
          <p:cNvSpPr/>
          <p:nvPr/>
        </p:nvSpPr>
        <p:spPr bwMode="auto">
          <a:xfrm>
            <a:off x="3060072" y="4128384"/>
            <a:ext cx="841972" cy="2625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DNS</a:t>
            </a:r>
          </a:p>
        </p:txBody>
      </p:sp>
      <p:sp>
        <p:nvSpPr>
          <p:cNvPr id="157" name="Rectangle 156"/>
          <p:cNvSpPr/>
          <p:nvPr/>
        </p:nvSpPr>
        <p:spPr bwMode="auto">
          <a:xfrm>
            <a:off x="3195877" y="4173647"/>
            <a:ext cx="588475" cy="24444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en-US" sz="1100" dirty="0" err="1"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config</a:t>
            </a:r>
            <a:endParaRPr lang="en-US" sz="11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Tree>
    <p:extLst>
      <p:ext uri="{BB962C8B-B14F-4D97-AF65-F5344CB8AC3E}">
        <p14:creationId xmlns:p14="http://schemas.microsoft.com/office/powerpoint/2010/main" val="1038764811"/>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43"/>
                                        </p:tgtEl>
                                        <p:attrNameLst>
                                          <p:attrName>style.visibility</p:attrName>
                                        </p:attrNameLst>
                                      </p:cBhvr>
                                      <p:to>
                                        <p:strVal val="visible"/>
                                      </p:to>
                                    </p:set>
                                    <p:anim calcmode="lin" valueType="num">
                                      <p:cBhvr>
                                        <p:cTn id="7" dur="500" fill="hold"/>
                                        <p:tgtEl>
                                          <p:spTgt spid="143"/>
                                        </p:tgtEl>
                                        <p:attrNameLst>
                                          <p:attrName>ppt_w</p:attrName>
                                        </p:attrNameLst>
                                      </p:cBhvr>
                                      <p:tavLst>
                                        <p:tav tm="0">
                                          <p:val>
                                            <p:fltVal val="0"/>
                                          </p:val>
                                        </p:tav>
                                        <p:tav tm="100000">
                                          <p:val>
                                            <p:strVal val="#ppt_w"/>
                                          </p:val>
                                        </p:tav>
                                      </p:tavLst>
                                    </p:anim>
                                    <p:anim calcmode="lin" valueType="num">
                                      <p:cBhvr>
                                        <p:cTn id="8" dur="500" fill="hold"/>
                                        <p:tgtEl>
                                          <p:spTgt spid="143"/>
                                        </p:tgtEl>
                                        <p:attrNameLst>
                                          <p:attrName>ppt_h</p:attrName>
                                        </p:attrNameLst>
                                      </p:cBhvr>
                                      <p:tavLst>
                                        <p:tav tm="0">
                                          <p:val>
                                            <p:fltVal val="0"/>
                                          </p:val>
                                        </p:tav>
                                        <p:tav tm="100000">
                                          <p:val>
                                            <p:strVal val="#ppt_h"/>
                                          </p:val>
                                        </p:tav>
                                      </p:tavLst>
                                    </p:anim>
                                    <p:animEffect transition="in" filter="fade">
                                      <p:cBhvr>
                                        <p:cTn id="9" dur="500"/>
                                        <p:tgtEl>
                                          <p:spTgt spid="143"/>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147"/>
                                        </p:tgtEl>
                                        <p:attrNameLst>
                                          <p:attrName>style.visibility</p:attrName>
                                        </p:attrNameLst>
                                      </p:cBhvr>
                                      <p:to>
                                        <p:strVal val="visible"/>
                                      </p:to>
                                    </p:set>
                                    <p:anim calcmode="lin" valueType="num">
                                      <p:cBhvr>
                                        <p:cTn id="12" dur="500" fill="hold"/>
                                        <p:tgtEl>
                                          <p:spTgt spid="147"/>
                                        </p:tgtEl>
                                        <p:attrNameLst>
                                          <p:attrName>ppt_w</p:attrName>
                                        </p:attrNameLst>
                                      </p:cBhvr>
                                      <p:tavLst>
                                        <p:tav tm="0">
                                          <p:val>
                                            <p:fltVal val="0"/>
                                          </p:val>
                                        </p:tav>
                                        <p:tav tm="100000">
                                          <p:val>
                                            <p:strVal val="#ppt_w"/>
                                          </p:val>
                                        </p:tav>
                                      </p:tavLst>
                                    </p:anim>
                                    <p:anim calcmode="lin" valueType="num">
                                      <p:cBhvr>
                                        <p:cTn id="13" dur="500" fill="hold"/>
                                        <p:tgtEl>
                                          <p:spTgt spid="147"/>
                                        </p:tgtEl>
                                        <p:attrNameLst>
                                          <p:attrName>ppt_h</p:attrName>
                                        </p:attrNameLst>
                                      </p:cBhvr>
                                      <p:tavLst>
                                        <p:tav tm="0">
                                          <p:val>
                                            <p:fltVal val="0"/>
                                          </p:val>
                                        </p:tav>
                                        <p:tav tm="100000">
                                          <p:val>
                                            <p:strVal val="#ppt_h"/>
                                          </p:val>
                                        </p:tav>
                                      </p:tavLst>
                                    </p:anim>
                                    <p:animEffect transition="in" filter="fade">
                                      <p:cBhvr>
                                        <p:cTn id="14" dur="500"/>
                                        <p:tgtEl>
                                          <p:spTgt spid="147"/>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152"/>
                                        </p:tgtEl>
                                        <p:attrNameLst>
                                          <p:attrName>style.visibility</p:attrName>
                                        </p:attrNameLst>
                                      </p:cBhvr>
                                      <p:to>
                                        <p:strVal val="visible"/>
                                      </p:to>
                                    </p:set>
                                    <p:anim calcmode="lin" valueType="num">
                                      <p:cBhvr>
                                        <p:cTn id="17" dur="500" fill="hold"/>
                                        <p:tgtEl>
                                          <p:spTgt spid="152"/>
                                        </p:tgtEl>
                                        <p:attrNameLst>
                                          <p:attrName>ppt_w</p:attrName>
                                        </p:attrNameLst>
                                      </p:cBhvr>
                                      <p:tavLst>
                                        <p:tav tm="0">
                                          <p:val>
                                            <p:fltVal val="0"/>
                                          </p:val>
                                        </p:tav>
                                        <p:tav tm="100000">
                                          <p:val>
                                            <p:strVal val="#ppt_w"/>
                                          </p:val>
                                        </p:tav>
                                      </p:tavLst>
                                    </p:anim>
                                    <p:anim calcmode="lin" valueType="num">
                                      <p:cBhvr>
                                        <p:cTn id="18" dur="500" fill="hold"/>
                                        <p:tgtEl>
                                          <p:spTgt spid="152"/>
                                        </p:tgtEl>
                                        <p:attrNameLst>
                                          <p:attrName>ppt_h</p:attrName>
                                        </p:attrNameLst>
                                      </p:cBhvr>
                                      <p:tavLst>
                                        <p:tav tm="0">
                                          <p:val>
                                            <p:fltVal val="0"/>
                                          </p:val>
                                        </p:tav>
                                        <p:tav tm="100000">
                                          <p:val>
                                            <p:strVal val="#ppt_h"/>
                                          </p:val>
                                        </p:tav>
                                      </p:tavLst>
                                    </p:anim>
                                    <p:animEffect transition="in" filter="fade">
                                      <p:cBhvr>
                                        <p:cTn id="19" dur="500"/>
                                        <p:tgtEl>
                                          <p:spTgt spid="152"/>
                                        </p:tgtEl>
                                      </p:cBhvr>
                                    </p:animEffect>
                                  </p:childTnLst>
                                </p:cTn>
                              </p:par>
                              <p:par>
                                <p:cTn id="20" presetID="53" presetClass="entr" presetSubtype="0" fill="hold" grpId="0" nodeType="withEffect">
                                  <p:stCondLst>
                                    <p:cond delay="0"/>
                                  </p:stCondLst>
                                  <p:childTnLst>
                                    <p:set>
                                      <p:cBhvr>
                                        <p:cTn id="21" dur="1" fill="hold">
                                          <p:stCondLst>
                                            <p:cond delay="0"/>
                                          </p:stCondLst>
                                        </p:cTn>
                                        <p:tgtEl>
                                          <p:spTgt spid="151"/>
                                        </p:tgtEl>
                                        <p:attrNameLst>
                                          <p:attrName>style.visibility</p:attrName>
                                        </p:attrNameLst>
                                      </p:cBhvr>
                                      <p:to>
                                        <p:strVal val="visible"/>
                                      </p:to>
                                    </p:set>
                                    <p:anim calcmode="lin" valueType="num">
                                      <p:cBhvr>
                                        <p:cTn id="22" dur="500" fill="hold"/>
                                        <p:tgtEl>
                                          <p:spTgt spid="151"/>
                                        </p:tgtEl>
                                        <p:attrNameLst>
                                          <p:attrName>ppt_w</p:attrName>
                                        </p:attrNameLst>
                                      </p:cBhvr>
                                      <p:tavLst>
                                        <p:tav tm="0">
                                          <p:val>
                                            <p:fltVal val="0"/>
                                          </p:val>
                                        </p:tav>
                                        <p:tav tm="100000">
                                          <p:val>
                                            <p:strVal val="#ppt_w"/>
                                          </p:val>
                                        </p:tav>
                                      </p:tavLst>
                                    </p:anim>
                                    <p:anim calcmode="lin" valueType="num">
                                      <p:cBhvr>
                                        <p:cTn id="23" dur="500" fill="hold"/>
                                        <p:tgtEl>
                                          <p:spTgt spid="151"/>
                                        </p:tgtEl>
                                        <p:attrNameLst>
                                          <p:attrName>ppt_h</p:attrName>
                                        </p:attrNameLst>
                                      </p:cBhvr>
                                      <p:tavLst>
                                        <p:tav tm="0">
                                          <p:val>
                                            <p:fltVal val="0"/>
                                          </p:val>
                                        </p:tav>
                                        <p:tav tm="100000">
                                          <p:val>
                                            <p:strVal val="#ppt_h"/>
                                          </p:val>
                                        </p:tav>
                                      </p:tavLst>
                                    </p:anim>
                                    <p:animEffect transition="in" filter="fade">
                                      <p:cBhvr>
                                        <p:cTn id="24" dur="500"/>
                                        <p:tgtEl>
                                          <p:spTgt spid="151"/>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1" nodeType="clickEffect">
                                  <p:stCondLst>
                                    <p:cond delay="0"/>
                                  </p:stCondLst>
                                  <p:childTnLst>
                                    <p:animMotion origin="layout" path="M 0 0  L 0 0.3331  E" pathEditMode="relative" ptsTypes="">
                                      <p:cBhvr>
                                        <p:cTn id="28" dur="2000" fill="hold"/>
                                        <p:tgtEl>
                                          <p:spTgt spid="143"/>
                                        </p:tgtEl>
                                        <p:attrNameLst>
                                          <p:attrName>ppt_x</p:attrName>
                                          <p:attrName>ppt_y</p:attrName>
                                        </p:attrNameLst>
                                      </p:cBhvr>
                                    </p:animMotion>
                                  </p:childTnLst>
                                </p:cTn>
                              </p:par>
                              <p:par>
                                <p:cTn id="29" presetID="42" presetClass="path" presetSubtype="0" accel="50000" decel="50000" fill="hold" grpId="1" nodeType="withEffect">
                                  <p:stCondLst>
                                    <p:cond delay="0"/>
                                  </p:stCondLst>
                                  <p:childTnLst>
                                    <p:animMotion origin="layout" path="M 0 0  L 0 0.3331  E" pathEditMode="relative" ptsTypes="">
                                      <p:cBhvr>
                                        <p:cTn id="30" dur="2000" fill="hold"/>
                                        <p:tgtEl>
                                          <p:spTgt spid="147"/>
                                        </p:tgtEl>
                                        <p:attrNameLst>
                                          <p:attrName>ppt_x</p:attrName>
                                          <p:attrName>ppt_y</p:attrName>
                                        </p:attrNameLst>
                                      </p:cBhvr>
                                    </p:animMotion>
                                  </p:childTnLst>
                                </p:cTn>
                              </p:par>
                              <p:par>
                                <p:cTn id="31" presetID="42" presetClass="path" presetSubtype="0" accel="50000" decel="50000" fill="hold" grpId="1" nodeType="withEffect">
                                  <p:stCondLst>
                                    <p:cond delay="0"/>
                                  </p:stCondLst>
                                  <p:childTnLst>
                                    <p:animMotion origin="layout" path="M 0 0  L 0 0.3331  E" pathEditMode="relative" ptsTypes="">
                                      <p:cBhvr>
                                        <p:cTn id="32" dur="2000" fill="hold"/>
                                        <p:tgtEl>
                                          <p:spTgt spid="151"/>
                                        </p:tgtEl>
                                        <p:attrNameLst>
                                          <p:attrName>ppt_x</p:attrName>
                                          <p:attrName>ppt_y</p:attrName>
                                        </p:attrNameLst>
                                      </p:cBhvr>
                                    </p:animMotion>
                                  </p:childTnLst>
                                </p:cTn>
                              </p:par>
                              <p:par>
                                <p:cTn id="33" presetID="42" presetClass="path" presetSubtype="0" accel="50000" decel="50000" fill="hold" grpId="1" nodeType="withEffect">
                                  <p:stCondLst>
                                    <p:cond delay="0"/>
                                  </p:stCondLst>
                                  <p:childTnLst>
                                    <p:animMotion origin="layout" path="M 0 0  L 0 0.3331  E" pathEditMode="relative" ptsTypes="">
                                      <p:cBhvr>
                                        <p:cTn id="34" dur="2000" fill="hold"/>
                                        <p:tgtEl>
                                          <p:spTgt spid="152"/>
                                        </p:tgtEl>
                                        <p:attrNameLst>
                                          <p:attrName>ppt_x</p:attrName>
                                          <p:attrName>ppt_y</p:attrName>
                                        </p:attrNameLst>
                                      </p:cBhvr>
                                    </p:animMotion>
                                  </p:childTnLst>
                                </p:cTn>
                              </p:par>
                            </p:childTnLst>
                          </p:cTn>
                        </p:par>
                      </p:childTnLst>
                    </p:cTn>
                  </p:par>
                  <p:par>
                    <p:cTn id="35" fill="hold">
                      <p:stCondLst>
                        <p:cond delay="indefinite"/>
                      </p:stCondLst>
                      <p:childTnLst>
                        <p:par>
                          <p:cTn id="36" fill="hold">
                            <p:stCondLst>
                              <p:cond delay="0"/>
                            </p:stCondLst>
                            <p:childTnLst>
                              <p:par>
                                <p:cTn id="37" presetID="49" presetClass="path" presetSubtype="0" accel="50000" decel="50000" fill="hold" grpId="2" nodeType="clickEffect">
                                  <p:stCondLst>
                                    <p:cond delay="0"/>
                                  </p:stCondLst>
                                  <p:childTnLst>
                                    <p:animMotion origin="layout" path="M 1.94444E-6 0.3331 L 0.12135 0.46426 " pathEditMode="relative" rAng="0" ptsTypes="AA">
                                      <p:cBhvr>
                                        <p:cTn id="38" dur="2000" fill="hold"/>
                                        <p:tgtEl>
                                          <p:spTgt spid="147"/>
                                        </p:tgtEl>
                                        <p:attrNameLst>
                                          <p:attrName>ppt_x</p:attrName>
                                          <p:attrName>ppt_y</p:attrName>
                                        </p:attrNameLst>
                                      </p:cBhvr>
                                      <p:rCtr x="6100" y="6500"/>
                                    </p:animMotion>
                                  </p:childTnLst>
                                </p:cTn>
                              </p:par>
                            </p:childTnLst>
                          </p:cTn>
                        </p:par>
                      </p:childTnLst>
                    </p:cTn>
                  </p:par>
                  <p:par>
                    <p:cTn id="39" fill="hold">
                      <p:stCondLst>
                        <p:cond delay="indefinite"/>
                      </p:stCondLst>
                      <p:childTnLst>
                        <p:par>
                          <p:cTn id="40" fill="hold">
                            <p:stCondLst>
                              <p:cond delay="0"/>
                            </p:stCondLst>
                            <p:childTnLst>
                              <p:par>
                                <p:cTn id="41" presetID="63" presetClass="path" presetSubtype="0" accel="50000" decel="50000" fill="hold" grpId="2" nodeType="clickEffect">
                                  <p:stCondLst>
                                    <p:cond delay="0"/>
                                  </p:stCondLst>
                                  <p:childTnLst>
                                    <p:animMotion origin="layout" path="M 5E-6 0.3331 L 0.50938 0.15382 " pathEditMode="relative" rAng="0" ptsTypes="AA">
                                      <p:cBhvr>
                                        <p:cTn id="42" dur="2000" fill="hold"/>
                                        <p:tgtEl>
                                          <p:spTgt spid="143"/>
                                        </p:tgtEl>
                                        <p:attrNameLst>
                                          <p:attrName>ppt_x</p:attrName>
                                          <p:attrName>ppt_y</p:attrName>
                                        </p:attrNameLst>
                                      </p:cBhvr>
                                      <p:rCtr x="25500" y="-9000"/>
                                    </p:animMotion>
                                  </p:childTnLst>
                                </p:cTn>
                              </p:par>
                              <p:par>
                                <p:cTn id="43" presetID="63" presetClass="path" presetSubtype="0" accel="50000" decel="50000" fill="hold" grpId="2" nodeType="withEffect">
                                  <p:stCondLst>
                                    <p:cond delay="0"/>
                                  </p:stCondLst>
                                  <p:childTnLst>
                                    <p:animMotion origin="layout" path="M 0.00104 0.33194 L 0.47379 0.2489 " pathEditMode="relative" rAng="0" ptsTypes="AA">
                                      <p:cBhvr>
                                        <p:cTn id="44" dur="2000" fill="hold"/>
                                        <p:tgtEl>
                                          <p:spTgt spid="151"/>
                                        </p:tgtEl>
                                        <p:attrNameLst>
                                          <p:attrName>ppt_x</p:attrName>
                                          <p:attrName>ppt_y</p:attrName>
                                        </p:attrNameLst>
                                      </p:cBhvr>
                                      <p:rCtr x="23600" y="-4200"/>
                                    </p:animMotion>
                                  </p:childTnLst>
                                </p:cTn>
                              </p:par>
                              <p:par>
                                <p:cTn id="45" presetID="63" presetClass="path" presetSubtype="0" accel="50000" decel="50000" fill="hold" grpId="2" nodeType="withEffect">
                                  <p:stCondLst>
                                    <p:cond delay="0"/>
                                  </p:stCondLst>
                                  <p:childTnLst>
                                    <p:animMotion origin="layout" path="M 0.00226 0.33357 L 0.41163 0.16216 " pathEditMode="relative" rAng="0" ptsTypes="AA">
                                      <p:cBhvr>
                                        <p:cTn id="46" dur="2000" fill="hold"/>
                                        <p:tgtEl>
                                          <p:spTgt spid="152"/>
                                        </p:tgtEl>
                                        <p:attrNameLst>
                                          <p:attrName>ppt_x</p:attrName>
                                          <p:attrName>ppt_y</p:attrName>
                                        </p:attrNameLst>
                                      </p:cBhvr>
                                      <p:rCtr x="20500" y="-8600"/>
                                    </p:animMotion>
                                  </p:childTnLst>
                                </p:cTn>
                              </p:par>
                            </p:childTnLst>
                          </p:cTn>
                        </p:par>
                      </p:childTnLst>
                    </p:cTn>
                  </p:par>
                  <p:par>
                    <p:cTn id="47" fill="hold">
                      <p:stCondLst>
                        <p:cond delay="indefinite"/>
                      </p:stCondLst>
                      <p:childTnLst>
                        <p:par>
                          <p:cTn id="48" fill="hold">
                            <p:stCondLst>
                              <p:cond delay="0"/>
                            </p:stCondLst>
                            <p:childTnLst>
                              <p:par>
                                <p:cTn id="49" presetID="53" presetClass="entr" presetSubtype="0" fill="hold" grpId="0" nodeType="clickEffect">
                                  <p:stCondLst>
                                    <p:cond delay="0"/>
                                  </p:stCondLst>
                                  <p:childTnLst>
                                    <p:set>
                                      <p:cBhvr>
                                        <p:cTn id="50" dur="1" fill="hold">
                                          <p:stCondLst>
                                            <p:cond delay="0"/>
                                          </p:stCondLst>
                                        </p:cTn>
                                        <p:tgtEl>
                                          <p:spTgt spid="153"/>
                                        </p:tgtEl>
                                        <p:attrNameLst>
                                          <p:attrName>style.visibility</p:attrName>
                                        </p:attrNameLst>
                                      </p:cBhvr>
                                      <p:to>
                                        <p:strVal val="visible"/>
                                      </p:to>
                                    </p:set>
                                    <p:anim calcmode="lin" valueType="num">
                                      <p:cBhvr>
                                        <p:cTn id="51" dur="500" fill="hold"/>
                                        <p:tgtEl>
                                          <p:spTgt spid="153"/>
                                        </p:tgtEl>
                                        <p:attrNameLst>
                                          <p:attrName>ppt_w</p:attrName>
                                        </p:attrNameLst>
                                      </p:cBhvr>
                                      <p:tavLst>
                                        <p:tav tm="0">
                                          <p:val>
                                            <p:fltVal val="0"/>
                                          </p:val>
                                        </p:tav>
                                        <p:tav tm="100000">
                                          <p:val>
                                            <p:strVal val="#ppt_w"/>
                                          </p:val>
                                        </p:tav>
                                      </p:tavLst>
                                    </p:anim>
                                    <p:anim calcmode="lin" valueType="num">
                                      <p:cBhvr>
                                        <p:cTn id="52" dur="500" fill="hold"/>
                                        <p:tgtEl>
                                          <p:spTgt spid="153"/>
                                        </p:tgtEl>
                                        <p:attrNameLst>
                                          <p:attrName>ppt_h</p:attrName>
                                        </p:attrNameLst>
                                      </p:cBhvr>
                                      <p:tavLst>
                                        <p:tav tm="0">
                                          <p:val>
                                            <p:fltVal val="0"/>
                                          </p:val>
                                        </p:tav>
                                        <p:tav tm="100000">
                                          <p:val>
                                            <p:strVal val="#ppt_h"/>
                                          </p:val>
                                        </p:tav>
                                      </p:tavLst>
                                    </p:anim>
                                    <p:animEffect transition="in" filter="fade">
                                      <p:cBhvr>
                                        <p:cTn id="53" dur="500"/>
                                        <p:tgtEl>
                                          <p:spTgt spid="153"/>
                                        </p:tgtEl>
                                      </p:cBhvr>
                                    </p:animEffect>
                                  </p:childTnLst>
                                </p:cTn>
                              </p:par>
                            </p:childTnLst>
                          </p:cTn>
                        </p:par>
                        <p:par>
                          <p:cTn id="54" fill="hold">
                            <p:stCondLst>
                              <p:cond delay="500"/>
                            </p:stCondLst>
                            <p:childTnLst>
                              <p:par>
                                <p:cTn id="55" presetID="64" presetClass="path" presetSubtype="0" accel="50000" decel="50000" fill="hold" grpId="1" nodeType="afterEffect">
                                  <p:stCondLst>
                                    <p:cond delay="0"/>
                                  </p:stCondLst>
                                  <p:childTnLst>
                                    <p:animMotion origin="layout" path="M 8.33333E-7 -3.81911E-6 L -0.04549 -0.28151 " pathEditMode="relative" rAng="0" ptsTypes="AA">
                                      <p:cBhvr>
                                        <p:cTn id="56" dur="2000" fill="hold"/>
                                        <p:tgtEl>
                                          <p:spTgt spid="153"/>
                                        </p:tgtEl>
                                        <p:attrNameLst>
                                          <p:attrName>ppt_x</p:attrName>
                                          <p:attrName>ppt_y</p:attrName>
                                        </p:attrNameLst>
                                      </p:cBhvr>
                                      <p:rCtr x="-2300" y="-14100"/>
                                    </p:animMotion>
                                  </p:childTnLst>
                                </p:cTn>
                              </p:par>
                            </p:childTnLst>
                          </p:cTn>
                        </p:par>
                        <p:par>
                          <p:cTn id="57" fill="hold">
                            <p:stCondLst>
                              <p:cond delay="2500"/>
                            </p:stCondLst>
                            <p:childTnLst>
                              <p:par>
                                <p:cTn id="58" presetID="53" presetClass="entr" presetSubtype="0" fill="hold" grpId="0" nodeType="afterEffect">
                                  <p:stCondLst>
                                    <p:cond delay="0"/>
                                  </p:stCondLst>
                                  <p:childTnLst>
                                    <p:set>
                                      <p:cBhvr>
                                        <p:cTn id="59" dur="1" fill="hold">
                                          <p:stCondLst>
                                            <p:cond delay="0"/>
                                          </p:stCondLst>
                                        </p:cTn>
                                        <p:tgtEl>
                                          <p:spTgt spid="157"/>
                                        </p:tgtEl>
                                        <p:attrNameLst>
                                          <p:attrName>style.visibility</p:attrName>
                                        </p:attrNameLst>
                                      </p:cBhvr>
                                      <p:to>
                                        <p:strVal val="visible"/>
                                      </p:to>
                                    </p:set>
                                    <p:anim calcmode="lin" valueType="num">
                                      <p:cBhvr>
                                        <p:cTn id="60" dur="500" fill="hold"/>
                                        <p:tgtEl>
                                          <p:spTgt spid="157"/>
                                        </p:tgtEl>
                                        <p:attrNameLst>
                                          <p:attrName>ppt_w</p:attrName>
                                        </p:attrNameLst>
                                      </p:cBhvr>
                                      <p:tavLst>
                                        <p:tav tm="0">
                                          <p:val>
                                            <p:fltVal val="0"/>
                                          </p:val>
                                        </p:tav>
                                        <p:tav tm="100000">
                                          <p:val>
                                            <p:strVal val="#ppt_w"/>
                                          </p:val>
                                        </p:tav>
                                      </p:tavLst>
                                    </p:anim>
                                    <p:anim calcmode="lin" valueType="num">
                                      <p:cBhvr>
                                        <p:cTn id="61" dur="500" fill="hold"/>
                                        <p:tgtEl>
                                          <p:spTgt spid="157"/>
                                        </p:tgtEl>
                                        <p:attrNameLst>
                                          <p:attrName>ppt_h</p:attrName>
                                        </p:attrNameLst>
                                      </p:cBhvr>
                                      <p:tavLst>
                                        <p:tav tm="0">
                                          <p:val>
                                            <p:fltVal val="0"/>
                                          </p:val>
                                        </p:tav>
                                        <p:tav tm="100000">
                                          <p:val>
                                            <p:strVal val="#ppt_h"/>
                                          </p:val>
                                        </p:tav>
                                      </p:tavLst>
                                    </p:anim>
                                    <p:animEffect transition="in" filter="fade">
                                      <p:cBhvr>
                                        <p:cTn id="62" dur="500"/>
                                        <p:tgtEl>
                                          <p:spTgt spid="157"/>
                                        </p:tgtEl>
                                      </p:cBhvr>
                                    </p:animEffect>
                                  </p:childTnLst>
                                </p:cTn>
                              </p:par>
                            </p:childTnLst>
                          </p:cTn>
                        </p:par>
                        <p:par>
                          <p:cTn id="63" fill="hold">
                            <p:stCondLst>
                              <p:cond delay="3000"/>
                            </p:stCondLst>
                            <p:childTnLst>
                              <p:par>
                                <p:cTn id="64" presetID="64" presetClass="path" presetSubtype="0" accel="50000" decel="50000" fill="hold" grpId="1" nodeType="afterEffect">
                                  <p:stCondLst>
                                    <p:cond delay="0"/>
                                  </p:stCondLst>
                                  <p:childTnLst>
                                    <p:animMotion origin="layout" path="M 2.77778E-6 -4.19847E-6 L 0.05069 -0.14989 " pathEditMode="relative" rAng="0" ptsTypes="AA">
                                      <p:cBhvr>
                                        <p:cTn id="65" dur="2000" fill="hold"/>
                                        <p:tgtEl>
                                          <p:spTgt spid="157"/>
                                        </p:tgtEl>
                                        <p:attrNameLst>
                                          <p:attrName>ppt_x</p:attrName>
                                          <p:attrName>ppt_y</p:attrName>
                                        </p:attrNameLst>
                                      </p:cBhvr>
                                      <p:rCtr x="2500" y="-7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p:bldP spid="143" grpId="1" animBg="1"/>
      <p:bldP spid="143" grpId="2" animBg="1"/>
      <p:bldP spid="147" grpId="0" animBg="1"/>
      <p:bldP spid="147" grpId="1" animBg="1"/>
      <p:bldP spid="147" grpId="2" animBg="1"/>
      <p:bldP spid="151" grpId="0" animBg="1"/>
      <p:bldP spid="151" grpId="1" animBg="1"/>
      <p:bldP spid="151" grpId="2" animBg="1"/>
      <p:bldP spid="152" grpId="0" animBg="1"/>
      <p:bldP spid="152" grpId="1" animBg="1"/>
      <p:bldP spid="152" grpId="2" animBg="1"/>
      <p:bldP spid="153" grpId="0" animBg="1"/>
      <p:bldP spid="153" grpId="1" animBg="1"/>
      <p:bldP spid="157" grpId="0" animBg="1"/>
      <p:bldP spid="157"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cloud base"/>
          <p:cNvGrpSpPr/>
          <p:nvPr/>
        </p:nvGrpSpPr>
        <p:grpSpPr>
          <a:xfrm>
            <a:off x="387054" y="742950"/>
            <a:ext cx="8500894" cy="5543550"/>
            <a:chOff x="515938" y="742950"/>
            <a:chExt cx="11331574" cy="5543550"/>
          </a:xfrm>
        </p:grpSpPr>
        <p:grpSp>
          <p:nvGrpSpPr>
            <p:cNvPr id="5" name="Group 157"/>
            <p:cNvGrpSpPr/>
            <p:nvPr/>
          </p:nvGrpSpPr>
          <p:grpSpPr>
            <a:xfrm>
              <a:off x="515938" y="742950"/>
              <a:ext cx="11331574" cy="5543550"/>
              <a:chOff x="515938" y="742950"/>
              <a:chExt cx="11331574" cy="5543550"/>
            </a:xfrm>
          </p:grpSpPr>
          <p:grpSp>
            <p:nvGrpSpPr>
              <p:cNvPr id="6" name="Group 159"/>
              <p:cNvGrpSpPr/>
              <p:nvPr/>
            </p:nvGrpSpPr>
            <p:grpSpPr>
              <a:xfrm>
                <a:off x="515938" y="742950"/>
                <a:ext cx="11331574" cy="5276850"/>
                <a:chOff x="515938" y="742950"/>
                <a:chExt cx="11331574" cy="5276850"/>
              </a:xfrm>
            </p:grpSpPr>
            <p:grpSp>
              <p:nvGrpSpPr>
                <p:cNvPr id="7" name="Group 156"/>
                <p:cNvGrpSpPr/>
                <p:nvPr/>
              </p:nvGrpSpPr>
              <p:grpSpPr>
                <a:xfrm>
                  <a:off x="515938" y="742950"/>
                  <a:ext cx="11331574" cy="5276850"/>
                  <a:chOff x="515938" y="742950"/>
                  <a:chExt cx="11331574" cy="5276850"/>
                </a:xfrm>
              </p:grpSpPr>
              <p:pic>
                <p:nvPicPr>
                  <p:cNvPr id="302" name="Picture 2"/>
                  <p:cNvPicPr>
                    <a:picLocks noChangeAspect="1" noChangeArrowheads="1"/>
                  </p:cNvPicPr>
                  <p:nvPr/>
                </p:nvPicPr>
                <p:blipFill>
                  <a:blip r:embed="rId3"/>
                  <a:srcRect/>
                  <a:stretch>
                    <a:fillRect/>
                  </a:stretch>
                </p:blipFill>
                <p:spPr bwMode="auto">
                  <a:xfrm>
                    <a:off x="973138" y="1447800"/>
                    <a:ext cx="7152701" cy="4038600"/>
                  </a:xfrm>
                  <a:prstGeom prst="rect">
                    <a:avLst/>
                  </a:prstGeom>
                  <a:noFill/>
                  <a:ln w="9525">
                    <a:noFill/>
                    <a:miter lim="800000"/>
                    <a:headEnd/>
                    <a:tailEnd/>
                  </a:ln>
                  <a:effectLst/>
                </p:spPr>
              </p:pic>
              <p:pic>
                <p:nvPicPr>
                  <p:cNvPr id="303" name="Picture 2"/>
                  <p:cNvPicPr>
                    <a:picLocks noChangeAspect="1" noChangeArrowheads="1"/>
                  </p:cNvPicPr>
                  <p:nvPr/>
                </p:nvPicPr>
                <p:blipFill>
                  <a:blip r:embed="rId3"/>
                  <a:srcRect/>
                  <a:stretch>
                    <a:fillRect/>
                  </a:stretch>
                </p:blipFill>
                <p:spPr bwMode="auto">
                  <a:xfrm>
                    <a:off x="4504312" y="1219200"/>
                    <a:ext cx="7152701" cy="4038600"/>
                  </a:xfrm>
                  <a:prstGeom prst="rect">
                    <a:avLst/>
                  </a:prstGeom>
                  <a:noFill/>
                  <a:ln w="9525">
                    <a:noFill/>
                    <a:miter lim="800000"/>
                    <a:headEnd/>
                    <a:tailEnd/>
                  </a:ln>
                  <a:effectLst/>
                </p:spPr>
              </p:pic>
              <p:pic>
                <p:nvPicPr>
                  <p:cNvPr id="304" name="Picture 3"/>
                  <p:cNvPicPr>
                    <a:picLocks noChangeAspect="1" noChangeArrowheads="1"/>
                  </p:cNvPicPr>
                  <p:nvPr/>
                </p:nvPicPr>
                <p:blipFill>
                  <a:blip r:embed="rId4"/>
                  <a:srcRect/>
                  <a:stretch>
                    <a:fillRect/>
                  </a:stretch>
                </p:blipFill>
                <p:spPr bwMode="auto">
                  <a:xfrm>
                    <a:off x="515938" y="3276600"/>
                    <a:ext cx="5448300" cy="2743200"/>
                  </a:xfrm>
                  <a:prstGeom prst="rect">
                    <a:avLst/>
                  </a:prstGeom>
                  <a:noFill/>
                  <a:ln w="9525">
                    <a:noFill/>
                    <a:miter lim="800000"/>
                    <a:headEnd/>
                    <a:tailEnd/>
                  </a:ln>
                  <a:effectLst/>
                </p:spPr>
              </p:pic>
              <p:pic>
                <p:nvPicPr>
                  <p:cNvPr id="305" name="Picture 3"/>
                  <p:cNvPicPr>
                    <a:picLocks noChangeAspect="1" noChangeArrowheads="1"/>
                  </p:cNvPicPr>
                  <p:nvPr/>
                </p:nvPicPr>
                <p:blipFill>
                  <a:blip r:embed="rId4"/>
                  <a:srcRect/>
                  <a:stretch>
                    <a:fillRect/>
                  </a:stretch>
                </p:blipFill>
                <p:spPr bwMode="auto">
                  <a:xfrm>
                    <a:off x="2894012" y="3276600"/>
                    <a:ext cx="5448300" cy="2743200"/>
                  </a:xfrm>
                  <a:prstGeom prst="rect">
                    <a:avLst/>
                  </a:prstGeom>
                  <a:noFill/>
                  <a:ln w="9525">
                    <a:noFill/>
                    <a:miter lim="800000"/>
                    <a:headEnd/>
                    <a:tailEnd/>
                  </a:ln>
                  <a:effectLst/>
                </p:spPr>
              </p:pic>
              <p:pic>
                <p:nvPicPr>
                  <p:cNvPr id="306" name="Picture 3"/>
                  <p:cNvPicPr>
                    <a:picLocks noChangeAspect="1" noChangeArrowheads="1"/>
                  </p:cNvPicPr>
                  <p:nvPr/>
                </p:nvPicPr>
                <p:blipFill>
                  <a:blip r:embed="rId4"/>
                  <a:srcRect/>
                  <a:stretch>
                    <a:fillRect/>
                  </a:stretch>
                </p:blipFill>
                <p:spPr bwMode="auto">
                  <a:xfrm>
                    <a:off x="6399212" y="3276600"/>
                    <a:ext cx="5448300" cy="2743200"/>
                  </a:xfrm>
                  <a:prstGeom prst="rect">
                    <a:avLst/>
                  </a:prstGeom>
                  <a:noFill/>
                  <a:ln w="9525">
                    <a:noFill/>
                    <a:miter lim="800000"/>
                    <a:headEnd/>
                    <a:tailEnd/>
                  </a:ln>
                  <a:effectLst/>
                </p:spPr>
              </p:pic>
              <p:pic>
                <p:nvPicPr>
                  <p:cNvPr id="307" name="Picture 4"/>
                  <p:cNvPicPr>
                    <a:picLocks noChangeAspect="1" noChangeArrowheads="1"/>
                  </p:cNvPicPr>
                  <p:nvPr/>
                </p:nvPicPr>
                <p:blipFill>
                  <a:blip r:embed="rId5">
                    <a:lum bright="22000" contrast="1000"/>
                  </a:blip>
                  <a:srcRect/>
                  <a:stretch>
                    <a:fillRect/>
                  </a:stretch>
                </p:blipFill>
                <p:spPr bwMode="auto">
                  <a:xfrm>
                    <a:off x="3427412" y="742950"/>
                    <a:ext cx="6229350" cy="2324100"/>
                  </a:xfrm>
                  <a:prstGeom prst="rect">
                    <a:avLst/>
                  </a:prstGeom>
                  <a:noFill/>
                  <a:ln w="9525">
                    <a:noFill/>
                    <a:miter lim="800000"/>
                    <a:headEnd/>
                    <a:tailEnd/>
                  </a:ln>
                  <a:effectLst/>
                </p:spPr>
              </p:pic>
            </p:grpSp>
            <p:pic>
              <p:nvPicPr>
                <p:cNvPr id="300" name="Picture 5"/>
                <p:cNvPicPr>
                  <a:picLocks noChangeAspect="1" noChangeArrowheads="1"/>
                </p:cNvPicPr>
                <p:nvPr/>
              </p:nvPicPr>
              <p:blipFill>
                <a:blip r:embed="rId3"/>
                <a:srcRect/>
                <a:stretch>
                  <a:fillRect/>
                </a:stretch>
              </p:blipFill>
              <p:spPr bwMode="auto">
                <a:xfrm rot="9900000">
                  <a:off x="1286950" y="1509107"/>
                  <a:ext cx="5600700" cy="3162300"/>
                </a:xfrm>
                <a:prstGeom prst="rect">
                  <a:avLst/>
                </a:prstGeom>
                <a:noFill/>
                <a:ln w="9525">
                  <a:noFill/>
                  <a:miter lim="800000"/>
                  <a:headEnd/>
                  <a:tailEnd/>
                </a:ln>
                <a:effectLst/>
              </p:spPr>
            </p:pic>
            <p:pic>
              <p:nvPicPr>
                <p:cNvPr id="301" name="Picture 5"/>
                <p:cNvPicPr>
                  <a:picLocks noChangeAspect="1" noChangeArrowheads="1"/>
                </p:cNvPicPr>
                <p:nvPr/>
              </p:nvPicPr>
              <p:blipFill>
                <a:blip r:embed="rId3"/>
                <a:srcRect/>
                <a:stretch>
                  <a:fillRect/>
                </a:stretch>
              </p:blipFill>
              <p:spPr bwMode="auto">
                <a:xfrm rot="9900000">
                  <a:off x="5742502" y="1509107"/>
                  <a:ext cx="5600700" cy="3162300"/>
                </a:xfrm>
                <a:prstGeom prst="rect">
                  <a:avLst/>
                </a:prstGeom>
                <a:noFill/>
                <a:ln w="9525">
                  <a:noFill/>
                  <a:miter lim="800000"/>
                  <a:headEnd/>
                  <a:tailEnd/>
                </a:ln>
                <a:effectLst/>
              </p:spPr>
            </p:pic>
          </p:grpSp>
          <p:pic>
            <p:nvPicPr>
              <p:cNvPr id="296" name="Picture 6"/>
              <p:cNvPicPr>
                <a:picLocks noChangeAspect="1" noChangeArrowheads="1"/>
              </p:cNvPicPr>
              <p:nvPr/>
            </p:nvPicPr>
            <p:blipFill>
              <a:blip r:embed="rId3"/>
              <a:srcRect/>
              <a:stretch>
                <a:fillRect/>
              </a:stretch>
            </p:blipFill>
            <p:spPr bwMode="auto">
              <a:xfrm>
                <a:off x="1446212" y="3124200"/>
                <a:ext cx="5600700" cy="3162300"/>
              </a:xfrm>
              <a:prstGeom prst="rect">
                <a:avLst/>
              </a:prstGeom>
              <a:noFill/>
              <a:ln w="9525">
                <a:noFill/>
                <a:miter lim="800000"/>
                <a:headEnd/>
                <a:tailEnd/>
              </a:ln>
              <a:effectLst/>
            </p:spPr>
          </p:pic>
          <p:pic>
            <p:nvPicPr>
              <p:cNvPr id="297" name="Picture 6"/>
              <p:cNvPicPr>
                <a:picLocks noChangeAspect="1" noChangeArrowheads="1"/>
              </p:cNvPicPr>
              <p:nvPr/>
            </p:nvPicPr>
            <p:blipFill>
              <a:blip r:embed="rId3"/>
              <a:srcRect/>
              <a:stretch>
                <a:fillRect/>
              </a:stretch>
            </p:blipFill>
            <p:spPr bwMode="auto">
              <a:xfrm>
                <a:off x="5103812" y="3124200"/>
                <a:ext cx="5600700" cy="3162300"/>
              </a:xfrm>
              <a:prstGeom prst="rect">
                <a:avLst/>
              </a:prstGeom>
              <a:noFill/>
              <a:ln w="9525">
                <a:noFill/>
                <a:miter lim="800000"/>
                <a:headEnd/>
                <a:tailEnd/>
              </a:ln>
              <a:effectLst/>
            </p:spPr>
          </p:pic>
          <p:pic>
            <p:nvPicPr>
              <p:cNvPr id="298" name="Picture 6"/>
              <p:cNvPicPr>
                <a:picLocks noChangeAspect="1" noChangeArrowheads="1"/>
              </p:cNvPicPr>
              <p:nvPr/>
            </p:nvPicPr>
            <p:blipFill>
              <a:blip r:embed="rId3"/>
              <a:srcRect/>
              <a:stretch>
                <a:fillRect/>
              </a:stretch>
            </p:blipFill>
            <p:spPr bwMode="auto">
              <a:xfrm>
                <a:off x="6246812" y="3124200"/>
                <a:ext cx="5600700" cy="3162300"/>
              </a:xfrm>
              <a:prstGeom prst="rect">
                <a:avLst/>
              </a:prstGeom>
              <a:noFill/>
              <a:ln w="9525">
                <a:noFill/>
                <a:miter lim="800000"/>
                <a:headEnd/>
                <a:tailEnd/>
              </a:ln>
              <a:effectLst/>
            </p:spPr>
          </p:pic>
        </p:grpSp>
        <p:grpSp>
          <p:nvGrpSpPr>
            <p:cNvPr id="8" name="Group 156"/>
            <p:cNvGrpSpPr/>
            <p:nvPr/>
          </p:nvGrpSpPr>
          <p:grpSpPr>
            <a:xfrm>
              <a:off x="5419621" y="1829240"/>
              <a:ext cx="3887550" cy="2055186"/>
              <a:chOff x="4065772" y="1829241"/>
              <a:chExt cx="2916423" cy="2055186"/>
            </a:xfrm>
          </p:grpSpPr>
          <p:grpSp>
            <p:nvGrpSpPr>
              <p:cNvPr id="9" name="Group 13"/>
              <p:cNvGrpSpPr/>
              <p:nvPr/>
            </p:nvGrpSpPr>
            <p:grpSpPr>
              <a:xfrm>
                <a:off x="4065772" y="2424665"/>
                <a:ext cx="545363" cy="545362"/>
                <a:chOff x="4671828" y="3051986"/>
                <a:chExt cx="545363" cy="545362"/>
              </a:xfrm>
            </p:grpSpPr>
            <p:pic>
              <p:nvPicPr>
                <p:cNvPr id="292"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9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94"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0" name="Group 173"/>
              <p:cNvGrpSpPr/>
              <p:nvPr/>
            </p:nvGrpSpPr>
            <p:grpSpPr>
              <a:xfrm>
                <a:off x="4218172" y="2577065"/>
                <a:ext cx="545363" cy="545362"/>
                <a:chOff x="4671828" y="3051986"/>
                <a:chExt cx="545363" cy="545362"/>
              </a:xfrm>
            </p:grpSpPr>
            <p:pic>
              <p:nvPicPr>
                <p:cNvPr id="28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90"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9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1" name="Group 21"/>
              <p:cNvGrpSpPr/>
              <p:nvPr/>
            </p:nvGrpSpPr>
            <p:grpSpPr>
              <a:xfrm>
                <a:off x="4370572" y="2729465"/>
                <a:ext cx="545363" cy="545362"/>
                <a:chOff x="4671828" y="3051986"/>
                <a:chExt cx="545363" cy="545362"/>
              </a:xfrm>
            </p:grpSpPr>
            <p:pic>
              <p:nvPicPr>
                <p:cNvPr id="286"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8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88"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2" name="Group 25"/>
              <p:cNvGrpSpPr/>
              <p:nvPr/>
            </p:nvGrpSpPr>
            <p:grpSpPr>
              <a:xfrm>
                <a:off x="4522972" y="2881865"/>
                <a:ext cx="545363" cy="545362"/>
                <a:chOff x="4671828" y="3051986"/>
                <a:chExt cx="545363" cy="545362"/>
              </a:xfrm>
            </p:grpSpPr>
            <p:pic>
              <p:nvPicPr>
                <p:cNvPr id="28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84"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8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3" name="Group 29"/>
              <p:cNvGrpSpPr/>
              <p:nvPr/>
            </p:nvGrpSpPr>
            <p:grpSpPr>
              <a:xfrm>
                <a:off x="4675372" y="3034265"/>
                <a:ext cx="545363" cy="545362"/>
                <a:chOff x="4671828" y="3051986"/>
                <a:chExt cx="545363" cy="545362"/>
              </a:xfrm>
            </p:grpSpPr>
            <p:pic>
              <p:nvPicPr>
                <p:cNvPr id="280"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8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82"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4" name="Group 33"/>
              <p:cNvGrpSpPr/>
              <p:nvPr/>
            </p:nvGrpSpPr>
            <p:grpSpPr>
              <a:xfrm>
                <a:off x="4827772" y="3186665"/>
                <a:ext cx="545363" cy="545362"/>
                <a:chOff x="4671828" y="3051986"/>
                <a:chExt cx="545363" cy="545362"/>
              </a:xfrm>
            </p:grpSpPr>
            <p:pic>
              <p:nvPicPr>
                <p:cNvPr id="27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78"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7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5" name="Group 37"/>
              <p:cNvGrpSpPr/>
              <p:nvPr/>
            </p:nvGrpSpPr>
            <p:grpSpPr>
              <a:xfrm>
                <a:off x="4735623" y="2063158"/>
                <a:ext cx="545363" cy="545362"/>
                <a:chOff x="4671828" y="3051986"/>
                <a:chExt cx="545363" cy="545362"/>
              </a:xfrm>
            </p:grpSpPr>
            <p:pic>
              <p:nvPicPr>
                <p:cNvPr id="274"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7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76"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6" name="Group 45"/>
              <p:cNvGrpSpPr/>
              <p:nvPr/>
            </p:nvGrpSpPr>
            <p:grpSpPr>
              <a:xfrm>
                <a:off x="4888023" y="2215558"/>
                <a:ext cx="545363" cy="545362"/>
                <a:chOff x="4671828" y="3051986"/>
                <a:chExt cx="545363" cy="545362"/>
              </a:xfrm>
            </p:grpSpPr>
            <p:pic>
              <p:nvPicPr>
                <p:cNvPr id="27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72"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7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7" name="Group 49"/>
              <p:cNvGrpSpPr/>
              <p:nvPr/>
            </p:nvGrpSpPr>
            <p:grpSpPr>
              <a:xfrm>
                <a:off x="5040423" y="2367958"/>
                <a:ext cx="545363" cy="545362"/>
                <a:chOff x="4671828" y="3051986"/>
                <a:chExt cx="545363" cy="545362"/>
              </a:xfrm>
            </p:grpSpPr>
            <p:pic>
              <p:nvPicPr>
                <p:cNvPr id="268"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6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70"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8" name="Group 53"/>
              <p:cNvGrpSpPr/>
              <p:nvPr/>
            </p:nvGrpSpPr>
            <p:grpSpPr>
              <a:xfrm>
                <a:off x="5192823" y="2520358"/>
                <a:ext cx="545363" cy="545362"/>
                <a:chOff x="4671828" y="3051986"/>
                <a:chExt cx="545363" cy="545362"/>
              </a:xfrm>
            </p:grpSpPr>
            <p:pic>
              <p:nvPicPr>
                <p:cNvPr id="26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66"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6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9" name="Group 57"/>
              <p:cNvGrpSpPr/>
              <p:nvPr/>
            </p:nvGrpSpPr>
            <p:grpSpPr>
              <a:xfrm>
                <a:off x="5345223" y="2672758"/>
                <a:ext cx="545363" cy="545362"/>
                <a:chOff x="4671828" y="3051986"/>
                <a:chExt cx="545363" cy="545362"/>
              </a:xfrm>
            </p:grpSpPr>
            <p:pic>
              <p:nvPicPr>
                <p:cNvPr id="262"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6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64"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0" name="Group 61"/>
              <p:cNvGrpSpPr/>
              <p:nvPr/>
            </p:nvGrpSpPr>
            <p:grpSpPr>
              <a:xfrm>
                <a:off x="5497623" y="2825158"/>
                <a:ext cx="545363" cy="545362"/>
                <a:chOff x="4671828" y="3051986"/>
                <a:chExt cx="545363" cy="545362"/>
              </a:xfrm>
            </p:grpSpPr>
            <p:pic>
              <p:nvPicPr>
                <p:cNvPr id="25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60"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6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1" name="Group 65"/>
              <p:cNvGrpSpPr/>
              <p:nvPr/>
            </p:nvGrpSpPr>
            <p:grpSpPr>
              <a:xfrm>
                <a:off x="5522432" y="1829241"/>
                <a:ext cx="545363" cy="545362"/>
                <a:chOff x="4671828" y="3051986"/>
                <a:chExt cx="545363" cy="545362"/>
              </a:xfrm>
            </p:grpSpPr>
            <p:pic>
              <p:nvPicPr>
                <p:cNvPr id="256"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5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58"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2" name="Group 69"/>
              <p:cNvGrpSpPr/>
              <p:nvPr/>
            </p:nvGrpSpPr>
            <p:grpSpPr>
              <a:xfrm>
                <a:off x="5674832" y="1981641"/>
                <a:ext cx="545363" cy="545362"/>
                <a:chOff x="4671828" y="3051986"/>
                <a:chExt cx="545363" cy="545362"/>
              </a:xfrm>
            </p:grpSpPr>
            <p:pic>
              <p:nvPicPr>
                <p:cNvPr id="25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54"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5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3" name="Group 73"/>
              <p:cNvGrpSpPr/>
              <p:nvPr/>
            </p:nvGrpSpPr>
            <p:grpSpPr>
              <a:xfrm>
                <a:off x="5827232" y="2134041"/>
                <a:ext cx="545363" cy="545362"/>
                <a:chOff x="4671828" y="3051986"/>
                <a:chExt cx="545363" cy="545362"/>
              </a:xfrm>
            </p:grpSpPr>
            <p:pic>
              <p:nvPicPr>
                <p:cNvPr id="250"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5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52"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4" name="Group 77"/>
              <p:cNvGrpSpPr/>
              <p:nvPr/>
            </p:nvGrpSpPr>
            <p:grpSpPr>
              <a:xfrm>
                <a:off x="5979632" y="2286441"/>
                <a:ext cx="545363" cy="545362"/>
                <a:chOff x="4671828" y="3051986"/>
                <a:chExt cx="545363" cy="545362"/>
              </a:xfrm>
            </p:grpSpPr>
            <p:pic>
              <p:nvPicPr>
                <p:cNvPr id="24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48"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4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5" name="Group 81"/>
              <p:cNvGrpSpPr/>
              <p:nvPr/>
            </p:nvGrpSpPr>
            <p:grpSpPr>
              <a:xfrm>
                <a:off x="6132032" y="2438841"/>
                <a:ext cx="545363" cy="545362"/>
                <a:chOff x="4671828" y="3051986"/>
                <a:chExt cx="545363" cy="545362"/>
              </a:xfrm>
            </p:grpSpPr>
            <p:pic>
              <p:nvPicPr>
                <p:cNvPr id="244"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4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46"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6" name="Group 85"/>
              <p:cNvGrpSpPr/>
              <p:nvPr/>
            </p:nvGrpSpPr>
            <p:grpSpPr>
              <a:xfrm>
                <a:off x="6284432" y="2591241"/>
                <a:ext cx="545363" cy="545362"/>
                <a:chOff x="4671828" y="3051986"/>
                <a:chExt cx="545363" cy="545362"/>
              </a:xfrm>
            </p:grpSpPr>
            <p:pic>
              <p:nvPicPr>
                <p:cNvPr id="24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42"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4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7" name="Group 89"/>
              <p:cNvGrpSpPr/>
              <p:nvPr/>
            </p:nvGrpSpPr>
            <p:grpSpPr>
              <a:xfrm>
                <a:off x="6436832" y="2743641"/>
                <a:ext cx="545363" cy="545362"/>
                <a:chOff x="4671828" y="3051986"/>
                <a:chExt cx="545363" cy="545362"/>
              </a:xfrm>
            </p:grpSpPr>
            <p:pic>
              <p:nvPicPr>
                <p:cNvPr id="238"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3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40"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8" name="Group 93"/>
              <p:cNvGrpSpPr/>
              <p:nvPr/>
            </p:nvGrpSpPr>
            <p:grpSpPr>
              <a:xfrm>
                <a:off x="5650023" y="2977558"/>
                <a:ext cx="545363" cy="545362"/>
                <a:chOff x="4671828" y="3051986"/>
                <a:chExt cx="545363" cy="545362"/>
              </a:xfrm>
            </p:grpSpPr>
            <p:pic>
              <p:nvPicPr>
                <p:cNvPr id="23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36"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3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9" name="Group 97"/>
              <p:cNvGrpSpPr/>
              <p:nvPr/>
            </p:nvGrpSpPr>
            <p:grpSpPr>
              <a:xfrm>
                <a:off x="4980172" y="3339065"/>
                <a:ext cx="545363" cy="545362"/>
                <a:chOff x="4671828" y="3051986"/>
                <a:chExt cx="545363" cy="545362"/>
              </a:xfrm>
            </p:grpSpPr>
            <p:pic>
              <p:nvPicPr>
                <p:cNvPr id="232"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3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34"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grpSp>
          <p:nvGrpSpPr>
            <p:cNvPr id="30" name="Group 150"/>
            <p:cNvGrpSpPr/>
            <p:nvPr/>
          </p:nvGrpSpPr>
          <p:grpSpPr>
            <a:xfrm>
              <a:off x="7965259" y="3639882"/>
              <a:ext cx="1913361" cy="1088065"/>
              <a:chOff x="584791" y="4660605"/>
              <a:chExt cx="1435395" cy="1088065"/>
            </a:xfrm>
          </p:grpSpPr>
          <p:grpSp>
            <p:nvGrpSpPr>
              <p:cNvPr id="31" name="Group 109"/>
              <p:cNvGrpSpPr/>
              <p:nvPr/>
            </p:nvGrpSpPr>
            <p:grpSpPr>
              <a:xfrm>
                <a:off x="584791" y="4823638"/>
                <a:ext cx="326065" cy="315432"/>
                <a:chOff x="584791" y="4823638"/>
                <a:chExt cx="326065" cy="315432"/>
              </a:xfrm>
            </p:grpSpPr>
            <p:sp>
              <p:nvSpPr>
                <p:cNvPr id="208" name="Can 108"/>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09" name="Can 106"/>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10" name="Can 107"/>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24" name="Group 110"/>
              <p:cNvGrpSpPr/>
              <p:nvPr/>
            </p:nvGrpSpPr>
            <p:grpSpPr>
              <a:xfrm>
                <a:off x="737191" y="4976038"/>
                <a:ext cx="326065" cy="315432"/>
                <a:chOff x="584791" y="4823638"/>
                <a:chExt cx="326065" cy="315432"/>
              </a:xfrm>
            </p:grpSpPr>
            <p:sp>
              <p:nvSpPr>
                <p:cNvPr id="205" name="Can 111"/>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06" name="Can 112"/>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07" name="Can 206"/>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25" name="Group 114"/>
              <p:cNvGrpSpPr/>
              <p:nvPr/>
            </p:nvGrpSpPr>
            <p:grpSpPr>
              <a:xfrm>
                <a:off x="889591" y="5128438"/>
                <a:ext cx="326065" cy="315432"/>
                <a:chOff x="584791" y="4823638"/>
                <a:chExt cx="326065" cy="315432"/>
              </a:xfrm>
            </p:grpSpPr>
            <p:sp>
              <p:nvSpPr>
                <p:cNvPr id="202" name="Can 201"/>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03" name="Can 202"/>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04" name="Can 203"/>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26" name="Group 118"/>
              <p:cNvGrpSpPr/>
              <p:nvPr/>
            </p:nvGrpSpPr>
            <p:grpSpPr>
              <a:xfrm>
                <a:off x="1041991" y="5280838"/>
                <a:ext cx="326065" cy="315432"/>
                <a:chOff x="584791" y="4823638"/>
                <a:chExt cx="326065" cy="315432"/>
              </a:xfrm>
            </p:grpSpPr>
            <p:sp>
              <p:nvSpPr>
                <p:cNvPr id="199" name="Can 198"/>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00" name="Can 199"/>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01" name="Can 200"/>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27" name="Group 122"/>
              <p:cNvGrpSpPr/>
              <p:nvPr/>
            </p:nvGrpSpPr>
            <p:grpSpPr>
              <a:xfrm>
                <a:off x="1194391" y="5433238"/>
                <a:ext cx="326065" cy="315432"/>
                <a:chOff x="584791" y="4823638"/>
                <a:chExt cx="326065" cy="315432"/>
              </a:xfrm>
            </p:grpSpPr>
            <p:sp>
              <p:nvSpPr>
                <p:cNvPr id="196" name="Can 195"/>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197" name="Can 196"/>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198" name="Can 197"/>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28" name="Group 126"/>
              <p:cNvGrpSpPr/>
              <p:nvPr/>
            </p:nvGrpSpPr>
            <p:grpSpPr>
              <a:xfrm>
                <a:off x="932121" y="4660605"/>
                <a:ext cx="326065" cy="315432"/>
                <a:chOff x="584791" y="4823638"/>
                <a:chExt cx="326065" cy="315432"/>
              </a:xfrm>
            </p:grpSpPr>
            <p:sp>
              <p:nvSpPr>
                <p:cNvPr id="193" name="Can 192"/>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194" name="Can 193"/>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195" name="Can 194"/>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29" name="Group 130"/>
              <p:cNvGrpSpPr/>
              <p:nvPr/>
            </p:nvGrpSpPr>
            <p:grpSpPr>
              <a:xfrm>
                <a:off x="1084521" y="4813005"/>
                <a:ext cx="326065" cy="315432"/>
                <a:chOff x="584791" y="4823638"/>
                <a:chExt cx="326065" cy="315432"/>
              </a:xfrm>
            </p:grpSpPr>
            <p:sp>
              <p:nvSpPr>
                <p:cNvPr id="190" name="Can 189"/>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191" name="Can 190"/>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192" name="Can 191"/>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30" name="Group 134"/>
              <p:cNvGrpSpPr/>
              <p:nvPr/>
            </p:nvGrpSpPr>
            <p:grpSpPr>
              <a:xfrm>
                <a:off x="1236921" y="4965405"/>
                <a:ext cx="326065" cy="315432"/>
                <a:chOff x="584791" y="4823638"/>
                <a:chExt cx="326065" cy="315432"/>
              </a:xfrm>
            </p:grpSpPr>
            <p:sp>
              <p:nvSpPr>
                <p:cNvPr id="187" name="Can 186"/>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188" name="Can 187"/>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189" name="Can 188"/>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31" name="Group 138"/>
              <p:cNvGrpSpPr/>
              <p:nvPr/>
            </p:nvGrpSpPr>
            <p:grpSpPr>
              <a:xfrm>
                <a:off x="1389321" y="5117805"/>
                <a:ext cx="326065" cy="315432"/>
                <a:chOff x="584791" y="4823638"/>
                <a:chExt cx="326065" cy="315432"/>
              </a:xfrm>
            </p:grpSpPr>
            <p:sp>
              <p:nvSpPr>
                <p:cNvPr id="184" name="Can 183"/>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185" name="Can 184"/>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186" name="Can 185"/>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95" name="Group 142"/>
              <p:cNvGrpSpPr/>
              <p:nvPr/>
            </p:nvGrpSpPr>
            <p:grpSpPr>
              <a:xfrm>
                <a:off x="1541721" y="5270205"/>
                <a:ext cx="326065" cy="315432"/>
                <a:chOff x="584791" y="4823638"/>
                <a:chExt cx="326065" cy="315432"/>
              </a:xfrm>
            </p:grpSpPr>
            <p:sp>
              <p:nvSpPr>
                <p:cNvPr id="181" name="Can 180"/>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182" name="Can 181"/>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183" name="Can 182"/>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299" name="Group 146"/>
              <p:cNvGrpSpPr/>
              <p:nvPr/>
            </p:nvGrpSpPr>
            <p:grpSpPr>
              <a:xfrm>
                <a:off x="1694121" y="5422605"/>
                <a:ext cx="326065" cy="315432"/>
                <a:chOff x="584791" y="4823638"/>
                <a:chExt cx="326065" cy="315432"/>
              </a:xfrm>
            </p:grpSpPr>
            <p:sp>
              <p:nvSpPr>
                <p:cNvPr id="178" name="Can 177"/>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179" name="Can 178"/>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180" name="Can 179"/>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sp>
          <p:nvSpPr>
            <p:cNvPr id="164" name="Oval 163"/>
            <p:cNvSpPr/>
            <p:nvPr/>
          </p:nvSpPr>
          <p:spPr bwMode="auto">
            <a:xfrm>
              <a:off x="5073954" y="3019650"/>
              <a:ext cx="496059" cy="318977"/>
            </a:xfrm>
            <a:prstGeom prst="ellipse">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en-US" sz="8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LB</a:t>
              </a:r>
            </a:p>
          </p:txBody>
        </p:sp>
        <p:sp>
          <p:nvSpPr>
            <p:cNvPr id="165" name="Oval 164"/>
            <p:cNvSpPr/>
            <p:nvPr/>
          </p:nvSpPr>
          <p:spPr bwMode="auto">
            <a:xfrm>
              <a:off x="7374713" y="4245938"/>
              <a:ext cx="496059" cy="318977"/>
            </a:xfrm>
            <a:prstGeom prst="ellipse">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en-US" sz="8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LB</a:t>
              </a:r>
            </a:p>
          </p:txBody>
        </p:sp>
        <p:sp>
          <p:nvSpPr>
            <p:cNvPr id="166" name="Rounded Rectangle 165"/>
            <p:cNvSpPr/>
            <p:nvPr/>
          </p:nvSpPr>
          <p:spPr bwMode="auto">
            <a:xfrm>
              <a:off x="3557439" y="2009557"/>
              <a:ext cx="637787" cy="744279"/>
            </a:xfrm>
            <a:prstGeom prst="round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wordArtVert" wrap="square" lIns="121888" tIns="60944" rIns="121888" bIns="60944" numCol="1" rtlCol="0" anchor="ctr" anchorCtr="0" compatLnSpc="1">
              <a:prstTxWarp prst="textNoShape">
                <a:avLst/>
              </a:prstTxWarp>
            </a:bodyPr>
            <a:lstStyle/>
            <a:p>
              <a:pPr algn="ctr" defTabSz="1218535"/>
              <a:r>
                <a:rPr lang="en-US" sz="9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DNS</a:t>
              </a:r>
            </a:p>
          </p:txBody>
        </p:sp>
      </p:grpSp>
      <p:sp>
        <p:nvSpPr>
          <p:cNvPr id="2" name="Title 1"/>
          <p:cNvSpPr>
            <a:spLocks noGrp="1"/>
          </p:cNvSpPr>
          <p:nvPr>
            <p:ph type="title"/>
          </p:nvPr>
        </p:nvSpPr>
        <p:spPr/>
        <p:txBody>
          <a:bodyPr/>
          <a:lstStyle/>
          <a:p>
            <a:r>
              <a:rPr dirty="0" smtClean="0"/>
              <a:t>Service Scaling</a:t>
            </a:r>
            <a:endParaRPr lang="en-US" dirty="0"/>
          </a:p>
        </p:txBody>
      </p:sp>
      <p:sp>
        <p:nvSpPr>
          <p:cNvPr id="3" name="Rounded Rectangle 2"/>
          <p:cNvSpPr/>
          <p:nvPr/>
        </p:nvSpPr>
        <p:spPr bwMode="auto">
          <a:xfrm>
            <a:off x="353427" y="1167457"/>
            <a:ext cx="1113867" cy="788937"/>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en-US" sz="21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Your</a:t>
            </a:r>
          </a:p>
          <a:p>
            <a:pPr algn="ctr" defTabSz="1218535"/>
            <a:r>
              <a:rPr lang="en-US" sz="21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Service</a:t>
            </a:r>
          </a:p>
        </p:txBody>
      </p:sp>
      <p:grpSp>
        <p:nvGrpSpPr>
          <p:cNvPr id="308" name="Group 103"/>
          <p:cNvGrpSpPr/>
          <p:nvPr/>
        </p:nvGrpSpPr>
        <p:grpSpPr>
          <a:xfrm>
            <a:off x="3062178" y="4178598"/>
            <a:ext cx="1509823" cy="978195"/>
            <a:chOff x="3615070" y="5103628"/>
            <a:chExt cx="2115879" cy="1244009"/>
          </a:xfrm>
        </p:grpSpPr>
        <p:sp>
          <p:nvSpPr>
            <p:cNvPr id="103" name="Rounded Rectangle 102"/>
            <p:cNvSpPr/>
            <p:nvPr/>
          </p:nvSpPr>
          <p:spPr bwMode="auto">
            <a:xfrm>
              <a:off x="3615070" y="5103628"/>
              <a:ext cx="2115879" cy="1244009"/>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t" anchorCtr="0" compatLnSpc="1">
              <a:prstTxWarp prst="textNoShape">
                <a:avLst/>
              </a:prstTxWarp>
            </a:bodyPr>
            <a:lstStyle/>
            <a:p>
              <a:pPr algn="r" defTabSz="1218535"/>
              <a:r>
                <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Fabric</a:t>
              </a:r>
            </a:p>
            <a:p>
              <a:pPr algn="r" defTabSz="1218535"/>
              <a:r>
                <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Controller</a:t>
              </a:r>
            </a:p>
          </p:txBody>
        </p:sp>
        <p:pic>
          <p:nvPicPr>
            <p:cNvPr id="1027" name="Picture 3" descr="C:\Users\daiken\AppData\Local\Microsoft\Windows\Temporary Internet Files\Content.IE5\KU64B59Z\MCBD05199_0000[1].wmf"/>
            <p:cNvPicPr>
              <a:picLocks noChangeAspect="1" noChangeArrowheads="1"/>
            </p:cNvPicPr>
            <p:nvPr/>
          </p:nvPicPr>
          <p:blipFill>
            <a:blip r:embed="rId7"/>
            <a:srcRect/>
            <a:stretch>
              <a:fillRect/>
            </a:stretch>
          </p:blipFill>
          <p:spPr bwMode="auto">
            <a:xfrm>
              <a:off x="3723353" y="5248941"/>
              <a:ext cx="554187" cy="471375"/>
            </a:xfrm>
            <a:prstGeom prst="rect">
              <a:avLst/>
            </a:prstGeom>
            <a:noFill/>
          </p:spPr>
        </p:pic>
      </p:grpSp>
      <p:sp>
        <p:nvSpPr>
          <p:cNvPr id="106" name="Rounded Rectangle 105"/>
          <p:cNvSpPr/>
          <p:nvPr/>
        </p:nvSpPr>
        <p:spPr bwMode="auto">
          <a:xfrm>
            <a:off x="733647" y="3561907"/>
            <a:ext cx="1297172" cy="800368"/>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en-US" sz="14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Web Portal</a:t>
            </a:r>
          </a:p>
          <a:p>
            <a:pPr algn="ctr" defTabSz="1218535"/>
            <a:r>
              <a:rPr lang="en-US" sz="14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(API)</a:t>
            </a:r>
          </a:p>
        </p:txBody>
      </p:sp>
      <p:sp>
        <p:nvSpPr>
          <p:cNvPr id="143" name="Rounded Rectangle 142"/>
          <p:cNvSpPr/>
          <p:nvPr/>
        </p:nvSpPr>
        <p:spPr bwMode="auto">
          <a:xfrm>
            <a:off x="4611376" y="2797375"/>
            <a:ext cx="790670" cy="61865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en-US" sz="12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Service</a:t>
            </a:r>
          </a:p>
        </p:txBody>
      </p:sp>
      <p:sp>
        <p:nvSpPr>
          <p:cNvPr id="152" name="Rounded Rectangle 151"/>
          <p:cNvSpPr/>
          <p:nvPr/>
        </p:nvSpPr>
        <p:spPr bwMode="auto">
          <a:xfrm>
            <a:off x="4658007" y="1969128"/>
            <a:ext cx="790670" cy="61865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en-US" sz="12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Service</a:t>
            </a:r>
          </a:p>
        </p:txBody>
      </p:sp>
      <p:sp>
        <p:nvSpPr>
          <p:cNvPr id="153" name="Rounded Rectangle 152"/>
          <p:cNvSpPr/>
          <p:nvPr/>
        </p:nvSpPr>
        <p:spPr bwMode="auto">
          <a:xfrm>
            <a:off x="6160883" y="2403695"/>
            <a:ext cx="790670" cy="61865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en-US" sz="12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Service</a:t>
            </a:r>
          </a:p>
        </p:txBody>
      </p:sp>
      <p:sp>
        <p:nvSpPr>
          <p:cNvPr id="157" name="Rounded Rectangle 156"/>
          <p:cNvSpPr/>
          <p:nvPr/>
        </p:nvSpPr>
        <p:spPr bwMode="auto">
          <a:xfrm>
            <a:off x="2424822" y="4633869"/>
            <a:ext cx="843480" cy="589985"/>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en-US" sz="16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Model</a:t>
            </a:r>
          </a:p>
        </p:txBody>
      </p:sp>
      <p:sp>
        <p:nvSpPr>
          <p:cNvPr id="160" name="Rounded Rectangle 159"/>
          <p:cNvSpPr/>
          <p:nvPr/>
        </p:nvSpPr>
        <p:spPr bwMode="auto">
          <a:xfrm>
            <a:off x="5445659" y="2974063"/>
            <a:ext cx="790670" cy="61865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en-US" sz="11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Service</a:t>
            </a:r>
          </a:p>
        </p:txBody>
      </p:sp>
      <p:sp>
        <p:nvSpPr>
          <p:cNvPr id="163" name="Rounded Rectangle 162"/>
          <p:cNvSpPr/>
          <p:nvPr/>
        </p:nvSpPr>
        <p:spPr bwMode="auto">
          <a:xfrm>
            <a:off x="5537499" y="1525422"/>
            <a:ext cx="790670" cy="61865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en-US" sz="12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Service</a:t>
            </a:r>
          </a:p>
        </p:txBody>
      </p:sp>
      <p:sp>
        <p:nvSpPr>
          <p:cNvPr id="167" name="Rounded Rectangle 166"/>
          <p:cNvSpPr/>
          <p:nvPr/>
        </p:nvSpPr>
        <p:spPr bwMode="auto">
          <a:xfrm>
            <a:off x="3963676" y="2334315"/>
            <a:ext cx="790670" cy="61865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en-US" sz="12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Service</a:t>
            </a:r>
          </a:p>
        </p:txBody>
      </p:sp>
      <p:sp>
        <p:nvSpPr>
          <p:cNvPr id="168" name="Rounded Rectangle 167"/>
          <p:cNvSpPr/>
          <p:nvPr/>
        </p:nvSpPr>
        <p:spPr bwMode="auto">
          <a:xfrm>
            <a:off x="5581461" y="2167261"/>
            <a:ext cx="790670" cy="61865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en-US" sz="12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Service</a:t>
            </a:r>
          </a:p>
        </p:txBody>
      </p:sp>
      <p:sp>
        <p:nvSpPr>
          <p:cNvPr id="169" name="Rounded Rectangle 168"/>
          <p:cNvSpPr/>
          <p:nvPr/>
        </p:nvSpPr>
        <p:spPr bwMode="auto">
          <a:xfrm>
            <a:off x="4895660" y="3477314"/>
            <a:ext cx="790670" cy="61865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en-US" sz="12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rPr>
              <a:t>Service</a:t>
            </a:r>
          </a:p>
        </p:txBody>
      </p:sp>
    </p:spTree>
    <p:extLst>
      <p:ext uri="{BB962C8B-B14F-4D97-AF65-F5344CB8AC3E}">
        <p14:creationId xmlns:p14="http://schemas.microsoft.com/office/powerpoint/2010/main" val="133318227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ccel="50000" decel="50000" autoRev="1" fill="hold" grpId="0" nodeType="clickEffect">
                                  <p:stCondLst>
                                    <p:cond delay="0"/>
                                  </p:stCondLst>
                                  <p:childTnLst>
                                    <p:animScale>
                                      <p:cBhvr>
                                        <p:cTn id="6" dur="500" fill="hold"/>
                                        <p:tgtEl>
                                          <p:spTgt spid="106"/>
                                        </p:tgtEl>
                                      </p:cBhvr>
                                      <p:by x="150000" y="150000"/>
                                    </p:animScale>
                                  </p:childTnLst>
                                </p:cTn>
                              </p:par>
                            </p:childTnLst>
                          </p:cTn>
                        </p:par>
                        <p:par>
                          <p:cTn id="7" fill="hold">
                            <p:stCondLst>
                              <p:cond delay="1000"/>
                            </p:stCondLst>
                            <p:childTnLst>
                              <p:par>
                                <p:cTn id="8" presetID="53" presetClass="entr" presetSubtype="0" fill="hold" grpId="0" nodeType="afterEffect">
                                  <p:stCondLst>
                                    <p:cond delay="0"/>
                                  </p:stCondLst>
                                  <p:childTnLst>
                                    <p:set>
                                      <p:cBhvr>
                                        <p:cTn id="9" dur="1" fill="hold">
                                          <p:stCondLst>
                                            <p:cond delay="0"/>
                                          </p:stCondLst>
                                        </p:cTn>
                                        <p:tgtEl>
                                          <p:spTgt spid="160"/>
                                        </p:tgtEl>
                                        <p:attrNameLst>
                                          <p:attrName>style.visibility</p:attrName>
                                        </p:attrNameLst>
                                      </p:cBhvr>
                                      <p:to>
                                        <p:strVal val="visible"/>
                                      </p:to>
                                    </p:set>
                                    <p:anim calcmode="lin" valueType="num">
                                      <p:cBhvr>
                                        <p:cTn id="10" dur="500" fill="hold"/>
                                        <p:tgtEl>
                                          <p:spTgt spid="160"/>
                                        </p:tgtEl>
                                        <p:attrNameLst>
                                          <p:attrName>ppt_w</p:attrName>
                                        </p:attrNameLst>
                                      </p:cBhvr>
                                      <p:tavLst>
                                        <p:tav tm="0">
                                          <p:val>
                                            <p:fltVal val="0"/>
                                          </p:val>
                                        </p:tav>
                                        <p:tav tm="100000">
                                          <p:val>
                                            <p:strVal val="#ppt_w"/>
                                          </p:val>
                                        </p:tav>
                                      </p:tavLst>
                                    </p:anim>
                                    <p:anim calcmode="lin" valueType="num">
                                      <p:cBhvr>
                                        <p:cTn id="11" dur="500" fill="hold"/>
                                        <p:tgtEl>
                                          <p:spTgt spid="160"/>
                                        </p:tgtEl>
                                        <p:attrNameLst>
                                          <p:attrName>ppt_h</p:attrName>
                                        </p:attrNameLst>
                                      </p:cBhvr>
                                      <p:tavLst>
                                        <p:tav tm="0">
                                          <p:val>
                                            <p:fltVal val="0"/>
                                          </p:val>
                                        </p:tav>
                                        <p:tav tm="100000">
                                          <p:val>
                                            <p:strVal val="#ppt_h"/>
                                          </p:val>
                                        </p:tav>
                                      </p:tavLst>
                                    </p:anim>
                                    <p:animEffect transition="in" filter="fade">
                                      <p:cBhvr>
                                        <p:cTn id="12" dur="500"/>
                                        <p:tgtEl>
                                          <p:spTgt spid="160"/>
                                        </p:tgtEl>
                                      </p:cBhvr>
                                    </p:animEffect>
                                  </p:childTnLst>
                                </p:cTn>
                              </p:par>
                            </p:childTnLst>
                          </p:cTn>
                        </p:par>
                        <p:par>
                          <p:cTn id="13" fill="hold">
                            <p:stCondLst>
                              <p:cond delay="1500"/>
                            </p:stCondLst>
                            <p:childTnLst>
                              <p:par>
                                <p:cTn id="14" presetID="10" presetClass="entr" presetSubtype="0" fill="hold" grpId="0" nodeType="afterEffect">
                                  <p:stCondLst>
                                    <p:cond delay="0"/>
                                  </p:stCondLst>
                                  <p:childTnLst>
                                    <p:set>
                                      <p:cBhvr>
                                        <p:cTn id="15" dur="1" fill="hold">
                                          <p:stCondLst>
                                            <p:cond delay="0"/>
                                          </p:stCondLst>
                                        </p:cTn>
                                        <p:tgtEl>
                                          <p:spTgt spid="143"/>
                                        </p:tgtEl>
                                        <p:attrNameLst>
                                          <p:attrName>style.visibility</p:attrName>
                                        </p:attrNameLst>
                                      </p:cBhvr>
                                      <p:to>
                                        <p:strVal val="visible"/>
                                      </p:to>
                                    </p:set>
                                    <p:animEffect transition="in" filter="fade">
                                      <p:cBhvr>
                                        <p:cTn id="16" dur="500"/>
                                        <p:tgtEl>
                                          <p:spTgt spid="143"/>
                                        </p:tgtEl>
                                      </p:cBhvr>
                                    </p:animEffect>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167"/>
                                        </p:tgtEl>
                                        <p:attrNameLst>
                                          <p:attrName>style.visibility</p:attrName>
                                        </p:attrNameLst>
                                      </p:cBhvr>
                                      <p:to>
                                        <p:strVal val="visible"/>
                                      </p:to>
                                    </p:set>
                                    <p:animEffect transition="in" filter="fade">
                                      <p:cBhvr>
                                        <p:cTn id="20" dur="500"/>
                                        <p:tgtEl>
                                          <p:spTgt spid="167"/>
                                        </p:tgtEl>
                                      </p:cBhvr>
                                    </p:animEffect>
                                  </p:childTnLst>
                                </p:cTn>
                              </p:par>
                            </p:childTnLst>
                          </p:cTn>
                        </p:par>
                        <p:par>
                          <p:cTn id="21" fill="hold">
                            <p:stCondLst>
                              <p:cond delay="2500"/>
                            </p:stCondLst>
                            <p:childTnLst>
                              <p:par>
                                <p:cTn id="22" presetID="10" presetClass="entr" presetSubtype="0" fill="hold" grpId="0" nodeType="afterEffect">
                                  <p:stCondLst>
                                    <p:cond delay="0"/>
                                  </p:stCondLst>
                                  <p:childTnLst>
                                    <p:set>
                                      <p:cBhvr>
                                        <p:cTn id="23" dur="1" fill="hold">
                                          <p:stCondLst>
                                            <p:cond delay="0"/>
                                          </p:stCondLst>
                                        </p:cTn>
                                        <p:tgtEl>
                                          <p:spTgt spid="169"/>
                                        </p:tgtEl>
                                        <p:attrNameLst>
                                          <p:attrName>style.visibility</p:attrName>
                                        </p:attrNameLst>
                                      </p:cBhvr>
                                      <p:to>
                                        <p:strVal val="visible"/>
                                      </p:to>
                                    </p:set>
                                    <p:animEffect transition="in" filter="fade">
                                      <p:cBhvr>
                                        <p:cTn id="24" dur="500"/>
                                        <p:tgtEl>
                                          <p:spTgt spid="169"/>
                                        </p:tgtEl>
                                      </p:cBhvr>
                                    </p:animEffect>
                                  </p:childTnLst>
                                </p:cTn>
                              </p:par>
                            </p:childTnLst>
                          </p:cTn>
                        </p:par>
                        <p:par>
                          <p:cTn id="25" fill="hold">
                            <p:stCondLst>
                              <p:cond delay="3000"/>
                            </p:stCondLst>
                            <p:childTnLst>
                              <p:par>
                                <p:cTn id="26" presetID="10" presetClass="entr" presetSubtype="0" fill="hold" grpId="0" nodeType="afterEffect">
                                  <p:stCondLst>
                                    <p:cond delay="0"/>
                                  </p:stCondLst>
                                  <p:childTnLst>
                                    <p:set>
                                      <p:cBhvr>
                                        <p:cTn id="27" dur="1" fill="hold">
                                          <p:stCondLst>
                                            <p:cond delay="0"/>
                                          </p:stCondLst>
                                        </p:cTn>
                                        <p:tgtEl>
                                          <p:spTgt spid="168"/>
                                        </p:tgtEl>
                                        <p:attrNameLst>
                                          <p:attrName>style.visibility</p:attrName>
                                        </p:attrNameLst>
                                      </p:cBhvr>
                                      <p:to>
                                        <p:strVal val="visible"/>
                                      </p:to>
                                    </p:set>
                                    <p:animEffect transition="in" filter="fade">
                                      <p:cBhvr>
                                        <p:cTn id="28" dur="500"/>
                                        <p:tgtEl>
                                          <p:spTgt spid="168"/>
                                        </p:tgtEl>
                                      </p:cBhvr>
                                    </p:animEffect>
                                  </p:childTnLst>
                                </p:cTn>
                              </p:par>
                            </p:childTnLst>
                          </p:cTn>
                        </p:par>
                        <p:par>
                          <p:cTn id="29" fill="hold">
                            <p:stCondLst>
                              <p:cond delay="3500"/>
                            </p:stCondLst>
                            <p:childTnLst>
                              <p:par>
                                <p:cTn id="30" presetID="10" presetClass="entr" presetSubtype="0" fill="hold" grpId="0" nodeType="afterEffect">
                                  <p:stCondLst>
                                    <p:cond delay="0"/>
                                  </p:stCondLst>
                                  <p:childTnLst>
                                    <p:set>
                                      <p:cBhvr>
                                        <p:cTn id="31" dur="1" fill="hold">
                                          <p:stCondLst>
                                            <p:cond delay="0"/>
                                          </p:stCondLst>
                                        </p:cTn>
                                        <p:tgtEl>
                                          <p:spTgt spid="163"/>
                                        </p:tgtEl>
                                        <p:attrNameLst>
                                          <p:attrName>style.visibility</p:attrName>
                                        </p:attrNameLst>
                                      </p:cBhvr>
                                      <p:to>
                                        <p:strVal val="visible"/>
                                      </p:to>
                                    </p:set>
                                    <p:animEffect transition="in" filter="fade">
                                      <p:cBhvr>
                                        <p:cTn id="32" dur="500"/>
                                        <p:tgtEl>
                                          <p:spTgt spid="163"/>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mph" presetSubtype="0" accel="50000" decel="50000" autoRev="1" fill="hold" grpId="1" nodeType="clickEffect">
                                  <p:stCondLst>
                                    <p:cond delay="0"/>
                                  </p:stCondLst>
                                  <p:childTnLst>
                                    <p:animScale>
                                      <p:cBhvr>
                                        <p:cTn id="36" dur="500" fill="hold"/>
                                        <p:tgtEl>
                                          <p:spTgt spid="106"/>
                                        </p:tgtEl>
                                      </p:cBhvr>
                                      <p:by x="150000" y="150000"/>
                                    </p:animScale>
                                  </p:childTnLst>
                                </p:cTn>
                              </p:par>
                            </p:childTnLst>
                          </p:cTn>
                        </p:par>
                        <p:par>
                          <p:cTn id="37" fill="hold">
                            <p:stCondLst>
                              <p:cond delay="1000"/>
                            </p:stCondLst>
                            <p:childTnLst>
                              <p:par>
                                <p:cTn id="38" presetID="10" presetClass="exit" presetSubtype="0" fill="hold" grpId="0" nodeType="afterEffect">
                                  <p:stCondLst>
                                    <p:cond delay="0"/>
                                  </p:stCondLst>
                                  <p:childTnLst>
                                    <p:animEffect transition="out" filter="fade">
                                      <p:cBhvr>
                                        <p:cTn id="39" dur="500"/>
                                        <p:tgtEl>
                                          <p:spTgt spid="152"/>
                                        </p:tgtEl>
                                      </p:cBhvr>
                                    </p:animEffect>
                                    <p:set>
                                      <p:cBhvr>
                                        <p:cTn id="40" dur="1" fill="hold">
                                          <p:stCondLst>
                                            <p:cond delay="499"/>
                                          </p:stCondLst>
                                        </p:cTn>
                                        <p:tgtEl>
                                          <p:spTgt spid="152"/>
                                        </p:tgtEl>
                                        <p:attrNameLst>
                                          <p:attrName>style.visibility</p:attrName>
                                        </p:attrNameLst>
                                      </p:cBhvr>
                                      <p:to>
                                        <p:strVal val="hidden"/>
                                      </p:to>
                                    </p:set>
                                  </p:childTnLst>
                                </p:cTn>
                              </p:par>
                            </p:childTnLst>
                          </p:cTn>
                        </p:par>
                        <p:par>
                          <p:cTn id="41" fill="hold">
                            <p:stCondLst>
                              <p:cond delay="1500"/>
                            </p:stCondLst>
                            <p:childTnLst>
                              <p:par>
                                <p:cTn id="42" presetID="10" presetClass="exit" presetSubtype="0" fill="hold" grpId="1" nodeType="afterEffect">
                                  <p:stCondLst>
                                    <p:cond delay="0"/>
                                  </p:stCondLst>
                                  <p:childTnLst>
                                    <p:animEffect transition="out" filter="fade">
                                      <p:cBhvr>
                                        <p:cTn id="43" dur="500"/>
                                        <p:tgtEl>
                                          <p:spTgt spid="168"/>
                                        </p:tgtEl>
                                      </p:cBhvr>
                                    </p:animEffect>
                                    <p:set>
                                      <p:cBhvr>
                                        <p:cTn id="44" dur="1" fill="hold">
                                          <p:stCondLst>
                                            <p:cond delay="499"/>
                                          </p:stCondLst>
                                        </p:cTn>
                                        <p:tgtEl>
                                          <p:spTgt spid="168"/>
                                        </p:tgtEl>
                                        <p:attrNameLst>
                                          <p:attrName>style.visibility</p:attrName>
                                        </p:attrNameLst>
                                      </p:cBhvr>
                                      <p:to>
                                        <p:strVal val="hidden"/>
                                      </p:to>
                                    </p:set>
                                  </p:childTnLst>
                                </p:cTn>
                              </p:par>
                            </p:childTnLst>
                          </p:cTn>
                        </p:par>
                        <p:par>
                          <p:cTn id="45" fill="hold">
                            <p:stCondLst>
                              <p:cond delay="2000"/>
                            </p:stCondLst>
                            <p:childTnLst>
                              <p:par>
                                <p:cTn id="46" presetID="10" presetClass="exit" presetSubtype="0" fill="hold" grpId="0" nodeType="afterEffect">
                                  <p:stCondLst>
                                    <p:cond delay="0"/>
                                  </p:stCondLst>
                                  <p:childTnLst>
                                    <p:animEffect transition="out" filter="fade">
                                      <p:cBhvr>
                                        <p:cTn id="47" dur="500"/>
                                        <p:tgtEl>
                                          <p:spTgt spid="153"/>
                                        </p:tgtEl>
                                      </p:cBhvr>
                                    </p:animEffect>
                                    <p:set>
                                      <p:cBhvr>
                                        <p:cTn id="48" dur="1" fill="hold">
                                          <p:stCondLst>
                                            <p:cond delay="499"/>
                                          </p:stCondLst>
                                        </p:cTn>
                                        <p:tgtEl>
                                          <p:spTgt spid="153"/>
                                        </p:tgtEl>
                                        <p:attrNameLst>
                                          <p:attrName>style.visibility</p:attrName>
                                        </p:attrNameLst>
                                      </p:cBhvr>
                                      <p:to>
                                        <p:strVal val="hidden"/>
                                      </p:to>
                                    </p:set>
                                  </p:childTnLst>
                                </p:cTn>
                              </p:par>
                            </p:childTnLst>
                          </p:cTn>
                        </p:par>
                        <p:par>
                          <p:cTn id="49" fill="hold">
                            <p:stCondLst>
                              <p:cond delay="2500"/>
                            </p:stCondLst>
                            <p:childTnLst>
                              <p:par>
                                <p:cTn id="50" presetID="10" presetClass="exit" presetSubtype="0" fill="hold" grpId="1" nodeType="afterEffect">
                                  <p:stCondLst>
                                    <p:cond delay="0"/>
                                  </p:stCondLst>
                                  <p:childTnLst>
                                    <p:animEffect transition="out" filter="fade">
                                      <p:cBhvr>
                                        <p:cTn id="51" dur="500"/>
                                        <p:tgtEl>
                                          <p:spTgt spid="160"/>
                                        </p:tgtEl>
                                      </p:cBhvr>
                                    </p:animEffect>
                                    <p:set>
                                      <p:cBhvr>
                                        <p:cTn id="52" dur="1" fill="hold">
                                          <p:stCondLst>
                                            <p:cond delay="499"/>
                                          </p:stCondLst>
                                        </p:cTn>
                                        <p:tgtEl>
                                          <p:spTgt spid="160"/>
                                        </p:tgtEl>
                                        <p:attrNameLst>
                                          <p:attrName>style.visibility</p:attrName>
                                        </p:attrNameLst>
                                      </p:cBhvr>
                                      <p:to>
                                        <p:strVal val="hidden"/>
                                      </p:to>
                                    </p:set>
                                  </p:childTnLst>
                                </p:cTn>
                              </p:par>
                            </p:childTnLst>
                          </p:cTn>
                        </p:par>
                        <p:par>
                          <p:cTn id="53" fill="hold">
                            <p:stCondLst>
                              <p:cond delay="3000"/>
                            </p:stCondLst>
                            <p:childTnLst>
                              <p:par>
                                <p:cTn id="54" presetID="10" presetClass="exit" presetSubtype="0" fill="hold" grpId="1" nodeType="afterEffect">
                                  <p:stCondLst>
                                    <p:cond delay="0"/>
                                  </p:stCondLst>
                                  <p:childTnLst>
                                    <p:animEffect transition="out" filter="fade">
                                      <p:cBhvr>
                                        <p:cTn id="55" dur="500"/>
                                        <p:tgtEl>
                                          <p:spTgt spid="143"/>
                                        </p:tgtEl>
                                      </p:cBhvr>
                                    </p:animEffect>
                                    <p:set>
                                      <p:cBhvr>
                                        <p:cTn id="56" dur="1" fill="hold">
                                          <p:stCondLst>
                                            <p:cond delay="499"/>
                                          </p:stCondLst>
                                        </p:cTn>
                                        <p:tgtEl>
                                          <p:spTgt spid="1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6" grpId="1" animBg="1"/>
      <p:bldP spid="143" grpId="0" animBg="1"/>
      <p:bldP spid="143" grpId="1" animBg="1"/>
      <p:bldP spid="152" grpId="0" animBg="1"/>
      <p:bldP spid="153" grpId="0" animBg="1"/>
      <p:bldP spid="160" grpId="0" animBg="1"/>
      <p:bldP spid="160" grpId="1" animBg="1"/>
      <p:bldP spid="163" grpId="0" animBg="1"/>
      <p:bldP spid="167" grpId="0" animBg="1"/>
      <p:bldP spid="168" grpId="0" animBg="1"/>
      <p:bldP spid="168" grpId="1" animBg="1"/>
      <p:bldP spid="169" grpId="0" animBg="1"/>
    </p:bldLst>
  </p:timing>
</p:sld>
</file>

<file path=ppt/theme/theme1.xml><?xml version="1.0" encoding="utf-8"?>
<a:theme xmlns:a="http://schemas.openxmlformats.org/drawingml/2006/main" name="TR9_Breakout_ChalkTalk_template">
  <a:themeElements>
    <a:clrScheme name="Custom 5">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2570A3" mc:Ignorable=""/>
      </a:dk2>
      <a:lt2>
        <a:srgbClr xmlns:mc="http://schemas.openxmlformats.org/markup-compatibility/2006" xmlns:a14="http://schemas.microsoft.com/office/drawing/2010/main" val="FFE784" mc:Ignorable=""/>
      </a:lt2>
      <a:accent1>
        <a:srgbClr xmlns:mc="http://schemas.openxmlformats.org/markup-compatibility/2006" xmlns:a14="http://schemas.microsoft.com/office/drawing/2010/main" val="3A94D2" mc:Ignorable=""/>
      </a:accent1>
      <a:accent2>
        <a:srgbClr xmlns:mc="http://schemas.openxmlformats.org/markup-compatibility/2006" xmlns:a14="http://schemas.microsoft.com/office/drawing/2010/main" val="F38C37" mc:Ignorable=""/>
      </a:accent2>
      <a:accent3>
        <a:srgbClr xmlns:mc="http://schemas.openxmlformats.org/markup-compatibility/2006" xmlns:a14="http://schemas.microsoft.com/office/drawing/2010/main" val="8CA923" mc:Ignorable=""/>
      </a:accent3>
      <a:accent4>
        <a:srgbClr xmlns:mc="http://schemas.openxmlformats.org/markup-compatibility/2006" xmlns:a14="http://schemas.microsoft.com/office/drawing/2010/main" val="FED45C" mc:Ignorable=""/>
      </a:accent4>
      <a:accent5>
        <a:srgbClr xmlns:mc="http://schemas.openxmlformats.org/markup-compatibility/2006" xmlns:a14="http://schemas.microsoft.com/office/drawing/2010/main" val="8557C9" mc:Ignorable=""/>
      </a:accent5>
      <a:accent6>
        <a:srgbClr xmlns:mc="http://schemas.openxmlformats.org/markup-compatibility/2006" xmlns:a14="http://schemas.microsoft.com/office/drawing/2010/main" val="274085" mc:Ignorable=""/>
      </a:accent6>
      <a:hlink>
        <a:srgbClr xmlns:mc="http://schemas.openxmlformats.org/markup-compatibility/2006" xmlns:a14="http://schemas.microsoft.com/office/drawing/2010/main" val="FED45C" mc:Ignorable=""/>
      </a:hlink>
      <a:folHlink>
        <a:srgbClr xmlns:mc="http://schemas.openxmlformats.org/markup-compatibility/2006" xmlns:a14="http://schemas.microsoft.com/office/drawing/2010/main" val="3A94D2" mc:Ignorable=""/>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xmlns:mc="http://schemas.openxmlformats.org/markup-compatibility/2006" xmlns:a14="http://schemas.microsoft.com/office/drawing/2010/main" val="000000" mc:Ignorable="">
                <a:alpha val="40000"/>
              </a:srgbClr>
            </a:outerShdw>
          </a:effectLst>
        </a:effectStyle>
        <a:effectStyle>
          <a:effectLst>
            <a:outerShdw blurRad="65500" dist="38100" dir="5400000" rotWithShape="0">
              <a:srgbClr xmlns:mc="http://schemas.openxmlformats.org/markup-compatibility/2006" xmlns:a14="http://schemas.microsoft.com/office/drawing/2010/main" val="000000" mc:Ignorable="">
                <a:alpha val="40000"/>
              </a:srgbClr>
            </a:outerShdw>
          </a:effectLst>
        </a:effectStyle>
        <a:effectStyle>
          <a:effectLst>
            <a:outerShdw blurRad="65500" dist="38100" dir="5400000" rotWithShape="0">
              <a:srgbClr xmlns:mc="http://schemas.openxmlformats.org/markup-compatibility/2006" xmlns:a14="http://schemas.microsoft.com/office/drawing/2010/main" val="000000" mc:Ignorable="">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400" dirty="0" smtClean="0">
            <a:solidFill>
              <a:schemeClr val="tx1"/>
            </a:solidFill>
          </a:defRPr>
        </a:defPPr>
      </a:lstStyle>
      <a:style>
        <a:lnRef idx="0">
          <a:schemeClr val="accent1"/>
        </a:lnRef>
        <a:fillRef idx="3">
          <a:schemeClr val="accent1"/>
        </a:fillRef>
        <a:effectRef idx="3">
          <a:schemeClr val="accent1"/>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TechReady9">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B14717" mc:Ignorable=""/>
      </a:dk2>
      <a:lt2>
        <a:srgbClr xmlns:mc="http://schemas.openxmlformats.org/markup-compatibility/2006" xmlns:a14="http://schemas.microsoft.com/office/drawing/2010/main" val="FFE784" mc:Ignorable=""/>
      </a:lt2>
      <a:accent1>
        <a:srgbClr xmlns:mc="http://schemas.openxmlformats.org/markup-compatibility/2006" xmlns:a14="http://schemas.microsoft.com/office/drawing/2010/main" val="3A94D2" mc:Ignorable=""/>
      </a:accent1>
      <a:accent2>
        <a:srgbClr xmlns:mc="http://schemas.openxmlformats.org/markup-compatibility/2006" xmlns:a14="http://schemas.microsoft.com/office/drawing/2010/main" val="F38C37" mc:Ignorable=""/>
      </a:accent2>
      <a:accent3>
        <a:srgbClr xmlns:mc="http://schemas.openxmlformats.org/markup-compatibility/2006" xmlns:a14="http://schemas.microsoft.com/office/drawing/2010/main" val="8CA923" mc:Ignorable=""/>
      </a:accent3>
      <a:accent4>
        <a:srgbClr xmlns:mc="http://schemas.openxmlformats.org/markup-compatibility/2006" xmlns:a14="http://schemas.microsoft.com/office/drawing/2010/main" val="FED45C" mc:Ignorable=""/>
      </a:accent4>
      <a:accent5>
        <a:srgbClr xmlns:mc="http://schemas.openxmlformats.org/markup-compatibility/2006" xmlns:a14="http://schemas.microsoft.com/office/drawing/2010/main" val="8557C9" mc:Ignorable=""/>
      </a:accent5>
      <a:accent6>
        <a:srgbClr xmlns:mc="http://schemas.openxmlformats.org/markup-compatibility/2006" xmlns:a14="http://schemas.microsoft.com/office/drawing/2010/main" val="274085" mc:Ignorable=""/>
      </a:accent6>
      <a:hlink>
        <a:srgbClr xmlns:mc="http://schemas.openxmlformats.org/markup-compatibility/2006" xmlns:a14="http://schemas.microsoft.com/office/drawing/2010/main" val="FED45C" mc:Ignorable=""/>
      </a:hlink>
      <a:folHlink>
        <a:srgbClr xmlns:mc="http://schemas.openxmlformats.org/markup-compatibility/2006" xmlns:a14="http://schemas.microsoft.com/office/drawing/2010/main" val="3A94D2" mc:Ignorable=""/>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xmlns:mc="http://schemas.openxmlformats.org/markup-compatibility/2006" xmlns:a14="http://schemas.microsoft.com/office/drawing/2010/main" val="000000" mc:Ignorable="">
                <a:alpha val="43137"/>
              </a:srgbClr>
            </a:outerShdw>
          </a:effectLst>
        </a:effectStyle>
        <a:effectStyle>
          <a:effectLst>
            <a:outerShdw blurRad="50800" dist="38100" dir="5400000" rotWithShape="0">
              <a:srgbClr xmlns:mc="http://schemas.openxmlformats.org/markup-compatibility/2006" xmlns:a14="http://schemas.microsoft.com/office/drawing/2010/main" val="000000" mc:Ignorable="">
                <a:alpha val="43137"/>
              </a:srgbClr>
            </a:outerShdw>
          </a:effectLst>
        </a:effectStyle>
        <a:effectStyle>
          <a:effectLst>
            <a:outerShdw blurRad="50800" dist="38100" dir="5400000" rotWithShape="0">
              <a:srgbClr xmlns:mc="http://schemas.openxmlformats.org/markup-compatibility/2006" xmlns:a14="http://schemas.microsoft.com/office/drawing/2010/main" val="000000" mc:Ignorable="">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TechEd2008_Dev_4-3 (2)">
  <a:themeElements>
    <a:clrScheme name="TechEd 2008 Developer">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5F5F5F" mc:Ignorable=""/>
      </a:dk2>
      <a:lt2>
        <a:srgbClr xmlns:mc="http://schemas.openxmlformats.org/markup-compatibility/2006" xmlns:a14="http://schemas.microsoft.com/office/drawing/2010/main" val="F2803A" mc:Ignorable=""/>
      </a:lt2>
      <a:accent1>
        <a:srgbClr xmlns:mc="http://schemas.openxmlformats.org/markup-compatibility/2006" xmlns:a14="http://schemas.microsoft.com/office/drawing/2010/main" val="FFC000" mc:Ignorable=""/>
      </a:accent1>
      <a:accent2>
        <a:srgbClr xmlns:mc="http://schemas.openxmlformats.org/markup-compatibility/2006" xmlns:a14="http://schemas.microsoft.com/office/drawing/2010/main" val="2DB557" mc:Ignorable=""/>
      </a:accent2>
      <a:accent3>
        <a:srgbClr xmlns:mc="http://schemas.openxmlformats.org/markup-compatibility/2006" xmlns:a14="http://schemas.microsoft.com/office/drawing/2010/main" val="DF8045" mc:Ignorable=""/>
      </a:accent3>
      <a:accent4>
        <a:srgbClr xmlns:mc="http://schemas.openxmlformats.org/markup-compatibility/2006" xmlns:a14="http://schemas.microsoft.com/office/drawing/2010/main" val="2A86DA" mc:Ignorable=""/>
      </a:accent4>
      <a:accent5>
        <a:srgbClr xmlns:mc="http://schemas.openxmlformats.org/markup-compatibility/2006" xmlns:a14="http://schemas.microsoft.com/office/drawing/2010/main" val="FF9929" mc:Ignorable=""/>
      </a:accent5>
      <a:accent6>
        <a:srgbClr xmlns:mc="http://schemas.openxmlformats.org/markup-compatibility/2006" xmlns:a14="http://schemas.microsoft.com/office/drawing/2010/main" val="808080" mc:Ignorable=""/>
      </a:accent6>
      <a:hlink>
        <a:srgbClr xmlns:mc="http://schemas.openxmlformats.org/markup-compatibility/2006" xmlns:a14="http://schemas.microsoft.com/office/drawing/2010/main" val="F9B883" mc:Ignorable=""/>
      </a:hlink>
      <a:folHlink>
        <a:srgbClr xmlns:mc="http://schemas.openxmlformats.org/markup-compatibility/2006" xmlns:a14="http://schemas.microsoft.com/office/drawing/2010/main" val="F0ED7B" mc:Ignorable=""/>
      </a:folHlink>
    </a:clrScheme>
    <a:fontScheme name="Custom 2">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xmlns:mc="http://schemas.openxmlformats.org/markup-compatibility/2006" xmlns:a14="http://schemas.microsoft.com/office/drawing/2010/main" val="000000" mc:Ignorable="">
                <a:alpha val="35000"/>
              </a:srgbClr>
            </a:outerShdw>
          </a:effectLst>
        </a:effectStyle>
        <a:effectStyle>
          <a:effectLst>
            <a:outerShdw blurRad="50800" dist="38100" dir="5400000" rotWithShape="0">
              <a:srgbClr xmlns:mc="http://schemas.openxmlformats.org/markup-compatibility/2006" xmlns:a14="http://schemas.microsoft.com/office/drawing/2010/main" val="000000" mc:Ignorable="">
                <a:alpha val="35000"/>
              </a:srgbClr>
            </a:outerShdw>
          </a:effectLst>
        </a:effectStyle>
        <a:effectStyle>
          <a:effectLst>
            <a:outerShdw blurRad="63500" dist="38100" dir="5400000" rotWithShape="0">
              <a:srgbClr xmlns:mc="http://schemas.openxmlformats.org/markup-compatibility/2006" xmlns:a14="http://schemas.microsoft.com/office/drawing/2010/main" val="000000" mc:Ignorable="">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defRPr>
        </a:defPPr>
      </a:lstStyle>
      <a:style>
        <a:lnRef idx="0">
          <a:schemeClr val="accent4"/>
        </a:lnRef>
        <a:fillRef idx="3">
          <a:schemeClr val="accent4"/>
        </a:fillRef>
        <a:effectRef idx="3">
          <a:schemeClr val="accent4"/>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2009-07-31T13:56:43Z</outs:dateTime>
      <outs:isPinned>true</outs:isPinned>
    </outs:relatedDate>
    <outs:relatedDate>
      <outs:type>2</outs:type>
      <outs:displayName>Created</outs:displayName>
      <outs:dateTime>2009-07-24T16:47:32Z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David Aiken</outs:displayName>
          <outs:accountName/>
        </outs:relatedPerson>
      </outs:people>
      <outs:source>0</outs:source>
      <outs:isPinned>true</outs:isPinned>
    </outs:relatedPeopleItem>
    <outs:relatedPeopleItem>
      <outs:category>Last modified by</outs:category>
      <outs:people>
        <outs:relatedPerson>
          <outs:displayName>David Aiken</outs:displayName>
          <outs:accountName/>
        </outs:relatedPerson>
      </outs:people>
      <outs:source>0</outs:source>
      <outs:isPinned>true</outs:isPinned>
    </outs:relatedPeopleItem>
    <outs:relatedPeopleItem>
      <outs:category>Manager</outs:category>
      <outs:people>
        <outs:relatedPerson>
          <outs:displayName>&lt;Content Manager Name Here&gt;</outs:displayName>
          <outs:accountName/>
        </outs:relatedPerson>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0C344D5A-3740-4111-BBFA-1C3D59A38E5D}">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TR9_Breakout_ChalkTalk_template</Template>
  <TotalTime>0</TotalTime>
  <Words>3280</Words>
  <Application>Microsoft Office PowerPoint</Application>
  <PresentationFormat>On-screen Show (4:3)</PresentationFormat>
  <Paragraphs>497</Paragraphs>
  <Slides>41</Slides>
  <Notes>15</Notes>
  <HiddenSlides>19</HiddenSlides>
  <MMClips>0</MMClips>
  <ScaleCrop>false</ScaleCrop>
  <HeadingPairs>
    <vt:vector size="4" baseType="variant">
      <vt:variant>
        <vt:lpstr>Theme</vt:lpstr>
      </vt:variant>
      <vt:variant>
        <vt:i4>3</vt:i4>
      </vt:variant>
      <vt:variant>
        <vt:lpstr>Slide Titles</vt:lpstr>
      </vt:variant>
      <vt:variant>
        <vt:i4>41</vt:i4>
      </vt:variant>
    </vt:vector>
  </HeadingPairs>
  <TitlesOfParts>
    <vt:vector size="44" baseType="lpstr">
      <vt:lpstr>TR9_Breakout_ChalkTalk_template</vt:lpstr>
      <vt:lpstr>White with Consolas font for code slides</vt:lpstr>
      <vt:lpstr>TechEd2008_Dev_4-3 (2)</vt:lpstr>
      <vt:lpstr>Windows Azure Workshop</vt:lpstr>
      <vt:lpstr>Über Jan Molnar</vt:lpstr>
      <vt:lpstr>Agenda</vt:lpstr>
      <vt:lpstr>Windows Azure</vt:lpstr>
      <vt:lpstr>Platform Continuum</vt:lpstr>
      <vt:lpstr>Windows Azure Platform</vt:lpstr>
      <vt:lpstr>PowerPoint Presentation</vt:lpstr>
      <vt:lpstr>Service Deployment</vt:lpstr>
      <vt:lpstr>Service Scaling</vt:lpstr>
      <vt:lpstr>Service Monitoring &amp; Recovery</vt:lpstr>
      <vt:lpstr>    Web / Worker</vt:lpstr>
      <vt:lpstr>     Storage</vt:lpstr>
      <vt:lpstr>PowerPoint Presentation</vt:lpstr>
      <vt:lpstr>    Summary</vt:lpstr>
      <vt:lpstr>Szenarios</vt:lpstr>
      <vt:lpstr>Szenarios</vt:lpstr>
      <vt:lpstr>Platform Continuum</vt:lpstr>
      <vt:lpstr>PowerPoint Presentation</vt:lpstr>
      <vt:lpstr>Windows Azure</vt:lpstr>
      <vt:lpstr>Praxisteil</vt:lpstr>
      <vt:lpstr>Ressourcen</vt:lpstr>
      <vt:lpstr>PowerPoint Presentation</vt:lpstr>
      <vt:lpstr>Service Models &amp; Roles</vt:lpstr>
      <vt:lpstr>Storage</vt:lpstr>
      <vt:lpstr>Partitions</vt:lpstr>
      <vt:lpstr>Developer Experience</vt:lpstr>
      <vt:lpstr>Pricing</vt:lpstr>
      <vt:lpstr>SQL Azure</vt:lpstr>
      <vt:lpstr>SQL Azure Deployment</vt:lpstr>
      <vt:lpstr>SQL Azure Accessing databases</vt:lpstr>
      <vt:lpstr>SQL Azure</vt:lpstr>
      <vt:lpstr>Database Replicas</vt:lpstr>
      <vt:lpstr>Shared Environment</vt:lpstr>
      <vt:lpstr>SQL Azure Database Monitoring &amp; Recovery</vt:lpstr>
      <vt:lpstr>Pricing</vt:lpstr>
      <vt:lpstr>Pricing</vt:lpstr>
      <vt:lpstr>Sharding Databases</vt:lpstr>
      <vt:lpstr>Windows Azure Platform Benefits</vt:lpstr>
      <vt:lpstr>AppFabric</vt:lpstr>
      <vt:lpstr>Pricing &amp; SLA</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TechReady9</dc:subject>
  <dc:creator>David Aiken</dc:creator>
  <dc:description>Template: Kaylee McAvoy, Silver Fox Productions
Formatting:
Event Date: July 27 - July 31, 2009
Event Location: Washington State Convention and Trade Center, Seattle, WA
Audience Type: internal</dc:description>
  <cp:lastModifiedBy>Jan-Cornelius Molnar</cp:lastModifiedBy>
  <cp:revision>85</cp:revision>
  <dcterms:created xsi:type="dcterms:W3CDTF">2009-07-24T16:47:32Z</dcterms:created>
  <dcterms:modified xsi:type="dcterms:W3CDTF">2010-01-13T09:57:45Z</dcterms:modified>
</cp:coreProperties>
</file>