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1" r:id="rId4"/>
    <p:sldId id="263" r:id="rId5"/>
    <p:sldId id="264" r:id="rId6"/>
    <p:sldId id="270" r:id="rId7"/>
    <p:sldId id="265" r:id="rId8"/>
    <p:sldId id="267" r:id="rId9"/>
    <p:sldId id="271" r:id="rId10"/>
    <p:sldId id="272" r:id="rId11"/>
    <p:sldId id="268" r:id="rId12"/>
    <p:sldId id="275" r:id="rId13"/>
    <p:sldId id="266" r:id="rId14"/>
    <p:sldId id="274" r:id="rId15"/>
    <p:sldId id="27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C196B-2D85-4DCF-9735-3AFC8B7DC27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408653-52D8-4022-9A9D-D29B9F9AFC0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Wissen aneignen</a:t>
          </a:r>
          <a:endParaRPr lang="de-DE" dirty="0"/>
        </a:p>
      </dgm:t>
    </dgm:pt>
    <dgm:pt modelId="{8C12C167-8937-4CF8-8A16-E7E4355848E3}" type="parTrans" cxnId="{D6D2745F-C316-4FC1-B452-614588F79212}">
      <dgm:prSet/>
      <dgm:spPr/>
      <dgm:t>
        <a:bodyPr/>
        <a:lstStyle/>
        <a:p>
          <a:endParaRPr lang="de-DE"/>
        </a:p>
      </dgm:t>
    </dgm:pt>
    <dgm:pt modelId="{F736D1DC-BAC3-479E-9220-A85FED711052}" type="sibTrans" cxnId="{D6D2745F-C316-4FC1-B452-614588F7921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de-DE"/>
        </a:p>
      </dgm:t>
    </dgm:pt>
    <dgm:pt modelId="{3D4CC9E6-F679-475B-BB25-55F772953347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Wissen zertifizieren</a:t>
          </a:r>
          <a:endParaRPr lang="de-DE" dirty="0"/>
        </a:p>
      </dgm:t>
    </dgm:pt>
    <dgm:pt modelId="{E44BBFA9-1084-4BEF-8245-60279EEA888C}" type="parTrans" cxnId="{66685374-A902-4F5C-A77D-975D79101728}">
      <dgm:prSet/>
      <dgm:spPr/>
      <dgm:t>
        <a:bodyPr/>
        <a:lstStyle/>
        <a:p>
          <a:endParaRPr lang="de-DE"/>
        </a:p>
      </dgm:t>
    </dgm:pt>
    <dgm:pt modelId="{B89CE439-6950-4F05-88BC-615A915BAE72}" type="sibTrans" cxnId="{66685374-A902-4F5C-A77D-975D79101728}">
      <dgm:prSet/>
      <dgm:spPr/>
      <dgm:t>
        <a:bodyPr/>
        <a:lstStyle/>
        <a:p>
          <a:endParaRPr lang="de-DE"/>
        </a:p>
      </dgm:t>
    </dgm:pt>
    <dgm:pt modelId="{824F41C9-C18D-4D28-B5D9-D79FC2BABC92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Wissen weitergeben</a:t>
          </a:r>
          <a:endParaRPr lang="de-DE" dirty="0"/>
        </a:p>
      </dgm:t>
    </dgm:pt>
    <dgm:pt modelId="{1645EE71-3491-4695-A044-DB3304C104C5}" type="parTrans" cxnId="{BC69D828-9A5F-44B2-A415-13547E6F1A58}">
      <dgm:prSet/>
      <dgm:spPr/>
      <dgm:t>
        <a:bodyPr/>
        <a:lstStyle/>
        <a:p>
          <a:endParaRPr lang="de-DE"/>
        </a:p>
      </dgm:t>
    </dgm:pt>
    <dgm:pt modelId="{2D8A734B-0CDD-4860-B724-BD7D118DA502}" type="sibTrans" cxnId="{BC69D828-9A5F-44B2-A415-13547E6F1A58}">
      <dgm:prSet/>
      <dgm:spPr/>
      <dgm:t>
        <a:bodyPr/>
        <a:lstStyle/>
        <a:p>
          <a:endParaRPr lang="de-DE"/>
        </a:p>
      </dgm:t>
    </dgm:pt>
    <dgm:pt modelId="{3340BC01-BE26-43D6-9D5D-56CF9F93C147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Förderung erhalten</a:t>
          </a:r>
          <a:endParaRPr lang="de-DE" dirty="0"/>
        </a:p>
      </dgm:t>
    </dgm:pt>
    <dgm:pt modelId="{C1B80202-84E3-4CA3-BE4A-BCDBC40C03DE}" type="parTrans" cxnId="{45844E85-4393-4190-A039-FCF6B3EE82BE}">
      <dgm:prSet/>
      <dgm:spPr/>
      <dgm:t>
        <a:bodyPr/>
        <a:lstStyle/>
        <a:p>
          <a:endParaRPr lang="de-DE"/>
        </a:p>
      </dgm:t>
    </dgm:pt>
    <dgm:pt modelId="{FE899800-ABFE-4EF4-B078-4B415C68002C}" type="sibTrans" cxnId="{45844E85-4393-4190-A039-FCF6B3EE82BE}">
      <dgm:prSet/>
      <dgm:spPr/>
      <dgm:t>
        <a:bodyPr/>
        <a:lstStyle/>
        <a:p>
          <a:endParaRPr lang="de-DE"/>
        </a:p>
      </dgm:t>
    </dgm:pt>
    <dgm:pt modelId="{4270C1E2-F233-4EBA-ACA5-7D2F1C2E38DA}" type="pres">
      <dgm:prSet presAssocID="{EA2C196B-2D85-4DCF-9735-3AFC8B7DC2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782CB5-9D04-4644-9DBE-7FD2B7828685}" type="pres">
      <dgm:prSet presAssocID="{EA2C196B-2D85-4DCF-9735-3AFC8B7DC274}" presName="cycle" presStyleCnt="0"/>
      <dgm:spPr/>
    </dgm:pt>
    <dgm:pt modelId="{2F000CF1-5B70-4247-9531-8F9FE7CC99DA}" type="pres">
      <dgm:prSet presAssocID="{41408653-52D8-4022-9A9D-D29B9F9AFC03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CDEBAF-A857-4E69-8976-7E63410865CB}" type="pres">
      <dgm:prSet presAssocID="{F736D1DC-BAC3-479E-9220-A85FED711052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8016E715-08CB-4868-BF11-E9AF685E5541}" type="pres">
      <dgm:prSet presAssocID="{3D4CC9E6-F679-475B-BB25-55F772953347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79B7AD-E15C-49FD-90DB-72949F82B321}" type="pres">
      <dgm:prSet presAssocID="{824F41C9-C18D-4D28-B5D9-D79FC2BABC92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01E7A7-3E74-463A-B1D9-7B109BB54AF7}" type="pres">
      <dgm:prSet presAssocID="{3340BC01-BE26-43D6-9D5D-56CF9F93C147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D8BFE5D-C75F-41AA-AD4D-681D2DE21121}" type="presOf" srcId="{3340BC01-BE26-43D6-9D5D-56CF9F93C147}" destId="{BD01E7A7-3E74-463A-B1D9-7B109BB54AF7}" srcOrd="0" destOrd="0" presId="urn:microsoft.com/office/officeart/2005/8/layout/cycle3"/>
    <dgm:cxn modelId="{66685374-A902-4F5C-A77D-975D79101728}" srcId="{EA2C196B-2D85-4DCF-9735-3AFC8B7DC274}" destId="{3D4CC9E6-F679-475B-BB25-55F772953347}" srcOrd="1" destOrd="0" parTransId="{E44BBFA9-1084-4BEF-8245-60279EEA888C}" sibTransId="{B89CE439-6950-4F05-88BC-615A915BAE72}"/>
    <dgm:cxn modelId="{D6D2745F-C316-4FC1-B452-614588F79212}" srcId="{EA2C196B-2D85-4DCF-9735-3AFC8B7DC274}" destId="{41408653-52D8-4022-9A9D-D29B9F9AFC03}" srcOrd="0" destOrd="0" parTransId="{8C12C167-8937-4CF8-8A16-E7E4355848E3}" sibTransId="{F736D1DC-BAC3-479E-9220-A85FED711052}"/>
    <dgm:cxn modelId="{BF5E75A3-8D21-4188-817E-FC34014557F7}" type="presOf" srcId="{EA2C196B-2D85-4DCF-9735-3AFC8B7DC274}" destId="{4270C1E2-F233-4EBA-ACA5-7D2F1C2E38DA}" srcOrd="0" destOrd="0" presId="urn:microsoft.com/office/officeart/2005/8/layout/cycle3"/>
    <dgm:cxn modelId="{BC69D828-9A5F-44B2-A415-13547E6F1A58}" srcId="{EA2C196B-2D85-4DCF-9735-3AFC8B7DC274}" destId="{824F41C9-C18D-4D28-B5D9-D79FC2BABC92}" srcOrd="2" destOrd="0" parTransId="{1645EE71-3491-4695-A044-DB3304C104C5}" sibTransId="{2D8A734B-0CDD-4860-B724-BD7D118DA502}"/>
    <dgm:cxn modelId="{33B6C3BA-9F24-414A-A813-DD4FAD4AE740}" type="presOf" srcId="{824F41C9-C18D-4D28-B5D9-D79FC2BABC92}" destId="{E779B7AD-E15C-49FD-90DB-72949F82B321}" srcOrd="0" destOrd="0" presId="urn:microsoft.com/office/officeart/2005/8/layout/cycle3"/>
    <dgm:cxn modelId="{18EADA4A-6F31-4810-BBF8-F6B42B72EB5B}" type="presOf" srcId="{3D4CC9E6-F679-475B-BB25-55F772953347}" destId="{8016E715-08CB-4868-BF11-E9AF685E5541}" srcOrd="0" destOrd="0" presId="urn:microsoft.com/office/officeart/2005/8/layout/cycle3"/>
    <dgm:cxn modelId="{3560519A-B18C-4727-AB2E-26CA605A4155}" type="presOf" srcId="{F736D1DC-BAC3-479E-9220-A85FED711052}" destId="{C3CDEBAF-A857-4E69-8976-7E63410865CB}" srcOrd="0" destOrd="0" presId="urn:microsoft.com/office/officeart/2005/8/layout/cycle3"/>
    <dgm:cxn modelId="{45844E85-4393-4190-A039-FCF6B3EE82BE}" srcId="{EA2C196B-2D85-4DCF-9735-3AFC8B7DC274}" destId="{3340BC01-BE26-43D6-9D5D-56CF9F93C147}" srcOrd="3" destOrd="0" parTransId="{C1B80202-84E3-4CA3-BE4A-BCDBC40C03DE}" sibTransId="{FE899800-ABFE-4EF4-B078-4B415C68002C}"/>
    <dgm:cxn modelId="{3B7CF7FE-735C-4673-B9B4-F71184EBB023}" type="presOf" srcId="{41408653-52D8-4022-9A9D-D29B9F9AFC03}" destId="{2F000CF1-5B70-4247-9531-8F9FE7CC99DA}" srcOrd="0" destOrd="0" presId="urn:microsoft.com/office/officeart/2005/8/layout/cycle3"/>
    <dgm:cxn modelId="{60E51FA6-08A3-4D21-888C-66A1E440F069}" type="presParOf" srcId="{4270C1E2-F233-4EBA-ACA5-7D2F1C2E38DA}" destId="{D5782CB5-9D04-4644-9DBE-7FD2B7828685}" srcOrd="0" destOrd="0" presId="urn:microsoft.com/office/officeart/2005/8/layout/cycle3"/>
    <dgm:cxn modelId="{C547D6D9-10D1-4AA1-907A-49422D77768D}" type="presParOf" srcId="{D5782CB5-9D04-4644-9DBE-7FD2B7828685}" destId="{2F000CF1-5B70-4247-9531-8F9FE7CC99DA}" srcOrd="0" destOrd="0" presId="urn:microsoft.com/office/officeart/2005/8/layout/cycle3"/>
    <dgm:cxn modelId="{AC5D9DD9-6C36-4F5E-8CF6-2693B3823E0A}" type="presParOf" srcId="{D5782CB5-9D04-4644-9DBE-7FD2B7828685}" destId="{C3CDEBAF-A857-4E69-8976-7E63410865CB}" srcOrd="1" destOrd="0" presId="urn:microsoft.com/office/officeart/2005/8/layout/cycle3"/>
    <dgm:cxn modelId="{818887E7-F4D9-413C-B68C-613904700D2D}" type="presParOf" srcId="{D5782CB5-9D04-4644-9DBE-7FD2B7828685}" destId="{8016E715-08CB-4868-BF11-E9AF685E5541}" srcOrd="2" destOrd="0" presId="urn:microsoft.com/office/officeart/2005/8/layout/cycle3"/>
    <dgm:cxn modelId="{02AE161E-6A23-4A5C-A1A0-B10B7801BCB4}" type="presParOf" srcId="{D5782CB5-9D04-4644-9DBE-7FD2B7828685}" destId="{E779B7AD-E15C-49FD-90DB-72949F82B321}" srcOrd="3" destOrd="0" presId="urn:microsoft.com/office/officeart/2005/8/layout/cycle3"/>
    <dgm:cxn modelId="{96779763-CB0B-437E-BD7F-73C19829746E}" type="presParOf" srcId="{D5782CB5-9D04-4644-9DBE-7FD2B7828685}" destId="{BD01E7A7-3E74-463A-B1D9-7B109BB54AF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EBAF-A857-4E69-8976-7E63410865CB}">
      <dsp:nvSpPr>
        <dsp:cNvPr id="0" name=""/>
        <dsp:cNvSpPr/>
      </dsp:nvSpPr>
      <dsp:spPr>
        <a:xfrm>
          <a:off x="1021170" y="-72176"/>
          <a:ext cx="3879486" cy="3879486"/>
        </a:xfrm>
        <a:prstGeom prst="circularArrow">
          <a:avLst>
            <a:gd name="adj1" fmla="val 4668"/>
            <a:gd name="adj2" fmla="val 272909"/>
            <a:gd name="adj3" fmla="val 13011514"/>
            <a:gd name="adj4" fmla="val 17909265"/>
            <a:gd name="adj5" fmla="val 4847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2F000CF1-5B70-4247-9531-8F9FE7CC99DA}">
      <dsp:nvSpPr>
        <dsp:cNvPr id="0" name=""/>
        <dsp:cNvSpPr/>
      </dsp:nvSpPr>
      <dsp:spPr>
        <a:xfrm>
          <a:off x="1729127" y="1341"/>
          <a:ext cx="2463572" cy="1231786"/>
        </a:xfrm>
        <a:prstGeom prst="roundRect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Wissen aneignen</a:t>
          </a:r>
          <a:endParaRPr lang="de-DE" sz="3100" kern="1200" dirty="0"/>
        </a:p>
      </dsp:txBody>
      <dsp:txXfrm>
        <a:off x="1789258" y="61472"/>
        <a:ext cx="2343310" cy="1111524"/>
      </dsp:txXfrm>
    </dsp:sp>
    <dsp:sp modelId="{8016E715-08CB-4868-BF11-E9AF685E5541}">
      <dsp:nvSpPr>
        <dsp:cNvPr id="0" name=""/>
        <dsp:cNvSpPr/>
      </dsp:nvSpPr>
      <dsp:spPr>
        <a:xfrm>
          <a:off x="3122121" y="1394335"/>
          <a:ext cx="2463572" cy="1231786"/>
        </a:xfrm>
        <a:prstGeom prst="roundRect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Wissen zertifizieren</a:t>
          </a:r>
          <a:endParaRPr lang="de-DE" sz="3100" kern="1200" dirty="0"/>
        </a:p>
      </dsp:txBody>
      <dsp:txXfrm>
        <a:off x="3182252" y="1454466"/>
        <a:ext cx="2343310" cy="1111524"/>
      </dsp:txXfrm>
    </dsp:sp>
    <dsp:sp modelId="{E779B7AD-E15C-49FD-90DB-72949F82B321}">
      <dsp:nvSpPr>
        <dsp:cNvPr id="0" name=""/>
        <dsp:cNvSpPr/>
      </dsp:nvSpPr>
      <dsp:spPr>
        <a:xfrm>
          <a:off x="1729127" y="2787328"/>
          <a:ext cx="2463572" cy="1231786"/>
        </a:xfrm>
        <a:prstGeom prst="roundRect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Wissen weitergeben</a:t>
          </a:r>
          <a:endParaRPr lang="de-DE" sz="3100" kern="1200" dirty="0"/>
        </a:p>
      </dsp:txBody>
      <dsp:txXfrm>
        <a:off x="1789258" y="2847459"/>
        <a:ext cx="2343310" cy="1111524"/>
      </dsp:txXfrm>
    </dsp:sp>
    <dsp:sp modelId="{BD01E7A7-3E74-463A-B1D9-7B109BB54AF7}">
      <dsp:nvSpPr>
        <dsp:cNvPr id="0" name=""/>
        <dsp:cNvSpPr/>
      </dsp:nvSpPr>
      <dsp:spPr>
        <a:xfrm>
          <a:off x="336134" y="1394335"/>
          <a:ext cx="2463572" cy="1231786"/>
        </a:xfrm>
        <a:prstGeom prst="roundRect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100" kern="1200" dirty="0" smtClean="0"/>
            <a:t>Förderung erhalten</a:t>
          </a:r>
          <a:endParaRPr lang="de-DE" sz="3100" kern="1200" dirty="0"/>
        </a:p>
      </dsp:txBody>
      <dsp:txXfrm>
        <a:off x="396265" y="1454466"/>
        <a:ext cx="2343310" cy="1111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86AFC-DE95-4133-A35C-EDBC1A880AB7}" type="datetimeFigureOut">
              <a:rPr lang="de-DE" smtClean="0"/>
              <a:t>17.06.2010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E89B-E90F-48FA-9446-AFF1180CB2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85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8D28F-DE8D-4B54-B2A4-8F1E5485F678}" type="datetimeFigureOut">
              <a:rPr lang="de-DE" smtClean="0"/>
              <a:t>17.06.2010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6157-27A5-4EC0-BD2F-B716B58AFA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1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 userDrawn="1"/>
        </p:nvSpPr>
        <p:spPr>
          <a:xfrm>
            <a:off x="827584" y="4941168"/>
            <a:ext cx="1944216" cy="36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>
                <a:solidFill>
                  <a:schemeClr val="bg1"/>
                </a:solidFill>
              </a:rPr>
              <a:t>Präsentation von:</a:t>
            </a:r>
            <a:endParaRPr lang="de-DE" sz="1800" b="1" dirty="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6093296"/>
            <a:ext cx="2971428" cy="5786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00"/>
            <a:ext cx="1944216" cy="28367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114049"/>
            <a:ext cx="2971428" cy="578647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64096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7584" y="5222137"/>
            <a:ext cx="1872208" cy="1303207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Vorname1 Name2</a:t>
            </a:r>
          </a:p>
          <a:p>
            <a:r>
              <a:rPr lang="de-DE" dirty="0" smtClean="0"/>
              <a:t>Vorname2 Name2</a:t>
            </a:r>
          </a:p>
        </p:txBody>
      </p:sp>
    </p:spTree>
    <p:extLst>
      <p:ext uri="{BB962C8B-B14F-4D97-AF65-F5344CB8AC3E}">
        <p14:creationId xmlns:p14="http://schemas.microsoft.com/office/powerpoint/2010/main" val="233050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40960" cy="6480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52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  <a:lvl2pPr>
              <a:defRPr>
                <a:solidFill>
                  <a:srgbClr val="666666"/>
                </a:solidFill>
              </a:defRPr>
            </a:lvl2pPr>
            <a:lvl3pPr>
              <a:defRPr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85C1-E054-4D20-8D18-123053643667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SmartArt-Platzhalter 12"/>
          <p:cNvSpPr>
            <a:spLocks noGrp="1"/>
          </p:cNvSpPr>
          <p:nvPr>
            <p:ph type="dgm" sz="quarter" idx="13" hasCustomPrompt="1"/>
          </p:nvPr>
        </p:nvSpPr>
        <p:spPr>
          <a:xfrm>
            <a:off x="250825" y="2133600"/>
            <a:ext cx="8642350" cy="417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Smart Art Grafik einsetzen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5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3573016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290962"/>
            <a:ext cx="7772400" cy="42607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00"/>
            <a:ext cx="1944216" cy="2836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114049"/>
            <a:ext cx="2971428" cy="5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4244280" cy="4381947"/>
          </a:xfrm>
        </p:spPr>
        <p:txBody>
          <a:bodyPr/>
          <a:lstStyle>
            <a:lvl1pPr>
              <a:defRPr sz="2800">
                <a:solidFill>
                  <a:srgbClr val="666666"/>
                </a:solidFill>
              </a:defRPr>
            </a:lvl1pPr>
            <a:lvl2pPr>
              <a:defRPr sz="24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16832"/>
            <a:ext cx="4244280" cy="4381947"/>
          </a:xfrm>
        </p:spPr>
        <p:txBody>
          <a:bodyPr/>
          <a:lstStyle>
            <a:lvl1pPr>
              <a:defRPr sz="2800">
                <a:solidFill>
                  <a:srgbClr val="666666"/>
                </a:solidFill>
              </a:defRPr>
            </a:lvl1pPr>
            <a:lvl2pPr>
              <a:defRPr sz="24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540-F301-4AAA-B9BE-6B5343DB5999}" type="datetime1">
              <a:rPr lang="de-DE" smtClean="0"/>
              <a:t>17.06.2010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036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916832"/>
            <a:ext cx="4248472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358032"/>
            <a:ext cx="4245868" cy="3951288"/>
          </a:xfr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916832"/>
            <a:ext cx="4247455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Überschrift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880"/>
            <a:ext cx="4247455" cy="3951288"/>
          </a:xfr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AD8A-AB67-4348-9C59-3A9BC1941B05}" type="datetime1">
              <a:rPr lang="de-DE" smtClean="0"/>
              <a:t>17.06.2010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82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C8E0-5EDF-4E54-937C-6D446878EAB2}" type="datetime1">
              <a:rPr lang="de-DE" smtClean="0"/>
              <a:t>17.06.2010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321399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72231"/>
            <a:ext cx="5245422" cy="5637089"/>
          </a:xfrm>
        </p:spPr>
        <p:txBody>
          <a:bodyPr/>
          <a:lstStyle>
            <a:lvl1pPr>
              <a:defRPr sz="3200">
                <a:solidFill>
                  <a:schemeClr val="accent3"/>
                </a:solidFill>
              </a:defRPr>
            </a:lvl1pPr>
            <a:lvl2pPr>
              <a:defRPr sz="28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000">
                <a:solidFill>
                  <a:schemeClr val="accent3"/>
                </a:solidFill>
              </a:defRPr>
            </a:lvl4pPr>
            <a:lvl5pPr>
              <a:defRPr sz="20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762273"/>
            <a:ext cx="3213993" cy="45470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439-3F0B-4106-A7E4-BDA5D84A598A}" type="datetime1">
              <a:rPr lang="de-DE" smtClean="0"/>
              <a:t>17.06.2010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29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7848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75436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7231-B27A-4EB8-BC54-F1831FE51C5D}" type="datetime1">
              <a:rPr lang="de-DE" smtClean="0"/>
              <a:t>17.06.2010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12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340768"/>
            <a:ext cx="864096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12160" y="260648"/>
            <a:ext cx="1701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470E-7200-473E-A230-86DA16D6F5D7}" type="datetime1">
              <a:rPr lang="de-DE" smtClean="0"/>
              <a:pPr/>
              <a:t>17.06.2010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99792" y="630932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368" y="260648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EC5E-2629-4254-9BA2-F16E4B316C73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76" y="114049"/>
            <a:ext cx="2971428" cy="5786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6000"/>
            <a:ext cx="1944216" cy="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-projec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jax.asp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n.molnar@studentpartners.de" TargetMode="External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mailto:Jan.molnar@studentpartners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mailto:bewerbung@studentpartners.de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://www.studentpartners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ASP.NET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827584" y="5222137"/>
            <a:ext cx="2448272" cy="1303207"/>
          </a:xfrm>
        </p:spPr>
        <p:txBody>
          <a:bodyPr/>
          <a:lstStyle/>
          <a:p>
            <a:r>
              <a:rPr lang="de-DE" dirty="0" smtClean="0"/>
              <a:t>Jan-Cornelius Molnar</a:t>
            </a:r>
          </a:p>
          <a:p>
            <a:r>
              <a:rPr lang="de-DE" dirty="0" smtClean="0"/>
              <a:t>Expert Student Partner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0938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ASP Validation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Spezielle Controls</a:t>
            </a:r>
          </a:p>
          <a:p>
            <a:pPr lvl="1"/>
            <a:r>
              <a:rPr lang="de-DE" dirty="0" smtClean="0"/>
              <a:t>RequieredFieldValidator</a:t>
            </a:r>
          </a:p>
          <a:p>
            <a:pPr lvl="1"/>
            <a:r>
              <a:rPr lang="de-DE" dirty="0" smtClean="0"/>
              <a:t>RangeValidator</a:t>
            </a:r>
          </a:p>
          <a:p>
            <a:pPr lvl="1"/>
            <a:r>
              <a:rPr lang="de-DE" dirty="0" smtClean="0"/>
              <a:t>RegularExpressionValidator</a:t>
            </a:r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smtClean="0"/>
              <a:t>Client &amp; Server Side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ASP DataBinding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2088232"/>
          </a:xfrm>
        </p:spPr>
        <p:txBody>
          <a:bodyPr>
            <a:normAutofit/>
          </a:bodyPr>
          <a:lstStyle/>
          <a:p>
            <a:r>
              <a:rPr lang="de-DE" dirty="0" smtClean="0"/>
              <a:t>„Verkleben“ von Daten mit Markup</a:t>
            </a:r>
          </a:p>
          <a:p>
            <a:r>
              <a:rPr lang="de-DE" dirty="0" smtClean="0"/>
              <a:t>Html aus Template</a:t>
            </a:r>
          </a:p>
          <a:p>
            <a:r>
              <a:rPr lang="de-DE" dirty="0" smtClean="0"/>
              <a:t>(Fast) kein Code nötig!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11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323528" y="4498022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Control</a:t>
            </a:r>
            <a:endParaRPr lang="de-D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4498022"/>
            <a:ext cx="233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DataSource</a:t>
            </a:r>
            <a:endParaRPr lang="de-D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199" y="3789040"/>
            <a:ext cx="2393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WebService</a:t>
            </a:r>
          </a:p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Database</a:t>
            </a:r>
          </a:p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Xml</a:t>
            </a:r>
          </a:p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de-D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5551447" y="4640040"/>
            <a:ext cx="792088" cy="362294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-Right Arrow 9"/>
          <p:cNvSpPr/>
          <p:nvPr/>
        </p:nvSpPr>
        <p:spPr>
          <a:xfrm flipV="1">
            <a:off x="2123728" y="4640040"/>
            <a:ext cx="792088" cy="362294"/>
          </a:xfrm>
          <a:prstGeom prst="left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Plattform indepentent?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Runs on every browser</a:t>
            </a:r>
          </a:p>
          <a:p>
            <a:pPr lvl="1"/>
            <a:r>
              <a:rPr lang="de-DE" dirty="0" smtClean="0"/>
              <a:t>Html + CSS + JavaScript (optional)</a:t>
            </a:r>
          </a:p>
          <a:p>
            <a:pPr lvl="1"/>
            <a:r>
              <a:rPr lang="de-DE" dirty="0" smtClean="0"/>
              <a:t>ASP for mobile devices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Run ASP on Linux / OSX</a:t>
            </a:r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www.mono-project.com/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Run ASP against any database!</a:t>
            </a:r>
          </a:p>
          <a:p>
            <a:pPr lvl="1"/>
            <a:r>
              <a:rPr lang="de-DE" dirty="0" smtClean="0"/>
              <a:t>Sql Server, MySql, Oracle, SqlLite, …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8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ASP Membership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Integrierte Benutzerverwaltung</a:t>
            </a:r>
          </a:p>
          <a:p>
            <a:pPr lvl="1"/>
            <a:r>
              <a:rPr lang="de-DE" dirty="0" smtClean="0"/>
              <a:t>Datenbankschema</a:t>
            </a:r>
          </a:p>
          <a:p>
            <a:pPr lvl="1"/>
            <a:r>
              <a:rPr lang="de-DE" dirty="0" smtClean="0"/>
              <a:t>Kein Code nötig!</a:t>
            </a:r>
          </a:p>
          <a:p>
            <a:r>
              <a:rPr lang="de-DE" dirty="0" smtClean="0"/>
              <a:t>Controls</a:t>
            </a:r>
          </a:p>
          <a:p>
            <a:pPr lvl="1"/>
            <a:r>
              <a:rPr lang="de-DE" dirty="0" smtClean="0"/>
              <a:t>Login</a:t>
            </a:r>
          </a:p>
          <a:p>
            <a:pPr lvl="1"/>
            <a:r>
              <a:rPr lang="de-DE" dirty="0" smtClean="0"/>
              <a:t>RegisterUser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AJAX</a:t>
            </a:r>
          </a:p>
          <a:p>
            <a:pPr lvl="1"/>
            <a:r>
              <a:rPr lang="de-DE" dirty="0" smtClean="0"/>
              <a:t>Ajax Toolkit </a:t>
            </a:r>
            <a:r>
              <a:rPr lang="de-DE" dirty="0" smtClean="0">
                <a:hlinkClick r:id="rId2"/>
              </a:rPr>
              <a:t>http://ajax.asp.net</a:t>
            </a:r>
            <a:endParaRPr lang="de-DE" dirty="0" smtClean="0"/>
          </a:p>
          <a:p>
            <a:r>
              <a:rPr lang="de-DE" dirty="0" smtClean="0"/>
              <a:t>MVC</a:t>
            </a:r>
          </a:p>
          <a:p>
            <a:pPr lvl="1"/>
            <a:r>
              <a:rPr lang="de-DE" dirty="0" smtClean="0"/>
              <a:t>MVC Framework for ASP</a:t>
            </a:r>
          </a:p>
          <a:p>
            <a:r>
              <a:rPr lang="de-DE" dirty="0" smtClean="0"/>
              <a:t>Silverlight</a:t>
            </a:r>
          </a:p>
          <a:p>
            <a:pPr lvl="1"/>
            <a:r>
              <a:rPr lang="de-DE" dirty="0" smtClean="0"/>
              <a:t>ASP         Silverlight</a:t>
            </a:r>
          </a:p>
          <a:p>
            <a:r>
              <a:rPr lang="de-DE" dirty="0" smtClean="0"/>
              <a:t>REST</a:t>
            </a:r>
          </a:p>
          <a:p>
            <a:r>
              <a:rPr lang="de-DE" dirty="0" smtClean="0"/>
              <a:t>Feeds (RSS/Atom)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14</a:t>
            </a:fld>
            <a:endParaRPr lang="de-DE"/>
          </a:p>
        </p:txBody>
      </p:sp>
      <p:sp>
        <p:nvSpPr>
          <p:cNvPr id="6" name="Heart 5"/>
          <p:cNvSpPr/>
          <p:nvPr/>
        </p:nvSpPr>
        <p:spPr>
          <a:xfrm>
            <a:off x="1763688" y="4221088"/>
            <a:ext cx="504056" cy="360040"/>
          </a:xfrm>
          <a:prstGeom prst="hear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Ressourcen</a:t>
            </a:r>
          </a:p>
          <a:p>
            <a:pPr lvl="1"/>
            <a:r>
              <a:rPr lang="de-DE" dirty="0" smtClean="0">
                <a:hlinkClick r:id="rId2"/>
              </a:rPr>
              <a:t>http://www.janmolnar.de/</a:t>
            </a:r>
          </a:p>
          <a:p>
            <a:pPr lvl="1"/>
            <a:r>
              <a:rPr lang="de-DE" dirty="0" smtClean="0">
                <a:hlinkClick r:id="rId2"/>
              </a:rPr>
              <a:t>http://www.asp.net/</a:t>
            </a:r>
            <a:endParaRPr lang="de-DE" dirty="0" smtClean="0"/>
          </a:p>
          <a:p>
            <a:pPr marL="0" indent="0">
              <a:buNone/>
            </a:pP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Jan.molnar@studentpartners.de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11:40 – 13:00 Silverlight</a:t>
            </a:r>
          </a:p>
          <a:p>
            <a:r>
              <a:rPr lang="de-DE" dirty="0" smtClean="0"/>
              <a:t>14:00 – 15:20 Web Services</a:t>
            </a:r>
          </a:p>
          <a:p>
            <a:r>
              <a:rPr lang="de-DE" dirty="0" smtClean="0"/>
              <a:t>15:40 – 17:00 Sql Server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About 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hlinkClick r:id="rId2"/>
              </a:rPr>
              <a:t>Jan.molnar@studentpartners.de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Universität Stuttgart</a:t>
            </a:r>
          </a:p>
          <a:p>
            <a:endParaRPr lang="de-DE" dirty="0"/>
          </a:p>
          <a:p>
            <a:r>
              <a:rPr lang="de-DE" dirty="0" smtClean="0"/>
              <a:t>8 Jahre hardcore .NET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 smtClean="0"/>
              <a:t>Microsoft Expert Student Partner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2</a:t>
            </a:fld>
            <a:endParaRPr lang="de-DE"/>
          </a:p>
        </p:txBody>
      </p:sp>
      <p:pic>
        <p:nvPicPr>
          <p:cNvPr id="2050" name="Picture 2" descr="http://fredpolicarpo.files.wordpress.com/2008/05/mct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2592288" cy="193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77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40000"/>
              </a:spcBef>
              <a:buNone/>
            </a:pPr>
            <a:r>
              <a:rPr lang="de-DE" b="1" dirty="0">
                <a:cs typeface="Arial" pitchFamily="34" charset="0"/>
              </a:rPr>
              <a:t>Online</a:t>
            </a:r>
          </a:p>
          <a:p>
            <a:pPr>
              <a:spcBef>
                <a:spcPct val="40000"/>
              </a:spcBef>
              <a:buNone/>
            </a:pPr>
            <a:r>
              <a:rPr lang="de-DE" dirty="0">
                <a:cs typeface="Arial" pitchFamily="34" charset="0"/>
                <a:hlinkClick r:id="rId2"/>
              </a:rPr>
              <a:t>www.studentpartners.de</a:t>
            </a: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endParaRPr lang="de-DE" dirty="0">
              <a:cs typeface="Arial" pitchFamily="34" charset="0"/>
            </a:endParaRPr>
          </a:p>
          <a:p>
            <a:pPr>
              <a:spcBef>
                <a:spcPct val="40000"/>
              </a:spcBef>
              <a:buNone/>
            </a:pPr>
            <a:r>
              <a:rPr lang="de-DE" b="1" dirty="0">
                <a:cs typeface="Arial" pitchFamily="34" charset="0"/>
              </a:rPr>
              <a:t>Bewerbe dich jetzt!</a:t>
            </a:r>
          </a:p>
          <a:p>
            <a:pPr>
              <a:spcBef>
                <a:spcPct val="40000"/>
              </a:spcBef>
              <a:buNone/>
            </a:pPr>
            <a:r>
              <a:rPr lang="de-DE" dirty="0" smtClean="0">
                <a:cs typeface="Arial" pitchFamily="34" charset="0"/>
                <a:hlinkClick r:id="rId3"/>
              </a:rPr>
              <a:t>bewerbung@studentpartners.de</a:t>
            </a:r>
            <a:endParaRPr lang="de-DE" dirty="0" smtClean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9" name="Diagramm 1"/>
          <p:cNvGraphicFramePr/>
          <p:nvPr>
            <p:extLst>
              <p:ext uri="{D42A27DB-BD31-4B8C-83A1-F6EECF244321}">
                <p14:modId xmlns:p14="http://schemas.microsoft.com/office/powerpoint/2010/main" val="4201935227"/>
              </p:ext>
            </p:extLst>
          </p:nvPr>
        </p:nvGraphicFramePr>
        <p:xfrm>
          <a:off x="3200484" y="1340768"/>
          <a:ext cx="5921828" cy="402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34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entwickeln einen Blog</a:t>
            </a:r>
          </a:p>
          <a:p>
            <a:r>
              <a:rPr lang="de-DE" dirty="0" smtClean="0"/>
              <a:t>WebServer</a:t>
            </a:r>
          </a:p>
          <a:p>
            <a:r>
              <a:rPr lang="de-DE" dirty="0" smtClean="0"/>
              <a:t>ASP.NET, Pages, Controls</a:t>
            </a:r>
          </a:p>
          <a:p>
            <a:r>
              <a:rPr lang="de-DE" dirty="0" smtClean="0"/>
              <a:t>Data &amp; DataBinding</a:t>
            </a:r>
          </a:p>
          <a:p>
            <a:r>
              <a:rPr lang="de-DE" dirty="0" smtClean="0"/>
              <a:t>Ausblick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5</a:t>
            </a:fld>
            <a:endParaRPr lang="de-DE"/>
          </a:p>
        </p:txBody>
      </p:sp>
      <p:pic>
        <p:nvPicPr>
          <p:cNvPr id="1028" name="Picture 4" descr="Maybe This Is The Biggest Logo Of Firefox In This World (downsized version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09" y="1196752"/>
            <a:ext cx="74901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Temp\VS2010ImageLibrary\VS2010ImageLibrary\Objects\png_format\WinVista\VP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07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29800" y="2097722"/>
            <a:ext cx="11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Process</a:t>
            </a:r>
          </a:p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Render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5844"/>
            <a:ext cx="245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3"/>
                </a:solidFill>
              </a:rPr>
              <a:t>GET /default.aspx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954840" y="2432782"/>
            <a:ext cx="3312368" cy="14779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Arrow 11"/>
          <p:cNvSpPr/>
          <p:nvPr/>
        </p:nvSpPr>
        <p:spPr>
          <a:xfrm>
            <a:off x="2954840" y="3474032"/>
            <a:ext cx="3312368" cy="144016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7092720" y="3222874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 smtClean="0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de-DE" sz="3600" b="1" dirty="0">
              <a:solidFill>
                <a:schemeClr val="accent6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3991" y="4246068"/>
            <a:ext cx="1200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„Raten“</a:t>
            </a:r>
          </a:p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Process</a:t>
            </a:r>
          </a:p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Render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274" y="4424189"/>
            <a:ext cx="262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3"/>
                </a:solidFill>
              </a:rPr>
              <a:t>POST /default.aspx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954840" y="4581128"/>
            <a:ext cx="3312368" cy="14779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eft Arrow 25"/>
          <p:cNvSpPr/>
          <p:nvPr/>
        </p:nvSpPr>
        <p:spPr>
          <a:xfrm>
            <a:off x="2954840" y="5910004"/>
            <a:ext cx="3312368" cy="144016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/>
          <p:cNvSpPr txBox="1"/>
          <p:nvPr/>
        </p:nvSpPr>
        <p:spPr>
          <a:xfrm>
            <a:off x="7092719" y="5602052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 smtClean="0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de-DE" sz="3600" b="1" dirty="0">
              <a:solidFill>
                <a:schemeClr val="accent6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992" y="4119463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strike="sngStrike" dirty="0" smtClean="0">
                <a:solidFill>
                  <a:srgbClr val="C00000"/>
                </a:solidFill>
              </a:rPr>
              <a:t>HTML</a:t>
            </a:r>
            <a:endParaRPr lang="de-DE" sz="2400" b="1" strike="sngStrike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24312" y="4885854"/>
            <a:ext cx="337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f</a:t>
            </a:r>
            <a:r>
              <a:rPr lang="de-DE" sz="2400" b="1" dirty="0" smtClean="0">
                <a:solidFill>
                  <a:schemeClr val="accent3"/>
                </a:solidFill>
              </a:rPr>
              <a:t>eld1=wert1;feld2=wert2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84" y="3163687"/>
            <a:ext cx="1098470" cy="76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84" y="5599660"/>
            <a:ext cx="1098470" cy="76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8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 beim Postback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Zuständige Seite?</a:t>
            </a:r>
          </a:p>
          <a:p>
            <a:pPr lvl="1"/>
            <a:r>
              <a:rPr lang="de-DE" dirty="0" smtClean="0"/>
              <a:t>PublishPost.aspx</a:t>
            </a:r>
          </a:p>
          <a:p>
            <a:r>
              <a:rPr lang="de-DE" dirty="0" smtClean="0"/>
              <a:t>Verursacher</a:t>
            </a:r>
          </a:p>
          <a:p>
            <a:pPr lvl="1"/>
            <a:r>
              <a:rPr lang="de-DE" dirty="0" smtClean="0"/>
              <a:t>Button klick? Listenauswahl? Return im Suchfeld?</a:t>
            </a:r>
          </a:p>
          <a:p>
            <a:r>
              <a:rPr lang="de-DE" dirty="0" smtClean="0"/>
              <a:t>Zustand der Seite?</a:t>
            </a:r>
          </a:p>
          <a:p>
            <a:pPr lvl="1"/>
            <a:r>
              <a:rPr lang="de-DE" dirty="0" smtClean="0"/>
              <a:t>Textfeld 1 = „Hallo Welt“</a:t>
            </a:r>
          </a:p>
          <a:p>
            <a:pPr lvl="1"/>
            <a:r>
              <a:rPr lang="de-DE" dirty="0" smtClean="0"/>
              <a:t>CheckBox1 = „klick“</a:t>
            </a:r>
          </a:p>
          <a:p>
            <a:r>
              <a:rPr lang="de-DE" dirty="0" smtClean="0"/>
              <a:t>Senden der Antwort</a:t>
            </a:r>
          </a:p>
          <a:p>
            <a:pPr lvl="1"/>
            <a:r>
              <a:rPr lang="de-DE" dirty="0" smtClean="0"/>
              <a:t>Redirect? Return?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2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ASP spricht HTML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&lt;form /&gt; - Formular</a:t>
            </a:r>
          </a:p>
          <a:p>
            <a:r>
              <a:rPr lang="de-DE" dirty="0" smtClean="0"/>
              <a:t>&lt;input /&gt; - Textbox, (Submit)-Button</a:t>
            </a:r>
          </a:p>
          <a:p>
            <a:r>
              <a:rPr lang="de-DE" dirty="0" smtClean="0"/>
              <a:t>&lt;option /&gt; - ComboBox</a:t>
            </a:r>
          </a:p>
          <a:p>
            <a:r>
              <a:rPr lang="de-DE" dirty="0" smtClean="0"/>
              <a:t>&lt;ul&gt;, &lt;ol&gt; - Listen</a:t>
            </a:r>
          </a:p>
          <a:p>
            <a:r>
              <a:rPr lang="de-DE" dirty="0" smtClean="0"/>
              <a:t>&lt;div&gt;, &lt;a&gt;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7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ASP abstrahiert HTTP+HTML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TextBox</a:t>
            </a:r>
          </a:p>
          <a:p>
            <a:pPr lvl="1"/>
            <a:r>
              <a:rPr lang="de-DE" dirty="0" smtClean="0"/>
              <a:t>Text, TextMode, …</a:t>
            </a:r>
          </a:p>
          <a:p>
            <a:r>
              <a:rPr lang="de-DE" dirty="0" smtClean="0"/>
              <a:t>Button</a:t>
            </a:r>
          </a:p>
          <a:p>
            <a:pPr lvl="1"/>
            <a:r>
              <a:rPr lang="de-DE" dirty="0" smtClean="0"/>
              <a:t>Text, Click (Event)</a:t>
            </a:r>
          </a:p>
          <a:p>
            <a:r>
              <a:rPr lang="de-DE" dirty="0" smtClean="0"/>
              <a:t>CheckBox</a:t>
            </a:r>
          </a:p>
          <a:p>
            <a:pPr lvl="1"/>
            <a:r>
              <a:rPr lang="de-DE" dirty="0" smtClean="0"/>
              <a:t>Checked, Click (Event)</a:t>
            </a:r>
          </a:p>
          <a:p>
            <a:r>
              <a:rPr lang="de-DE" dirty="0" smtClean="0"/>
              <a:t>ComboBox</a:t>
            </a:r>
          </a:p>
          <a:p>
            <a:pPr lvl="1"/>
            <a:r>
              <a:rPr lang="de-DE" dirty="0" smtClean="0"/>
              <a:t>Items, SelectedValue, SelectionChanged (Event)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ASP arbeitet für uns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340768"/>
            <a:ext cx="6984776" cy="4968552"/>
          </a:xfrm>
        </p:spPr>
        <p:txBody>
          <a:bodyPr/>
          <a:lstStyle/>
          <a:p>
            <a:r>
              <a:rPr lang="de-DE" dirty="0" smtClean="0"/>
              <a:t>Control Properties setzen</a:t>
            </a:r>
          </a:p>
          <a:p>
            <a:pPr lvl="1"/>
            <a:r>
              <a:rPr lang="de-DE" dirty="0" smtClean="0"/>
              <a:t>TextBox1.Text = „…“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Events auslösen</a:t>
            </a:r>
          </a:p>
          <a:p>
            <a:endParaRPr lang="de-DE" dirty="0"/>
          </a:p>
          <a:p>
            <a:r>
              <a:rPr lang="de-DE" dirty="0" smtClean="0"/>
              <a:t>Response == Input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9707-7F5A-4E62-A26C-82EFDAB0D1F0}" type="datetime1">
              <a:rPr lang="de-DE" smtClean="0"/>
              <a:t>17.06.2010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EC5E-2629-4254-9BA2-F16E4B316C73}" type="slidenum">
              <a:rPr lang="de-DE" smtClean="0"/>
              <a:t>9</a:t>
            </a:fld>
            <a:endParaRPr lang="de-DE"/>
          </a:p>
        </p:txBody>
      </p:sp>
      <p:sp>
        <p:nvSpPr>
          <p:cNvPr id="6" name="Down Arrow 5"/>
          <p:cNvSpPr/>
          <p:nvPr/>
        </p:nvSpPr>
        <p:spPr>
          <a:xfrm>
            <a:off x="1187624" y="1412776"/>
            <a:ext cx="720080" cy="410445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 rot="16200000">
            <a:off x="-621525" y="2935634"/>
            <a:ext cx="297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2">
                    <a:lumMod val="50000"/>
                  </a:schemeClr>
                </a:solidFill>
              </a:rPr>
              <a:t>AUTOMATISCH</a:t>
            </a:r>
            <a:endParaRPr lang="de-D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2010Vorlage">
  <a:themeElements>
    <a:clrScheme name="VS 2010">
      <a:dk1>
        <a:srgbClr val="141517"/>
      </a:dk1>
      <a:lt1>
        <a:srgbClr val="F1F2F5"/>
      </a:lt1>
      <a:dk2>
        <a:srgbClr val="656F8D"/>
      </a:dk2>
      <a:lt2>
        <a:srgbClr val="D9DADE"/>
      </a:lt2>
      <a:accent1>
        <a:srgbClr val="806CAF"/>
      </a:accent1>
      <a:accent2>
        <a:srgbClr val="260A5E"/>
      </a:accent2>
      <a:accent3>
        <a:srgbClr val="666666"/>
      </a:accent3>
      <a:accent4>
        <a:srgbClr val="3A4658"/>
      </a:accent4>
      <a:accent5>
        <a:srgbClr val="7DB9C5"/>
      </a:accent5>
      <a:accent6>
        <a:srgbClr val="B7CCE3"/>
      </a:accent6>
      <a:hlink>
        <a:srgbClr val="260A5E"/>
      </a:hlink>
      <a:folHlink>
        <a:srgbClr val="423C95"/>
      </a:folHlink>
    </a:clrScheme>
    <a:fontScheme name="VS 2010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VS2010Vorlage</Template>
  <TotalTime>0</TotalTime>
  <Words>366</Words>
  <Application>Microsoft Office PowerPoint</Application>
  <PresentationFormat>On-screen Show (4:3)</PresentationFormat>
  <Paragraphs>157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VS2010Vorlage</vt:lpstr>
      <vt:lpstr>Einführung in ASP.NET</vt:lpstr>
      <vt:lpstr>About me</vt:lpstr>
      <vt:lpstr>PowerPoint Presentation</vt:lpstr>
      <vt:lpstr>Agenda</vt:lpstr>
      <vt:lpstr>WebServer</vt:lpstr>
      <vt:lpstr>Aufgaben beim Postback</vt:lpstr>
      <vt:lpstr>ASP spricht HTML</vt:lpstr>
      <vt:lpstr>ASP abstrahiert HTTP+HTML</vt:lpstr>
      <vt:lpstr>ASP arbeitet für uns</vt:lpstr>
      <vt:lpstr>ASP Validation</vt:lpstr>
      <vt:lpstr>ASP DataBinding</vt:lpstr>
      <vt:lpstr>Plattform indepentent?</vt:lpstr>
      <vt:lpstr>ASP Membership</vt:lpstr>
      <vt:lpstr>Ausblick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sschuetze</dc:creator>
  <cp:lastModifiedBy>Jan-Cornelius Molnar</cp:lastModifiedBy>
  <cp:revision>27</cp:revision>
  <dcterms:created xsi:type="dcterms:W3CDTF">2010-03-09T07:59:41Z</dcterms:created>
  <dcterms:modified xsi:type="dcterms:W3CDTF">2010-06-18T09:26:56Z</dcterms:modified>
</cp:coreProperties>
</file>