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1" Type="http://schemas.openxmlformats.org/officeDocument/2006/relationships/viewProps" Target="viewProps.xml" /><Relationship Id="rId40" Type="http://schemas.openxmlformats.org/officeDocument/2006/relationships/presProps" Target="presProps.xml" /><Relationship Id="rId1" Type="http://schemas.openxmlformats.org/officeDocument/2006/relationships/slideMaster" Target="slideMasters/slideMaster1.xml" /><Relationship Id="rId43" Type="http://schemas.openxmlformats.org/officeDocument/2006/relationships/tableStyles" Target="tableStyles.xml" /><Relationship Id="rId4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jp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3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jp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jp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jp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Photovoltaics off thebeaten track</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Potential of solar energy in highway turnoffs across Germany</a:t>
            </a:r>
            <a:br/>
            <a:br/>
            <a:r>
              <a:rPr/>
              <a:t>Jan Besler, Yvette Bodry, Marvin Hoberg, Felix Schulz</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acquisition</a:t>
            </a:r>
          </a:p>
        </p:txBody>
      </p:sp>
      <p:sp>
        <p:nvSpPr>
          <p:cNvPr id="3" name="Content Placeholder 2"/>
          <p:cNvSpPr>
            <a:spLocks noGrp="1"/>
          </p:cNvSpPr>
          <p:nvPr>
            <p:ph idx="1"/>
          </p:nvPr>
        </p:nvSpPr>
        <p:spPr/>
        <p:txBody>
          <a:bodyPr/>
          <a:lstStyle/>
          <a:p>
            <a:pPr lvl="0"/>
            <a:r>
              <a:rPr/>
              <a:t>Built a data pipeline to automatically download and process all data sources</a:t>
            </a:r>
          </a:p>
          <a:p>
            <a:pPr lvl="0"/>
            <a:r>
              <a:rPr/>
              <a:t>All data is publicly available and free of charge</a:t>
            </a:r>
          </a:p>
          <a:p>
            <a:pPr lvl="0"/>
            <a:r>
              <a:rPr/>
              <a:t>In total, 5 sources of data are utilized for final product</a:t>
            </a:r>
          </a:p>
          <a:p>
            <a:pPr lvl="0" indent="0" marL="0">
              <a:spcBef>
                <a:spcPts val="3000"/>
              </a:spcBef>
              <a:buNone/>
            </a:pPr>
            <a:r>
              <a:rPr b="1"/>
              <a:t>Selected challenges</a:t>
            </a:r>
          </a:p>
          <a:p>
            <a:pPr lvl="0"/>
            <a:r>
              <a:rPr/>
              <a:t>Satellite imagery is needed in very fine resolution to allow segmentation</a:t>
            </a:r>
          </a:p>
          <a:p>
            <a:pPr lvl="1"/>
            <a:r>
              <a:rPr/>
              <a:t>Thousands of accesses to a WebMapService API to download data in tiles</a:t>
            </a:r>
          </a:p>
          <a:p>
            <a:pPr lvl="1"/>
            <a:r>
              <a:rPr/>
              <a:t>Lossless storage of 106GB of imagery</a:t>
            </a:r>
          </a:p>
          <a:p>
            <a:pPr lvl="0"/>
            <a:r>
              <a:rPr/>
              <a:t>Processing of OSM source data is very resource-intensive</a:t>
            </a:r>
          </a:p>
          <a:p>
            <a:pPr lvl="1"/>
            <a:r>
              <a:rPr/>
              <a:t>Utilized bwUniCluster for processing and mass data storage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a:t>
            </a:r>
          </a:p>
        </p:txBody>
      </p:sp>
      <p:sp>
        <p:nvSpPr>
          <p:cNvPr id="3" name="Content Placeholder 2"/>
          <p:cNvSpPr>
            <a:spLocks noGrp="1"/>
          </p:cNvSpPr>
          <p:nvPr>
            <p:ph idx="1"/>
          </p:nvPr>
        </p:nvSpPr>
        <p:spPr/>
        <p:txBody>
          <a:bodyPr/>
          <a:lstStyle/>
          <a:p>
            <a:pPr lvl="0" indent="0" marL="0">
              <a:spcBef>
                <a:spcPts val="3000"/>
              </a:spcBef>
              <a:buNone/>
            </a:pPr>
            <a:r>
              <a:rPr b="1"/>
              <a:t>Selected challenges</a:t>
            </a:r>
          </a:p>
          <a:p>
            <a:pPr lvl="0"/>
            <a:r>
              <a:rPr/>
              <a:t>Identification of turnoffs from raw OSM data</a:t>
            </a:r>
          </a:p>
          <a:p>
            <a:pPr lvl="1"/>
            <a:r>
              <a:rPr/>
              <a:t>Combined turnoff road segments with nearby road segments in a radius of 500m</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a:t>
            </a:r>
          </a:p>
        </p:txBody>
      </p:sp>
      <p:sp>
        <p:nvSpPr>
          <p:cNvPr id="3" name="Content Placeholder 2"/>
          <p:cNvSpPr>
            <a:spLocks noGrp="1"/>
          </p:cNvSpPr>
          <p:nvPr>
            <p:ph idx="1"/>
          </p:nvPr>
        </p:nvSpPr>
        <p:spPr/>
        <p:txBody>
          <a:bodyPr/>
          <a:lstStyle/>
          <a:p>
            <a:pPr lvl="0" indent="0" marL="0">
              <a:spcBef>
                <a:spcPts val="3000"/>
              </a:spcBef>
              <a:buNone/>
            </a:pPr>
            <a:r>
              <a:rPr b="1"/>
              <a:t>Selected challenges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Data analysis</a:t>
            </a:r>
          </a:p>
        </p:txBody>
      </p:sp>
      <p:sp>
        <p:nvSpPr>
          <p:cNvPr id="4" name="Text Placeholder 3"/>
          <p:cNvSpPr>
            <a:spLocks noGrp="1"/>
          </p:cNvSpPr>
          <p:nvPr>
            <p:ph idx="2" sz="half" type="body"/>
          </p:nvPr>
        </p:nvSpPr>
        <p:spPr/>
        <p:txBody>
          <a:bodyPr/>
          <a:lstStyle/>
          <a:p>
            <a:pPr lvl="0" indent="0" marL="0">
              <a:spcBef>
                <a:spcPts val="3000"/>
              </a:spcBef>
              <a:buNone/>
            </a:pPr>
            <a:r>
              <a:rPr b="1"/>
              <a:t>Selected challenges</a:t>
            </a:r>
          </a:p>
          <a:p>
            <a:pPr lvl="0"/>
            <a:r>
              <a:rPr/>
              <a:t>How to remotely sense potential issues with uneven terrain?</a:t>
            </a:r>
          </a:p>
          <a:p>
            <a:pPr lvl="1"/>
            <a:r>
              <a:rPr/>
              <a:t>Use elevation model of finest resolution available (1m)</a:t>
            </a:r>
          </a:p>
          <a:p>
            <a:pPr lvl="1"/>
            <a:r>
              <a:rPr/>
              <a:t>Calculate slope between each raster cell and its 8 neighbors</a:t>
            </a:r>
          </a:p>
          <a:p>
            <a:pPr lvl="1"/>
            <a:r>
              <a:rPr/>
              <a:t>Calculate standard deviation of slope and normalize with benchmark of 90 degrees</a:t>
            </a:r>
          </a:p>
        </p:txBody>
      </p:sp>
      <p:pic>
        <p:nvPicPr>
          <p:cNvPr descr="fig/BB_ML_0104_14.png" id="0" name="Picture 1"/>
          <p:cNvPicPr>
            <a:picLocks noGrp="1" noChangeAspect="1"/>
          </p:cNvPicPr>
          <p:nvPr/>
        </p:nvPicPr>
        <p:blipFill>
          <a:blip r:embed="rId2"/>
          <a:stretch>
            <a:fillRect/>
          </a:stretch>
        </p:blipFill>
        <p:spPr bwMode="auto">
          <a:xfrm>
            <a:off x="3568700" y="254000"/>
            <a:ext cx="5105400" cy="3784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7: The height model of a selected driveway. The standard deviation of the slope is 4.68, the rating therefore 0.95 (© GeoBasis-DE/LGB)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analysis</a:t>
            </a:r>
          </a:p>
        </p:txBody>
      </p:sp>
      <p:sp>
        <p:nvSpPr>
          <p:cNvPr id="3" name="Content Placeholder 2"/>
          <p:cNvSpPr>
            <a:spLocks noGrp="1"/>
          </p:cNvSpPr>
          <p:nvPr>
            <p:ph idx="1"/>
          </p:nvPr>
        </p:nvSpPr>
        <p:spPr/>
        <p:txBody>
          <a:bodyPr/>
          <a:lstStyle/>
          <a:p>
            <a:pPr lvl="0" indent="0" marL="0">
              <a:spcBef>
                <a:spcPts val="3000"/>
              </a:spcBef>
              <a:buNone/>
            </a:pPr>
            <a:r>
              <a:rPr b="1"/>
              <a:t>Results</a:t>
            </a:r>
          </a:p>
          <a:p>
            <a:pPr lvl="0"/>
            <a:r>
              <a:rPr/>
              <a:t>Spatial data is aggregated within polygons of the turnoffs:</a:t>
            </a:r>
          </a:p>
          <a:p>
            <a:pPr lvl="1"/>
            <a:r>
              <a:rPr/>
              <a:t>Segmentation of satellite imagery into 6 classes</a:t>
            </a:r>
          </a:p>
          <a:p>
            <a:pPr lvl="1"/>
            <a:r>
              <a:rPr/>
              <a:t>Calculation of the slope</a:t>
            </a:r>
          </a:p>
          <a:p>
            <a:pPr lvl="1"/>
            <a:r>
              <a:rPr/>
              <a:t>Calculation of the average distance to the grid</a:t>
            </a:r>
          </a:p>
          <a:p>
            <a:pPr lvl="1"/>
            <a:r>
              <a:rPr/>
              <a:t>Calculation of the average sunshine intensity</a:t>
            </a:r>
          </a:p>
          <a:p>
            <a:pPr lvl="0"/>
            <a:r>
              <a:rPr/>
              <a:t>Runtime after data acquisition: &gt;8 hours</a:t>
            </a:r>
          </a:p>
          <a:p>
            <a:pPr lvl="0"/>
            <a:r>
              <a:rPr/>
              <a:t>Survey encompasses </a:t>
            </a:r>
            <a:r>
              <a:rPr b="1"/>
              <a:t>206</a:t>
            </a:r>
            <a:r>
              <a:rPr/>
              <a:t> turnoffs, </a:t>
            </a:r>
            <a:r>
              <a:rPr b="1"/>
              <a:t>1253</a:t>
            </a:r>
            <a:r>
              <a:rPr/>
              <a:t> polygons, </a:t>
            </a:r>
            <a:r>
              <a:rPr b="1"/>
              <a:t>&gt;6,5</a:t>
            </a:r>
            <a:r>
              <a:rPr/>
              <a:t> km² of potential area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Land cover segmentation</a:t>
            </a:r>
          </a:p>
        </p:txBody>
      </p:sp>
      <p:sp>
        <p:nvSpPr>
          <p:cNvPr id="4" name="Text Placeholder 3"/>
          <p:cNvSpPr>
            <a:spLocks noGrp="1"/>
          </p:cNvSpPr>
          <p:nvPr>
            <p:ph idx="2" sz="half" type="body"/>
          </p:nvPr>
        </p:nvSpPr>
        <p:spPr/>
        <p:txBody>
          <a:bodyPr/>
          <a:lstStyle/>
          <a:p>
            <a:pPr lvl="0"/>
            <a:r>
              <a:rPr/>
              <a:t>Problem: precisely predict the areal distribution of relevant features</a:t>
            </a:r>
          </a:p>
          <a:p>
            <a:pPr lvl="1"/>
            <a:r>
              <a:rPr/>
              <a:t>High vegetation, low vegetation, buildings, etc.</a:t>
            </a:r>
          </a:p>
          <a:p>
            <a:pPr lvl="0"/>
            <a:r>
              <a:rPr/>
              <a:t>Solution: Image segmentation</a:t>
            </a:r>
          </a:p>
          <a:p>
            <a:pPr lvl="1"/>
            <a:r>
              <a:rPr/>
              <a:t>Divide image into regions belonging to different semantic classes.</a:t>
            </a:r>
          </a:p>
          <a:p>
            <a:pPr lvl="2"/>
            <a:r>
              <a:rPr/>
              <a:t>Pixel-based classification</a:t>
            </a:r>
          </a:p>
          <a:p>
            <a:pPr lvl="2"/>
            <a:r>
              <a:rPr/>
              <a:t>Pixel-wise mask for each object/unit in the image</a:t>
            </a:r>
          </a:p>
        </p:txBody>
      </p:sp>
      <p:pic>
        <p:nvPicPr>
          <p:cNvPr descr="fig/segmentation.png" id="0" name="Picture 1"/>
          <p:cNvPicPr>
            <a:picLocks noGrp="1" noChangeAspect="1"/>
          </p:cNvPicPr>
          <p:nvPr/>
        </p:nvPicPr>
        <p:blipFill>
          <a:blip r:embed="rId2"/>
          <a:stretch>
            <a:fillRect/>
          </a:stretch>
        </p:blipFill>
        <p:spPr bwMode="auto">
          <a:xfrm>
            <a:off x="3568700" y="1473200"/>
            <a:ext cx="5105400" cy="1828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Figure credit: Choi, U. (2021, March 19) Semantic Segmentation (FCN, U-Net, DeepLab V3+).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Training data - Postdam</a:t>
            </a:r>
          </a:p>
        </p:txBody>
      </p:sp>
      <p:sp>
        <p:nvSpPr>
          <p:cNvPr id="3" name="Content Placeholder 2"/>
          <p:cNvSpPr>
            <a:spLocks noGrp="1"/>
          </p:cNvSpPr>
          <p:nvPr>
            <p:ph idx="1"/>
          </p:nvPr>
        </p:nvSpPr>
        <p:spPr/>
        <p:txBody>
          <a:bodyPr/>
          <a:lstStyle/>
          <a:p>
            <a:pPr lvl="0" indent="0" marL="0">
              <a:buNone/>
            </a:pPr>
            <a:r>
              <a:rPr/>
              <a:t>Potsdam 2D Semantic Segmentation dataset for the German city Potsdam, provided by the International Society for Photogrammetry and Remote Sensing (ISPRS)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potsdam_labels.png" id="0" name="Picture 1"/>
          <p:cNvPicPr>
            <a:picLocks noGrp="1" noChangeAspect="1"/>
          </p:cNvPicPr>
          <p:nvPr/>
        </p:nvPicPr>
        <p:blipFill>
          <a:blip r:embed="rId2"/>
          <a:stretch>
            <a:fillRect/>
          </a:stretch>
        </p:blipFill>
        <p:spPr bwMode="auto">
          <a:xfrm>
            <a:off x="457200" y="1866900"/>
            <a:ext cx="4038600" cy="20447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buNone/>
                      </a:pPr>
                      <a:r>
                        <a:rPr/>
                        <a:t>Label</a:t>
                      </a:r>
                    </a:p>
                  </a:txBody>
                  <a:tcPr/>
                </a:tc>
                <a:tc>
                  <a:txBody>
                    <a:bodyPr/>
                    <a:lstStyle/>
                    <a:p>
                      <a:pPr lvl="0" indent="0" marL="0">
                        <a:buNone/>
                      </a:pPr>
                      <a:r>
                        <a:rPr/>
                        <a:t>Color</a:t>
                      </a:r>
                    </a:p>
                  </a:txBody>
                  <a:tcPr/>
                </a:tc>
              </a:tr>
              <a:tr h="0">
                <a:tc>
                  <a:txBody>
                    <a:bodyPr/>
                    <a:lstStyle/>
                    <a:p>
                      <a:pPr lvl="0" indent="0" marL="0">
                        <a:buNone/>
                      </a:pPr>
                      <a:r>
                        <a:rPr/>
                        <a:t>1.) Impervious surfaces</a:t>
                      </a:r>
                    </a:p>
                  </a:txBody>
                </a:tc>
                <a:tc>
                  <a:txBody>
                    <a:bodyPr/>
                    <a:lstStyle/>
                    <a:p>
                      <a:pPr lvl="0" indent="0" marL="0">
                        <a:buNone/>
                      </a:pPr>
                      <a:r>
                        <a:rPr/>
                        <a:t>white</a:t>
                      </a:r>
                    </a:p>
                  </a:txBody>
                </a:tc>
              </a:tr>
              <a:tr h="0">
                <a:tc>
                  <a:txBody>
                    <a:bodyPr/>
                    <a:lstStyle/>
                    <a:p>
                      <a:pPr lvl="0" indent="0" marL="0">
                        <a:buNone/>
                      </a:pPr>
                      <a:r>
                        <a:rPr/>
                        <a:t>2.) Building</a:t>
                      </a:r>
                    </a:p>
                  </a:txBody>
                </a:tc>
                <a:tc>
                  <a:txBody>
                    <a:bodyPr/>
                    <a:lstStyle/>
                    <a:p>
                      <a:pPr lvl="0" indent="0" marL="0">
                        <a:buNone/>
                      </a:pPr>
                      <a:r>
                        <a:rPr/>
                        <a:t>blue</a:t>
                      </a:r>
                    </a:p>
                  </a:txBody>
                </a:tc>
              </a:tr>
              <a:tr h="0">
                <a:tc>
                  <a:txBody>
                    <a:bodyPr/>
                    <a:lstStyle/>
                    <a:p>
                      <a:pPr lvl="0" indent="0" marL="0">
                        <a:buNone/>
                      </a:pPr>
                      <a:r>
                        <a:rPr/>
                        <a:t>3.) Low vegetation</a:t>
                      </a:r>
                    </a:p>
                  </a:txBody>
                </a:tc>
                <a:tc>
                  <a:txBody>
                    <a:bodyPr/>
                    <a:lstStyle/>
                    <a:p>
                      <a:pPr lvl="0" indent="0" marL="0">
                        <a:buNone/>
                      </a:pPr>
                      <a:r>
                        <a:rPr/>
                        <a:t>light-blue</a:t>
                      </a:r>
                    </a:p>
                  </a:txBody>
                </a:tc>
              </a:tr>
              <a:tr h="0">
                <a:tc>
                  <a:txBody>
                    <a:bodyPr/>
                    <a:lstStyle/>
                    <a:p>
                      <a:pPr lvl="0" indent="0" marL="0">
                        <a:buNone/>
                      </a:pPr>
                      <a:r>
                        <a:rPr/>
                        <a:t>4.) Tree</a:t>
                      </a:r>
                    </a:p>
                  </a:txBody>
                </a:tc>
                <a:tc>
                  <a:txBody>
                    <a:bodyPr/>
                    <a:lstStyle/>
                    <a:p>
                      <a:pPr lvl="0" indent="0" marL="0">
                        <a:buNone/>
                      </a:pPr>
                      <a:r>
                        <a:rPr/>
                        <a:t>green</a:t>
                      </a:r>
                    </a:p>
                  </a:txBody>
                </a:tc>
              </a:tr>
              <a:tr h="0">
                <a:tc>
                  <a:txBody>
                    <a:bodyPr/>
                    <a:lstStyle/>
                    <a:p>
                      <a:pPr lvl="0" indent="0" marL="0">
                        <a:buNone/>
                      </a:pPr>
                      <a:r>
                        <a:rPr/>
                        <a:t>5.) Car</a:t>
                      </a:r>
                    </a:p>
                  </a:txBody>
                </a:tc>
                <a:tc>
                  <a:txBody>
                    <a:bodyPr/>
                    <a:lstStyle/>
                    <a:p>
                      <a:pPr lvl="0" indent="0" marL="0">
                        <a:buNone/>
                      </a:pPr>
                      <a:r>
                        <a:rPr/>
                        <a:t>yellow</a:t>
                      </a:r>
                    </a:p>
                  </a:txBody>
                </a:tc>
              </a:tr>
              <a:tr h="0">
                <a:tc>
                  <a:txBody>
                    <a:bodyPr/>
                    <a:lstStyle/>
                    <a:p>
                      <a:pPr lvl="0" indent="0" marL="0">
                        <a:buNone/>
                      </a:pPr>
                      <a:r>
                        <a:rPr/>
                        <a:t>6.) Clutter/background</a:t>
                      </a:r>
                    </a:p>
                  </a:txBody>
                </a:tc>
                <a:tc>
                  <a:txBody>
                    <a:bodyPr/>
                    <a:lstStyle/>
                    <a:p>
                      <a:pPr lvl="0" indent="0" marL="0">
                        <a:buNone/>
                      </a:pPr>
                      <a:r>
                        <a:rPr/>
                        <a:t>red</a:t>
                      </a:r>
                    </a:p>
                  </a:txBody>
                </a:tc>
              </a:tr>
            </a:tbl>
          </a:graphicData>
        </a:graphic>
      </p:graphicFrame>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Data Source: 2D Semantic Labeling Contest - Potsdam. Available online: https://www.isprs.org/education/benchmarks/UrbanSemLab/default.aspx (accessed on 14 December 2022).</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Germany has heavily relied on coal and gas (25% in 2010) (BDEW, 2022)</a:t>
            </a:r>
          </a:p>
          <a:p>
            <a:pPr lvl="0"/>
            <a:r>
              <a:rPr/>
              <a:t>Climates pledges require a transition to renewable energy (Bundesregierung, 2022)</a:t>
            </a:r>
          </a:p>
          <a:p>
            <a:pPr lvl="0"/>
            <a:r>
              <a:rPr/>
              <a:t>Wind parks often face opposition from local communities (DW, 2022)</a:t>
            </a:r>
          </a:p>
          <a:p>
            <a:pPr lvl="0"/>
            <a:r>
              <a:rPr/>
              <a:t>Solar energy is a promising alternative because of its low footprint</a:t>
            </a:r>
          </a:p>
          <a:p>
            <a:pPr lvl="0"/>
            <a:r>
              <a:rPr/>
              <a:t>Photovoltaics (PV) can be installed in places with little alternative use</a:t>
            </a:r>
          </a:p>
          <a:p>
            <a:pPr lvl="1"/>
            <a:r>
              <a:rPr/>
              <a:t>Most prominently: Roofs</a:t>
            </a:r>
          </a:p>
          <a:p>
            <a:pPr lvl="1"/>
            <a:r>
              <a:rPr/>
              <a:t>But also: Artifical lakes, parking lots, highways</a:t>
            </a:r>
          </a:p>
          <a:p>
            <a:pPr lvl="0" indent="0" marL="0">
              <a:buNone/>
            </a:pPr>
            <a:r>
              <a:rPr/>
              <a:t>Figure credit: EnBW.com, solarbusinesshub.com, Xinhua News Agency via Getty Images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Training data - Postdam</a:t>
            </a:r>
          </a:p>
        </p:txBody>
      </p:sp>
      <p:sp>
        <p:nvSpPr>
          <p:cNvPr id="3" name="Content Placeholder 2"/>
          <p:cNvSpPr>
            <a:spLocks noGrp="1"/>
          </p:cNvSpPr>
          <p:nvPr>
            <p:ph idx="1"/>
          </p:nvPr>
        </p:nvSpPr>
        <p:spPr/>
        <p:txBody>
          <a:bodyPr/>
          <a:lstStyle/>
          <a:p>
            <a:pPr lvl="0" indent="0" marL="0">
              <a:spcBef>
                <a:spcPts val="3000"/>
              </a:spcBef>
              <a:buNone/>
            </a:pPr>
            <a:r>
              <a:rPr b="1"/>
              <a:t>Advantages</a:t>
            </a:r>
          </a:p>
          <a:p>
            <a:pPr lvl="0"/>
            <a:r>
              <a:rPr/>
              <a:t>Aerial images, not satellite images</a:t>
            </a:r>
          </a:p>
          <a:p>
            <a:pPr lvl="1"/>
            <a:r>
              <a:rPr/>
              <a:t>High resolution (6,000 px × 6,000 px with 5 cm ground res.)</a:t>
            </a:r>
          </a:p>
          <a:p>
            <a:pPr lvl="0"/>
            <a:r>
              <a:rPr/>
              <a:t>Precise and reliable labeling</a:t>
            </a:r>
          </a:p>
          <a:p>
            <a:pPr lvl="1"/>
            <a:r>
              <a:rPr/>
              <a:t>Best dataset for German pixel-based labels</a:t>
            </a:r>
          </a:p>
          <a:p>
            <a:pPr lvl="1"/>
            <a:r>
              <a:rPr/>
              <a:t>Classes are useful for our segmentation problem</a:t>
            </a:r>
          </a:p>
          <a:p>
            <a:pPr lvl="0" indent="0" marL="0">
              <a:spcBef>
                <a:spcPts val="3000"/>
              </a:spcBef>
              <a:buNone/>
            </a:pPr>
            <a:r>
              <a:rPr b="1"/>
              <a:t>Disadvantages</a:t>
            </a:r>
          </a:p>
          <a:p>
            <a:pPr lvl="0"/>
            <a:r>
              <a:rPr/>
              <a:t>Urban structures, whereas in ears more rural structures</a:t>
            </a:r>
          </a:p>
          <a:p>
            <a:pPr lvl="1"/>
            <a:r>
              <a:rPr/>
              <a:t>Rural structures are characterised by greater contiguous areas, like forests</a:t>
            </a:r>
          </a:p>
          <a:p>
            <a:pPr lvl="1"/>
            <a:r>
              <a:rPr/>
              <a:t>Narrow, detailed urban structure in training creates fuzzy predictions for ears</a:t>
            </a:r>
          </a:p>
          <a:p>
            <a:pPr lvl="0" indent="0" marL="0">
              <a:buNone/>
            </a:pPr>
            <a:r>
              <a:rPr b="1"/>
              <a:t>Weight Biasing:</a:t>
            </a:r>
            <a:r>
              <a:rPr/>
              <a:t> Giving greater weight to classes “tree” and “low vegetation”</a:t>
            </a:r>
          </a:p>
          <a:p>
            <a:pPr lvl="0"/>
            <a:r>
              <a:rPr/>
              <a:t>Improves detection of organic structures</a:t>
            </a:r>
          </a:p>
          <a:p>
            <a:pPr lvl="0"/>
            <a:r>
              <a:rPr/>
              <a:t>Good in detecting single trees, but not forests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Training data - Postdam</a:t>
            </a:r>
          </a:p>
        </p:txBody>
      </p:sp>
      <p:pic>
        <p:nvPicPr>
          <p:cNvPr descr="fig/potsdam_pred1.jpeg" id="0" name="Picture 1"/>
          <p:cNvPicPr>
            <a:picLocks noGrp="1" noChangeAspect="1"/>
          </p:cNvPicPr>
          <p:nvPr/>
        </p:nvPicPr>
        <p:blipFill>
          <a:blip r:embed="rId2"/>
          <a:stretch>
            <a:fillRect/>
          </a:stretch>
        </p:blipFill>
        <p:spPr bwMode="auto">
          <a:xfrm>
            <a:off x="1231900" y="1193800"/>
            <a:ext cx="6692900" cy="339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potsdam_pred2.jpeg" id="0" name="Picture 1"/>
          <p:cNvPicPr>
            <a:picLocks noGrp="1" noChangeAspect="1"/>
          </p:cNvPicPr>
          <p:nvPr/>
        </p:nvPicPr>
        <p:blipFill>
          <a:blip r:embed="rId2"/>
          <a:stretch>
            <a:fillRect/>
          </a:stretch>
        </p:blipFill>
        <p:spPr bwMode="auto">
          <a:xfrm>
            <a:off x="1231900" y="1193800"/>
            <a:ext cx="6692900" cy="3390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Color Labels: White - Impervious surfaces; Light-blue - Low vegetation; Green - Tree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Training data - LoveDA</a:t>
            </a:r>
          </a:p>
        </p:txBody>
      </p:sp>
      <p:sp>
        <p:nvSpPr>
          <p:cNvPr id="3" name="Content Placeholder 2"/>
          <p:cNvSpPr>
            <a:spLocks noGrp="1"/>
          </p:cNvSpPr>
          <p:nvPr>
            <p:ph idx="1"/>
          </p:nvPr>
        </p:nvSpPr>
        <p:spPr/>
        <p:txBody>
          <a:bodyPr/>
          <a:lstStyle/>
          <a:p>
            <a:pPr lvl="0" indent="0" marL="0">
              <a:spcBef>
                <a:spcPts val="3000"/>
              </a:spcBef>
              <a:buNone/>
            </a:pPr>
            <a:r>
              <a:rPr b="1"/>
              <a:t>Land-cOVEr Domain Adaptive semantic segmentation (LoveDA) dataset</a:t>
            </a:r>
          </a:p>
          <a:p>
            <a:pPr lvl="0"/>
            <a:r>
              <a:rPr/>
              <a:t>High spatial resolution land-cover mapping (spatial resolution of 30 cm)</a:t>
            </a:r>
          </a:p>
          <a:p>
            <a:pPr lvl="0"/>
            <a:r>
              <a:rPr/>
              <a:t>Source Google Earth platform</a:t>
            </a:r>
          </a:p>
          <a:p>
            <a:pPr lvl="0"/>
            <a:r>
              <a:rPr/>
              <a:t>Nanjing, Changzhou and Wuhan / China</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LoveDA_labels.jpeg" id="0" name="Picture 1"/>
          <p:cNvPicPr>
            <a:picLocks noGrp="1" noChangeAspect="1"/>
          </p:cNvPicPr>
          <p:nvPr/>
        </p:nvPicPr>
        <p:blipFill>
          <a:blip r:embed="rId2"/>
          <a:stretch>
            <a:fillRect/>
          </a:stretch>
        </p:blipFill>
        <p:spPr bwMode="auto">
          <a:xfrm>
            <a:off x="457200" y="1943100"/>
            <a:ext cx="4038600" cy="18796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buNone/>
                      </a:pPr>
                      <a:r>
                        <a:rPr/>
                        <a:t>Label</a:t>
                      </a:r>
                    </a:p>
                  </a:txBody>
                  <a:tcPr/>
                </a:tc>
                <a:tc>
                  <a:txBody>
                    <a:bodyPr/>
                    <a:lstStyle/>
                    <a:p>
                      <a:pPr lvl="0" indent="0" marL="0">
                        <a:buNone/>
                      </a:pPr>
                      <a:r>
                        <a:rPr/>
                        <a:t>Color</a:t>
                      </a:r>
                    </a:p>
                  </a:txBody>
                  <a:tcPr/>
                </a:tc>
              </a:tr>
              <a:tr h="0">
                <a:tc>
                  <a:txBody>
                    <a:bodyPr/>
                    <a:lstStyle/>
                    <a:p>
                      <a:pPr lvl="0" indent="0" marL="0">
                        <a:buNone/>
                      </a:pPr>
                      <a:r>
                        <a:rPr/>
                        <a:t>1.) Background</a:t>
                      </a:r>
                    </a:p>
                  </a:txBody>
                </a:tc>
                <a:tc>
                  <a:txBody>
                    <a:bodyPr/>
                    <a:lstStyle/>
                    <a:p>
                      <a:pPr lvl="0" indent="0" marL="0">
                        <a:buNone/>
                      </a:pPr>
                      <a:r>
                        <a:rPr/>
                        <a:t>white</a:t>
                      </a:r>
                    </a:p>
                  </a:txBody>
                </a:tc>
              </a:tr>
              <a:tr h="0">
                <a:tc>
                  <a:txBody>
                    <a:bodyPr/>
                    <a:lstStyle/>
                    <a:p>
                      <a:pPr lvl="0" indent="0" marL="0">
                        <a:buNone/>
                      </a:pPr>
                      <a:r>
                        <a:rPr/>
                        <a:t>2.) Building</a:t>
                      </a:r>
                    </a:p>
                  </a:txBody>
                </a:tc>
                <a:tc>
                  <a:txBody>
                    <a:bodyPr/>
                    <a:lstStyle/>
                    <a:p>
                      <a:pPr lvl="0" indent="0" marL="0">
                        <a:buNone/>
                      </a:pPr>
                      <a:r>
                        <a:rPr/>
                        <a:t>pink</a:t>
                      </a:r>
                    </a:p>
                  </a:txBody>
                </a:tc>
              </a:tr>
              <a:tr h="0">
                <a:tc>
                  <a:txBody>
                    <a:bodyPr/>
                    <a:lstStyle/>
                    <a:p>
                      <a:pPr lvl="0" indent="0" marL="0">
                        <a:buNone/>
                      </a:pPr>
                      <a:r>
                        <a:rPr/>
                        <a:t>3.) Road</a:t>
                      </a:r>
                    </a:p>
                  </a:txBody>
                </a:tc>
                <a:tc>
                  <a:txBody>
                    <a:bodyPr/>
                    <a:lstStyle/>
                    <a:p>
                      <a:pPr lvl="0" indent="0" marL="0">
                        <a:buNone/>
                      </a:pPr>
                      <a:r>
                        <a:rPr/>
                        <a:t>red</a:t>
                      </a:r>
                    </a:p>
                  </a:txBody>
                </a:tc>
              </a:tr>
              <a:tr h="0">
                <a:tc>
                  <a:txBody>
                    <a:bodyPr/>
                    <a:lstStyle/>
                    <a:p>
                      <a:pPr lvl="0" indent="0" marL="0">
                        <a:buNone/>
                      </a:pPr>
                      <a:r>
                        <a:rPr/>
                        <a:t>4.) Water</a:t>
                      </a:r>
                    </a:p>
                  </a:txBody>
                </a:tc>
                <a:tc>
                  <a:txBody>
                    <a:bodyPr/>
                    <a:lstStyle/>
                    <a:p>
                      <a:pPr lvl="0" indent="0" marL="0">
                        <a:buNone/>
                      </a:pPr>
                      <a:r>
                        <a:rPr/>
                        <a:t>blue</a:t>
                      </a:r>
                    </a:p>
                  </a:txBody>
                </a:tc>
              </a:tr>
              <a:tr h="0">
                <a:tc>
                  <a:txBody>
                    <a:bodyPr/>
                    <a:lstStyle/>
                    <a:p>
                      <a:pPr lvl="0" indent="0" marL="0">
                        <a:buNone/>
                      </a:pPr>
                      <a:r>
                        <a:rPr/>
                        <a:t>5.) Barren</a:t>
                      </a:r>
                    </a:p>
                  </a:txBody>
                </a:tc>
                <a:tc>
                  <a:txBody>
                    <a:bodyPr/>
                    <a:lstStyle/>
                    <a:p>
                      <a:pPr lvl="0" indent="0" marL="0">
                        <a:buNone/>
                      </a:pPr>
                      <a:r>
                        <a:rPr/>
                        <a:t>gray</a:t>
                      </a:r>
                    </a:p>
                  </a:txBody>
                </a:tc>
              </a:tr>
              <a:tr h="0">
                <a:tc>
                  <a:txBody>
                    <a:bodyPr/>
                    <a:lstStyle/>
                    <a:p>
                      <a:pPr lvl="0" indent="0" marL="0">
                        <a:buNone/>
                      </a:pPr>
                      <a:r>
                        <a:rPr/>
                        <a:t>6.) Forest</a:t>
                      </a:r>
                    </a:p>
                  </a:txBody>
                </a:tc>
                <a:tc>
                  <a:txBody>
                    <a:bodyPr/>
                    <a:lstStyle/>
                    <a:p>
                      <a:pPr lvl="0" indent="0" marL="0">
                        <a:buNone/>
                      </a:pPr>
                      <a:r>
                        <a:rPr/>
                        <a:t>green</a:t>
                      </a:r>
                    </a:p>
                  </a:txBody>
                </a:tc>
              </a:tr>
              <a:tr h="0">
                <a:tc>
                  <a:txBody>
                    <a:bodyPr/>
                    <a:lstStyle/>
                    <a:p>
                      <a:pPr lvl="0" indent="0" marL="0">
                        <a:buNone/>
                      </a:pPr>
                      <a:r>
                        <a:rPr/>
                        <a:t>7.) Agriculture</a:t>
                      </a:r>
                    </a:p>
                  </a:txBody>
                </a:tc>
                <a:tc>
                  <a:txBody>
                    <a:bodyPr/>
                    <a:lstStyle/>
                    <a:p>
                      <a:pPr lvl="0" indent="0" marL="0">
                        <a:buNone/>
                      </a:pPr>
                      <a:r>
                        <a:rPr/>
                        <a:t>yellow</a:t>
                      </a:r>
                    </a:p>
                  </a:txBody>
                </a:tc>
              </a:tr>
              <a:tr h="0">
                <a:tc>
                  <a:txBody>
                    <a:bodyPr/>
                    <a:lstStyle/>
                    <a:p>
                      <a:pPr lvl="0" indent="0" marL="0">
                        <a:buNone/>
                      </a:pPr>
                      <a:r>
                        <a:rPr/>
                        <a:t>0.) Unknown</a:t>
                      </a:r>
                    </a:p>
                  </a:txBody>
                </a:tc>
                <a:tc>
                  <a:txBody>
                    <a:bodyPr/>
                    <a:lstStyle/>
                    <a:p>
                      <a:pPr lvl="0" indent="0" marL="0">
                        <a:buNone/>
                      </a:pPr>
                      <a:r>
                        <a:rPr/>
                        <a:t>black</a:t>
                      </a:r>
                    </a:p>
                  </a:txBody>
                </a:tc>
              </a:tr>
            </a:tbl>
          </a:graphicData>
        </a:graphic>
      </p:graphicFrame>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Training data - China</a:t>
            </a:r>
          </a:p>
        </p:txBody>
      </p:sp>
      <p:sp>
        <p:nvSpPr>
          <p:cNvPr id="3" name="Content Placeholder 2"/>
          <p:cNvSpPr>
            <a:spLocks noGrp="1"/>
          </p:cNvSpPr>
          <p:nvPr>
            <p:ph idx="1"/>
          </p:nvPr>
        </p:nvSpPr>
        <p:spPr/>
        <p:txBody>
          <a:bodyPr/>
          <a:lstStyle/>
          <a:p>
            <a:pPr lvl="0" indent="0" marL="0">
              <a:spcBef>
                <a:spcPts val="3000"/>
              </a:spcBef>
              <a:buNone/>
            </a:pPr>
            <a:r>
              <a:rPr b="1"/>
              <a:t>Advantages</a:t>
            </a:r>
          </a:p>
          <a:p>
            <a:pPr lvl="0"/>
            <a:r>
              <a:rPr/>
              <a:t>Dataset differentiates between rural and urban images</a:t>
            </a:r>
          </a:p>
          <a:p>
            <a:pPr lvl="1"/>
            <a:r>
              <a:rPr/>
              <a:t>More rural scenes, but quite balanced dataset (2713 urban, 3274 rural)</a:t>
            </a:r>
          </a:p>
          <a:p>
            <a:pPr lvl="0"/>
            <a:r>
              <a:rPr/>
              <a:t>Dataset created with the intention of achieving model transferability</a:t>
            </a:r>
          </a:p>
          <a:p>
            <a:pPr lvl="1"/>
            <a:r>
              <a:rPr/>
              <a:t>“[U]rban and rural scenes can show completely different geographical landscapes, and the inadequate [generalization] of these algorithms hinders city-level or national-level mapping” (Wang et al., 2022, p. 1)</a:t>
            </a:r>
          </a:p>
          <a:p>
            <a:pPr lvl="1"/>
            <a:r>
              <a:rPr/>
              <a:t>Dataset encounters for: 1) multi-scale objects; 2) complex background samples; 3) inconsistent class distributions</a:t>
            </a:r>
          </a:p>
          <a:p>
            <a:pPr lvl="0" indent="0" marL="0">
              <a:spcBef>
                <a:spcPts val="3000"/>
              </a:spcBef>
              <a:buNone/>
            </a:pPr>
            <a:r>
              <a:rPr b="1"/>
              <a:t>Disadvantages</a:t>
            </a:r>
          </a:p>
          <a:p>
            <a:pPr lvl="0"/>
            <a:r>
              <a:rPr/>
              <a:t>Lower resolution than images from Brandenburg (30 cm vs. 20 cm, respectively)</a:t>
            </a:r>
          </a:p>
          <a:p>
            <a:pPr lvl="0"/>
            <a:r>
              <a:rPr/>
              <a:t>Satellite images (vs. aerial images from Brandenburg)</a:t>
            </a:r>
          </a:p>
          <a:p>
            <a:pPr lvl="0"/>
            <a:r>
              <a:rPr/>
              <a:t>[Less detailed labeling compared to Potsdam dataset]</a:t>
            </a:r>
          </a:p>
          <a:p>
            <a:pPr lvl="1"/>
            <a:r>
              <a:rPr/>
              <a:t>Useful in training for the recognition of larger contiguous areas, but not individual trees</a:t>
            </a:r>
          </a:p>
          <a:p>
            <a:pPr lvl="0"/>
            <a:r>
              <a:rPr/>
              <a:t>China vs. Germany</a:t>
            </a:r>
          </a:p>
          <a:p>
            <a:pPr lvl="1"/>
            <a:r>
              <a:rPr/>
              <a:t>Different geography</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Semantic Segmentation - UNet</a:t>
            </a:r>
          </a:p>
        </p:txBody>
      </p:sp>
      <p:sp>
        <p:nvSpPr>
          <p:cNvPr id="4" name="Text Placeholder 3"/>
          <p:cNvSpPr>
            <a:spLocks noGrp="1"/>
          </p:cNvSpPr>
          <p:nvPr>
            <p:ph idx="2" sz="half" type="body"/>
          </p:nvPr>
        </p:nvSpPr>
        <p:spPr/>
        <p:txBody>
          <a:bodyPr/>
          <a:lstStyle/>
          <a:p>
            <a:pPr lvl="0"/>
            <a:r>
              <a:rPr/>
              <a:t>Output (class per pixel) is the same size as the input (pixel)</a:t>
            </a:r>
          </a:p>
          <a:p>
            <a:pPr lvl="0"/>
            <a:r>
              <a:rPr/>
              <a:t>Network consists of a contracting path (downsampling) and an expansive path (upsampling) (Stevens et al., 2020b)</a:t>
            </a:r>
          </a:p>
          <a:p>
            <a:pPr lvl="1"/>
            <a:r>
              <a:rPr/>
              <a:t>Downsampling:</a:t>
            </a:r>
          </a:p>
          <a:p>
            <a:pPr lvl="2"/>
            <a:r>
              <a:rPr/>
              <a:t>Specific, detailed detectors (e.g. texture, color, characterising shapes)</a:t>
            </a:r>
          </a:p>
          <a:p>
            <a:pPr lvl="2"/>
            <a:r>
              <a:rPr/>
              <a:t>Information reduction to relevant feature information</a:t>
            </a:r>
          </a:p>
          <a:p>
            <a:pPr lvl="1"/>
            <a:r>
              <a:rPr/>
              <a:t>Upsampling:</a:t>
            </a:r>
          </a:p>
          <a:p>
            <a:pPr lvl="2"/>
            <a:r>
              <a:rPr/>
              <a:t>Combination of the feature and spatial information</a:t>
            </a:r>
          </a:p>
          <a:p>
            <a:pPr lvl="2"/>
            <a:r>
              <a:rPr/>
              <a:t>Extracting high-resolution features</a:t>
            </a:r>
          </a:p>
          <a:p>
            <a:pPr lvl="0"/>
            <a:r>
              <a:rPr/>
              <a:t>U-shaped network architecture: Early breakthrough for image segmentation</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Advantages</a:t>
                      </a:r>
                    </a:p>
                  </a:txBody>
                  <a:tcPr/>
                </a:tc>
                <a:tc>
                  <a:txBody>
                    <a:bodyPr/>
                    <a:lstStyle/>
                    <a:p>
                      <a:pPr lvl="0" indent="0" marL="0">
                        <a:buNone/>
                      </a:pPr>
                      <a:r>
                        <a:rPr/>
                        <a:t>Disadv.</a:t>
                      </a:r>
                    </a:p>
                  </a:txBody>
                  <a:tcPr/>
                </a:tc>
              </a:tr>
              <a:tr h="0">
                <a:tc>
                  <a:txBody>
                    <a:bodyPr/>
                    <a:lstStyle/>
                    <a:p>
                      <a:pPr lvl="0" indent="0" marL="0">
                        <a:buNone/>
                      </a:pPr>
                      <a:r>
                        <a:rPr/>
                        <a:t>- widely used basic segmentation model</a:t>
                      </a:r>
                    </a:p>
                  </a:txBody>
                </a:tc>
                <a:tc>
                  <a:txBody>
                    <a:bodyPr/>
                    <a:lstStyle/>
                    <a:p>
                      <a:pPr lvl="0" indent="0" marL="0">
                        <a:buNone/>
                      </a:pPr>
                      <a:r>
                        <a:rPr/>
                        <a:t>- training from scratch</a:t>
                      </a:r>
                    </a:p>
                  </a:txBody>
                </a:tc>
              </a:tr>
              <a:tr h="0">
                <a:tc>
                  <a:txBody>
                    <a:bodyPr/>
                    <a:lstStyle/>
                    <a:p>
                      <a:pPr lvl="0" indent="0" marL="0">
                        <a:buNone/>
                      </a:pPr>
                      <a:r>
                        <a:rPr/>
                        <a:t>- feedback from interim presentation</a:t>
                      </a:r>
                    </a:p>
                  </a:txBody>
                </a:tc>
                <a:tc>
                  <a:txBody>
                    <a:bodyPr/>
                    <a:lstStyle/>
                    <a:p>
                      <a:pPr lvl="0" indent="0" marL="0">
                        <a:buNone/>
                      </a:pPr>
                      <a:r>
                        <a:rPr/>
                        <a:t>- model overfits to training data</a:t>
                      </a:r>
                    </a:p>
                  </a:txBody>
                </a:tc>
              </a:tr>
              <a:tr h="0">
                <a:tc>
                  <a:txBody>
                    <a:bodyPr/>
                    <a:lstStyle/>
                    <a:p>
                      <a:pPr lvl="0" indent="0" marL="0">
                        <a:buNone/>
                      </a:pPr>
                      <a:r>
                        <a:rPr/>
                        <a:t>- good starting point</a:t>
                      </a:r>
                    </a:p>
                  </a:txBody>
                </a:tc>
                <a:tc>
                  <a:txBody>
                    <a:bodyPr/>
                    <a:lstStyle/>
                    <a:p>
                      <a:pPr lvl="0" indent="0" marL="0">
                        <a:buNone/>
                      </a:pPr>
                      <a:r>
                        <a:rPr/>
                        <a:t>- labelled data not specific for our task</a:t>
                      </a:r>
                    </a:p>
                  </a:txBody>
                </a:tc>
              </a:tr>
            </a:tbl>
          </a:graphicData>
        </a:graphic>
      </p:graphicFrame>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Semantic Segmentation - ResNet50 + BigEarthNet (Sumbul et al., 2019)</a:t>
            </a:r>
          </a:p>
        </p:txBody>
      </p:sp>
      <p:sp>
        <p:nvSpPr>
          <p:cNvPr id="3" name="Content Placeholder 2"/>
          <p:cNvSpPr>
            <a:spLocks noGrp="1"/>
          </p:cNvSpPr>
          <p:nvPr>
            <p:ph idx="1"/>
          </p:nvPr>
        </p:nvSpPr>
        <p:spPr/>
        <p:txBody>
          <a:bodyPr/>
          <a:lstStyle/>
          <a:p>
            <a:pPr lvl="0"/>
            <a:r>
              <a:rPr/>
              <a:t>Residual networks (ResNets) allow very deep networks to be successfully trained (Stevens et al., 2020a)</a:t>
            </a:r>
          </a:p>
          <a:p>
            <a:pPr lvl="1"/>
            <a:r>
              <a:rPr/>
              <a:t>Deep networks represent very complex functions</a:t>
            </a:r>
          </a:p>
          <a:p>
            <a:pPr lvl="1"/>
            <a:r>
              <a:rPr/>
              <a:t>Problem with large networks: Gradient signal that goes to zero</a:t>
            </a:r>
          </a:p>
          <a:p>
            <a:pPr lvl="2"/>
            <a:r>
              <a:rPr/>
              <a:t>Large number of multiplications, the gradient can decrease exponentially quickly to zero</a:t>
            </a:r>
          </a:p>
          <a:p>
            <a:pPr lvl="1"/>
            <a:r>
              <a:rPr/>
              <a:t>Skip Connections: Additional layers do not hurt the model’s performance as regularisation will skip over them if those layers were not useful</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Semantic Segmentation - ResNet50 + BigEarthNet (Sumbul et al., 2019)</a:t>
            </a:r>
          </a:p>
        </p:txBody>
      </p:sp>
      <p:sp>
        <p:nvSpPr>
          <p:cNvPr id="4" name="Text Placeholder 3"/>
          <p:cNvSpPr>
            <a:spLocks noGrp="1"/>
          </p:cNvSpPr>
          <p:nvPr>
            <p:ph idx="2" sz="half" type="body"/>
          </p:nvPr>
        </p:nvSpPr>
        <p:spPr/>
        <p:txBody>
          <a:bodyPr/>
          <a:lstStyle/>
          <a:p>
            <a:pPr lvl="0"/>
            <a:r>
              <a:rPr/>
              <a:t>Transfer learning using pre-trained model backbones</a:t>
            </a:r>
          </a:p>
          <a:p>
            <a:pPr lvl="1"/>
            <a:r>
              <a:rPr/>
              <a:t>Transfer knowledge learned from source dataset (BigEarthNet) to target dataset (training)</a:t>
            </a:r>
          </a:p>
          <a:p>
            <a:pPr lvl="1"/>
            <a:r>
              <a:rPr/>
              <a:t>Model can already extract more general image features (e.g. textures, shapes)</a:t>
            </a:r>
          </a:p>
          <a:p>
            <a:pPr lvl="0"/>
            <a:r>
              <a:rPr/>
              <a:t>Pre-trained on BigEarthNet dataset</a:t>
            </a:r>
          </a:p>
          <a:p>
            <a:pPr lvl="1"/>
            <a:r>
              <a:rPr/>
              <a:t>Atmospherically corrected satellite images from different seasons</a:t>
            </a:r>
          </a:p>
          <a:p>
            <a:pPr lvl="1"/>
            <a:r>
              <a:rPr/>
              <a:t>10 European countries</a:t>
            </a:r>
          </a:p>
          <a:p>
            <a:pPr lvl="1"/>
            <a:r>
              <a:rPr/>
              <a:t>Multiple land-cover classes (tile classification task, not segmentation)</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Advantages</a:t>
                      </a:r>
                    </a:p>
                  </a:txBody>
                  <a:tcPr/>
                </a:tc>
                <a:tc>
                  <a:txBody>
                    <a:bodyPr/>
                    <a:lstStyle/>
                    <a:p>
                      <a:pPr lvl="0" indent="0" marL="0">
                        <a:buNone/>
                      </a:pPr>
                      <a:r>
                        <a:rPr/>
                        <a:t>Disadv.</a:t>
                      </a:r>
                    </a:p>
                  </a:txBody>
                  <a:tcPr/>
                </a:tc>
              </a:tr>
              <a:tr h="0">
                <a:tc>
                  <a:txBody>
                    <a:bodyPr/>
                    <a:lstStyle/>
                    <a:p>
                      <a:pPr lvl="0" indent="0" marL="0">
                        <a:buNone/>
                      </a:pPr>
                      <a:r>
                        <a:rPr/>
                        <a:t>- pre-trained weights</a:t>
                      </a:r>
                    </a:p>
                  </a:txBody>
                </a:tc>
                <a:tc>
                  <a:txBody>
                    <a:bodyPr/>
                    <a:lstStyle/>
                    <a:p>
                      <a:pPr lvl="0" indent="0" marL="0">
                        <a:buNone/>
                      </a:pPr>
                      <a:r>
                        <a:rPr/>
                        <a:t>- trained for classification task</a:t>
                      </a:r>
                    </a:p>
                  </a:txBody>
                </a:tc>
              </a:tr>
              <a:tr h="0">
                <a:tc>
                  <a:txBody>
                    <a:bodyPr/>
                    <a:lstStyle/>
                    <a:p>
                      <a:pPr lvl="0" indent="0" marL="0">
                        <a:buNone/>
                      </a:pPr>
                      <a:r>
                        <a:rPr/>
                        <a:t>- seasonal satellite images</a:t>
                      </a:r>
                    </a:p>
                  </a:txBody>
                </a:tc>
                <a:tc>
                  <a:txBody>
                    <a:bodyPr/>
                    <a:lstStyle/>
                    <a:p>
                      <a:pPr lvl="0" indent="0" marL="0">
                        <a:buNone/>
                      </a:pPr>
                      <a:r>
                        <a:rPr/>
                        <a:t>- inferior predictions</a:t>
                      </a:r>
                    </a:p>
                  </a:txBody>
                </a:tc>
              </a:tr>
              <a:tr h="0">
                <a:tc>
                  <a:txBody>
                    <a:bodyPr/>
                    <a:lstStyle/>
                    <a:p>
                      <a:pPr lvl="0" indent="0" marL="0">
                        <a:buNone/>
                      </a:pPr>
                      <a:r>
                        <a:rPr/>
                        <a:t>- big dataset on European countries</a:t>
                      </a:r>
                    </a:p>
                  </a:txBody>
                </a:tc>
                <a:tc>
                  <a:txBody>
                    <a:bodyPr/>
                    <a:lstStyle/>
                    <a:p>
                      <a:endParaRP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PV in highway turnoffs: The idea</a:t>
            </a:r>
          </a:p>
        </p:txBody>
      </p:sp>
      <p:sp>
        <p:nvSpPr>
          <p:cNvPr id="4" name="Text Placeholder 3"/>
          <p:cNvSpPr>
            <a:spLocks noGrp="1"/>
          </p:cNvSpPr>
          <p:nvPr>
            <p:ph idx="2" sz="half" type="body"/>
          </p:nvPr>
        </p:nvSpPr>
        <p:spPr/>
        <p:txBody>
          <a:bodyPr/>
          <a:lstStyle/>
          <a:p>
            <a:pPr lvl="0"/>
            <a:r>
              <a:rPr/>
              <a:t>Highway turnoffs are unattractive for most uses</a:t>
            </a:r>
          </a:p>
          <a:p>
            <a:pPr lvl="0"/>
            <a:r>
              <a:rPr/>
              <a:t>The city of Tübingen realized that they could be utilized for PV</a:t>
            </a:r>
          </a:p>
          <a:p>
            <a:pPr lvl="0"/>
            <a:r>
              <a:rPr/>
              <a:t>After several years of legal hassle, a site at the B28 in Lustnau is now the city’s largest source of green energy</a:t>
            </a:r>
          </a:p>
        </p:txBody>
      </p:sp>
      <p:pic>
        <p:nvPicPr>
          <p:cNvPr descr="fig/lustnauer_ohren.jpg" id="0" name="Picture 1"/>
          <p:cNvPicPr>
            <a:picLocks noGrp="1" noChangeAspect="1"/>
          </p:cNvPicPr>
          <p:nvPr/>
        </p:nvPicPr>
        <p:blipFill>
          <a:blip r:embed="rId2"/>
          <a:stretch>
            <a:fillRect/>
          </a:stretch>
        </p:blipFill>
        <p:spPr bwMode="auto">
          <a:xfrm>
            <a:off x="3568700" y="1193800"/>
            <a:ext cx="5105400" cy="1879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2: Lustnauer Ohren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Semantic Segmentation - ResNet101 + COCO (Lin et al., 2014)</a:t>
            </a:r>
          </a:p>
        </p:txBody>
      </p:sp>
      <p:sp>
        <p:nvSpPr>
          <p:cNvPr id="4" name="Text Placeholder 3"/>
          <p:cNvSpPr>
            <a:spLocks noGrp="1"/>
          </p:cNvSpPr>
          <p:nvPr>
            <p:ph idx="2" sz="half" type="body"/>
          </p:nvPr>
        </p:nvSpPr>
        <p:spPr/>
        <p:txBody>
          <a:bodyPr/>
          <a:lstStyle/>
          <a:p>
            <a:pPr lvl="0"/>
            <a:r>
              <a:rPr/>
              <a:t>Pre-trained on COCO (Common Objects in Context) dataset</a:t>
            </a:r>
          </a:p>
          <a:p>
            <a:pPr lvl="1"/>
            <a:r>
              <a:rPr/>
              <a:t>Large-scale object detection and segmentation dataset</a:t>
            </a:r>
          </a:p>
          <a:p>
            <a:pPr lvl="1"/>
            <a:r>
              <a:rPr/>
              <a:t>Recognition in context (background awareness)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Advantages</a:t>
                      </a:r>
                    </a:p>
                  </a:txBody>
                  <a:tcPr/>
                </a:tc>
                <a:tc>
                  <a:txBody>
                    <a:bodyPr/>
                    <a:lstStyle/>
                    <a:p>
                      <a:pPr lvl="0" indent="0" marL="0">
                        <a:buNone/>
                      </a:pPr>
                      <a:r>
                        <a:rPr/>
                        <a:t>Disadv.</a:t>
                      </a:r>
                    </a:p>
                  </a:txBody>
                  <a:tcPr/>
                </a:tc>
              </a:tr>
              <a:tr h="0">
                <a:tc>
                  <a:txBody>
                    <a:bodyPr/>
                    <a:lstStyle/>
                    <a:p>
                      <a:pPr lvl="0" indent="0" marL="0">
                        <a:buNone/>
                      </a:pPr>
                      <a:r>
                        <a:rPr/>
                        <a:t>- pre-trained weights</a:t>
                      </a:r>
                    </a:p>
                  </a:txBody>
                </a:tc>
                <a:tc>
                  <a:txBody>
                    <a:bodyPr/>
                    <a:lstStyle/>
                    <a:p>
                      <a:pPr lvl="0" indent="0" marL="0">
                        <a:buNone/>
                      </a:pPr>
                      <a:r>
                        <a:rPr/>
                        <a:t>- COCO dataset contains vastly different objects (no aerial images)</a:t>
                      </a:r>
                    </a:p>
                  </a:txBody>
                </a:tc>
              </a:tr>
              <a:tr h="0">
                <a:tc>
                  <a:txBody>
                    <a:bodyPr/>
                    <a:lstStyle/>
                    <a:p>
                      <a:pPr lvl="0" indent="0" marL="0">
                        <a:buNone/>
                      </a:pPr>
                      <a:r>
                        <a:rPr/>
                        <a:t>- segmentation task</a:t>
                      </a:r>
                    </a:p>
                  </a:txBody>
                </a:tc>
                <a:tc>
                  <a:txBody>
                    <a:bodyPr/>
                    <a:lstStyle/>
                    <a:p>
                      <a:endParaRPr/>
                    </a:p>
                  </a:txBody>
                </a:tc>
              </a:tr>
              <a:tr h="0">
                <a:tc>
                  <a:txBody>
                    <a:bodyPr/>
                    <a:lstStyle/>
                    <a:p>
                      <a:pPr lvl="0" indent="0" marL="0">
                        <a:buNone/>
                      </a:pPr>
                      <a:r>
                        <a:rPr/>
                        <a:t>- superior predictions after few training iterations</a:t>
                      </a:r>
                    </a:p>
                  </a:txBody>
                </a:tc>
                <a:tc>
                  <a:txBody>
                    <a:bodyPr/>
                    <a:lstStyle/>
                    <a:p>
                      <a:endParaRPr/>
                    </a:p>
                  </a:txBody>
                </a:tc>
              </a:tr>
              <a:tr h="0">
                <a:tc>
                  <a:txBody>
                    <a:bodyPr/>
                    <a:lstStyle/>
                    <a:p>
                      <a:pPr lvl="0" indent="0" marL="0">
                        <a:buNone/>
                      </a:pPr>
                      <a:r>
                        <a:rPr/>
                        <a:t>- least overfitting</a:t>
                      </a:r>
                    </a:p>
                  </a:txBody>
                </a:tc>
                <a:tc>
                  <a:txBody>
                    <a:bodyPr/>
                    <a:lstStyle/>
                    <a:p>
                      <a:endParaRPr/>
                    </a:p>
                  </a:txBody>
                </a:tc>
              </a:tr>
              <a:tr h="0">
                <a:tc>
                  <a:txBody>
                    <a:bodyPr/>
                    <a:lstStyle/>
                    <a:p>
                      <a:pPr lvl="0" indent="0" marL="0">
                        <a:buNone/>
                      </a:pPr>
                      <a:r>
                        <a:rPr/>
                        <a:t>- complexity of model seems to fit task</a:t>
                      </a:r>
                    </a:p>
                  </a:txBody>
                </a:tc>
                <a:tc>
                  <a:txBody>
                    <a:bodyPr/>
                    <a:lstStyle/>
                    <a:p>
                      <a:endParaRPr/>
                    </a:p>
                  </a:txBody>
                </a:tc>
              </a:tr>
            </a:tbl>
          </a:graphicData>
        </a:graphic>
      </p:graphicFrame>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Semantic Segmentation - ResNet101 + COCO - Results</a:t>
            </a:r>
          </a:p>
        </p:txBody>
      </p:sp>
      <p:sp>
        <p:nvSpPr>
          <p:cNvPr id="4" name="Text Placeholder 3"/>
          <p:cNvSpPr>
            <a:spLocks noGrp="1"/>
          </p:cNvSpPr>
          <p:nvPr>
            <p:ph idx="2" sz="half" type="body"/>
          </p:nvPr>
        </p:nvSpPr>
        <p:spPr/>
        <p:txBody>
          <a:bodyPr/>
          <a:lstStyle/>
          <a:p>
            <a:pPr lvl="0"/>
            <a:r>
              <a:rPr/>
              <a:t>Recognition of small forest areas very good.</a:t>
            </a:r>
          </a:p>
          <a:p>
            <a:pPr lvl="0"/>
            <a:r>
              <a:rPr/>
              <a:t>Individual trees are partly not recognized.</a:t>
            </a:r>
          </a:p>
          <a:p>
            <a:pPr lvl="0"/>
            <a:r>
              <a:rPr/>
              <a:t>Shadow areas are not always clearly assigned.</a:t>
            </a:r>
          </a:p>
        </p:txBody>
      </p:sp>
      <p:pic>
        <p:nvPicPr>
          <p:cNvPr descr="fig/resnet101_pred3.jpeg" id="0" name="Picture 1"/>
          <p:cNvPicPr>
            <a:picLocks noGrp="1" noChangeAspect="1"/>
          </p:cNvPicPr>
          <p:nvPr/>
        </p:nvPicPr>
        <p:blipFill>
          <a:blip r:embed="rId2"/>
          <a:stretch>
            <a:fillRect/>
          </a:stretch>
        </p:blipFill>
        <p:spPr bwMode="auto">
          <a:xfrm>
            <a:off x="3568700" y="1092200"/>
            <a:ext cx="5105400" cy="26035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Color Labels: White - Impervious surfaces; Red - Road; Green - Trees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Semantic Segmentation - ResNet101 + COCO - Results</a:t>
            </a:r>
          </a:p>
        </p:txBody>
      </p:sp>
      <p:sp>
        <p:nvSpPr>
          <p:cNvPr id="4" name="Text Placeholder 3"/>
          <p:cNvSpPr>
            <a:spLocks noGrp="1"/>
          </p:cNvSpPr>
          <p:nvPr>
            <p:ph idx="2" sz="half" type="body"/>
          </p:nvPr>
        </p:nvSpPr>
        <p:spPr/>
        <p:txBody>
          <a:bodyPr/>
          <a:lstStyle/>
          <a:p>
            <a:pPr lvl="0"/>
            <a:r>
              <a:rPr/>
              <a:t>Agricultural areas are better recognized when they are planted.</a:t>
            </a:r>
          </a:p>
          <a:p>
            <a:pPr lvl="0"/>
            <a:r>
              <a:rPr/>
              <a:t>Similar results for single trees that are leafy or bare.</a:t>
            </a:r>
          </a:p>
        </p:txBody>
      </p:sp>
      <p:pic>
        <p:nvPicPr>
          <p:cNvPr descr="fig/resnet101_pred2.jpeg" id="0" name="Picture 1"/>
          <p:cNvPicPr>
            <a:picLocks noGrp="1" noChangeAspect="1"/>
          </p:cNvPicPr>
          <p:nvPr/>
        </p:nvPicPr>
        <p:blipFill>
          <a:blip r:embed="rId2"/>
          <a:stretch>
            <a:fillRect/>
          </a:stretch>
        </p:blipFill>
        <p:spPr bwMode="auto">
          <a:xfrm>
            <a:off x="3568700" y="1092200"/>
            <a:ext cx="5105400" cy="26035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Color Labels: White - Impervious surfaces; Red - Road; Green - Trees; Yellow - Agricultur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Semantic Segmentation - ResNet101 + COCO - Results</a:t>
            </a:r>
          </a:p>
        </p:txBody>
      </p:sp>
      <p:sp>
        <p:nvSpPr>
          <p:cNvPr id="4" name="Text Placeholder 3"/>
          <p:cNvSpPr>
            <a:spLocks noGrp="1"/>
          </p:cNvSpPr>
          <p:nvPr>
            <p:ph idx="2" sz="half" type="body"/>
          </p:nvPr>
        </p:nvSpPr>
        <p:spPr/>
        <p:txBody>
          <a:bodyPr/>
          <a:lstStyle/>
          <a:p>
            <a:pPr lvl="0"/>
            <a:r>
              <a:rPr/>
              <a:t>Road recognition is so good that you could use it to identify the shape of an ear.</a:t>
            </a:r>
          </a:p>
          <a:p>
            <a:pPr lvl="0"/>
            <a:r>
              <a:rPr/>
              <a:t>Even small buildings in shaded areas are detected.</a:t>
            </a:r>
          </a:p>
          <a:p>
            <a:pPr lvl="0"/>
            <a:r>
              <a:rPr/>
              <a:t>The model is trained to recognise organic structures very well (characteristic for landscape in ears), however, human-made structures (fields, buildings) are therefore less regular.</a:t>
            </a:r>
          </a:p>
        </p:txBody>
      </p:sp>
      <p:pic>
        <p:nvPicPr>
          <p:cNvPr descr="fig/resnet101_pred1.jpeg" id="0" name="Picture 1"/>
          <p:cNvPicPr>
            <a:picLocks noGrp="1" noChangeAspect="1"/>
          </p:cNvPicPr>
          <p:nvPr/>
        </p:nvPicPr>
        <p:blipFill>
          <a:blip r:embed="rId2"/>
          <a:stretch>
            <a:fillRect/>
          </a:stretch>
        </p:blipFill>
        <p:spPr bwMode="auto">
          <a:xfrm>
            <a:off x="3568700" y="1092200"/>
            <a:ext cx="5105400" cy="26035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Color Labels: White - Impervious surfaces; Red - Road; Green - Trees; Pink - Building</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Presentation of the result - Dashboard</a:t>
            </a:r>
          </a:p>
        </p:txBody>
      </p:sp>
      <p:sp>
        <p:nvSpPr>
          <p:cNvPr id="3" name="Content Placeholder 2"/>
          <p:cNvSpPr>
            <a:spLocks noGrp="1"/>
          </p:cNvSpPr>
          <p:nvPr>
            <p:ph idx="1"/>
          </p:nvPr>
        </p:nvSpPr>
        <p:spPr/>
        <p:txBody>
          <a:bodyPr/>
          <a:lstStyle/>
          <a:p>
            <a:pPr lvl="0" indent="0" marL="0">
              <a:buNone/>
            </a:pPr>
            <a:br/>
            <a:br/>
          </a:p>
          <a:p>
            <a:pPr lvl="0" indent="0" marL="0">
              <a:buNone/>
            </a:pPr>
            <a:r>
              <a:rPr/>
              <a:t>http://solarexit.de/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DER SPIEGEL. (2022, November 23, 0:50). Die Klima-Streber: Tübingens Weg in die Energiewende | SPIEGEL TV [Video]. YouTube. https://www.youtube.com/watch?v=WywER5wRLEI.</a:t>
            </a:r>
          </a:p>
          <a:p>
            <a:pPr lvl="0"/>
            <a:r>
              <a:rPr/>
              <a:t>Lin, T. Y., Maire, M., Belongie, S., Hays, J., Perona, P., Ramanan, D., … &amp; Zitnick, C. L. (2014). Microsoft coco: Common objects in context. In Computer Vision–ECCV 2014: 13th European Conference, Zurich, Switzerland, September 6-12, 2014, Proceedings, Part V 13 (pp. 740-755). Springer International Publishing.</a:t>
            </a:r>
          </a:p>
          <a:p>
            <a:pPr lvl="0"/>
            <a:r>
              <a:rPr/>
              <a:t>Stevens, E., Antiga, L., &amp; Viehmann, T. (2020a). Using convolutions to generalize (Chapter 8). In Deep learning with PyTorch. Manning Publications.</a:t>
            </a:r>
          </a:p>
          <a:p>
            <a:pPr lvl="0"/>
            <a:r>
              <a:rPr/>
              <a:t>Stevens, E., Antiga, L., &amp; Viehmann, T. (2020b). Using segmentation to find suspected nodules (Chapter 13). In Deep learning with PyTorch. Manning Publications.</a:t>
            </a:r>
          </a:p>
          <a:p>
            <a:pPr lvl="0"/>
            <a:r>
              <a:rPr/>
              <a:t>Sumbul, G., Charfuelan, M., Demir, B., &amp; Markl, V. (2019). Bigearthnet: A large-scale benchmark archive for remote sensing image understanding. In IGARSS 2019-2019 IEEE International Geoscience and Remote Sensing Symposium (pp. 5901-5904). IEEE.</a:t>
            </a:r>
          </a:p>
          <a:p>
            <a:pPr lvl="0"/>
            <a:r>
              <a:rPr/>
              <a:t>Wang, J., Zheng, Z., Ma, A., Lu, X., &amp; Zhong, Y. (2022). LoveDA: A remote sensing land-cover dataset for domain adaptive semantic segmentation. arXiv preprint arXiv:2110.08733v6 [cs.CV].</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Scaling across Germany</a:t>
            </a:r>
          </a:p>
        </p:txBody>
      </p:sp>
      <p:sp>
        <p:nvSpPr>
          <p:cNvPr id="3" name="Content Placeholder 2"/>
          <p:cNvSpPr>
            <a:spLocks noGrp="1"/>
          </p:cNvSpPr>
          <p:nvPr>
            <p:ph idx="1"/>
          </p:nvPr>
        </p:nvSpPr>
        <p:spPr/>
        <p:txBody>
          <a:bodyPr/>
          <a:lstStyle/>
          <a:p>
            <a:pPr lvl="0"/>
            <a:r>
              <a:rPr/>
              <a:t>How much potential for such projects is yet unused?</a:t>
            </a:r>
          </a:p>
          <a:p>
            <a:pPr lvl="0"/>
            <a:r>
              <a:rPr/>
              <a:t>We seek to answer this question by taking a closer look at the state of Brandenburg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Derivation of the project’s objective</a:t>
            </a:r>
          </a:p>
        </p:txBody>
      </p:sp>
      <p:sp>
        <p:nvSpPr>
          <p:cNvPr id="3" name="Content Placeholder 2"/>
          <p:cNvSpPr>
            <a:spLocks noGrp="1"/>
          </p:cNvSpPr>
          <p:nvPr>
            <p:ph idx="1"/>
          </p:nvPr>
        </p:nvSpPr>
        <p:spPr/>
        <p:txBody>
          <a:bodyPr/>
          <a:lstStyle/>
          <a:p>
            <a:pPr lvl="0"/>
            <a:r>
              <a:rPr/>
              <a:t>Illustrate potentials for renewable energies (PV) in a user-friendly way</a:t>
            </a:r>
          </a:p>
          <a:p>
            <a:pPr lvl="1"/>
            <a:r>
              <a:rPr/>
              <a:t>Online application as information desk for municipalities and citizens</a:t>
            </a:r>
          </a:p>
          <a:p>
            <a:pPr lvl="1"/>
            <a:r>
              <a:rPr/>
              <a:t>Alternative to complex expert reports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is a turnoff suitable for PV?</a:t>
            </a:r>
          </a:p>
        </p:txBody>
      </p:sp>
      <p:sp>
        <p:nvSpPr>
          <p:cNvPr id="3" name="Content Placeholder 2"/>
          <p:cNvSpPr>
            <a:spLocks noGrp="1"/>
          </p:cNvSpPr>
          <p:nvPr>
            <p:ph idx="1"/>
          </p:nvPr>
        </p:nvSpPr>
        <p:spPr/>
        <p:txBody>
          <a:bodyPr/>
          <a:lstStyle/>
          <a:p>
            <a:pPr lvl="0"/>
            <a:r>
              <a:rPr/>
              <a:t>We held expert interviews with the Tübingen project lead and an expert geologist</a:t>
            </a:r>
          </a:p>
          <a:p>
            <a:pPr lvl="0" indent="0" marL="0">
              <a:spcBef>
                <a:spcPts val="3000"/>
              </a:spcBef>
              <a:buNone/>
            </a:pPr>
            <a:r>
              <a:rPr b="1"/>
              <a:t>Insights from pilot project “Lustnauer Ohren”</a:t>
            </a:r>
          </a:p>
          <a:p>
            <a:pPr lvl="0"/>
            <a:r>
              <a:rPr/>
              <a:t>Pilot project: 8 weeks construction and 8 years approval (DER SPIEGEL, 2022)</a:t>
            </a:r>
          </a:p>
          <a:p>
            <a:pPr lvl="0"/>
            <a:r>
              <a:rPr/>
              <a:t>Nowadays:</a:t>
            </a:r>
          </a:p>
          <a:p>
            <a:pPr lvl="1"/>
            <a:r>
              <a:rPr/>
              <a:t>More awareness and pressure from the public</a:t>
            </a:r>
          </a:p>
          <a:p>
            <a:pPr lvl="1"/>
            <a:r>
              <a:rPr/>
              <a:t>Direct communication with the public via social media when bureaucratic hurdles arise</a:t>
            </a:r>
          </a:p>
          <a:p>
            <a:pPr lvl="1"/>
            <a:r>
              <a:rPr/>
              <a:t>Consequently, authorities urged not to insist on 50-year-old regulations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 for contextual focus of our project</a:t>
            </a:r>
          </a:p>
        </p:txBody>
      </p:sp>
      <p:sp>
        <p:nvSpPr>
          <p:cNvPr id="3" name="Content Placeholder 2"/>
          <p:cNvSpPr>
            <a:spLocks noGrp="1"/>
          </p:cNvSpPr>
          <p:nvPr>
            <p:ph idx="1"/>
          </p:nvPr>
        </p:nvSpPr>
        <p:spPr/>
        <p:txBody>
          <a:bodyPr/>
          <a:lstStyle/>
          <a:p>
            <a:pPr lvl="0" indent="0" marL="0">
              <a:buNone/>
            </a:pPr>
            <a:r>
              <a:rPr/>
              <a:t>Driving factors for one-off costs due to construction and operating costs:</a:t>
            </a:r>
          </a:p>
          <a:p>
            <a:pPr lvl="0"/>
            <a:r>
              <a:rPr/>
              <a:t>Environmental assessment for compensation areas</a:t>
            </a:r>
          </a:p>
          <a:p>
            <a:pPr lvl="1"/>
            <a:r>
              <a:rPr/>
              <a:t>Nature in a potential ear is under protection (§ 44 Naturschutz Gesetz)</a:t>
            </a:r>
          </a:p>
          <a:p>
            <a:pPr lvl="1"/>
            <a:r>
              <a:rPr/>
              <a:t>PV plant is an encroachment on the landscape</a:t>
            </a:r>
          </a:p>
          <a:p>
            <a:pPr lvl="1"/>
            <a:r>
              <a:rPr/>
              <a:t>Woody plants such as bushes and trees are assessed differently (i.a. according to size, age)</a:t>
            </a:r>
          </a:p>
          <a:p>
            <a:pPr lvl="1"/>
            <a:r>
              <a:rPr/>
              <a:t>Compensation areas must be equivalent or greater and geographically close</a:t>
            </a:r>
          </a:p>
          <a:p>
            <a:pPr lvl="1"/>
            <a:r>
              <a:rPr/>
              <a:t>If landowner of the ear has no free compensation areas, they need to be must be rented (lease fees)</a:t>
            </a:r>
          </a:p>
          <a:p>
            <a:pPr lvl="2"/>
            <a:r>
              <a:rPr/>
              <a:t>landowner for federal roads is the Regional Council of the county (in German: Regierungsbezirk)</a:t>
            </a:r>
          </a:p>
          <a:p>
            <a:pPr lvl="2"/>
            <a:r>
              <a:rPr/>
              <a:t>for motorways the Autobahn GmbH/ indirectly the federal government)</a:t>
            </a:r>
          </a:p>
          <a:p>
            <a:pPr lvl="0" indent="0" marL="0">
              <a:buNone/>
            </a:pPr>
            <a:r>
              <a:rPr/>
              <a:t>Note: The environmental assessment determines one-off costs and long-term profitability of the PV.</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 for our project from insights (pilot project)</a:t>
            </a:r>
          </a:p>
        </p:txBody>
      </p:sp>
      <p:sp>
        <p:nvSpPr>
          <p:cNvPr id="3" name="Content Placeholder 2"/>
          <p:cNvSpPr>
            <a:spLocks noGrp="1"/>
          </p:cNvSpPr>
          <p:nvPr>
            <p:ph idx="1"/>
          </p:nvPr>
        </p:nvSpPr>
        <p:spPr/>
        <p:txBody>
          <a:bodyPr/>
          <a:lstStyle/>
          <a:p>
            <a:pPr lvl="0" indent="0" marL="0">
              <a:buNone/>
            </a:pPr>
            <a:r>
              <a:rPr/>
              <a:t>Driving factors for one-off costs due to construction and operating costs:</a:t>
            </a:r>
          </a:p>
          <a:p>
            <a:pPr lvl="0"/>
            <a:r>
              <a:rPr/>
              <a:t>Distance to grid</a:t>
            </a:r>
          </a:p>
          <a:p>
            <a:pPr lvl="0"/>
            <a:r>
              <a:rPr/>
              <a:t>Meteorological details: Sunshine hours</a:t>
            </a:r>
          </a:p>
          <a:p>
            <a:pPr lvl="0"/>
            <a:r>
              <a:rPr/>
              <a:t>Geographical details: Ground conditions and slope</a:t>
            </a:r>
          </a:p>
          <a:p>
            <a:pPr lvl="0"/>
            <a:r>
              <a:rPr/>
              <a:t>[Sky alignment of the road]</a:t>
            </a:r>
          </a:p>
          <a:p>
            <a:pPr lvl="1"/>
            <a:r>
              <a:rPr/>
              <a:t>Due to the technical innovations of recent years, the factor is less important nowadays as PVs can be built more flexibly than in Lustnau (insight from interview with Prof. Thomas Scholten)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Economic Model</a:t>
            </a:r>
          </a:p>
        </p:txBody>
      </p:sp>
      <p:pic>
        <p:nvPicPr>
          <p:cNvPr descr="fig/economic_model.png" id="0" name="Picture 1"/>
          <p:cNvPicPr>
            <a:picLocks noGrp="1" noChangeAspect="1"/>
          </p:cNvPicPr>
          <p:nvPr/>
        </p:nvPicPr>
        <p:blipFill>
          <a:blip r:embed="rId2"/>
          <a:stretch>
            <a:fillRect/>
          </a:stretch>
        </p:blipFill>
        <p:spPr bwMode="auto">
          <a:xfrm>
            <a:off x="2971800" y="1193800"/>
            <a:ext cx="3187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4: The economic model used for the evaluation of turnoffs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Photovoltaics off the beaten track</dc:title>
  <dc:creator>Jan Besler, Yvette Bodry, Marvin Hoberg, Felix Schulz</dc:creator>
  <cp:keywords/>
  <dcterms:created xsi:type="dcterms:W3CDTF">2024-11-17T20:07:22Z</dcterms:created>
  <dcterms:modified xsi:type="dcterms:W3CDTF">2024-11-17T20:07:22Z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height">
    <vt:lpwstr>960</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Potential of solar energy in highway turnoffs across Germany</vt:lpwstr>
  </property>
  <property fmtid="{D5CDD505-2E9C-101B-9397-08002B2CF9AE}" pid="11" name="toc-title">
    <vt:lpwstr>Table of contents</vt:lpwstr>
  </property>
  <property fmtid="{D5CDD505-2E9C-101B-9397-08002B2CF9AE}" pid="12" name="width">
    <vt:lpwstr>1440</vt:lpwstr>
  </property>
</Properties>
</file>