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7" r:id="rId7"/>
    <p:sldId id="268" r:id="rId8"/>
    <p:sldId id="269" r:id="rId9"/>
    <p:sldId id="260" r:id="rId10"/>
    <p:sldId id="263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1BABD-8D2F-70D8-CFF1-B337A3C6EC70}" v="186" dt="2024-11-19T07:37:16.191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C-4DCB-8B0E-3C384E1DF4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3C-4DCB-8B0E-3C384E1DF4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3C-4DCB-8B0E-3C384E1DF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 phldr="0"/>
      <dgm:spPr/>
      <dgm:t>
        <a:bodyPr/>
        <a:lstStyle/>
        <a:p>
          <a:r>
            <a:rPr lang="en-US" dirty="0">
              <a:latin typeface="Consolas"/>
            </a:rPr>
            <a:t>charts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 phldr="0"/>
      <dgm:spPr/>
      <dgm:t>
        <a:bodyPr/>
        <a:lstStyle/>
        <a:p>
          <a:r>
            <a:rPr lang="en-US" dirty="0">
              <a:latin typeface="Consolas"/>
            </a:rPr>
            <a:t>location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 phldr="0"/>
      <dgm:spPr/>
      <dgm:t>
        <a:bodyPr/>
        <a:lstStyle/>
        <a:p>
          <a:r>
            <a:rPr lang="en-US" dirty="0">
              <a:latin typeface="Consolas"/>
            </a:rPr>
            <a:t>pollutant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 phldr="0"/>
      <dgm:spPr/>
      <dgm:t>
        <a:bodyPr/>
        <a:lstStyle/>
        <a:p>
          <a:r>
            <a:rPr lang="en-US" dirty="0">
              <a:latin typeface="Consolas"/>
            </a:rPr>
            <a:t>Products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Contact us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F2D10D3F-FE23-4C6A-A285-9692A952EF0E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Data display</a:t>
          </a:r>
        </a:p>
      </dgm:t>
    </dgm:pt>
    <dgm:pt modelId="{A905ABEF-67ED-4081-B75D-334E83BEA347}" type="parTrans" cxnId="{BB4801EE-4892-4627-BE0C-F1281C4CC63D}">
      <dgm:prSet/>
      <dgm:spPr/>
    </dgm:pt>
    <dgm:pt modelId="{6E38C6C8-CC3C-4A70-B18B-F2043F3CF57B}" type="sibTrans" cxnId="{BB4801EE-4892-4627-BE0C-F1281C4CC63D}">
      <dgm:prSet/>
      <dgm:spPr/>
    </dgm:pt>
    <dgm:pt modelId="{BE49C904-9AD2-41AB-A4FB-54C27404FD00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Pollutant</a:t>
          </a:r>
        </a:p>
      </dgm:t>
    </dgm:pt>
    <dgm:pt modelId="{6B7DEA0E-C46F-45DF-8CBA-EAD04AD43A3F}" type="parTrans" cxnId="{E2760E42-4C6C-44F7-B399-2EF642DB9063}">
      <dgm:prSet/>
      <dgm:spPr/>
    </dgm:pt>
    <dgm:pt modelId="{57CFACF7-E8D1-42B6-B4DF-3F65257A931E}" type="sibTrans" cxnId="{E2760E42-4C6C-44F7-B399-2EF642DB9063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12D3C379-0AED-4D97-A614-0A7D7E893890}" type="pres">
      <dgm:prSet presAssocID="{F2D10D3F-FE23-4C6A-A285-9692A952EF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14C8EA-DAF6-48C1-85B9-404C9AEB29D0}" type="pres">
      <dgm:prSet presAssocID="{F2D10D3F-FE23-4C6A-A285-9692A952EF0E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  <dgm:pt modelId="{BBD584B6-BEA1-4738-A11E-DC27F2223BA0}" type="pres">
      <dgm:prSet presAssocID="{FE0A3CAE-D039-42F2-AF12-1E6F6793A6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B1269C16-FE26-4119-9D2A-81B8476C2B3D}" type="presOf" srcId="{477D14C5-CED9-4CFC-B338-DFB0C8090B9F}" destId="{A9DD881E-A532-414B-870C-8ADE2076F78C}" srcOrd="0" destOrd="0" presId="urn:microsoft.com/office/officeart/2005/8/layout/vList2"/>
    <dgm:cxn modelId="{F787F517-DDB8-4C69-9245-95F3B4E17EA8}" type="presOf" srcId="{FE0A3CAE-D039-42F2-AF12-1E6F6793A633}" destId="{BBD584B6-BEA1-4738-A11E-DC27F2223BA0}" srcOrd="0" destOrd="0" presId="urn:microsoft.com/office/officeart/2005/8/layout/vList2"/>
    <dgm:cxn modelId="{C578091D-4D9B-441D-BE0A-CBDAF967D805}" type="presOf" srcId="{CC6B7442-0B72-4EF2-9F13-1325B51AFF9F}" destId="{D64CB5D5-837D-47FC-9E42-A26D800BC695}" srcOrd="0" destOrd="0" presId="urn:microsoft.com/office/officeart/2005/8/layout/vList2"/>
    <dgm:cxn modelId="{11A7DA20-984E-4B7E-AD7C-3A72B01DBDD1}" type="presOf" srcId="{F2D10D3F-FE23-4C6A-A285-9692A952EF0E}" destId="{12D3C379-0AED-4D97-A614-0A7D7E893890}" srcOrd="0" destOrd="0" presId="urn:microsoft.com/office/officeart/2005/8/layout/vList2"/>
    <dgm:cxn modelId="{E2760E42-4C6C-44F7-B399-2EF642DB9063}" srcId="{CC6B7442-0B72-4EF2-9F13-1325B51AFF9F}" destId="{BE49C904-9AD2-41AB-A4FB-54C27404FD00}" srcOrd="0" destOrd="0" parTransId="{6B7DEA0E-C46F-45DF-8CBA-EAD04AD43A3F}" sibTransId="{57CFACF7-E8D1-42B6-B4DF-3F65257A931E}"/>
    <dgm:cxn modelId="{A6FB3C49-AB75-4315-BB6B-886AA454F16F}" srcId="{90119837-5B71-4D44-BB01-DB0B084933C8}" destId="{FE0A3CAE-D039-42F2-AF12-1E6F6793A633}" srcOrd="3" destOrd="0" parTransId="{7E2ED2D1-AFF4-4DED-BB53-30A310825CE2}" sibTransId="{417BDEF2-191B-4000-BDE8-D3D22A51FCF3}"/>
    <dgm:cxn modelId="{80949B49-504C-4EDF-A711-6CD7555F609C}" type="presOf" srcId="{BE49C904-9AD2-41AB-A4FB-54C27404FD00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F2D10D3F-FE23-4C6A-A285-9692A952EF0E}" destId="{709ED9DC-E391-4C6C-B788-93F1C2EFB6FD}" srcOrd="0" destOrd="0" parTransId="{B5FA6CF0-E0A0-46A0-93C9-B722B31A8A9C}" sibTransId="{F3C03C29-D7FF-4D61-8D75-8B75B2F589EC}"/>
    <dgm:cxn modelId="{CEA427EB-9C9E-4973-9213-1F81F7619ADF}" type="presOf" srcId="{709ED9DC-E391-4C6C-B788-93F1C2EFB6FD}" destId="{4814C8EA-DAF6-48C1-85B9-404C9AEB29D0}" srcOrd="0" destOrd="0" presId="urn:microsoft.com/office/officeart/2005/8/layout/vList2"/>
    <dgm:cxn modelId="{DA217EEC-B2E5-4A65-8A93-470F1E5F7B8C}" type="presOf" srcId="{C111C18A-FD96-4E63-821A-54D70D8DC65F}" destId="{CD5F6E02-AD43-4E7A-935B-DDF5D6C74800}" srcOrd="0" destOrd="0" presId="urn:microsoft.com/office/officeart/2005/8/layout/vList2"/>
    <dgm:cxn modelId="{BB4801EE-4892-4627-BE0C-F1281C4CC63D}" srcId="{90119837-5B71-4D44-BB01-DB0B084933C8}" destId="{F2D10D3F-FE23-4C6A-A285-9692A952EF0E}" srcOrd="1" destOrd="0" parTransId="{A905ABEF-67ED-4081-B75D-334E83BEA347}" sibTransId="{6E38C6C8-CC3C-4A70-B18B-F2043F3CF57B}"/>
    <dgm:cxn modelId="{03E78A36-8D22-4E1F-A7BB-D2E110ECB2B6}" type="presParOf" srcId="{ED5DCCC5-BCA8-4491-AA37-BAF153ECA184}" destId="{A9DD881E-A532-414B-870C-8ADE2076F78C}" srcOrd="0" destOrd="0" presId="urn:microsoft.com/office/officeart/2005/8/layout/vList2"/>
    <dgm:cxn modelId="{8BC7D9BC-9207-4E99-907D-899F897EC9B6}" type="presParOf" srcId="{ED5DCCC5-BCA8-4491-AA37-BAF153ECA184}" destId="{CD5F6E02-AD43-4E7A-935B-DDF5D6C74800}" srcOrd="1" destOrd="0" presId="urn:microsoft.com/office/officeart/2005/8/layout/vList2"/>
    <dgm:cxn modelId="{5911C9E3-2FFC-42EF-8CF8-FB9A2730C315}" type="presParOf" srcId="{ED5DCCC5-BCA8-4491-AA37-BAF153ECA184}" destId="{12D3C379-0AED-4D97-A614-0A7D7E893890}" srcOrd="2" destOrd="0" presId="urn:microsoft.com/office/officeart/2005/8/layout/vList2"/>
    <dgm:cxn modelId="{C5A020F6-8CC7-4137-911C-E8F5380679C5}" type="presParOf" srcId="{ED5DCCC5-BCA8-4491-AA37-BAF153ECA184}" destId="{4814C8EA-DAF6-48C1-85B9-404C9AEB29D0}" srcOrd="3" destOrd="0" presId="urn:microsoft.com/office/officeart/2005/8/layout/vList2"/>
    <dgm:cxn modelId="{5D9F375B-0C86-4329-8FCE-237A7B8DD7DB}" type="presParOf" srcId="{ED5DCCC5-BCA8-4491-AA37-BAF153ECA184}" destId="{D64CB5D5-837D-47FC-9E42-A26D800BC695}" srcOrd="4" destOrd="0" presId="urn:microsoft.com/office/officeart/2005/8/layout/vList2"/>
    <dgm:cxn modelId="{FB6D33F0-CE1A-42A9-B495-852FD4C54080}" type="presParOf" srcId="{ED5DCCC5-BCA8-4491-AA37-BAF153ECA184}" destId="{08B7B17B-8600-44B0-B235-389E5D71D804}" srcOrd="5" destOrd="0" presId="urn:microsoft.com/office/officeart/2005/8/layout/vList2"/>
    <dgm:cxn modelId="{18D01657-43ED-4173-85F5-55A5F28307C0}" type="presParOf" srcId="{ED5DCCC5-BCA8-4491-AA37-BAF153ECA184}" destId="{BBD584B6-BEA1-4738-A11E-DC27F2223B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2109"/>
          <a:ext cx="441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onsolas"/>
            </a:rPr>
            <a:t>charts</a:t>
          </a:r>
          <a:endParaRPr lang="en-US" sz="2900" kern="1200" dirty="0"/>
        </a:p>
      </dsp:txBody>
      <dsp:txXfrm>
        <a:off x="33955" y="56064"/>
        <a:ext cx="4351690" cy="627655"/>
      </dsp:txXfrm>
    </dsp:sp>
    <dsp:sp modelId="{CD5F6E02-AD43-4E7A-935B-DDF5D6C74800}">
      <dsp:nvSpPr>
        <dsp:cNvPr id="0" name=""/>
        <dsp:cNvSpPr/>
      </dsp:nvSpPr>
      <dsp:spPr>
        <a:xfrm>
          <a:off x="0" y="717674"/>
          <a:ext cx="441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Consolas"/>
            </a:rPr>
            <a:t>location</a:t>
          </a:r>
          <a:endParaRPr lang="en-US" sz="2300" kern="1200" dirty="0"/>
        </a:p>
      </dsp:txBody>
      <dsp:txXfrm>
        <a:off x="0" y="717674"/>
        <a:ext cx="4419600" cy="480240"/>
      </dsp:txXfrm>
    </dsp:sp>
    <dsp:sp modelId="{12D3C379-0AED-4D97-A614-0A7D7E893890}">
      <dsp:nvSpPr>
        <dsp:cNvPr id="0" name=""/>
        <dsp:cNvSpPr/>
      </dsp:nvSpPr>
      <dsp:spPr>
        <a:xfrm>
          <a:off x="0" y="1197914"/>
          <a:ext cx="441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onsolas"/>
            </a:rPr>
            <a:t>Data display</a:t>
          </a:r>
        </a:p>
      </dsp:txBody>
      <dsp:txXfrm>
        <a:off x="33955" y="1231869"/>
        <a:ext cx="4351690" cy="627655"/>
      </dsp:txXfrm>
    </dsp:sp>
    <dsp:sp modelId="{4814C8EA-DAF6-48C1-85B9-404C9AEB29D0}">
      <dsp:nvSpPr>
        <dsp:cNvPr id="0" name=""/>
        <dsp:cNvSpPr/>
      </dsp:nvSpPr>
      <dsp:spPr>
        <a:xfrm>
          <a:off x="0" y="1893479"/>
          <a:ext cx="441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Consolas"/>
            </a:rPr>
            <a:t>pollutant</a:t>
          </a:r>
          <a:endParaRPr lang="en-US" sz="2300" kern="1200" dirty="0"/>
        </a:p>
      </dsp:txBody>
      <dsp:txXfrm>
        <a:off x="0" y="1893479"/>
        <a:ext cx="4419600" cy="480240"/>
      </dsp:txXfrm>
    </dsp:sp>
    <dsp:sp modelId="{D64CB5D5-837D-47FC-9E42-A26D800BC695}">
      <dsp:nvSpPr>
        <dsp:cNvPr id="0" name=""/>
        <dsp:cNvSpPr/>
      </dsp:nvSpPr>
      <dsp:spPr>
        <a:xfrm>
          <a:off x="0" y="2373720"/>
          <a:ext cx="441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onsolas"/>
            </a:rPr>
            <a:t>Products</a:t>
          </a:r>
          <a:endParaRPr lang="en-US" sz="2900" kern="1200" dirty="0"/>
        </a:p>
      </dsp:txBody>
      <dsp:txXfrm>
        <a:off x="33955" y="2407675"/>
        <a:ext cx="4351690" cy="627655"/>
      </dsp:txXfrm>
    </dsp:sp>
    <dsp:sp modelId="{08B7B17B-8600-44B0-B235-389E5D71D804}">
      <dsp:nvSpPr>
        <dsp:cNvPr id="0" name=""/>
        <dsp:cNvSpPr/>
      </dsp:nvSpPr>
      <dsp:spPr>
        <a:xfrm>
          <a:off x="0" y="3069284"/>
          <a:ext cx="441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Consolas"/>
            </a:rPr>
            <a:t>Pollutant</a:t>
          </a:r>
        </a:p>
      </dsp:txBody>
      <dsp:txXfrm>
        <a:off x="0" y="3069284"/>
        <a:ext cx="4419600" cy="480240"/>
      </dsp:txXfrm>
    </dsp:sp>
    <dsp:sp modelId="{BBD584B6-BEA1-4738-A11E-DC27F2223BA0}">
      <dsp:nvSpPr>
        <dsp:cNvPr id="0" name=""/>
        <dsp:cNvSpPr/>
      </dsp:nvSpPr>
      <dsp:spPr>
        <a:xfrm>
          <a:off x="0" y="3549525"/>
          <a:ext cx="441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onsolas"/>
            </a:rPr>
            <a:t>Contact us</a:t>
          </a:r>
          <a:endParaRPr lang="en-US" sz="2900" kern="1200" dirty="0"/>
        </a:p>
      </dsp:txBody>
      <dsp:txXfrm>
        <a:off x="33955" y="3583480"/>
        <a:ext cx="43516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Aptos Display"/>
              </a:rPr>
              <a:t>Air Quality Monitoring Dashboard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 Application Programming Final Project</a:t>
            </a:r>
          </a:p>
          <a:p>
            <a:r>
              <a:rPr lang="en-US" dirty="0" err="1"/>
              <a:t>Janbubu</a:t>
            </a:r>
            <a:r>
              <a:rPr lang="en-US" dirty="0"/>
              <a:t> 202255635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Chart</a:t>
            </a:r>
          </a:p>
          <a:p>
            <a:r>
              <a:rPr lang="en-US"/>
              <a:t>Products</a:t>
            </a:r>
            <a:endParaRPr lang="en-US" dirty="0"/>
          </a:p>
          <a:p>
            <a:r>
              <a:rPr lang="en-US" dirty="0"/>
              <a:t>Sending notification with KAKAO</a:t>
            </a:r>
          </a:p>
          <a:p>
            <a:r>
              <a:rPr lang="en-US" dirty="0"/>
              <a:t>Highlight most least polluted areas, show source of pollution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AQI by location</a:t>
            </a:r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2963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 this project, I used:</a:t>
            </a:r>
          </a:p>
          <a:p>
            <a:r>
              <a:rPr lang="en-US" i="1">
                <a:ea typeface="+mn-lt"/>
                <a:cs typeface="+mn-lt"/>
              </a:rPr>
              <a:t>HTML, CSS, and JavaScript</a:t>
            </a:r>
            <a:r>
              <a:rPr lang="en-US">
                <a:ea typeface="+mn-lt"/>
                <a:cs typeface="+mn-lt"/>
              </a:rPr>
              <a:t> for the frontend.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jQuery</a:t>
            </a:r>
            <a:r>
              <a:rPr lang="en-US" dirty="0">
                <a:ea typeface="+mn-lt"/>
                <a:cs typeface="+mn-lt"/>
              </a:rPr>
              <a:t> for making API calls.</a:t>
            </a:r>
          </a:p>
          <a:p>
            <a:r>
              <a:rPr lang="en-US" i="1" dirty="0">
                <a:ea typeface="+mn-lt"/>
                <a:cs typeface="+mn-lt"/>
              </a:rPr>
              <a:t>Chart.js</a:t>
            </a:r>
            <a:r>
              <a:rPr lang="en-US" dirty="0">
                <a:ea typeface="+mn-lt"/>
                <a:cs typeface="+mn-lt"/>
              </a:rPr>
              <a:t> for creating dynamic and responsive charts.</a:t>
            </a:r>
          </a:p>
          <a:p>
            <a:r>
              <a:rPr lang="en-US" i="1" dirty="0">
                <a:ea typeface="+mn-lt"/>
                <a:cs typeface="+mn-lt"/>
              </a:rPr>
              <a:t>Air Quality API</a:t>
            </a:r>
            <a:r>
              <a:rPr lang="en-US" dirty="0">
                <a:ea typeface="+mn-lt"/>
                <a:cs typeface="+mn-lt"/>
              </a:rPr>
              <a:t> for fetching real-time data.</a:t>
            </a:r>
          </a:p>
          <a:p>
            <a:endParaRPr lang="en-US" dirty="0"/>
          </a:p>
        </p:txBody>
      </p:sp>
      <p:pic>
        <p:nvPicPr>
          <p:cNvPr id="7" name="Content Placeholder 6" descr="OpenWeatherMap monitoring and integration with Zabbix">
            <a:extLst>
              <a:ext uri="{FF2B5EF4-FFF2-40B4-BE49-F238E27FC236}">
                <a16:creationId xmlns:a16="http://schemas.microsoft.com/office/drawing/2014/main" id="{00509295-3510-8DD5-CC1A-FB972E48CB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566" y="2515490"/>
            <a:ext cx="4124325" cy="1790700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9634174" cy="3352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Integrating the API into the dashboard and ensuring smooth chart updates were initial hurdles</a:t>
            </a:r>
          </a:p>
          <a:p>
            <a:r>
              <a:rPr lang="en-US" dirty="0">
                <a:ea typeface="+mn-lt"/>
                <a:cs typeface="+mn-lt"/>
              </a:rPr>
              <a:t>Styling the page to maintain responsiveness was also challenging.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the future, I plan to: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Add historical data visualization for trends over time.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Integrate location-based suggestions for reducing exposure to pollution.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Build a mobile app for easier accessibility.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Air Quality Monitoring Dashboard </vt:lpstr>
      <vt:lpstr>Key features</vt:lpstr>
      <vt:lpstr>AQI by location</vt:lpstr>
      <vt:lpstr>What is used?</vt:lpstr>
      <vt:lpstr>High-level design</vt:lpstr>
      <vt:lpstr>Challenges</vt:lpstr>
      <vt:lpstr>Further Development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David Salaguinto</dc:creator>
  <cp:lastModifiedBy>David Salaguinto</cp:lastModifiedBy>
  <cp:revision>110</cp:revision>
  <dcterms:created xsi:type="dcterms:W3CDTF">2014-04-17T22:18:44Z</dcterms:created>
  <dcterms:modified xsi:type="dcterms:W3CDTF">2024-11-19T07:38:08Z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