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8" r:id="rId6"/>
    <p:sldId id="259" r:id="rId7"/>
    <p:sldId id="260" r:id="rId8"/>
    <p:sldId id="261" r:id="rId9"/>
    <p:sldId id="269" r:id="rId10"/>
    <p:sldId id="263" r:id="rId11"/>
    <p:sldId id="264" r:id="rId12"/>
    <p:sldId id="265" r:id="rId13"/>
    <p:sldId id="275" r:id="rId14"/>
    <p:sldId id="266" r:id="rId15"/>
    <p:sldId id="267" r:id="rId16"/>
    <p:sldId id="272" r:id="rId17"/>
    <p:sldId id="279" r:id="rId18"/>
    <p:sldId id="280" r:id="rId19"/>
    <p:sldId id="281" r:id="rId20"/>
    <p:sldId id="270" r:id="rId2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0" userDrawn="1">
          <p15:clr>
            <a:srgbClr val="A4A3A4"/>
          </p15:clr>
        </p15:guide>
        <p15:guide id="2" orient="horz" pos="1272" userDrawn="1">
          <p15:clr>
            <a:srgbClr val="A4A3A4"/>
          </p15:clr>
        </p15:guide>
        <p15:guide id="3" orient="horz" pos="715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orient="horz" pos="3944" userDrawn="1">
          <p15:clr>
            <a:srgbClr val="A4A3A4"/>
          </p15:clr>
        </p15:guide>
        <p15:guide id="6" pos="428" userDrawn="1">
          <p15:clr>
            <a:srgbClr val="A4A3A4"/>
          </p15:clr>
        </p15:guide>
        <p15:guide id="7" pos="7224" userDrawn="1">
          <p15:clr>
            <a:srgbClr val="A4A3A4"/>
          </p15:clr>
        </p15:guide>
        <p15:guide id="8" pos="90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DC"/>
    <a:srgbClr val="9100DC"/>
    <a:srgbClr val="F01928"/>
    <a:srgbClr val="5AC8AF"/>
    <a:srgbClr val="00287D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5768" autoAdjust="0"/>
  </p:normalViewPr>
  <p:slideViewPr>
    <p:cSldViewPr snapToGrid="0">
      <p:cViewPr varScale="1">
        <p:scale>
          <a:sx n="112" d="100"/>
          <a:sy n="112" d="100"/>
        </p:scale>
        <p:origin x="456" y="96"/>
      </p:cViewPr>
      <p:guideLst>
        <p:guide orient="horz" pos="1120"/>
        <p:guide orient="horz" pos="1272"/>
        <p:guide orient="horz" pos="715"/>
        <p:guide orient="horz" pos="3861"/>
        <p:guide orient="horz" pos="3944"/>
        <p:guide pos="428"/>
        <p:guide pos="7224"/>
        <p:guide pos="909"/>
        <p:guide pos="3688"/>
        <p:guide pos="3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180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 altLang="cs-CZ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34D9CB-1186-4E97-85EF-EEFDD3E78B1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45144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61A6D36-8CFB-40FE-8D60-D2050488125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8811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Zápatí prezentace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noProof="0" smtClean="0"/>
              <a:pPr/>
              <a:t>‹#›</a:t>
            </a:fld>
            <a:endParaRPr lang="cs-CZ" altLang="cs-CZ" noProof="0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/>
            </a:lvl1pPr>
          </a:lstStyle>
          <a:p>
            <a:r>
              <a:rPr lang="cs-CZ" dirty="0"/>
              <a:t>Kliknutím vložíte nadpis</a:t>
            </a:r>
            <a:endParaRPr lang="cs-CZ" noProof="0" dirty="0"/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1D911E5E-6197-7848-99A5-8C8627D11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2325600" cy="6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84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2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ky, text - dva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ástupný symbol pro obsah 12">
            <a:extLst>
              <a:ext uri="{FF2B5EF4-FFF2-40B4-BE49-F238E27FC236}">
                <a16:creationId xmlns:a16="http://schemas.microsoft.com/office/drawing/2014/main" id="{9622FDD6-5C71-4DE9-BFBE-6443A2855E5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719997" y="718712"/>
            <a:ext cx="5220001" cy="320400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Zápatí prezentace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8D903DEB-B441-46DB-8462-2640DC8DB3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999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1" name="Zástupný symbol pro text 13">
            <a:extLst>
              <a:ext uri="{FF2B5EF4-FFF2-40B4-BE49-F238E27FC236}">
                <a16:creationId xmlns:a16="http://schemas.microsoft.com/office/drawing/2014/main" id="{66F1D7B9-D1BE-446E-87CA-6AD81AFA83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4" y="4068000"/>
            <a:ext cx="5220000" cy="360000"/>
          </a:xfrm>
        </p:spPr>
        <p:txBody>
          <a:bodyPr/>
          <a:lstStyle>
            <a:lvl1pPr algn="l">
              <a:lnSpc>
                <a:spcPts val="1100"/>
              </a:lnSpc>
              <a:defRPr sz="1100" b="1"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3" name="Zástupný symbol pro text 5">
            <a:extLst>
              <a:ext uri="{FF2B5EF4-FFF2-40B4-BE49-F238E27FC236}">
                <a16:creationId xmlns:a16="http://schemas.microsoft.com/office/drawing/2014/main" id="{3947EF07-8AF7-4904-8565-F5D81E4282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51278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334B9440-7A06-4BF8-9532-C11248171B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2003" y="4068000"/>
            <a:ext cx="5220000" cy="360000"/>
          </a:xfrm>
        </p:spPr>
        <p:txBody>
          <a:bodyPr/>
          <a:lstStyle>
            <a:lvl1pPr algn="l">
              <a:lnSpc>
                <a:spcPts val="1100"/>
              </a:lnSpc>
              <a:defRPr sz="1100" b="1"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7" name="Zástupný symbol pro obsah 12">
            <a:extLst>
              <a:ext uri="{FF2B5EF4-FFF2-40B4-BE49-F238E27FC236}">
                <a16:creationId xmlns:a16="http://schemas.microsoft.com/office/drawing/2014/main" id="{263AA377-982D-4CA3-B9BD-C61AF6524812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251278" y="718712"/>
            <a:ext cx="5220001" cy="320400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pic>
        <p:nvPicPr>
          <p:cNvPr id="16" name="Obrázek 1">
            <a:extLst>
              <a:ext uri="{FF2B5EF4-FFF2-40B4-BE49-F238E27FC236}">
                <a16:creationId xmlns:a16="http://schemas.microsoft.com/office/drawing/2014/main" id="{7A558590-3D19-6C48-A2E2-AA9685798C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45200" y="6127200"/>
            <a:ext cx="1119272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Zápatí prezentace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pic>
        <p:nvPicPr>
          <p:cNvPr id="5" name="Obrázek 1">
            <a:extLst>
              <a:ext uri="{FF2B5EF4-FFF2-40B4-BE49-F238E27FC236}">
                <a16:creationId xmlns:a16="http://schemas.microsoft.com/office/drawing/2014/main" id="{0F2C13CE-A0CC-E748-B805-EB1352FB7D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45200" y="6127200"/>
            <a:ext cx="1119272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ozdělovník (alternativní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noProof="0" smtClean="0"/>
              <a:pPr/>
              <a:t>‹#›</a:t>
            </a:fld>
            <a:endParaRPr lang="cs-CZ" altLang="cs-CZ" noProof="0" dirty="0"/>
          </a:p>
        </p:txBody>
      </p:sp>
      <p:sp>
        <p:nvSpPr>
          <p:cNvPr id="11" name="Nadpis 6">
            <a:extLst>
              <a:ext uri="{FF2B5EF4-FFF2-40B4-BE49-F238E27FC236}">
                <a16:creationId xmlns:a16="http://schemas.microsoft.com/office/drawing/2014/main" id="{210CF170-3CE8-4094-B136-F821606CD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5246518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rgbClr val="0000DC"/>
                </a:solidFill>
              </a:defRPr>
            </a:lvl1pPr>
          </a:lstStyle>
          <a:p>
            <a:r>
              <a:rPr lang="cs-CZ" dirty="0"/>
              <a:t>Kliknutím vložíte nadpis</a:t>
            </a:r>
          </a:p>
        </p:txBody>
      </p:sp>
      <p:sp>
        <p:nvSpPr>
          <p:cNvPr id="12" name="Podnadpis 2">
            <a:extLst>
              <a:ext uri="{FF2B5EF4-FFF2-40B4-BE49-F238E27FC236}">
                <a16:creationId xmlns:a16="http://schemas.microsoft.com/office/drawing/2014/main" id="{F805DFF4-9876-466D-A663-D549EEF819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5246518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rgbClr val="0000DC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9" name="Zástupný symbol pro obrázek 7">
            <a:extLst>
              <a:ext uri="{FF2B5EF4-FFF2-40B4-BE49-F238E27FC236}">
                <a16:creationId xmlns:a16="http://schemas.microsoft.com/office/drawing/2014/main" id="{80C21443-92BF-4BF1-9C61-FDB664DC796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7999"/>
          </a:xfrm>
        </p:spPr>
        <p:txBody>
          <a:bodyPr anchor="ctr"/>
          <a:lstStyle>
            <a:lvl1pPr algn="ctr">
              <a:defRPr>
                <a:solidFill>
                  <a:srgbClr val="0000DC"/>
                </a:solidFill>
              </a:defRPr>
            </a:lvl1pPr>
          </a:lstStyle>
          <a:p>
            <a:r>
              <a:rPr lang="cs-CZ" dirty="0"/>
              <a:t>Kliknutím na ikonu vložíte obrázek</a:t>
            </a:r>
          </a:p>
        </p:txBody>
      </p:sp>
      <p:sp>
        <p:nvSpPr>
          <p:cNvPr id="7" name="Zástupný symbol pro zápatí 1">
            <a:extLst>
              <a:ext uri="{FF2B5EF4-FFF2-40B4-BE49-F238E27FC236}">
                <a16:creationId xmlns:a16="http://schemas.microsoft.com/office/drawing/2014/main" id="{24438A88-1921-4DF2-9F65-459AAE83D1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4925020" cy="2520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Zápatí prezentace</a:t>
            </a:r>
            <a:endParaRPr lang="cs-CZ" dirty="0"/>
          </a:p>
        </p:txBody>
      </p:sp>
      <p:pic>
        <p:nvPicPr>
          <p:cNvPr id="10" name="Obrázek 8">
            <a:extLst>
              <a:ext uri="{FF2B5EF4-FFF2-40B4-BE49-F238E27FC236}">
                <a16:creationId xmlns:a16="http://schemas.microsoft.com/office/drawing/2014/main" id="{3DA34264-82BA-334B-A52D-7C7E390753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2325600" cy="6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27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 - inverzní">
    <p:bg>
      <p:bgPr>
        <a:solidFill>
          <a:srgbClr val="0000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cs-CZ"/>
              <a:t>Zápatí prezentace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vložíte nadpis</a:t>
            </a:r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62FAE87C-EBEA-6046-B188-17A3FDF54E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2325600" cy="6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ozdělovník (alternativní) 2">
    <p:bg>
      <p:bgPr>
        <a:solidFill>
          <a:srgbClr val="0000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5246518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vložíte nadpis</a:t>
            </a:r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5246518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10" name="Zástupný symbol pro obrázek 7">
            <a:extLst>
              <a:ext uri="{FF2B5EF4-FFF2-40B4-BE49-F238E27FC236}">
                <a16:creationId xmlns:a16="http://schemas.microsoft.com/office/drawing/2014/main" id="{05C2E24A-1A94-4B14-B9BB-CA01DE5DD20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799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na ikonu vložíte obrázek</a:t>
            </a:r>
          </a:p>
        </p:txBody>
      </p:sp>
      <p:sp>
        <p:nvSpPr>
          <p:cNvPr id="12" name="Zástupný symbol pro zápatí 2">
            <a:extLst>
              <a:ext uri="{FF2B5EF4-FFF2-40B4-BE49-F238E27FC236}">
                <a16:creationId xmlns:a16="http://schemas.microsoft.com/office/drawing/2014/main" id="{CC921DFF-8B97-473C-919A-06F55168B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4925020" cy="25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cs-CZ"/>
              <a:t>Zápatí prezentace</a:t>
            </a:r>
            <a:endParaRPr lang="cs-CZ" dirty="0"/>
          </a:p>
        </p:txBody>
      </p:sp>
      <p:pic>
        <p:nvPicPr>
          <p:cNvPr id="11" name="Obrázek 8">
            <a:extLst>
              <a:ext uri="{FF2B5EF4-FFF2-40B4-BE49-F238E27FC236}">
                <a16:creationId xmlns:a16="http://schemas.microsoft.com/office/drawing/2014/main" id="{FF2AF076-03BF-A840-9AC6-67D6A53082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2325600" cy="6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24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rzní s obrázkem">
    <p:bg>
      <p:bgPr>
        <a:solidFill>
          <a:srgbClr val="0000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symbol pro obrázek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12192000" cy="5842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na ikonu vložíte obrázek</a:t>
            </a:r>
          </a:p>
        </p:txBody>
      </p:sp>
      <p:pic>
        <p:nvPicPr>
          <p:cNvPr id="2" name="Obráze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45200" y="6127200"/>
            <a:ext cx="1119273" cy="324000"/>
          </a:xfrm>
          <a:prstGeom prst="rect">
            <a:avLst/>
          </a:prstGeom>
        </p:spPr>
      </p:pic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46E80635-6C5C-49F3-8F11-AD16586CD0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6040795"/>
            <a:ext cx="8555976" cy="510831"/>
          </a:xfrm>
        </p:spPr>
        <p:txBody>
          <a:bodyPr lIns="0" tIns="0" rIns="0" bIns="0" numCol="1" spcCol="324000">
            <a:noAutofit/>
          </a:bodyPr>
          <a:lstStyle>
            <a:lvl1pPr marL="0" marR="0" indent="0" algn="l" defTabSz="914400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 sz="1500" b="0">
                <a:solidFill>
                  <a:schemeClr val="bg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</p:spTree>
    <p:extLst>
      <p:ext uri="{BB962C8B-B14F-4D97-AF65-F5344CB8AC3E}">
        <p14:creationId xmlns:p14="http://schemas.microsoft.com/office/powerpoint/2010/main" val="1964211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logo slide">
    <p:bg>
      <p:bgPr>
        <a:solidFill>
          <a:srgbClr val="0000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cký objekt 5">
            <a:extLst>
              <a:ext uri="{FF2B5EF4-FFF2-40B4-BE49-F238E27FC236}">
                <a16:creationId xmlns:a16="http://schemas.microsoft.com/office/drawing/2014/main" id="{B05C908F-B8F4-4FC8-A2D7-3536612277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7000" y="2618763"/>
            <a:ext cx="5598000" cy="162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0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C4DCCB8A-E23F-49B6-A0BE-D9E395C4E7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56" y="2298933"/>
            <a:ext cx="8725020" cy="226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14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 sz="1200"/>
            </a:lvl1pPr>
          </a:lstStyle>
          <a:p>
            <a:r>
              <a:rPr lang="cs-CZ"/>
              <a:t>Zápatí prezentace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dirty="0"/>
              <a:t>Kliknutím vložíte nadpis</a:t>
            </a:r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390E4E2C-8A81-45F0-A5ED-59F1EE588A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pic>
        <p:nvPicPr>
          <p:cNvPr id="7" name="Obrázek 1">
            <a:extLst>
              <a:ext uri="{FF2B5EF4-FFF2-40B4-BE49-F238E27FC236}">
                <a16:creationId xmlns:a16="http://schemas.microsoft.com/office/drawing/2014/main" id="{CFFDD51A-A9F8-FE4E-B3A4-730012EB1A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45200" y="6127200"/>
            <a:ext cx="1119272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29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7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pod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cs-CZ"/>
              <a:t>Zápatí prezentace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7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dirty="0"/>
              <a:t>Kliknutím vložíte nadpis</a:t>
            </a:r>
          </a:p>
        </p:txBody>
      </p:sp>
      <p:sp>
        <p:nvSpPr>
          <p:cNvPr id="10" name="Zástupný symbol pro obsah 2">
            <a:extLst>
              <a:ext uri="{FF2B5EF4-FFF2-40B4-BE49-F238E27FC236}">
                <a16:creationId xmlns:a16="http://schemas.microsoft.com/office/drawing/2014/main" id="{5CA9AC87-D3DE-408C-9471-D419F47483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pic>
        <p:nvPicPr>
          <p:cNvPr id="8" name="Obrázek 1">
            <a:extLst>
              <a:ext uri="{FF2B5EF4-FFF2-40B4-BE49-F238E27FC236}">
                <a16:creationId xmlns:a16="http://schemas.microsoft.com/office/drawing/2014/main" id="{B8CF8514-A699-7446-A004-D53B6C058A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45200" y="6127200"/>
            <a:ext cx="1119272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2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Zápatí prezentace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ABDE9BC5-EE25-44B2-8081-F2B94BAA68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dirty="0"/>
              <a:t>Kliknutím vložíte nadpis</a:t>
            </a:r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1D440DD4-5185-4C05-8E91-80CB3DC67394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72000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sp>
        <p:nvSpPr>
          <p:cNvPr id="9" name="Zástupný symbol pro obsah 2">
            <a:extLst>
              <a:ext uri="{FF2B5EF4-FFF2-40B4-BE49-F238E27FC236}">
                <a16:creationId xmlns:a16="http://schemas.microsoft.com/office/drawing/2014/main" id="{91531ABC-E456-4507-A022-87C2E3C7A2AA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625128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pic>
        <p:nvPicPr>
          <p:cNvPr id="10" name="Obrázek 1">
            <a:extLst>
              <a:ext uri="{FF2B5EF4-FFF2-40B4-BE49-F238E27FC236}">
                <a16:creationId xmlns:a16="http://schemas.microsoft.com/office/drawing/2014/main" id="{56972E37-6C79-104E-9A2E-0A7D6AE76D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45200" y="6127200"/>
            <a:ext cx="1119272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3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72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podnadpis a 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Zápatí prezentace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6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0725" y="1296001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18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pPr lvl="0"/>
            <a:r>
              <a:rPr lang="cs-CZ" dirty="0"/>
              <a:t>Kliknutím vložíte nadpis</a:t>
            </a:r>
            <a:endParaRPr lang="cs-CZ" noProof="0" dirty="0"/>
          </a:p>
        </p:txBody>
      </p:sp>
      <p:sp>
        <p:nvSpPr>
          <p:cNvPr id="21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51278" y="1290515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11" name="Zástupný symbol pro obsah 2">
            <a:extLst>
              <a:ext uri="{FF2B5EF4-FFF2-40B4-BE49-F238E27FC236}">
                <a16:creationId xmlns:a16="http://schemas.microsoft.com/office/drawing/2014/main" id="{D7707F6E-62D9-4ACE-A33C-A5E15E5CDF75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72000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sp>
        <p:nvSpPr>
          <p:cNvPr id="13" name="Zástupný symbol pro obsah 2">
            <a:extLst>
              <a:ext uri="{FF2B5EF4-FFF2-40B4-BE49-F238E27FC236}">
                <a16:creationId xmlns:a16="http://schemas.microsoft.com/office/drawing/2014/main" id="{911B9D34-B8F8-4804-B959-27E40687C897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625128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pic>
        <p:nvPicPr>
          <p:cNvPr id="10" name="Obrázek 1">
            <a:extLst>
              <a:ext uri="{FF2B5EF4-FFF2-40B4-BE49-F238E27FC236}">
                <a16:creationId xmlns:a16="http://schemas.microsoft.com/office/drawing/2014/main" id="{7BC10773-D561-EC40-B870-2EB7E6832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45200" y="6127200"/>
            <a:ext cx="1119272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6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 s tex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8DF9A9-CF6E-49C8-A8BC-74FDF24B8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Kliknutím vložíte nadpis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E1D20B9-1A33-484F-AB08-D95E85A9CB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Zápatí prezentace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7A2EACA-93F7-4696-A84F-C07E4801C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7" name="Zástupný symbol pro obsah 2">
            <a:extLst>
              <a:ext uri="{FF2B5EF4-FFF2-40B4-BE49-F238E27FC236}">
                <a16:creationId xmlns:a16="http://schemas.microsoft.com/office/drawing/2014/main" id="{45EA606A-B012-497D-A062-93B4C5E7BD3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47735" y="2596845"/>
            <a:ext cx="4125465" cy="3208441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2000"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</p:txBody>
      </p:sp>
      <p:sp>
        <p:nvSpPr>
          <p:cNvPr id="8" name="Zástupný symbol pro obrázek 7">
            <a:extLst>
              <a:ext uri="{FF2B5EF4-FFF2-40B4-BE49-F238E27FC236}">
                <a16:creationId xmlns:a16="http://schemas.microsoft.com/office/drawing/2014/main" id="{55454331-9726-47EA-9406-7071E2CA33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29509" y="1665288"/>
            <a:ext cx="6207791" cy="4139998"/>
          </a:xfrm>
        </p:spPr>
        <p:txBody>
          <a:bodyPr anchor="ctr"/>
          <a:lstStyle>
            <a:lvl1pPr algn="ctr">
              <a:defRPr>
                <a:solidFill>
                  <a:srgbClr val="0000DC"/>
                </a:solidFill>
              </a:defRPr>
            </a:lvl1pPr>
          </a:lstStyle>
          <a:p>
            <a:r>
              <a:rPr lang="cs-CZ" dirty="0"/>
              <a:t>Kliknutím na ikonu vložíte obrázek</a:t>
            </a:r>
          </a:p>
        </p:txBody>
      </p:sp>
      <p:sp>
        <p:nvSpPr>
          <p:cNvPr id="11" name="Zástupný symbol pro text 7">
            <a:extLst>
              <a:ext uri="{FF2B5EF4-FFF2-40B4-BE49-F238E27FC236}">
                <a16:creationId xmlns:a16="http://schemas.microsoft.com/office/drawing/2014/main" id="{B0741B4D-1AE5-4AB1-8AD2-5E6FAC7F6F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pic>
        <p:nvPicPr>
          <p:cNvPr id="12" name="Obrázek 1">
            <a:extLst>
              <a:ext uri="{FF2B5EF4-FFF2-40B4-BE49-F238E27FC236}">
                <a16:creationId xmlns:a16="http://schemas.microsoft.com/office/drawing/2014/main" id="{AAC051C2-3678-DC41-8EFB-F28692213E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45200" y="6127200"/>
            <a:ext cx="1119272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podnadpis a tři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pro obsah 12">
            <a:extLst>
              <a:ext uri="{FF2B5EF4-FFF2-40B4-BE49-F238E27FC236}">
                <a16:creationId xmlns:a16="http://schemas.microsoft.com/office/drawing/2014/main" id="{548D6DE9-EB16-4D0A-9F96-DD69C3E9721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40000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Zápatí prezentace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C2D097E9-9E99-4F02-A434-E69D713D0F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999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7E169087-A2FD-4849-9AAC-BD41AA07A5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0000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E14CE5FF-FB97-4634-9714-4B5C0FDA38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1200" y="4414270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4" name="Zástupný symbol pro text 13">
            <a:extLst>
              <a:ext uri="{FF2B5EF4-FFF2-40B4-BE49-F238E27FC236}">
                <a16:creationId xmlns:a16="http://schemas.microsoft.com/office/drawing/2014/main" id="{DD220DBF-2B26-4E32-826A-79839FF510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AD9E96F9-7F56-4453-A9FC-693AF7E57BB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047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6" name="Zástupný symbol pro text 13">
            <a:extLst>
              <a:ext uri="{FF2B5EF4-FFF2-40B4-BE49-F238E27FC236}">
                <a16:creationId xmlns:a16="http://schemas.microsoft.com/office/drawing/2014/main" id="{88362389-3E8C-4129-819C-75F0F7922D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1436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8" name="Zástupný symbol pro obsah 12">
            <a:extLst>
              <a:ext uri="{FF2B5EF4-FFF2-40B4-BE49-F238E27FC236}">
                <a16:creationId xmlns:a16="http://schemas.microsoft.com/office/drawing/2014/main" id="{DE897ACA-C285-471C-BF3F-2886D04C7F9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19999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20" name="Zástupný symbol pro obsah 12">
            <a:extLst>
              <a:ext uri="{FF2B5EF4-FFF2-40B4-BE49-F238E27FC236}">
                <a16:creationId xmlns:a16="http://schemas.microsoft.com/office/drawing/2014/main" id="{9AF93628-9CF3-4CB5-A8C7-735B527D49B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60001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9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21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cs-CZ" dirty="0"/>
              <a:t>Kliknutím vložíte nadpis</a:t>
            </a:r>
          </a:p>
        </p:txBody>
      </p:sp>
      <p:pic>
        <p:nvPicPr>
          <p:cNvPr id="22" name="Obrázek 1">
            <a:extLst>
              <a:ext uri="{FF2B5EF4-FFF2-40B4-BE49-F238E27FC236}">
                <a16:creationId xmlns:a16="http://schemas.microsoft.com/office/drawing/2014/main" id="{0354C595-25A7-D342-992D-A47A315A96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45200" y="6127200"/>
            <a:ext cx="1119272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41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9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Zápatí prezentace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51439ED6-907B-45D9-8FCC-98AE21B3C06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0000" y="692150"/>
            <a:ext cx="10753200" cy="5139850"/>
          </a:xfrm>
          <a:prstGeom prst="rect">
            <a:avLst/>
          </a:prstGeom>
        </p:spPr>
        <p:txBody>
          <a:bodyPr/>
          <a:lstStyle>
            <a:lvl1pPr marL="72000" indent="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</p:txBody>
      </p:sp>
      <p:pic>
        <p:nvPicPr>
          <p:cNvPr id="6" name="Obrázek 1">
            <a:extLst>
              <a:ext uri="{FF2B5EF4-FFF2-40B4-BE49-F238E27FC236}">
                <a16:creationId xmlns:a16="http://schemas.microsoft.com/office/drawing/2014/main" id="{8CCE2A48-C459-CA4C-978D-0CE03EA53F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45200" y="6127200"/>
            <a:ext cx="1119272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Zápatí prezentace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6" name="Nadpis 12">
            <a:extLst>
              <a:ext uri="{FF2B5EF4-FFF2-40B4-BE49-F238E27FC236}">
                <a16:creationId xmlns:a16="http://schemas.microsoft.com/office/drawing/2014/main" id="{C80D1D37-E5CA-42AD-BE6B-219FAFB546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cs-CZ" dirty="0"/>
              <a:t>Kliknutím vložíte nadpis</a:t>
            </a:r>
          </a:p>
        </p:txBody>
      </p:sp>
      <p:pic>
        <p:nvPicPr>
          <p:cNvPr id="8" name="Obrázek 1">
            <a:extLst>
              <a:ext uri="{FF2B5EF4-FFF2-40B4-BE49-F238E27FC236}">
                <a16:creationId xmlns:a16="http://schemas.microsoft.com/office/drawing/2014/main" id="{B8E44221-4107-1D4F-ACA7-8A5430625C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45200" y="6127200"/>
            <a:ext cx="1119272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4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9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20000" y="6228000"/>
            <a:ext cx="7920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cs-CZ" altLang="cs-CZ" sz="1200" dirty="0" smtClean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cs-CZ"/>
              <a:t>Zápatí prezentace</a:t>
            </a:r>
            <a:endParaRPr lang="cs-CZ" dirty="0"/>
          </a:p>
        </p:txBody>
      </p:sp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4000" y="6228000"/>
            <a:ext cx="25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2"/>
                </a:solidFill>
                <a:latin typeface="+mj-lt"/>
              </a:defRPr>
            </a:lvl1pPr>
          </a:lstStyle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73EFD05-44F7-4406-AC4D-1167FBFF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cs-CZ" dirty="0"/>
              <a:t>Kliknutím vložíte nadpis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A4DA628E-D8CA-41EE-AA1A-D14D1A53A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800" y="1872000"/>
            <a:ext cx="10753200" cy="39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/>
            </a:pPr>
            <a:r>
              <a:rPr lang="cs-CZ" noProof="0" dirty="0"/>
              <a:t>Kliknutím vložíte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4" r:id="rId2"/>
    <p:sldLayoutId id="2147483685" r:id="rId3"/>
    <p:sldLayoutId id="2147483674" r:id="rId4"/>
    <p:sldLayoutId id="2147483688" r:id="rId5"/>
    <p:sldLayoutId id="2147483698" r:id="rId6"/>
    <p:sldLayoutId id="2147483673" r:id="rId7"/>
    <p:sldLayoutId id="2147483675" r:id="rId8"/>
    <p:sldLayoutId id="2147483695" r:id="rId9"/>
    <p:sldLayoutId id="2147483677" r:id="rId10"/>
    <p:sldLayoutId id="2147483686" r:id="rId11"/>
    <p:sldLayoutId id="2147483697" r:id="rId12"/>
    <p:sldLayoutId id="2147483690" r:id="rId13"/>
    <p:sldLayoutId id="2147483696" r:id="rId14"/>
    <p:sldLayoutId id="2147483694" r:id="rId15"/>
    <p:sldLayoutId id="2147483692" r:id="rId16"/>
    <p:sldLayoutId id="2147483693" r:id="rId17"/>
  </p:sldLayoutIdLst>
  <p:hf hdr="0" dt="0"/>
  <p:txStyles>
    <p:titleStyle>
      <a:lvl1pPr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9pPr>
    </p:titleStyle>
    <p:bodyStyle>
      <a:lvl1pPr marL="0" marR="0" indent="0" algn="l" defTabSz="914400" rtl="0" eaLnBrk="1" fontAlgn="base" latinLnBrk="0" hangingPunct="1">
        <a:lnSpc>
          <a:spcPct val="114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tabLst/>
        <a:defRPr sz="2800" b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defRPr sz="1500" b="0">
          <a:solidFill>
            <a:schemeClr val="tx1"/>
          </a:solidFill>
          <a:latin typeface="+mn-lt"/>
        </a:defRPr>
      </a:lvl2pPr>
      <a:lvl3pPr marL="914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folHlink"/>
        </a:buClr>
        <a:buSzPct val="80000"/>
        <a:buFontTx/>
        <a:buNone/>
        <a:defRPr sz="1500" b="0">
          <a:solidFill>
            <a:schemeClr val="tx1"/>
          </a:solidFill>
          <a:latin typeface="+mn-lt"/>
        </a:defRPr>
      </a:lvl3pPr>
      <a:lvl4pPr marL="1371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2"/>
        </a:buClr>
        <a:buSzPct val="90000"/>
        <a:buFontTx/>
        <a:buNone/>
        <a:defRPr sz="1500" b="0">
          <a:solidFill>
            <a:schemeClr val="tx1"/>
          </a:solidFill>
          <a:latin typeface="+mn-lt"/>
        </a:defRPr>
      </a:lvl4pPr>
      <a:lvl5pPr marL="18288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Tx/>
        <a:buNone/>
        <a:defRPr sz="1500" b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9"/>
        </a:buBlip>
        <a:defRPr>
          <a:solidFill>
            <a:schemeClr val="tx1"/>
          </a:solidFill>
          <a:latin typeface="+mn-lt"/>
        </a:defRPr>
      </a:lvl6pPr>
      <a:lvl7pPr marL="27432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 baseline="0">
          <a:solidFill>
            <a:schemeClr val="tx1"/>
          </a:solidFill>
          <a:latin typeface="+mn-lt"/>
        </a:defRPr>
      </a:lvl7pPr>
      <a:lvl8pPr marL="3200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8pPr>
      <a:lvl9pPr marL="3657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35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2491EF5B-3067-7546-837B-2D005F3E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Lokalizace inverzních repetic v kompletně sekvenovaných genomech obratlovců</a:t>
            </a:r>
            <a:endParaRPr lang="cs-CZ" dirty="0"/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BDA74EBB-06F9-2F42-BBA7-49358111EC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Jan Chovanec</a:t>
            </a:r>
          </a:p>
          <a:p>
            <a:endParaRPr lang="cs-CZ" dirty="0"/>
          </a:p>
          <a:p>
            <a:r>
              <a:rPr lang="cs-CZ" dirty="0"/>
              <a:t>Vedoucí: prof. Mgr. Václav Brázda, Ph.D.</a:t>
            </a:r>
          </a:p>
          <a:p>
            <a:r>
              <a:rPr lang="cs-CZ" dirty="0"/>
              <a:t>Biofyzikální ústav AV ČR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19AAF7-F02D-4666-A567-817E492BF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415" y="5545152"/>
            <a:ext cx="2207687" cy="88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342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3526F08C-94C4-56CC-97A5-B2C7991AD4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791556"/>
            <a:ext cx="6095998" cy="3464250"/>
          </a:xfrm>
          <a:prstGeom prst="rect">
            <a:avLst/>
          </a:prstGeom>
        </p:spPr>
      </p:pic>
      <p:graphicFrame>
        <p:nvGraphicFramePr>
          <p:cNvPr id="2" name="Tabulka 1">
            <a:extLst>
              <a:ext uri="{FF2B5EF4-FFF2-40B4-BE49-F238E27FC236}">
                <a16:creationId xmlns:a16="http://schemas.microsoft.com/office/drawing/2014/main" id="{4EC1B72D-76EC-A1BE-850C-C4290E09D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543462"/>
              </p:ext>
            </p:extLst>
          </p:nvPr>
        </p:nvGraphicFramePr>
        <p:xfrm>
          <a:off x="326893" y="4268891"/>
          <a:ext cx="4891317" cy="1521890"/>
        </p:xfrm>
        <a:graphic>
          <a:graphicData uri="http://schemas.openxmlformats.org/drawingml/2006/table">
            <a:tbl>
              <a:tblPr/>
              <a:tblGrid>
                <a:gridCol w="1524364">
                  <a:extLst>
                    <a:ext uri="{9D8B030D-6E8A-4147-A177-3AD203B41FA5}">
                      <a16:colId xmlns:a16="http://schemas.microsoft.com/office/drawing/2014/main" val="1879777345"/>
                    </a:ext>
                  </a:extLst>
                </a:gridCol>
                <a:gridCol w="958813">
                  <a:extLst>
                    <a:ext uri="{9D8B030D-6E8A-4147-A177-3AD203B41FA5}">
                      <a16:colId xmlns:a16="http://schemas.microsoft.com/office/drawing/2014/main" val="3864640666"/>
                    </a:ext>
                  </a:extLst>
                </a:gridCol>
                <a:gridCol w="2408140">
                  <a:extLst>
                    <a:ext uri="{9D8B030D-6E8A-4147-A177-3AD203B41FA5}">
                      <a16:colId xmlns:a16="http://schemas.microsoft.com/office/drawing/2014/main" val="476024806"/>
                    </a:ext>
                  </a:extLst>
                </a:gridCol>
              </a:tblGrid>
              <a:tr h="245760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dirty="0">
                          <a:effectLst/>
                        </a:rPr>
                        <a:t>Srovnání</a:t>
                      </a:r>
                    </a:p>
                  </a:txBody>
                  <a:tcPr marL="60749" marR="60749" marT="60749" marB="607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dirty="0">
                          <a:effectLst/>
                        </a:rPr>
                        <a:t>p-hodnota</a:t>
                      </a:r>
                    </a:p>
                  </a:txBody>
                  <a:tcPr marL="60749" marR="60749" marT="60749" marB="607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dirty="0" err="1">
                          <a:effectLst/>
                        </a:rPr>
                        <a:t>Holm-Bonferonniho</a:t>
                      </a:r>
                      <a:r>
                        <a:rPr lang="cs-CZ" sz="1200" dirty="0">
                          <a:effectLst/>
                        </a:rPr>
                        <a:t> korekce</a:t>
                      </a:r>
                    </a:p>
                  </a:txBody>
                  <a:tcPr marL="60749" marR="60749" marT="60749" marB="607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544754"/>
                  </a:ext>
                </a:extLst>
              </a:tr>
              <a:tr h="209565">
                <a:tc>
                  <a:txBody>
                    <a:bodyPr/>
                    <a:lstStyle/>
                    <a:p>
                      <a:pPr algn="l" fontAlgn="t"/>
                      <a:r>
                        <a:rPr lang="cs-CZ" sz="1200" dirty="0">
                          <a:effectLst/>
                        </a:rPr>
                        <a:t>Plazi - Ptáci</a:t>
                      </a:r>
                    </a:p>
                  </a:txBody>
                  <a:tcPr marL="60749" marR="60749" marT="60749" marB="607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cs-CZ" sz="1200">
                          <a:effectLst/>
                        </a:rPr>
                        <a:t>0.0036754</a:t>
                      </a:r>
                    </a:p>
                  </a:txBody>
                  <a:tcPr marL="60749" marR="60749" marT="60749" marB="607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cs-CZ" sz="1200" dirty="0">
                          <a:solidFill>
                            <a:srgbClr val="000000"/>
                          </a:solidFill>
                          <a:effectLst/>
                        </a:rPr>
                        <a:t>0.0294033</a:t>
                      </a:r>
                    </a:p>
                  </a:txBody>
                  <a:tcPr marL="60749" marR="60749" marT="60749" marB="607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792521"/>
                  </a:ext>
                </a:extLst>
              </a:tr>
              <a:tr h="209565">
                <a:tc>
                  <a:txBody>
                    <a:bodyPr/>
                    <a:lstStyle/>
                    <a:p>
                      <a:pPr algn="l" fontAlgn="t"/>
                      <a:r>
                        <a:rPr lang="cs-CZ" sz="1200" dirty="0">
                          <a:effectLst/>
                        </a:rPr>
                        <a:t>Obojživelníci - Savci</a:t>
                      </a:r>
                    </a:p>
                  </a:txBody>
                  <a:tcPr marL="60749" marR="60749" marT="60749" marB="607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cs-CZ" sz="1200">
                          <a:effectLst/>
                        </a:rPr>
                        <a:t>0.0037155</a:t>
                      </a:r>
                    </a:p>
                  </a:txBody>
                  <a:tcPr marL="60749" marR="60749" marT="60749" marB="607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cs-CZ" sz="1200" dirty="0">
                          <a:solidFill>
                            <a:srgbClr val="000000"/>
                          </a:solidFill>
                          <a:effectLst/>
                        </a:rPr>
                        <a:t>0.0260088</a:t>
                      </a:r>
                    </a:p>
                  </a:txBody>
                  <a:tcPr marL="60749" marR="60749" marT="60749" marB="607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850801"/>
                  </a:ext>
                </a:extLst>
              </a:tr>
              <a:tr h="209565">
                <a:tc>
                  <a:txBody>
                    <a:bodyPr/>
                    <a:lstStyle/>
                    <a:p>
                      <a:pPr algn="l" fontAlgn="t"/>
                      <a:r>
                        <a:rPr lang="cs-CZ" sz="1200" dirty="0">
                          <a:effectLst/>
                        </a:rPr>
                        <a:t>Ptáci - Savci</a:t>
                      </a:r>
                    </a:p>
                  </a:txBody>
                  <a:tcPr marL="60749" marR="60749" marT="60749" marB="607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cs-CZ" sz="1200">
                          <a:effectLst/>
                        </a:rPr>
                        <a:t>0.0000138</a:t>
                      </a:r>
                    </a:p>
                  </a:txBody>
                  <a:tcPr marL="60749" marR="60749" marT="60749" marB="607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cs-CZ" sz="1200" dirty="0">
                          <a:solidFill>
                            <a:srgbClr val="000000"/>
                          </a:solidFill>
                          <a:effectLst/>
                        </a:rPr>
                        <a:t>0.0001376</a:t>
                      </a:r>
                    </a:p>
                  </a:txBody>
                  <a:tcPr marL="60749" marR="60749" marT="60749" marB="607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091099"/>
                  </a:ext>
                </a:extLst>
              </a:tr>
              <a:tr h="209565">
                <a:tc>
                  <a:txBody>
                    <a:bodyPr/>
                    <a:lstStyle/>
                    <a:p>
                      <a:pPr algn="l" fontAlgn="t"/>
                      <a:r>
                        <a:rPr lang="cs-CZ" sz="1200">
                          <a:effectLst/>
                        </a:rPr>
                        <a:t>Ryby - Savci</a:t>
                      </a:r>
                    </a:p>
                  </a:txBody>
                  <a:tcPr marL="60749" marR="60749" marT="60749" marB="607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cs-CZ" sz="1200" dirty="0">
                          <a:effectLst/>
                        </a:rPr>
                        <a:t>0.0022313</a:t>
                      </a:r>
                    </a:p>
                  </a:txBody>
                  <a:tcPr marL="60749" marR="60749" marT="60749" marB="607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cs-CZ" sz="1200" dirty="0">
                          <a:solidFill>
                            <a:srgbClr val="000000"/>
                          </a:solidFill>
                          <a:effectLst/>
                        </a:rPr>
                        <a:t>0.0200814</a:t>
                      </a:r>
                    </a:p>
                  </a:txBody>
                  <a:tcPr marL="60749" marR="60749" marT="60749" marB="607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647036"/>
                  </a:ext>
                </a:extLst>
              </a:tr>
            </a:tbl>
          </a:graphicData>
        </a:graphic>
      </p:graphicFrame>
      <p:sp>
        <p:nvSpPr>
          <p:cNvPr id="8" name="Nadpis 3">
            <a:extLst>
              <a:ext uri="{FF2B5EF4-FFF2-40B4-BE49-F238E27FC236}">
                <a16:creationId xmlns:a16="http://schemas.microsoft.com/office/drawing/2014/main" id="{F8ADE761-673B-8516-09BD-CB7EB8E59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93" y="258527"/>
            <a:ext cx="10885189" cy="451576"/>
          </a:xfrm>
        </p:spPr>
        <p:txBody>
          <a:bodyPr/>
          <a:lstStyle/>
          <a:p>
            <a:r>
              <a:rPr lang="cs-CZ" dirty="0"/>
              <a:t>Porovnání frekvence výskytu IR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AF94779C-8ED9-0FAD-0F74-E999914FCB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330" y="778471"/>
            <a:ext cx="6158668" cy="3464250"/>
          </a:xfrm>
          <a:prstGeom prst="rect">
            <a:avLst/>
          </a:prstGeom>
        </p:spPr>
      </p:pic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946F5233-3F13-064F-EF77-F21FE434F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398111"/>
              </p:ext>
            </p:extLst>
          </p:nvPr>
        </p:nvGraphicFramePr>
        <p:xfrm>
          <a:off x="6462742" y="4311089"/>
          <a:ext cx="4838369" cy="913134"/>
        </p:xfrm>
        <a:graphic>
          <a:graphicData uri="http://schemas.openxmlformats.org/drawingml/2006/table">
            <a:tbl>
              <a:tblPr/>
              <a:tblGrid>
                <a:gridCol w="1510294">
                  <a:extLst>
                    <a:ext uri="{9D8B030D-6E8A-4147-A177-3AD203B41FA5}">
                      <a16:colId xmlns:a16="http://schemas.microsoft.com/office/drawing/2014/main" val="3798004217"/>
                    </a:ext>
                  </a:extLst>
                </a:gridCol>
                <a:gridCol w="919675">
                  <a:extLst>
                    <a:ext uri="{9D8B030D-6E8A-4147-A177-3AD203B41FA5}">
                      <a16:colId xmlns:a16="http://schemas.microsoft.com/office/drawing/2014/main" val="3709943509"/>
                    </a:ext>
                  </a:extLst>
                </a:gridCol>
                <a:gridCol w="2408400">
                  <a:extLst>
                    <a:ext uri="{9D8B030D-6E8A-4147-A177-3AD203B41FA5}">
                      <a16:colId xmlns:a16="http://schemas.microsoft.com/office/drawing/2014/main" val="2324107473"/>
                    </a:ext>
                  </a:extLst>
                </a:gridCol>
              </a:tblGrid>
              <a:tr h="239460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dirty="0">
                          <a:effectLst/>
                        </a:rPr>
                        <a:t>Srovnání</a:t>
                      </a:r>
                    </a:p>
                  </a:txBody>
                  <a:tcPr marL="60749" marR="60749" marT="60749" marB="607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dirty="0">
                          <a:effectLst/>
                        </a:rPr>
                        <a:t>p-hodnota</a:t>
                      </a:r>
                    </a:p>
                  </a:txBody>
                  <a:tcPr marL="60749" marR="60749" marT="60749" marB="607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dirty="0" err="1">
                          <a:effectLst/>
                        </a:rPr>
                        <a:t>Holm-Bonferonniho</a:t>
                      </a:r>
                      <a:r>
                        <a:rPr lang="cs-CZ" sz="1200" dirty="0">
                          <a:effectLst/>
                        </a:rPr>
                        <a:t> korekce</a:t>
                      </a:r>
                    </a:p>
                  </a:txBody>
                  <a:tcPr marL="60749" marR="60749" marT="60749" marB="607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464880"/>
                  </a:ext>
                </a:extLst>
              </a:tr>
              <a:tr h="147685">
                <a:tc>
                  <a:txBody>
                    <a:bodyPr/>
                    <a:lstStyle/>
                    <a:p>
                      <a:pPr algn="l" fontAlgn="t"/>
                      <a:r>
                        <a:rPr lang="cs-CZ" sz="1200" dirty="0">
                          <a:effectLst/>
                        </a:rPr>
                        <a:t>Ptáci - Ryby</a:t>
                      </a:r>
                    </a:p>
                  </a:txBody>
                  <a:tcPr marL="60749" marR="60749" marT="60749" marB="607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cs-CZ" sz="1200">
                          <a:effectLst/>
                        </a:rPr>
                        <a:t>0.0000241</a:t>
                      </a:r>
                    </a:p>
                  </a:txBody>
                  <a:tcPr marL="60749" marR="60749" marT="60749" marB="607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cs-CZ" sz="1200" dirty="0">
                          <a:solidFill>
                            <a:srgbClr val="000000"/>
                          </a:solidFill>
                          <a:effectLst/>
                        </a:rPr>
                        <a:t>0.0002412</a:t>
                      </a:r>
                    </a:p>
                  </a:txBody>
                  <a:tcPr marL="60749" marR="60749" marT="60749" marB="607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3856004"/>
                  </a:ext>
                </a:extLst>
              </a:tr>
              <a:tr h="147685">
                <a:tc>
                  <a:txBody>
                    <a:bodyPr/>
                    <a:lstStyle/>
                    <a:p>
                      <a:pPr algn="l" fontAlgn="t"/>
                      <a:r>
                        <a:rPr lang="cs-CZ" sz="1200" dirty="0">
                          <a:effectLst/>
                        </a:rPr>
                        <a:t>Ptáci - Savci</a:t>
                      </a:r>
                    </a:p>
                  </a:txBody>
                  <a:tcPr marL="60749" marR="60749" marT="60749" marB="607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cs-CZ" sz="1200">
                          <a:effectLst/>
                        </a:rPr>
                        <a:t>0.0000581</a:t>
                      </a:r>
                    </a:p>
                  </a:txBody>
                  <a:tcPr marL="60749" marR="60749" marT="60749" marB="607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cs-CZ" sz="1200" dirty="0">
                          <a:solidFill>
                            <a:srgbClr val="000000"/>
                          </a:solidFill>
                          <a:effectLst/>
                        </a:rPr>
                        <a:t>0.0005225</a:t>
                      </a:r>
                    </a:p>
                  </a:txBody>
                  <a:tcPr marL="60749" marR="60749" marT="60749" marB="607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387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331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BDF7C17E-2AA2-7C9D-BB9A-04AADD48A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76224"/>
            <a:ext cx="6096000" cy="3435129"/>
          </a:xfrm>
          <a:prstGeom prst="rect">
            <a:avLst/>
          </a:prstGeom>
        </p:spPr>
      </p:pic>
      <p:graphicFrame>
        <p:nvGraphicFramePr>
          <p:cNvPr id="2" name="Tabulka 1">
            <a:extLst>
              <a:ext uri="{FF2B5EF4-FFF2-40B4-BE49-F238E27FC236}">
                <a16:creationId xmlns:a16="http://schemas.microsoft.com/office/drawing/2014/main" id="{5A183950-0922-258B-902D-4924990D4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742006"/>
              </p:ext>
            </p:extLst>
          </p:nvPr>
        </p:nvGraphicFramePr>
        <p:xfrm>
          <a:off x="455228" y="4494568"/>
          <a:ext cx="4814679" cy="1608362"/>
        </p:xfrm>
        <a:graphic>
          <a:graphicData uri="http://schemas.openxmlformats.org/drawingml/2006/table">
            <a:tbl>
              <a:tblPr/>
              <a:tblGrid>
                <a:gridCol w="1604893">
                  <a:extLst>
                    <a:ext uri="{9D8B030D-6E8A-4147-A177-3AD203B41FA5}">
                      <a16:colId xmlns:a16="http://schemas.microsoft.com/office/drawing/2014/main" val="106277710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4102051709"/>
                    </a:ext>
                  </a:extLst>
                </a:gridCol>
                <a:gridCol w="2188854">
                  <a:extLst>
                    <a:ext uri="{9D8B030D-6E8A-4147-A177-3AD203B41FA5}">
                      <a16:colId xmlns:a16="http://schemas.microsoft.com/office/drawing/2014/main" val="4071343072"/>
                    </a:ext>
                  </a:extLst>
                </a:gridCol>
              </a:tblGrid>
              <a:tr h="341258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dirty="0">
                          <a:effectLst/>
                        </a:rPr>
                        <a:t>Srovnání</a:t>
                      </a:r>
                    </a:p>
                  </a:txBody>
                  <a:tcPr marL="54707" marR="54707" marT="54707" marB="5470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dirty="0">
                          <a:effectLst/>
                        </a:rPr>
                        <a:t>p-hodnota</a:t>
                      </a:r>
                    </a:p>
                  </a:txBody>
                  <a:tcPr marL="54707" marR="54707" marT="54707" marB="5470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>
                          <a:effectLst/>
                        </a:rPr>
                        <a:t>Holm-Bonferonniho korekce</a:t>
                      </a:r>
                    </a:p>
                  </a:txBody>
                  <a:tcPr marL="54707" marR="54707" marT="54707" marB="5470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898446"/>
                  </a:ext>
                </a:extLst>
              </a:tr>
              <a:tr h="341258">
                <a:tc>
                  <a:txBody>
                    <a:bodyPr/>
                    <a:lstStyle/>
                    <a:p>
                      <a:pPr algn="l" fontAlgn="t"/>
                      <a:r>
                        <a:rPr lang="cs-CZ" sz="1200" dirty="0">
                          <a:effectLst/>
                        </a:rPr>
                        <a:t>Obojživelníci - Ryby</a:t>
                      </a:r>
                    </a:p>
                  </a:txBody>
                  <a:tcPr marL="54707" marR="54707" marT="54707" marB="547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cs-CZ" sz="1200">
                          <a:effectLst/>
                        </a:rPr>
                        <a:t>0.0001060</a:t>
                      </a:r>
                    </a:p>
                  </a:txBody>
                  <a:tcPr marL="54707" marR="54707" marT="54707" marB="547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cs-CZ" sz="1200" dirty="0">
                          <a:solidFill>
                            <a:srgbClr val="000000"/>
                          </a:solidFill>
                          <a:effectLst/>
                        </a:rPr>
                        <a:t>0.0010604</a:t>
                      </a:r>
                    </a:p>
                  </a:txBody>
                  <a:tcPr marL="54707" marR="54707" marT="54707" marB="547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621082"/>
                  </a:ext>
                </a:extLst>
              </a:tr>
              <a:tr h="207722">
                <a:tc>
                  <a:txBody>
                    <a:bodyPr/>
                    <a:lstStyle/>
                    <a:p>
                      <a:pPr algn="l" fontAlgn="t"/>
                      <a:r>
                        <a:rPr lang="cs-CZ" sz="1200" dirty="0">
                          <a:effectLst/>
                        </a:rPr>
                        <a:t>Ptáci - Ryby</a:t>
                      </a:r>
                    </a:p>
                  </a:txBody>
                  <a:tcPr marL="54707" marR="54707" marT="54707" marB="547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cs-CZ" sz="1200">
                          <a:effectLst/>
                        </a:rPr>
                        <a:t>0.0001825</a:t>
                      </a:r>
                    </a:p>
                  </a:txBody>
                  <a:tcPr marL="54707" marR="54707" marT="54707" marB="547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cs-CZ" sz="1200" dirty="0">
                          <a:solidFill>
                            <a:srgbClr val="000000"/>
                          </a:solidFill>
                          <a:effectLst/>
                        </a:rPr>
                        <a:t>0.0016428</a:t>
                      </a:r>
                    </a:p>
                  </a:txBody>
                  <a:tcPr marL="54707" marR="54707" marT="54707" marB="547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129812"/>
                  </a:ext>
                </a:extLst>
              </a:tr>
              <a:tr h="341258">
                <a:tc>
                  <a:txBody>
                    <a:bodyPr/>
                    <a:lstStyle/>
                    <a:p>
                      <a:pPr algn="l" fontAlgn="t"/>
                      <a:r>
                        <a:rPr lang="cs-CZ" sz="1200">
                          <a:effectLst/>
                        </a:rPr>
                        <a:t>Obojživelníci - Savci</a:t>
                      </a:r>
                    </a:p>
                  </a:txBody>
                  <a:tcPr marL="54707" marR="54707" marT="54707" marB="547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cs-CZ" sz="1200">
                          <a:effectLst/>
                        </a:rPr>
                        <a:t>0.0005154</a:t>
                      </a:r>
                    </a:p>
                  </a:txBody>
                  <a:tcPr marL="54707" marR="54707" marT="54707" marB="547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cs-CZ" sz="1200" dirty="0">
                          <a:solidFill>
                            <a:srgbClr val="000000"/>
                          </a:solidFill>
                          <a:effectLst/>
                        </a:rPr>
                        <a:t>0.0041235</a:t>
                      </a:r>
                    </a:p>
                  </a:txBody>
                  <a:tcPr marL="54707" marR="54707" marT="54707" marB="547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808381"/>
                  </a:ext>
                </a:extLst>
              </a:tr>
              <a:tr h="207722">
                <a:tc>
                  <a:txBody>
                    <a:bodyPr/>
                    <a:lstStyle/>
                    <a:p>
                      <a:pPr algn="l" fontAlgn="t"/>
                      <a:r>
                        <a:rPr lang="cs-CZ" sz="1200" dirty="0">
                          <a:effectLst/>
                        </a:rPr>
                        <a:t>Ptáci - Savci</a:t>
                      </a:r>
                    </a:p>
                  </a:txBody>
                  <a:tcPr marL="54707" marR="54707" marT="54707" marB="547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cs-CZ" sz="1200">
                          <a:effectLst/>
                        </a:rPr>
                        <a:t>0.0016063</a:t>
                      </a:r>
                    </a:p>
                  </a:txBody>
                  <a:tcPr marL="54707" marR="54707" marT="54707" marB="547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cs-CZ" sz="1200" dirty="0">
                          <a:solidFill>
                            <a:srgbClr val="000000"/>
                          </a:solidFill>
                          <a:effectLst/>
                        </a:rPr>
                        <a:t>0.0112441</a:t>
                      </a:r>
                    </a:p>
                  </a:txBody>
                  <a:tcPr marL="54707" marR="54707" marT="54707" marB="547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2"/>
                  </a:ext>
                </a:extLst>
              </a:tr>
            </a:tbl>
          </a:graphicData>
        </a:graphic>
      </p:graphicFrame>
      <p:sp>
        <p:nvSpPr>
          <p:cNvPr id="6" name="Nadpis 3">
            <a:extLst>
              <a:ext uri="{FF2B5EF4-FFF2-40B4-BE49-F238E27FC236}">
                <a16:creationId xmlns:a16="http://schemas.microsoft.com/office/drawing/2014/main" id="{02F922AA-CA0D-0B4E-FD40-DC52E5F6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709" y="241435"/>
            <a:ext cx="10885189" cy="451576"/>
          </a:xfrm>
        </p:spPr>
        <p:txBody>
          <a:bodyPr/>
          <a:lstStyle/>
          <a:p>
            <a:r>
              <a:rPr lang="cs-CZ" dirty="0"/>
              <a:t>Porovnání frekvence výskytu IR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4F75F0BC-ADE5-8832-BF54-E1925597B2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667" y="876225"/>
            <a:ext cx="6106895" cy="3435128"/>
          </a:xfrm>
          <a:prstGeom prst="rect">
            <a:avLst/>
          </a:prstGeom>
        </p:spPr>
      </p:pic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7FA65634-73AF-C469-E26B-AFCB875C1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800149"/>
              </p:ext>
            </p:extLst>
          </p:nvPr>
        </p:nvGraphicFramePr>
        <p:xfrm>
          <a:off x="6356430" y="4406663"/>
          <a:ext cx="4716071" cy="1575112"/>
        </p:xfrm>
        <a:graphic>
          <a:graphicData uri="http://schemas.openxmlformats.org/drawingml/2006/table">
            <a:tbl>
              <a:tblPr/>
              <a:tblGrid>
                <a:gridCol w="1572024">
                  <a:extLst>
                    <a:ext uri="{9D8B030D-6E8A-4147-A177-3AD203B41FA5}">
                      <a16:colId xmlns:a16="http://schemas.microsoft.com/office/drawing/2014/main" val="265472876"/>
                    </a:ext>
                  </a:extLst>
                </a:gridCol>
                <a:gridCol w="999684">
                  <a:extLst>
                    <a:ext uri="{9D8B030D-6E8A-4147-A177-3AD203B41FA5}">
                      <a16:colId xmlns:a16="http://schemas.microsoft.com/office/drawing/2014/main" val="2189324311"/>
                    </a:ext>
                  </a:extLst>
                </a:gridCol>
                <a:gridCol w="2144363">
                  <a:extLst>
                    <a:ext uri="{9D8B030D-6E8A-4147-A177-3AD203B41FA5}">
                      <a16:colId xmlns:a16="http://schemas.microsoft.com/office/drawing/2014/main" val="2389852675"/>
                    </a:ext>
                  </a:extLst>
                </a:gridCol>
              </a:tblGrid>
              <a:tr h="349115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dirty="0">
                          <a:effectLst/>
                        </a:rPr>
                        <a:t>Srovnání</a:t>
                      </a:r>
                    </a:p>
                  </a:txBody>
                  <a:tcPr marL="54707" marR="54707" marT="54707" marB="5470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dirty="0">
                          <a:effectLst/>
                        </a:rPr>
                        <a:t>p-hodnota</a:t>
                      </a:r>
                    </a:p>
                  </a:txBody>
                  <a:tcPr marL="54707" marR="54707" marT="54707" marB="5470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dirty="0" err="1">
                          <a:effectLst/>
                        </a:rPr>
                        <a:t>Holm-Bonferonniho</a:t>
                      </a:r>
                      <a:r>
                        <a:rPr lang="cs-CZ" sz="1200" dirty="0">
                          <a:effectLst/>
                        </a:rPr>
                        <a:t> korekce</a:t>
                      </a:r>
                    </a:p>
                  </a:txBody>
                  <a:tcPr marL="54707" marR="54707" marT="54707" marB="5470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059186"/>
                  </a:ext>
                </a:extLst>
              </a:tr>
              <a:tr h="264839">
                <a:tc>
                  <a:txBody>
                    <a:bodyPr/>
                    <a:lstStyle/>
                    <a:p>
                      <a:pPr algn="l" fontAlgn="t"/>
                      <a:r>
                        <a:rPr lang="cs-CZ" sz="1200">
                          <a:effectLst/>
                        </a:rPr>
                        <a:t>Obojživelníci - Plazi</a:t>
                      </a:r>
                    </a:p>
                  </a:txBody>
                  <a:tcPr marL="54707" marR="54707" marT="54707" marB="547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cs-CZ" sz="1200">
                          <a:effectLst/>
                        </a:rPr>
                        <a:t>0.0060823</a:t>
                      </a:r>
                    </a:p>
                  </a:txBody>
                  <a:tcPr marL="54707" marR="54707" marT="54707" marB="547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cs-CZ" sz="1200" dirty="0">
                          <a:solidFill>
                            <a:srgbClr val="000000"/>
                          </a:solidFill>
                          <a:effectLst/>
                        </a:rPr>
                        <a:t>0.0425760</a:t>
                      </a:r>
                    </a:p>
                  </a:txBody>
                  <a:tcPr marL="54707" marR="54707" marT="54707" marB="547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767587"/>
                  </a:ext>
                </a:extLst>
              </a:tr>
              <a:tr h="264839">
                <a:tc>
                  <a:txBody>
                    <a:bodyPr/>
                    <a:lstStyle/>
                    <a:p>
                      <a:pPr algn="l" fontAlgn="t"/>
                      <a:r>
                        <a:rPr lang="cs-CZ" sz="1200">
                          <a:effectLst/>
                        </a:rPr>
                        <a:t>Obojživelníci - Ptáci</a:t>
                      </a:r>
                    </a:p>
                  </a:txBody>
                  <a:tcPr marL="54707" marR="54707" marT="54707" marB="547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cs-CZ" sz="1200" dirty="0">
                          <a:effectLst/>
                        </a:rPr>
                        <a:t>0.0052559</a:t>
                      </a:r>
                    </a:p>
                  </a:txBody>
                  <a:tcPr marL="54707" marR="54707" marT="54707" marB="547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cs-CZ" sz="1200" dirty="0">
                          <a:solidFill>
                            <a:srgbClr val="000000"/>
                          </a:solidFill>
                          <a:effectLst/>
                        </a:rPr>
                        <a:t>0.0420469</a:t>
                      </a:r>
                    </a:p>
                  </a:txBody>
                  <a:tcPr marL="54707" marR="54707" marT="54707" marB="547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076795"/>
                  </a:ext>
                </a:extLst>
              </a:tr>
              <a:tr h="349115">
                <a:tc>
                  <a:txBody>
                    <a:bodyPr/>
                    <a:lstStyle/>
                    <a:p>
                      <a:pPr algn="l" fontAlgn="t"/>
                      <a:r>
                        <a:rPr lang="cs-CZ" sz="1200" dirty="0">
                          <a:effectLst/>
                        </a:rPr>
                        <a:t>Obojživelníci - Savci</a:t>
                      </a:r>
                    </a:p>
                  </a:txBody>
                  <a:tcPr marL="54707" marR="54707" marT="54707" marB="547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cs-CZ" sz="1200" dirty="0">
                          <a:effectLst/>
                        </a:rPr>
                        <a:t>0.0000041</a:t>
                      </a:r>
                    </a:p>
                  </a:txBody>
                  <a:tcPr marL="54707" marR="54707" marT="54707" marB="547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cs-CZ" sz="1200" dirty="0">
                          <a:solidFill>
                            <a:srgbClr val="000000"/>
                          </a:solidFill>
                          <a:effectLst/>
                        </a:rPr>
                        <a:t>0.0000407</a:t>
                      </a:r>
                    </a:p>
                  </a:txBody>
                  <a:tcPr marL="54707" marR="54707" marT="54707" marB="547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991820"/>
                  </a:ext>
                </a:extLst>
              </a:tr>
              <a:tr h="264839">
                <a:tc>
                  <a:txBody>
                    <a:bodyPr/>
                    <a:lstStyle/>
                    <a:p>
                      <a:pPr algn="l" fontAlgn="t"/>
                      <a:r>
                        <a:rPr lang="cs-CZ" sz="1200" dirty="0">
                          <a:effectLst/>
                        </a:rPr>
                        <a:t>Ryby - Savci</a:t>
                      </a:r>
                    </a:p>
                  </a:txBody>
                  <a:tcPr marL="54707" marR="54707" marT="54707" marB="547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cs-CZ" sz="1200" dirty="0">
                          <a:effectLst/>
                        </a:rPr>
                        <a:t>0.0010749</a:t>
                      </a:r>
                    </a:p>
                  </a:txBody>
                  <a:tcPr marL="54707" marR="54707" marT="54707" marB="547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cs-CZ" sz="1200" dirty="0">
                          <a:solidFill>
                            <a:srgbClr val="000000"/>
                          </a:solidFill>
                          <a:effectLst/>
                        </a:rPr>
                        <a:t>0.0096745</a:t>
                      </a:r>
                    </a:p>
                  </a:txBody>
                  <a:tcPr marL="54707" marR="54707" marT="54707" marB="547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64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76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3977280-23EE-4A8F-898C-13FA9B0E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Charakterizace genů s IR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00DA9F-41B1-4CC4-AC22-D230D2EA7E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052" y="2157412"/>
            <a:ext cx="35433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D6DDC453-D44A-4570-A807-F832CF400456}"/>
              </a:ext>
            </a:extLst>
          </p:cNvPr>
          <p:cNvSpPr txBox="1"/>
          <p:nvPr/>
        </p:nvSpPr>
        <p:spPr>
          <a:xfrm>
            <a:off x="293648" y="1624845"/>
            <a:ext cx="5802352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600" dirty="0"/>
              <a:t>09100 </a:t>
            </a:r>
            <a:r>
              <a:rPr lang="cs-CZ" sz="1600" dirty="0" err="1"/>
              <a:t>Metabolism</a:t>
            </a:r>
            <a:endParaRPr lang="cs-CZ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sz="1100" dirty="0"/>
              <a:t>09101 </a:t>
            </a:r>
            <a:r>
              <a:rPr lang="cs-CZ" sz="1100" dirty="0" err="1"/>
              <a:t>Carbohydrate</a:t>
            </a:r>
            <a:r>
              <a:rPr lang="cs-CZ" sz="1100" dirty="0"/>
              <a:t> </a:t>
            </a:r>
            <a:r>
              <a:rPr lang="cs-CZ" sz="1100" dirty="0" err="1"/>
              <a:t>metabolism</a:t>
            </a:r>
            <a:endParaRPr lang="cs-CZ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sz="1100" dirty="0"/>
              <a:t>09102 </a:t>
            </a:r>
            <a:r>
              <a:rPr lang="cs-CZ" sz="1100" dirty="0" err="1"/>
              <a:t>Energy</a:t>
            </a:r>
            <a:r>
              <a:rPr lang="cs-CZ" sz="1100" dirty="0"/>
              <a:t> </a:t>
            </a:r>
            <a:r>
              <a:rPr lang="cs-CZ" sz="1100" dirty="0" err="1"/>
              <a:t>metabolism</a:t>
            </a:r>
            <a:endParaRPr lang="cs-CZ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sz="1100" dirty="0"/>
              <a:t>09103 Lipid </a:t>
            </a:r>
            <a:r>
              <a:rPr lang="cs-CZ" sz="1100" dirty="0" err="1"/>
              <a:t>metabolism</a:t>
            </a:r>
            <a:endParaRPr lang="cs-CZ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sz="1100" dirty="0"/>
              <a:t>09104 </a:t>
            </a:r>
            <a:r>
              <a:rPr lang="cs-CZ" sz="1100" dirty="0" err="1"/>
              <a:t>Nucleotide</a:t>
            </a:r>
            <a:r>
              <a:rPr lang="cs-CZ" sz="1100" dirty="0"/>
              <a:t> </a:t>
            </a:r>
            <a:r>
              <a:rPr lang="cs-CZ" sz="1100" dirty="0" err="1"/>
              <a:t>metabolism</a:t>
            </a:r>
            <a:endParaRPr lang="cs-CZ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sz="1100" dirty="0"/>
              <a:t>09105 Amino acid </a:t>
            </a:r>
            <a:r>
              <a:rPr lang="cs-CZ" sz="1100" dirty="0" err="1"/>
              <a:t>metabolism</a:t>
            </a:r>
            <a:endParaRPr lang="cs-CZ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sz="1100" dirty="0"/>
              <a:t>09106 </a:t>
            </a:r>
            <a:r>
              <a:rPr lang="cs-CZ" sz="1100" dirty="0" err="1"/>
              <a:t>Metabolism</a:t>
            </a:r>
            <a:r>
              <a:rPr lang="cs-CZ" sz="1100" dirty="0"/>
              <a:t> </a:t>
            </a:r>
            <a:r>
              <a:rPr lang="cs-CZ" sz="1100" dirty="0" err="1"/>
              <a:t>of</a:t>
            </a:r>
            <a:r>
              <a:rPr lang="cs-CZ" sz="1100" dirty="0"/>
              <a:t> </a:t>
            </a:r>
            <a:r>
              <a:rPr lang="cs-CZ" sz="1100" dirty="0" err="1"/>
              <a:t>other</a:t>
            </a:r>
            <a:r>
              <a:rPr lang="cs-CZ" sz="1100" dirty="0"/>
              <a:t> </a:t>
            </a:r>
            <a:r>
              <a:rPr lang="cs-CZ" sz="1100" dirty="0" err="1"/>
              <a:t>amino</a:t>
            </a:r>
            <a:r>
              <a:rPr lang="cs-CZ" sz="1100" dirty="0"/>
              <a:t> </a:t>
            </a:r>
            <a:r>
              <a:rPr lang="cs-CZ" sz="1100" dirty="0" err="1"/>
              <a:t>acids</a:t>
            </a:r>
            <a:endParaRPr lang="cs-CZ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sz="1100" dirty="0"/>
              <a:t>09107 </a:t>
            </a:r>
            <a:r>
              <a:rPr lang="cs-CZ" sz="1100" dirty="0" err="1"/>
              <a:t>Glycan</a:t>
            </a:r>
            <a:r>
              <a:rPr lang="cs-CZ" sz="1100" dirty="0"/>
              <a:t> </a:t>
            </a:r>
            <a:r>
              <a:rPr lang="cs-CZ" sz="1100" dirty="0" err="1"/>
              <a:t>biosynthesis</a:t>
            </a:r>
            <a:r>
              <a:rPr lang="cs-CZ" sz="1100" dirty="0"/>
              <a:t> and </a:t>
            </a:r>
            <a:r>
              <a:rPr lang="cs-CZ" sz="1100" dirty="0" err="1"/>
              <a:t>metabolism</a:t>
            </a:r>
            <a:endParaRPr lang="cs-CZ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sz="1100" dirty="0"/>
              <a:t>09108 </a:t>
            </a:r>
            <a:r>
              <a:rPr lang="cs-CZ" sz="1100" dirty="0" err="1"/>
              <a:t>Metabolism</a:t>
            </a:r>
            <a:r>
              <a:rPr lang="cs-CZ" sz="1100" dirty="0"/>
              <a:t> </a:t>
            </a:r>
            <a:r>
              <a:rPr lang="cs-CZ" sz="1100" dirty="0" err="1"/>
              <a:t>of</a:t>
            </a:r>
            <a:r>
              <a:rPr lang="cs-CZ" sz="1100" dirty="0"/>
              <a:t> </a:t>
            </a:r>
            <a:r>
              <a:rPr lang="cs-CZ" sz="1100" dirty="0" err="1"/>
              <a:t>cofactors</a:t>
            </a:r>
            <a:r>
              <a:rPr lang="cs-CZ" sz="1100" dirty="0"/>
              <a:t> and </a:t>
            </a:r>
            <a:r>
              <a:rPr lang="cs-CZ" sz="1100" dirty="0" err="1"/>
              <a:t>vitamins</a:t>
            </a:r>
            <a:endParaRPr lang="cs-CZ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sz="1100" dirty="0"/>
              <a:t>09109 </a:t>
            </a:r>
            <a:r>
              <a:rPr lang="cs-CZ" sz="1100" dirty="0" err="1"/>
              <a:t>Metabolism</a:t>
            </a:r>
            <a:r>
              <a:rPr lang="cs-CZ" sz="1100" dirty="0"/>
              <a:t> </a:t>
            </a:r>
            <a:r>
              <a:rPr lang="cs-CZ" sz="1100" dirty="0" err="1"/>
              <a:t>of</a:t>
            </a:r>
            <a:r>
              <a:rPr lang="cs-CZ" sz="1100" dirty="0"/>
              <a:t> </a:t>
            </a:r>
            <a:r>
              <a:rPr lang="cs-CZ" sz="1100" dirty="0" err="1"/>
              <a:t>terpenoids</a:t>
            </a:r>
            <a:r>
              <a:rPr lang="cs-CZ" sz="1100" dirty="0"/>
              <a:t> and </a:t>
            </a:r>
            <a:r>
              <a:rPr lang="cs-CZ" sz="1100" dirty="0" err="1"/>
              <a:t>polyketides</a:t>
            </a:r>
            <a:endParaRPr lang="cs-CZ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sz="1100" dirty="0"/>
              <a:t>09110 </a:t>
            </a:r>
            <a:r>
              <a:rPr lang="cs-CZ" sz="1100" dirty="0" err="1"/>
              <a:t>Biosynthesis</a:t>
            </a:r>
            <a:r>
              <a:rPr lang="cs-CZ" sz="1100" dirty="0"/>
              <a:t> </a:t>
            </a:r>
            <a:r>
              <a:rPr lang="cs-CZ" sz="1100" dirty="0" err="1"/>
              <a:t>of</a:t>
            </a:r>
            <a:r>
              <a:rPr lang="cs-CZ" sz="1100" dirty="0"/>
              <a:t> </a:t>
            </a:r>
            <a:r>
              <a:rPr lang="cs-CZ" sz="1100" dirty="0" err="1"/>
              <a:t>other</a:t>
            </a:r>
            <a:r>
              <a:rPr lang="cs-CZ" sz="1100" dirty="0"/>
              <a:t> </a:t>
            </a:r>
            <a:r>
              <a:rPr lang="cs-CZ" sz="1100" dirty="0" err="1"/>
              <a:t>secondary</a:t>
            </a:r>
            <a:r>
              <a:rPr lang="cs-CZ" sz="1100" dirty="0"/>
              <a:t> </a:t>
            </a:r>
            <a:r>
              <a:rPr lang="cs-CZ" sz="1100" dirty="0" err="1"/>
              <a:t>metabolites</a:t>
            </a:r>
            <a:endParaRPr lang="cs-CZ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sz="1100" dirty="0"/>
              <a:t>09111 </a:t>
            </a:r>
            <a:r>
              <a:rPr lang="cs-CZ" sz="1100" dirty="0" err="1"/>
              <a:t>Xenobiotics</a:t>
            </a:r>
            <a:r>
              <a:rPr lang="cs-CZ" sz="1100" dirty="0"/>
              <a:t> </a:t>
            </a:r>
            <a:r>
              <a:rPr lang="cs-CZ" sz="1100" dirty="0" err="1"/>
              <a:t>biodegradation</a:t>
            </a:r>
            <a:r>
              <a:rPr lang="cs-CZ" sz="1100" dirty="0"/>
              <a:t> and </a:t>
            </a:r>
            <a:r>
              <a:rPr lang="cs-CZ" sz="1100" dirty="0" err="1"/>
              <a:t>metabolism</a:t>
            </a:r>
            <a:endParaRPr lang="cs-CZ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sz="1100" dirty="0"/>
              <a:t>09112 Not </a:t>
            </a:r>
            <a:r>
              <a:rPr lang="cs-CZ" sz="1100" dirty="0" err="1"/>
              <a:t>included</a:t>
            </a:r>
            <a:r>
              <a:rPr lang="cs-CZ" sz="1100" dirty="0"/>
              <a:t> in </a:t>
            </a:r>
            <a:r>
              <a:rPr lang="cs-CZ" sz="1100" dirty="0" err="1"/>
              <a:t>regular</a:t>
            </a:r>
            <a:r>
              <a:rPr lang="cs-CZ" sz="1100" dirty="0"/>
              <a:t> </a:t>
            </a:r>
            <a:r>
              <a:rPr lang="cs-CZ" sz="1100" dirty="0" err="1"/>
              <a:t>maps</a:t>
            </a:r>
            <a:endParaRPr lang="cs-CZ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600" dirty="0"/>
              <a:t>09120 </a:t>
            </a:r>
            <a:r>
              <a:rPr lang="cs-CZ" sz="1600" dirty="0" err="1"/>
              <a:t>Genetic</a:t>
            </a:r>
            <a:r>
              <a:rPr lang="cs-CZ" sz="1600" dirty="0"/>
              <a:t> </a:t>
            </a:r>
            <a:r>
              <a:rPr lang="cs-CZ" sz="1600" dirty="0" err="1"/>
              <a:t>Information</a:t>
            </a:r>
            <a:r>
              <a:rPr lang="cs-CZ" sz="1600" dirty="0"/>
              <a:t> </a:t>
            </a:r>
            <a:r>
              <a:rPr lang="cs-CZ" sz="1600" dirty="0" err="1"/>
              <a:t>Processing</a:t>
            </a:r>
            <a:endParaRPr lang="cs-CZ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sz="1100" dirty="0"/>
              <a:t>09121</a:t>
            </a:r>
            <a:r>
              <a:rPr lang="cs-CZ" sz="1400" dirty="0"/>
              <a:t> </a:t>
            </a:r>
            <a:r>
              <a:rPr lang="cs-CZ" sz="1100" dirty="0" err="1"/>
              <a:t>Transcription</a:t>
            </a:r>
            <a:endParaRPr lang="cs-CZ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sz="1100" dirty="0"/>
              <a:t>09122 </a:t>
            </a:r>
            <a:r>
              <a:rPr lang="cs-CZ" sz="1100" dirty="0" err="1"/>
              <a:t>Translation</a:t>
            </a:r>
            <a:endParaRPr lang="cs-CZ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sz="1100" dirty="0"/>
              <a:t>09123 </a:t>
            </a:r>
            <a:r>
              <a:rPr lang="cs-CZ" sz="1100" dirty="0" err="1"/>
              <a:t>Folding</a:t>
            </a:r>
            <a:r>
              <a:rPr lang="cs-CZ" sz="1100" dirty="0"/>
              <a:t>, </a:t>
            </a:r>
            <a:r>
              <a:rPr lang="cs-CZ" sz="1100" dirty="0" err="1"/>
              <a:t>sorting</a:t>
            </a:r>
            <a:r>
              <a:rPr lang="cs-CZ" sz="1100" dirty="0"/>
              <a:t> and </a:t>
            </a:r>
            <a:r>
              <a:rPr lang="cs-CZ" sz="1100" dirty="0" err="1"/>
              <a:t>degradation</a:t>
            </a:r>
            <a:endParaRPr lang="cs-CZ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sz="1100" dirty="0"/>
              <a:t>09124 </a:t>
            </a:r>
            <a:r>
              <a:rPr lang="cs-CZ" sz="1100" dirty="0" err="1"/>
              <a:t>Replication</a:t>
            </a:r>
            <a:r>
              <a:rPr lang="cs-CZ" sz="1100" dirty="0"/>
              <a:t> and </a:t>
            </a:r>
            <a:r>
              <a:rPr lang="cs-CZ" sz="1100" dirty="0" err="1"/>
              <a:t>repair</a:t>
            </a:r>
            <a:endParaRPr lang="cs-CZ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sz="1100" dirty="0"/>
              <a:t>09125 </a:t>
            </a:r>
            <a:r>
              <a:rPr lang="cs-CZ" sz="1100" dirty="0" err="1"/>
              <a:t>Information</a:t>
            </a:r>
            <a:r>
              <a:rPr lang="cs-CZ" sz="1100" dirty="0"/>
              <a:t> </a:t>
            </a:r>
            <a:r>
              <a:rPr lang="cs-CZ" sz="1100" dirty="0" err="1"/>
              <a:t>processing</a:t>
            </a:r>
            <a:r>
              <a:rPr lang="cs-CZ" sz="1100" dirty="0"/>
              <a:t> </a:t>
            </a:r>
            <a:r>
              <a:rPr lang="cs-CZ" sz="1000" dirty="0"/>
              <a:t>i</a:t>
            </a:r>
            <a:r>
              <a:rPr lang="cs-CZ" sz="1100" dirty="0"/>
              <a:t>n </a:t>
            </a:r>
            <a:r>
              <a:rPr lang="cs-CZ" sz="1100" dirty="0" err="1"/>
              <a:t>viruses</a:t>
            </a:r>
            <a:endParaRPr lang="cs-CZ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600" dirty="0"/>
              <a:t>09130 </a:t>
            </a:r>
            <a:r>
              <a:rPr lang="cs-CZ" sz="1600" dirty="0" err="1"/>
              <a:t>Environmental</a:t>
            </a:r>
            <a:r>
              <a:rPr lang="cs-CZ" sz="1600" dirty="0"/>
              <a:t> </a:t>
            </a:r>
            <a:r>
              <a:rPr lang="cs-CZ" sz="1600" dirty="0" err="1"/>
              <a:t>Information</a:t>
            </a:r>
            <a:r>
              <a:rPr lang="cs-CZ" sz="1600" dirty="0"/>
              <a:t> </a:t>
            </a:r>
            <a:r>
              <a:rPr lang="cs-CZ" sz="1600" dirty="0" err="1"/>
              <a:t>Processing</a:t>
            </a:r>
            <a:endParaRPr lang="cs-CZ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sz="1100" dirty="0"/>
              <a:t>09131</a:t>
            </a:r>
            <a:r>
              <a:rPr lang="cs-CZ" sz="1400" dirty="0"/>
              <a:t> </a:t>
            </a:r>
            <a:r>
              <a:rPr lang="cs-CZ" sz="1100" dirty="0" err="1"/>
              <a:t>Membrane</a:t>
            </a:r>
            <a:r>
              <a:rPr lang="cs-CZ" sz="1100" dirty="0"/>
              <a:t> transport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sz="1100" dirty="0"/>
              <a:t>09132 </a:t>
            </a:r>
            <a:r>
              <a:rPr lang="cs-CZ" sz="1100" dirty="0" err="1"/>
              <a:t>Signal</a:t>
            </a:r>
            <a:r>
              <a:rPr lang="cs-CZ" sz="1100" dirty="0"/>
              <a:t> </a:t>
            </a:r>
            <a:r>
              <a:rPr lang="cs-CZ" sz="1100" dirty="0" err="1"/>
              <a:t>transduction</a:t>
            </a:r>
            <a:endParaRPr lang="cs-CZ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sz="1100" dirty="0"/>
              <a:t>09133 </a:t>
            </a:r>
            <a:r>
              <a:rPr lang="cs-CZ" sz="1100" dirty="0" err="1"/>
              <a:t>Signaling</a:t>
            </a:r>
            <a:r>
              <a:rPr lang="cs-CZ" sz="1100" dirty="0"/>
              <a:t> </a:t>
            </a:r>
            <a:r>
              <a:rPr lang="cs-CZ" sz="1100" dirty="0" err="1"/>
              <a:t>molecules</a:t>
            </a:r>
            <a:r>
              <a:rPr lang="cs-CZ" sz="1100" dirty="0"/>
              <a:t> and </a:t>
            </a:r>
            <a:r>
              <a:rPr lang="cs-CZ" sz="1100" dirty="0" err="1"/>
              <a:t>interaction</a:t>
            </a:r>
            <a:endParaRPr lang="cs-CZ" sz="1200" dirty="0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26E39EC8-EAA7-4339-8BB8-AFC58BF667D6}"/>
              </a:ext>
            </a:extLst>
          </p:cNvPr>
          <p:cNvSpPr txBox="1"/>
          <p:nvPr/>
        </p:nvSpPr>
        <p:spPr>
          <a:xfrm>
            <a:off x="4680000" y="1624845"/>
            <a:ext cx="5802352" cy="4047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600" dirty="0"/>
              <a:t>09140 </a:t>
            </a:r>
            <a:r>
              <a:rPr lang="cs-CZ" sz="1600" dirty="0" err="1"/>
              <a:t>Cellular</a:t>
            </a:r>
            <a:r>
              <a:rPr lang="cs-CZ" sz="1600" dirty="0"/>
              <a:t> </a:t>
            </a:r>
            <a:r>
              <a:rPr lang="cs-CZ" sz="1600" dirty="0" err="1"/>
              <a:t>Processes</a:t>
            </a:r>
            <a:endParaRPr lang="cs-CZ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sz="1100" dirty="0"/>
              <a:t>09141 Transport and </a:t>
            </a:r>
            <a:r>
              <a:rPr lang="cs-CZ" sz="1100" dirty="0" err="1"/>
              <a:t>catabolism</a:t>
            </a:r>
            <a:endParaRPr lang="cs-CZ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sz="1100" dirty="0"/>
              <a:t>09143 Cell </a:t>
            </a:r>
            <a:r>
              <a:rPr lang="cs-CZ" sz="1100" dirty="0" err="1"/>
              <a:t>growth</a:t>
            </a:r>
            <a:r>
              <a:rPr lang="cs-CZ" sz="1100" dirty="0"/>
              <a:t> and </a:t>
            </a:r>
            <a:r>
              <a:rPr lang="cs-CZ" sz="1100" dirty="0" err="1"/>
              <a:t>death</a:t>
            </a:r>
            <a:endParaRPr lang="cs-CZ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sz="1100" dirty="0"/>
              <a:t>09144 </a:t>
            </a:r>
            <a:r>
              <a:rPr lang="cs-CZ" sz="1100" dirty="0" err="1"/>
              <a:t>Cellular</a:t>
            </a:r>
            <a:r>
              <a:rPr lang="cs-CZ" sz="1100" dirty="0"/>
              <a:t> </a:t>
            </a:r>
            <a:r>
              <a:rPr lang="cs-CZ" sz="1100" dirty="0" err="1"/>
              <a:t>community</a:t>
            </a:r>
            <a:r>
              <a:rPr lang="cs-CZ" sz="1100" dirty="0"/>
              <a:t> - </a:t>
            </a:r>
            <a:r>
              <a:rPr lang="cs-CZ" sz="1100" dirty="0" err="1"/>
              <a:t>eukaryotes</a:t>
            </a:r>
            <a:endParaRPr lang="cs-CZ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sz="1100" dirty="0"/>
              <a:t>09145 </a:t>
            </a:r>
            <a:r>
              <a:rPr lang="cs-CZ" sz="1100" dirty="0" err="1"/>
              <a:t>Cellular</a:t>
            </a:r>
            <a:r>
              <a:rPr lang="cs-CZ" sz="1100" dirty="0"/>
              <a:t> </a:t>
            </a:r>
            <a:r>
              <a:rPr lang="cs-CZ" sz="1100" dirty="0" err="1"/>
              <a:t>community</a:t>
            </a:r>
            <a:r>
              <a:rPr lang="cs-CZ" sz="1100" dirty="0"/>
              <a:t> - </a:t>
            </a:r>
            <a:r>
              <a:rPr lang="cs-CZ" sz="1100" dirty="0" err="1"/>
              <a:t>prokaryotes</a:t>
            </a:r>
            <a:endParaRPr lang="cs-CZ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sz="1100" dirty="0"/>
              <a:t>09142 Cell motility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600" dirty="0"/>
              <a:t>09150 </a:t>
            </a:r>
            <a:r>
              <a:rPr lang="cs-CZ" sz="1600" dirty="0" err="1"/>
              <a:t>Organismal</a:t>
            </a:r>
            <a:r>
              <a:rPr lang="cs-CZ" sz="1600" dirty="0"/>
              <a:t> Systems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sz="1100" dirty="0"/>
              <a:t>09151 </a:t>
            </a:r>
            <a:r>
              <a:rPr lang="cs-CZ" sz="1100" dirty="0" err="1"/>
              <a:t>Immune</a:t>
            </a:r>
            <a:r>
              <a:rPr lang="cs-CZ" sz="1100" dirty="0"/>
              <a:t> </a:t>
            </a:r>
            <a:r>
              <a:rPr lang="cs-CZ" sz="1100" dirty="0" err="1"/>
              <a:t>system</a:t>
            </a:r>
            <a:endParaRPr lang="cs-CZ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sz="1100" dirty="0"/>
              <a:t>09152 </a:t>
            </a:r>
            <a:r>
              <a:rPr lang="cs-CZ" sz="1100" dirty="0" err="1"/>
              <a:t>Endocrine</a:t>
            </a:r>
            <a:r>
              <a:rPr lang="cs-CZ" sz="1100" dirty="0"/>
              <a:t> </a:t>
            </a:r>
            <a:r>
              <a:rPr lang="cs-CZ" sz="1100" dirty="0" err="1"/>
              <a:t>system</a:t>
            </a:r>
            <a:endParaRPr lang="cs-CZ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sz="1100" dirty="0"/>
              <a:t>09153 </a:t>
            </a:r>
            <a:r>
              <a:rPr lang="cs-CZ" sz="1100" dirty="0" err="1"/>
              <a:t>Circulatory</a:t>
            </a:r>
            <a:r>
              <a:rPr lang="cs-CZ" sz="1100" dirty="0"/>
              <a:t> </a:t>
            </a:r>
            <a:r>
              <a:rPr lang="cs-CZ" sz="1100" dirty="0" err="1"/>
              <a:t>system</a:t>
            </a:r>
            <a:endParaRPr lang="cs-CZ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sz="1100" dirty="0"/>
              <a:t>09154 Digestive </a:t>
            </a:r>
            <a:r>
              <a:rPr lang="cs-CZ" sz="1100" dirty="0" err="1"/>
              <a:t>system</a:t>
            </a:r>
            <a:endParaRPr lang="cs-CZ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sz="1100" dirty="0"/>
              <a:t>09155 </a:t>
            </a:r>
            <a:r>
              <a:rPr lang="cs-CZ" sz="1100" dirty="0" err="1"/>
              <a:t>Excretory</a:t>
            </a:r>
            <a:r>
              <a:rPr lang="cs-CZ" sz="1100" dirty="0"/>
              <a:t> </a:t>
            </a:r>
            <a:r>
              <a:rPr lang="cs-CZ" sz="1100" dirty="0" err="1"/>
              <a:t>system</a:t>
            </a:r>
            <a:endParaRPr lang="cs-CZ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sz="1100" dirty="0"/>
              <a:t>09156 </a:t>
            </a:r>
            <a:r>
              <a:rPr lang="cs-CZ" sz="1100" dirty="0" err="1"/>
              <a:t>Nervous</a:t>
            </a:r>
            <a:r>
              <a:rPr lang="cs-CZ" sz="1100" dirty="0"/>
              <a:t> </a:t>
            </a:r>
            <a:r>
              <a:rPr lang="cs-CZ" sz="1100" dirty="0" err="1"/>
              <a:t>system</a:t>
            </a:r>
            <a:endParaRPr lang="cs-CZ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sz="1100" dirty="0"/>
              <a:t>09157 Sensory </a:t>
            </a:r>
            <a:r>
              <a:rPr lang="cs-CZ" sz="1100" dirty="0" err="1"/>
              <a:t>system</a:t>
            </a:r>
            <a:endParaRPr lang="cs-CZ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sz="1100" dirty="0"/>
              <a:t>09158 Development and </a:t>
            </a:r>
            <a:r>
              <a:rPr lang="cs-CZ" sz="1100" dirty="0" err="1"/>
              <a:t>regeneration</a:t>
            </a:r>
            <a:endParaRPr lang="cs-CZ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sz="1100" dirty="0"/>
              <a:t>09149 </a:t>
            </a:r>
            <a:r>
              <a:rPr lang="cs-CZ" sz="1100" dirty="0" err="1"/>
              <a:t>Aging</a:t>
            </a:r>
            <a:endParaRPr lang="cs-CZ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sz="1100" dirty="0"/>
              <a:t>09159 </a:t>
            </a:r>
            <a:r>
              <a:rPr lang="cs-CZ" sz="1100" dirty="0" err="1"/>
              <a:t>Environmental</a:t>
            </a:r>
            <a:r>
              <a:rPr lang="cs-CZ" sz="1100" dirty="0"/>
              <a:t> </a:t>
            </a:r>
            <a:r>
              <a:rPr lang="cs-CZ" sz="1100" dirty="0" err="1"/>
              <a:t>adaptation</a:t>
            </a:r>
            <a:endParaRPr lang="cs-CZ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cs-CZ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600" b="1" dirty="0"/>
              <a:t>09180 Brite </a:t>
            </a:r>
            <a:r>
              <a:rPr lang="cs-CZ" sz="1600" b="1" dirty="0" err="1"/>
              <a:t>Hierarchies</a:t>
            </a:r>
            <a:endParaRPr lang="cs-CZ" sz="16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sz="1100" b="1" dirty="0"/>
              <a:t>09181 Protein </a:t>
            </a:r>
            <a:r>
              <a:rPr lang="cs-CZ" sz="1100" b="1" dirty="0" err="1"/>
              <a:t>families</a:t>
            </a:r>
            <a:r>
              <a:rPr lang="cs-CZ" sz="1100" b="1" dirty="0"/>
              <a:t>: </a:t>
            </a:r>
            <a:r>
              <a:rPr lang="cs-CZ" sz="1100" b="1" dirty="0" err="1"/>
              <a:t>metabolism</a:t>
            </a:r>
            <a:endParaRPr lang="cs-CZ" sz="11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sz="1100" b="1" dirty="0"/>
              <a:t>09182 Protein </a:t>
            </a:r>
            <a:r>
              <a:rPr lang="cs-CZ" sz="1100" b="1" dirty="0" err="1"/>
              <a:t>families</a:t>
            </a:r>
            <a:r>
              <a:rPr lang="cs-CZ" sz="1100" b="1" dirty="0"/>
              <a:t>: </a:t>
            </a:r>
            <a:r>
              <a:rPr lang="cs-CZ" sz="1100" b="1" dirty="0" err="1"/>
              <a:t>genetic</a:t>
            </a:r>
            <a:r>
              <a:rPr lang="cs-CZ" sz="1100" b="1" dirty="0"/>
              <a:t> </a:t>
            </a:r>
            <a:r>
              <a:rPr lang="cs-CZ" sz="1100" b="1" dirty="0" err="1"/>
              <a:t>information</a:t>
            </a:r>
            <a:r>
              <a:rPr lang="cs-CZ" sz="1100" b="1" dirty="0"/>
              <a:t> </a:t>
            </a:r>
            <a:r>
              <a:rPr lang="cs-CZ" sz="1100" b="1" dirty="0" err="1"/>
              <a:t>processing</a:t>
            </a:r>
            <a:endParaRPr lang="cs-CZ" sz="11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sz="1100" b="1" dirty="0"/>
              <a:t>09183 Protein </a:t>
            </a:r>
            <a:r>
              <a:rPr lang="cs-CZ" sz="1100" b="1" dirty="0" err="1"/>
              <a:t>families</a:t>
            </a:r>
            <a:r>
              <a:rPr lang="cs-CZ" sz="1100" b="1" dirty="0"/>
              <a:t>: </a:t>
            </a:r>
            <a:r>
              <a:rPr lang="cs-CZ" sz="1100" b="1" dirty="0" err="1"/>
              <a:t>signaling</a:t>
            </a:r>
            <a:r>
              <a:rPr lang="cs-CZ" sz="1100" b="1" dirty="0"/>
              <a:t> and </a:t>
            </a:r>
            <a:r>
              <a:rPr lang="cs-CZ" sz="1100" b="1" dirty="0" err="1"/>
              <a:t>cellular</a:t>
            </a:r>
            <a:r>
              <a:rPr lang="cs-CZ" sz="1100" b="1" dirty="0"/>
              <a:t> </a:t>
            </a:r>
            <a:r>
              <a:rPr lang="cs-CZ" sz="1100" b="1" dirty="0" err="1"/>
              <a:t>processes</a:t>
            </a:r>
            <a:endParaRPr lang="cs-CZ" sz="1100" b="1" dirty="0"/>
          </a:p>
        </p:txBody>
      </p:sp>
      <p:sp>
        <p:nvSpPr>
          <p:cNvPr id="2" name="Obdélník 1">
            <a:extLst>
              <a:ext uri="{FF2B5EF4-FFF2-40B4-BE49-F238E27FC236}">
                <a16:creationId xmlns:a16="http://schemas.microsoft.com/office/drawing/2014/main" id="{827D81A9-807B-CB80-4A10-652EE48EB1B2}"/>
              </a:ext>
            </a:extLst>
          </p:cNvPr>
          <p:cNvSpPr/>
          <p:nvPr/>
        </p:nvSpPr>
        <p:spPr bwMode="auto">
          <a:xfrm>
            <a:off x="4679999" y="4831392"/>
            <a:ext cx="4746011" cy="80224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2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3329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EBCF20F4-C405-4300-8A92-DF9DA83BEB87}"/>
              </a:ext>
            </a:extLst>
          </p:cNvPr>
          <p:cNvCxnSpPr/>
          <p:nvPr/>
        </p:nvCxnSpPr>
        <p:spPr bwMode="auto">
          <a:xfrm>
            <a:off x="-10324" y="3804839"/>
            <a:ext cx="121920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" name="Obrázek 7">
            <a:extLst>
              <a:ext uri="{FF2B5EF4-FFF2-40B4-BE49-F238E27FC236}">
                <a16:creationId xmlns:a16="http://schemas.microsoft.com/office/drawing/2014/main" id="{AD19CCAE-BD99-7419-6F9B-C3B5F92955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51" y="755541"/>
            <a:ext cx="6096000" cy="3048000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916F1ACA-7E0C-EE9A-C478-48E4C30116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3810000"/>
            <a:ext cx="6096000" cy="3048000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136A1693-6BA3-2A83-B6B0-83C23C0217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810000"/>
            <a:ext cx="6096002" cy="3048000"/>
          </a:xfrm>
          <a:prstGeom prst="rect">
            <a:avLst/>
          </a:prstGeom>
        </p:spPr>
      </p:pic>
      <p:cxnSp>
        <p:nvCxnSpPr>
          <p:cNvPr id="42" name="Přímá spojnice 41">
            <a:extLst>
              <a:ext uri="{FF2B5EF4-FFF2-40B4-BE49-F238E27FC236}">
                <a16:creationId xmlns:a16="http://schemas.microsoft.com/office/drawing/2014/main" id="{AC364DF0-084A-4857-BE29-833DE32292BF}"/>
              </a:ext>
            </a:extLst>
          </p:cNvPr>
          <p:cNvCxnSpPr/>
          <p:nvPr/>
        </p:nvCxnSpPr>
        <p:spPr bwMode="auto">
          <a:xfrm>
            <a:off x="6095999" y="836908"/>
            <a:ext cx="0" cy="60461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Obrázek 14">
            <a:extLst>
              <a:ext uri="{FF2B5EF4-FFF2-40B4-BE49-F238E27FC236}">
                <a16:creationId xmlns:a16="http://schemas.microsoft.com/office/drawing/2014/main" id="{A9311B0C-3A0C-5467-FA2C-C4B278B076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057" y="768458"/>
            <a:ext cx="6075356" cy="3037677"/>
          </a:xfrm>
          <a:prstGeom prst="rect">
            <a:avLst/>
          </a:prstGeom>
        </p:spPr>
      </p:pic>
      <p:sp>
        <p:nvSpPr>
          <p:cNvPr id="17" name="Nadpis 3">
            <a:extLst>
              <a:ext uri="{FF2B5EF4-FFF2-40B4-BE49-F238E27FC236}">
                <a16:creationId xmlns:a16="http://schemas.microsoft.com/office/drawing/2014/main" id="{A827C24B-C2D2-C1E0-1C5D-99BD9743D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6" y="156964"/>
            <a:ext cx="10885189" cy="451576"/>
          </a:xfrm>
        </p:spPr>
        <p:txBody>
          <a:bodyPr/>
          <a:lstStyle/>
          <a:p>
            <a:r>
              <a:rPr lang="cs-CZ" dirty="0"/>
              <a:t>Metabolismus</a:t>
            </a:r>
          </a:p>
        </p:txBody>
      </p:sp>
    </p:spTree>
    <p:extLst>
      <p:ext uri="{BB962C8B-B14F-4D97-AF65-F5344CB8AC3E}">
        <p14:creationId xmlns:p14="http://schemas.microsoft.com/office/powerpoint/2010/main" val="1547000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adpis 3">
            <a:extLst>
              <a:ext uri="{FF2B5EF4-FFF2-40B4-BE49-F238E27FC236}">
                <a16:creationId xmlns:a16="http://schemas.microsoft.com/office/drawing/2014/main" id="{A827C24B-C2D2-C1E0-1C5D-99BD9743D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6" y="156964"/>
            <a:ext cx="10885189" cy="451576"/>
          </a:xfrm>
        </p:spPr>
        <p:txBody>
          <a:bodyPr/>
          <a:lstStyle/>
          <a:p>
            <a:r>
              <a:rPr lang="cs-CZ" dirty="0" err="1"/>
              <a:t>Features</a:t>
            </a: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FAB9262A-6EE0-4E8F-19B3-AD252B4F39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084" y="3760148"/>
            <a:ext cx="6076063" cy="3038031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1401F0B8-E7CF-C704-3DE8-DDF1323678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540"/>
            <a:ext cx="6422862" cy="3211430"/>
          </a:xfrm>
          <a:prstGeom prst="rect">
            <a:avLst/>
          </a:prstGeom>
        </p:spPr>
      </p:pic>
      <p:pic>
        <p:nvPicPr>
          <p:cNvPr id="2" name="Obrázek 1">
            <a:extLst>
              <a:ext uri="{FF2B5EF4-FFF2-40B4-BE49-F238E27FC236}">
                <a16:creationId xmlns:a16="http://schemas.microsoft.com/office/drawing/2014/main" id="{9F27EC77-567F-3436-FD15-7A972ACDE7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945" y="591615"/>
            <a:ext cx="6146948" cy="322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46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C5EED91D-FA0D-FCE4-65EF-B64E6C5F13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0"/>
            <a:ext cx="6622990" cy="3428999"/>
          </a:xfrm>
          <a:prstGeom prst="rect">
            <a:avLst/>
          </a:prstGeom>
        </p:spPr>
      </p:pic>
      <p:sp>
        <p:nvSpPr>
          <p:cNvPr id="17" name="Nadpis 3">
            <a:extLst>
              <a:ext uri="{FF2B5EF4-FFF2-40B4-BE49-F238E27FC236}">
                <a16:creationId xmlns:a16="http://schemas.microsoft.com/office/drawing/2014/main" id="{A827C24B-C2D2-C1E0-1C5D-99BD9743D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6" y="156964"/>
            <a:ext cx="10885189" cy="451576"/>
          </a:xfrm>
        </p:spPr>
        <p:txBody>
          <a:bodyPr/>
          <a:lstStyle/>
          <a:p>
            <a:r>
              <a:rPr lang="cs-CZ" dirty="0" err="1"/>
              <a:t>Features</a:t>
            </a:r>
            <a:endParaRPr lang="cs-CZ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CA6F042C-2E50-9852-F3A8-C279AF1B52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957" y="1714500"/>
            <a:ext cx="641504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85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5B3AA9B-548E-279F-98FA-16B8B265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CB436252-080E-7383-10E5-83B5C4DFC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Obecný výskyt se liší pouze u obojživelníků</a:t>
            </a:r>
          </a:p>
          <a:p>
            <a:r>
              <a:rPr lang="cs-CZ" dirty="0"/>
              <a:t>V rámci obojživelníku se významně liší žáby a </a:t>
            </a:r>
            <a:r>
              <a:rPr lang="cs-CZ" dirty="0" err="1"/>
              <a:t>červoři</a:t>
            </a:r>
            <a:endParaRPr lang="cs-CZ" dirty="0"/>
          </a:p>
          <a:p>
            <a:r>
              <a:rPr lang="cs-CZ" dirty="0"/>
              <a:t>Třídy se od sebe liší v blízkosti počátků a konců transkripce a v blízkosti a uvnitř CDS, mRNA a genů</a:t>
            </a:r>
          </a:p>
          <a:p>
            <a:r>
              <a:rPr lang="cs-CZ" dirty="0"/>
              <a:t>U genů dochází ke shlukování IR v intronech</a:t>
            </a:r>
          </a:p>
          <a:p>
            <a:r>
              <a:rPr lang="cs-CZ" dirty="0"/>
              <a:t>Nebyly pozorovány významné rozdíly mezi různými funkčními skupinami genů</a:t>
            </a:r>
          </a:p>
        </p:txBody>
      </p:sp>
    </p:spTree>
    <p:extLst>
      <p:ext uri="{BB962C8B-B14F-4D97-AF65-F5344CB8AC3E}">
        <p14:creationId xmlns:p14="http://schemas.microsoft.com/office/powerpoint/2010/main" val="3489826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EFC32022-4703-4B23-B897-9354130BE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000" y="3095714"/>
            <a:ext cx="10753200" cy="666571"/>
          </a:xfrm>
        </p:spPr>
        <p:txBody>
          <a:bodyPr/>
          <a:lstStyle/>
          <a:p>
            <a:pPr algn="ctr"/>
            <a:r>
              <a:rPr lang="cs-CZ" sz="7200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95502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1DAAA1D2-394C-45C0-ABA0-B161DCAB5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Invertované repetice a křížové struktury</a:t>
            </a:r>
          </a:p>
        </p:txBody>
      </p:sp>
      <p:pic>
        <p:nvPicPr>
          <p:cNvPr id="14" name="Picture 2" descr="Figure 1">
            <a:extLst>
              <a:ext uri="{FF2B5EF4-FFF2-40B4-BE49-F238E27FC236}">
                <a16:creationId xmlns:a16="http://schemas.microsoft.com/office/drawing/2014/main" id="{92DB0B3A-680E-4B1E-81BF-35FF7D14B6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1" y="1269549"/>
            <a:ext cx="5014228" cy="481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4601FD23-6BFB-4D91-AB5E-5A5CEB909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959" y="1535350"/>
            <a:ext cx="5937835" cy="3787300"/>
          </a:xfrm>
          <a:prstGeom prst="rect">
            <a:avLst/>
          </a:prstGeo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02E9AD9C-F56F-4C7D-BC4C-D4D58AD5DE27}"/>
              </a:ext>
            </a:extLst>
          </p:cNvPr>
          <p:cNvSpPr txBox="1"/>
          <p:nvPr/>
        </p:nvSpPr>
        <p:spPr>
          <a:xfrm>
            <a:off x="666000" y="6092390"/>
            <a:ext cx="426492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100" dirty="0"/>
              <a:t>Brázda et al., 2011 (https://doi.org/10.1186/1471-2199-12-33)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A816C3FC-45C1-463C-9C97-03D36980D08F}"/>
              </a:ext>
            </a:extLst>
          </p:cNvPr>
          <p:cNvSpPr txBox="1"/>
          <p:nvPr/>
        </p:nvSpPr>
        <p:spPr>
          <a:xfrm>
            <a:off x="6096000" y="5555619"/>
            <a:ext cx="60974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100" dirty="0" err="1"/>
              <a:t>Bikard</a:t>
            </a:r>
            <a:r>
              <a:rPr lang="cs-CZ" sz="1100" dirty="0"/>
              <a:t> et al., 2010 (https://doi.org/10.1128/MMBR.00026-10)</a:t>
            </a:r>
          </a:p>
        </p:txBody>
      </p:sp>
    </p:spTree>
    <p:extLst>
      <p:ext uri="{BB962C8B-B14F-4D97-AF65-F5344CB8AC3E}">
        <p14:creationId xmlns:p14="http://schemas.microsoft.com/office/powerpoint/2010/main" val="112006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8A1139F0-5694-4D91-8187-6F1E3289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Funkce křížových struktur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4E493053-CEDD-4A59-8C15-F124D48C2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Transkripce</a:t>
            </a:r>
          </a:p>
          <a:p>
            <a:r>
              <a:rPr lang="cs-CZ" dirty="0"/>
              <a:t>Replikace</a:t>
            </a:r>
          </a:p>
          <a:p>
            <a:r>
              <a:rPr lang="cs-CZ" dirty="0"/>
              <a:t>Snížení genomové stability</a:t>
            </a:r>
          </a:p>
          <a:p>
            <a:r>
              <a:rPr lang="cs-CZ" dirty="0"/>
              <a:t>Vazebná místa pro proteiny</a:t>
            </a:r>
          </a:p>
          <a:p>
            <a:pPr lvl="1"/>
            <a:r>
              <a:rPr lang="cs-CZ" dirty="0"/>
              <a:t>BRCA1 – oprava DNA, buněčný cyklus, transkripce</a:t>
            </a:r>
          </a:p>
          <a:p>
            <a:pPr lvl="1"/>
            <a:r>
              <a:rPr lang="cs-CZ" dirty="0"/>
              <a:t>P53 – tumor supresor, transkripční faktor, detekce poškození DNA</a:t>
            </a:r>
          </a:p>
          <a:p>
            <a:pPr lvl="1"/>
            <a:r>
              <a:rPr lang="cs-CZ" dirty="0"/>
              <a:t>DEK – aktivátor/represor transkripce</a:t>
            </a:r>
          </a:p>
          <a:p>
            <a:pPr lvl="1"/>
            <a:r>
              <a:rPr lang="cs-CZ" dirty="0"/>
              <a:t>14-3-3 – replikace</a:t>
            </a:r>
          </a:p>
        </p:txBody>
      </p:sp>
    </p:spTree>
    <p:extLst>
      <p:ext uri="{BB962C8B-B14F-4D97-AF65-F5344CB8AC3E}">
        <p14:creationId xmlns:p14="http://schemas.microsoft.com/office/powerpoint/2010/main" val="130389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FDD437DC-4B45-4C0D-803A-456AA52D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 práce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6207FC63-2766-4F56-A7E5-9FB5D6E65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Analyzovat přítomnost invertovaných repetic s potenciálem tvořit křížové struktury.</a:t>
            </a:r>
          </a:p>
          <a:p>
            <a:r>
              <a:rPr lang="cs-CZ" dirty="0"/>
              <a:t>Prozkoumat jejich distribuci v rámci daných genomů.</a:t>
            </a:r>
          </a:p>
          <a:p>
            <a:r>
              <a:rPr lang="cs-CZ" dirty="0"/>
              <a:t>Provést porovnání mezi zkoumanými druhy.</a:t>
            </a:r>
          </a:p>
        </p:txBody>
      </p:sp>
    </p:spTree>
    <p:extLst>
      <p:ext uri="{BB962C8B-B14F-4D97-AF65-F5344CB8AC3E}">
        <p14:creationId xmlns:p14="http://schemas.microsoft.com/office/powerpoint/2010/main" val="291580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3F47571C-554E-4F8A-A6FC-077E92DD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 pro analýzu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E9BA0D45-5B55-4094-9629-0113D15B8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692002"/>
            <a:ext cx="6415738" cy="4139998"/>
          </a:xfrm>
        </p:spPr>
        <p:txBody>
          <a:bodyPr/>
          <a:lstStyle/>
          <a:p>
            <a:r>
              <a:rPr lang="cs-CZ" dirty="0"/>
              <a:t>63 genomů obratlovců:</a:t>
            </a:r>
          </a:p>
          <a:p>
            <a:pPr lvl="1"/>
            <a:r>
              <a:rPr lang="cs-CZ" dirty="0"/>
              <a:t>Ryby (23)</a:t>
            </a:r>
          </a:p>
          <a:p>
            <a:pPr lvl="1"/>
            <a:r>
              <a:rPr lang="cs-CZ" dirty="0"/>
              <a:t>Savci (15)</a:t>
            </a:r>
          </a:p>
          <a:p>
            <a:pPr lvl="1"/>
            <a:r>
              <a:rPr lang="cs-CZ" dirty="0"/>
              <a:t>Ptáci (11) </a:t>
            </a:r>
          </a:p>
          <a:p>
            <a:pPr lvl="1"/>
            <a:r>
              <a:rPr lang="cs-CZ" dirty="0"/>
              <a:t>Plazi (5)</a:t>
            </a:r>
          </a:p>
          <a:p>
            <a:pPr lvl="1"/>
            <a:r>
              <a:rPr lang="cs-CZ" dirty="0"/>
              <a:t>Paryby (2)</a:t>
            </a:r>
          </a:p>
          <a:p>
            <a:pPr lvl="1"/>
            <a:r>
              <a:rPr lang="cs-CZ" dirty="0"/>
              <a:t>Obojživelníci (5)</a:t>
            </a:r>
          </a:p>
          <a:p>
            <a:pPr lvl="1"/>
            <a:r>
              <a:rPr lang="cs-CZ" dirty="0"/>
              <a:t>Hvězdice (1)</a:t>
            </a:r>
          </a:p>
          <a:p>
            <a:pPr lvl="1"/>
            <a:r>
              <a:rPr lang="cs-CZ" dirty="0"/>
              <a:t>Mihule (1)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BC23D78-62D1-41FD-952B-562C5E136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21" y="4679695"/>
            <a:ext cx="5459658" cy="167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158ED44-E3EF-4F05-B953-61BD4508B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282" y="1171576"/>
            <a:ext cx="2361777" cy="291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BDC14C8-9729-A52C-ECA6-B9D4B5A6C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244" y="4508111"/>
            <a:ext cx="2855854" cy="201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41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1FAEA1FE-1375-4F0B-A39E-BD961941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Nástroje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930CE48C-CEDD-4821-9B61-BE3732F33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Palindrome analyser</a:t>
            </a:r>
          </a:p>
          <a:p>
            <a:r>
              <a:rPr lang="cs-CZ" dirty="0"/>
              <a:t>Python</a:t>
            </a:r>
          </a:p>
          <a:p>
            <a:r>
              <a:rPr lang="cs-CZ" dirty="0"/>
              <a:t>R</a:t>
            </a:r>
          </a:p>
          <a:p>
            <a:r>
              <a:rPr lang="cs-CZ" dirty="0"/>
              <a:t>Excel</a:t>
            </a:r>
          </a:p>
        </p:txBody>
      </p:sp>
      <p:pic>
        <p:nvPicPr>
          <p:cNvPr id="6" name="Zástupný obsah 6">
            <a:extLst>
              <a:ext uri="{FF2B5EF4-FFF2-40B4-BE49-F238E27FC236}">
                <a16:creationId xmlns:a16="http://schemas.microsoft.com/office/drawing/2014/main" id="{1699FF1C-61F4-45C5-98F5-B9A1FF4E0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8908" y="1535114"/>
            <a:ext cx="6523092" cy="2437536"/>
          </a:xfrm>
          <a:prstGeom prst="rect">
            <a:avLst/>
          </a:prstGeom>
        </p:spPr>
      </p:pic>
      <p:pic>
        <p:nvPicPr>
          <p:cNvPr id="1026" name="Picture 2" descr="upload.wikimedia.org/wikipedia/commons/thumb/c/...">
            <a:extLst>
              <a:ext uri="{FF2B5EF4-FFF2-40B4-BE49-F238E27FC236}">
                <a16:creationId xmlns:a16="http://schemas.microsoft.com/office/drawing/2014/main" id="{FD512B11-35D6-404B-9230-C080FA175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418" y="4203914"/>
            <a:ext cx="1118971" cy="111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B1F1B30-FE9E-4EA1-8ADA-48C52F9EF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435" y="4203914"/>
            <a:ext cx="1443785" cy="111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crosoft Excel – Wikipedie">
            <a:extLst>
              <a:ext uri="{FF2B5EF4-FFF2-40B4-BE49-F238E27FC236}">
                <a16:creationId xmlns:a16="http://schemas.microsoft.com/office/drawing/2014/main" id="{EDEA61ED-0198-4FE1-B921-2B25D45D8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266" y="4203913"/>
            <a:ext cx="1203152" cy="111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94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CFF41C43-1C1B-4B41-ADAF-9E355881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Pracovní postup</a:t>
            </a:r>
          </a:p>
        </p:txBody>
      </p:sp>
      <p:sp>
        <p:nvSpPr>
          <p:cNvPr id="2" name="Obdélník 1">
            <a:extLst>
              <a:ext uri="{FF2B5EF4-FFF2-40B4-BE49-F238E27FC236}">
                <a16:creationId xmlns:a16="http://schemas.microsoft.com/office/drawing/2014/main" id="{756D9E3C-80F3-98C1-EC8A-748618E3CF78}"/>
              </a:ext>
            </a:extLst>
          </p:cNvPr>
          <p:cNvSpPr/>
          <p:nvPr/>
        </p:nvSpPr>
        <p:spPr bwMode="auto">
          <a:xfrm>
            <a:off x="702908" y="1991174"/>
            <a:ext cx="2399215" cy="760576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VGP genomy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615C9A95-AD81-2BE5-9D06-E7AD9B97C86C}"/>
              </a:ext>
            </a:extLst>
          </p:cNvPr>
          <p:cNvSpPr/>
          <p:nvPr/>
        </p:nvSpPr>
        <p:spPr bwMode="auto">
          <a:xfrm>
            <a:off x="702908" y="3251843"/>
            <a:ext cx="2399215" cy="760576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Náhodně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vygenerované genomy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3E9E2A3-BDB4-1E1C-A068-4F8A3267BDDC}"/>
              </a:ext>
            </a:extLst>
          </p:cNvPr>
          <p:cNvSpPr/>
          <p:nvPr/>
        </p:nvSpPr>
        <p:spPr bwMode="auto">
          <a:xfrm>
            <a:off x="3587887" y="2654312"/>
            <a:ext cx="2399215" cy="760576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sz="1800" dirty="0">
                <a:solidFill>
                  <a:schemeClr val="bg1"/>
                </a:solidFill>
                <a:latin typeface="+mn-lt"/>
              </a:rPr>
              <a:t>Filtrace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sz="1800" dirty="0">
                <a:solidFill>
                  <a:schemeClr val="bg1"/>
                </a:solidFill>
                <a:latin typeface="+mn-lt"/>
              </a:rPr>
              <a:t>překrývajících se IR</a:t>
            </a:r>
            <a:endParaRPr kumimoji="0" lang="cs-CZ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4AC660E6-FE64-5443-7ABA-E67DA523CD9D}"/>
              </a:ext>
            </a:extLst>
          </p:cNvPr>
          <p:cNvSpPr/>
          <p:nvPr/>
        </p:nvSpPr>
        <p:spPr bwMode="auto">
          <a:xfrm>
            <a:off x="6365269" y="1718345"/>
            <a:ext cx="2399215" cy="760576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Porovnání náhodných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a původních genomů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B76EE61-9C0A-4414-591A-52EB2000B5B6}"/>
              </a:ext>
            </a:extLst>
          </p:cNvPr>
          <p:cNvSpPr/>
          <p:nvPr/>
        </p:nvSpPr>
        <p:spPr bwMode="auto">
          <a:xfrm>
            <a:off x="6365267" y="3189722"/>
            <a:ext cx="2399215" cy="884818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Detekce IR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v blízkosti počátků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 konců transkripce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7E0E1184-5BBD-A143-ED0A-FFDB17A72878}"/>
              </a:ext>
            </a:extLst>
          </p:cNvPr>
          <p:cNvSpPr/>
          <p:nvPr/>
        </p:nvSpPr>
        <p:spPr bwMode="auto">
          <a:xfrm>
            <a:off x="6365268" y="4769078"/>
            <a:ext cx="2399215" cy="760576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Detekce IR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u „</a:t>
            </a:r>
            <a:r>
              <a:rPr kumimoji="0" lang="cs-CZ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features</a:t>
            </a:r>
            <a:r>
              <a:rPr kumimoji="0" lang="cs-CZ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“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08A257CF-CD01-32AA-9086-ADA9D9045C33}"/>
              </a:ext>
            </a:extLst>
          </p:cNvPr>
          <p:cNvSpPr/>
          <p:nvPr/>
        </p:nvSpPr>
        <p:spPr bwMode="auto">
          <a:xfrm>
            <a:off x="9321340" y="2871555"/>
            <a:ext cx="2399215" cy="760576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Kategorizace genů do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funkčních skupin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75CA69-F70E-7078-FFD4-E8B41B881881}"/>
              </a:ext>
            </a:extLst>
          </p:cNvPr>
          <p:cNvSpPr/>
          <p:nvPr/>
        </p:nvSpPr>
        <p:spPr bwMode="auto">
          <a:xfrm>
            <a:off x="9321340" y="4194123"/>
            <a:ext cx="2399215" cy="884818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Srovnání frekvence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sz="1800" dirty="0">
                <a:solidFill>
                  <a:schemeClr val="bg1"/>
                </a:solidFill>
                <a:latin typeface="+mn-lt"/>
              </a:rPr>
              <a:t>Výskytu IR mezi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Skupinami organismů</a:t>
            </a:r>
          </a:p>
        </p:txBody>
      </p:sp>
      <p:cxnSp>
        <p:nvCxnSpPr>
          <p:cNvPr id="14" name="Spojnice: pravoúhlá 13">
            <a:extLst>
              <a:ext uri="{FF2B5EF4-FFF2-40B4-BE49-F238E27FC236}">
                <a16:creationId xmlns:a16="http://schemas.microsoft.com/office/drawing/2014/main" id="{91CB3DEE-CD9D-CFD0-AD31-B647E50E1F4F}"/>
              </a:ext>
            </a:extLst>
          </p:cNvPr>
          <p:cNvCxnSpPr>
            <a:stCxn id="2" idx="3"/>
            <a:endCxn id="6" idx="1"/>
          </p:cNvCxnSpPr>
          <p:nvPr/>
        </p:nvCxnSpPr>
        <p:spPr bwMode="auto">
          <a:xfrm>
            <a:off x="3102123" y="2371462"/>
            <a:ext cx="485764" cy="663138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pojnice: pravoúhlá 15">
            <a:extLst>
              <a:ext uri="{FF2B5EF4-FFF2-40B4-BE49-F238E27FC236}">
                <a16:creationId xmlns:a16="http://schemas.microsoft.com/office/drawing/2014/main" id="{181BCECF-2303-62CD-EBE9-7CE3D8006086}"/>
              </a:ext>
            </a:extLst>
          </p:cNvPr>
          <p:cNvCxnSpPr>
            <a:stCxn id="5" idx="3"/>
            <a:endCxn id="6" idx="1"/>
          </p:cNvCxnSpPr>
          <p:nvPr/>
        </p:nvCxnSpPr>
        <p:spPr bwMode="auto">
          <a:xfrm flipV="1">
            <a:off x="3102123" y="3034600"/>
            <a:ext cx="485764" cy="59753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pojnice: pravoúhlá 17">
            <a:extLst>
              <a:ext uri="{FF2B5EF4-FFF2-40B4-BE49-F238E27FC236}">
                <a16:creationId xmlns:a16="http://schemas.microsoft.com/office/drawing/2014/main" id="{194D45D2-F06F-1CBD-E3BD-BDA8F0620082}"/>
              </a:ext>
            </a:extLst>
          </p:cNvPr>
          <p:cNvCxnSpPr>
            <a:cxnSpLocks/>
          </p:cNvCxnSpPr>
          <p:nvPr/>
        </p:nvCxnSpPr>
        <p:spPr bwMode="auto">
          <a:xfrm flipV="1">
            <a:off x="5987101" y="2098633"/>
            <a:ext cx="378167" cy="935967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pojnice: pravoúhlá 19">
            <a:extLst>
              <a:ext uri="{FF2B5EF4-FFF2-40B4-BE49-F238E27FC236}">
                <a16:creationId xmlns:a16="http://schemas.microsoft.com/office/drawing/2014/main" id="{E4D67E79-6253-2455-B7D2-15A9C673E70F}"/>
              </a:ext>
            </a:extLst>
          </p:cNvPr>
          <p:cNvCxnSpPr>
            <a:stCxn id="6" idx="3"/>
            <a:endCxn id="9" idx="1"/>
          </p:cNvCxnSpPr>
          <p:nvPr/>
        </p:nvCxnSpPr>
        <p:spPr bwMode="auto">
          <a:xfrm>
            <a:off x="5987102" y="3034600"/>
            <a:ext cx="378165" cy="59753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pojnice: pravoúhlá 21">
            <a:extLst>
              <a:ext uri="{FF2B5EF4-FFF2-40B4-BE49-F238E27FC236}">
                <a16:creationId xmlns:a16="http://schemas.microsoft.com/office/drawing/2014/main" id="{86AD2309-E064-AF71-983E-815814F5312A}"/>
              </a:ext>
            </a:extLst>
          </p:cNvPr>
          <p:cNvCxnSpPr>
            <a:stCxn id="6" idx="3"/>
            <a:endCxn id="10" idx="1"/>
          </p:cNvCxnSpPr>
          <p:nvPr/>
        </p:nvCxnSpPr>
        <p:spPr bwMode="auto">
          <a:xfrm>
            <a:off x="5987102" y="3034600"/>
            <a:ext cx="378166" cy="2114766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pojnice: pravoúhlá 23">
            <a:extLst>
              <a:ext uri="{FF2B5EF4-FFF2-40B4-BE49-F238E27FC236}">
                <a16:creationId xmlns:a16="http://schemas.microsoft.com/office/drawing/2014/main" id="{FEBE6E0E-77D0-A964-E470-AD3098CF79C8}"/>
              </a:ext>
            </a:extLst>
          </p:cNvPr>
          <p:cNvCxnSpPr>
            <a:stCxn id="9" idx="3"/>
            <a:endCxn id="11" idx="1"/>
          </p:cNvCxnSpPr>
          <p:nvPr/>
        </p:nvCxnSpPr>
        <p:spPr bwMode="auto">
          <a:xfrm flipV="1">
            <a:off x="8764482" y="3251843"/>
            <a:ext cx="556858" cy="380288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pojnice: pravoúhlá 28">
            <a:extLst>
              <a:ext uri="{FF2B5EF4-FFF2-40B4-BE49-F238E27FC236}">
                <a16:creationId xmlns:a16="http://schemas.microsoft.com/office/drawing/2014/main" id="{A32D5D51-B6CD-7D9E-0EED-AA4B6E306587}"/>
              </a:ext>
            </a:extLst>
          </p:cNvPr>
          <p:cNvCxnSpPr>
            <a:cxnSpLocks/>
            <a:stCxn id="10" idx="3"/>
          </p:cNvCxnSpPr>
          <p:nvPr/>
        </p:nvCxnSpPr>
        <p:spPr bwMode="auto">
          <a:xfrm flipV="1">
            <a:off x="8764483" y="4802267"/>
            <a:ext cx="556857" cy="34709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pojnice: pravoúhlá 41">
            <a:extLst>
              <a:ext uri="{FF2B5EF4-FFF2-40B4-BE49-F238E27FC236}">
                <a16:creationId xmlns:a16="http://schemas.microsoft.com/office/drawing/2014/main" id="{22BB3767-C623-0FEE-8715-A5999FDCF050}"/>
              </a:ext>
            </a:extLst>
          </p:cNvPr>
          <p:cNvCxnSpPr>
            <a:stCxn id="9" idx="3"/>
            <a:endCxn id="12" idx="1"/>
          </p:cNvCxnSpPr>
          <p:nvPr/>
        </p:nvCxnSpPr>
        <p:spPr bwMode="auto">
          <a:xfrm>
            <a:off x="8764482" y="3632131"/>
            <a:ext cx="556858" cy="1004401"/>
          </a:xfrm>
          <a:prstGeom prst="bentConnector3">
            <a:avLst>
              <a:gd name="adj1" fmla="val 48465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77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1252165C-8C0B-4B45-9245-92CDC1E1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Analýza četnosti IR</a:t>
            </a: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6DB3C45-AAC7-4681-AC4C-6A663EC743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54" y="1320321"/>
            <a:ext cx="8215492" cy="507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4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0C1FAC4-82C7-4DA4-BA1E-52390C3B7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4" y="198707"/>
            <a:ext cx="10885189" cy="451576"/>
          </a:xfrm>
        </p:spPr>
        <p:txBody>
          <a:bodyPr/>
          <a:lstStyle/>
          <a:p>
            <a:r>
              <a:rPr lang="cs-CZ" dirty="0"/>
              <a:t>Porovnání frekvence výskytu IR</a:t>
            </a:r>
          </a:p>
        </p:txBody>
      </p:sp>
      <p:pic>
        <p:nvPicPr>
          <p:cNvPr id="19" name="Zástupný obsah 18">
            <a:extLst>
              <a:ext uri="{FF2B5EF4-FFF2-40B4-BE49-F238E27FC236}">
                <a16:creationId xmlns:a16="http://schemas.microsoft.com/office/drawing/2014/main" id="{91FA00DA-10D4-31CF-1E5C-38B96BCC6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3857"/>
            <a:ext cx="7380571" cy="3690285"/>
          </a:xfrm>
          <a:prstGeom prst="rect">
            <a:avLst/>
          </a:prstGeom>
        </p:spPr>
      </p:pic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CF477684-ED29-5C8F-016B-27A2CDC3E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413236"/>
              </p:ext>
            </p:extLst>
          </p:nvPr>
        </p:nvGraphicFramePr>
        <p:xfrm>
          <a:off x="7380571" y="2590874"/>
          <a:ext cx="4493845" cy="1428256"/>
        </p:xfrm>
        <a:graphic>
          <a:graphicData uri="http://schemas.openxmlformats.org/drawingml/2006/table">
            <a:tbl>
              <a:tblPr/>
              <a:tblGrid>
                <a:gridCol w="1653311">
                  <a:extLst>
                    <a:ext uri="{9D8B030D-6E8A-4147-A177-3AD203B41FA5}">
                      <a16:colId xmlns:a16="http://schemas.microsoft.com/office/drawing/2014/main" val="739587662"/>
                    </a:ext>
                  </a:extLst>
                </a:gridCol>
                <a:gridCol w="926277">
                  <a:extLst>
                    <a:ext uri="{9D8B030D-6E8A-4147-A177-3AD203B41FA5}">
                      <a16:colId xmlns:a16="http://schemas.microsoft.com/office/drawing/2014/main" val="1496093033"/>
                    </a:ext>
                  </a:extLst>
                </a:gridCol>
                <a:gridCol w="1914257">
                  <a:extLst>
                    <a:ext uri="{9D8B030D-6E8A-4147-A177-3AD203B41FA5}">
                      <a16:colId xmlns:a16="http://schemas.microsoft.com/office/drawing/2014/main" val="217274872"/>
                    </a:ext>
                  </a:extLst>
                </a:gridCol>
              </a:tblGrid>
              <a:tr h="414896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dirty="0">
                          <a:effectLst/>
                        </a:rPr>
                        <a:t>Srovnání</a:t>
                      </a:r>
                    </a:p>
                  </a:txBody>
                  <a:tcPr marL="54707" marR="54707" marT="54707" marB="5470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dirty="0">
                          <a:effectLst/>
                        </a:rPr>
                        <a:t>p-hodnota</a:t>
                      </a:r>
                    </a:p>
                  </a:txBody>
                  <a:tcPr marL="54707" marR="54707" marT="54707" marB="5470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>
                          <a:effectLst/>
                        </a:rPr>
                        <a:t>Holm-Bonferonniho korekce</a:t>
                      </a:r>
                    </a:p>
                  </a:txBody>
                  <a:tcPr marL="54707" marR="54707" marT="54707" marB="5470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636814"/>
                  </a:ext>
                </a:extLst>
              </a:tr>
              <a:tr h="252336">
                <a:tc>
                  <a:txBody>
                    <a:bodyPr/>
                    <a:lstStyle/>
                    <a:p>
                      <a:pPr algn="l" fontAlgn="t"/>
                      <a:r>
                        <a:rPr lang="cs-CZ" sz="1300" dirty="0">
                          <a:effectLst/>
                        </a:rPr>
                        <a:t>Obojživelníci - Ptáci</a:t>
                      </a:r>
                    </a:p>
                  </a:txBody>
                  <a:tcPr marL="54707" marR="54707" marT="54707" marB="547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cs-CZ" sz="1300" dirty="0">
                          <a:effectLst/>
                        </a:rPr>
                        <a:t>0.0025231</a:t>
                      </a:r>
                    </a:p>
                  </a:txBody>
                  <a:tcPr marL="54707" marR="54707" marT="54707" marB="547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cs-CZ" sz="1300" dirty="0">
                          <a:solidFill>
                            <a:srgbClr val="000000"/>
                          </a:solidFill>
                          <a:effectLst/>
                        </a:rPr>
                        <a:t>0.0201852</a:t>
                      </a:r>
                    </a:p>
                  </a:txBody>
                  <a:tcPr marL="54707" marR="54707" marT="54707" marB="547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303390"/>
                  </a:ext>
                </a:extLst>
              </a:tr>
              <a:tr h="252336">
                <a:tc>
                  <a:txBody>
                    <a:bodyPr/>
                    <a:lstStyle/>
                    <a:p>
                      <a:pPr algn="l" fontAlgn="t"/>
                      <a:r>
                        <a:rPr lang="cs-CZ" sz="1300" dirty="0">
                          <a:effectLst/>
                        </a:rPr>
                        <a:t>Obojživelníci - Ryby</a:t>
                      </a:r>
                    </a:p>
                  </a:txBody>
                  <a:tcPr marL="54707" marR="54707" marT="54707" marB="547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cs-CZ" sz="1300">
                          <a:effectLst/>
                        </a:rPr>
                        <a:t>0.0008172</a:t>
                      </a:r>
                    </a:p>
                  </a:txBody>
                  <a:tcPr marL="54707" marR="54707" marT="54707" marB="547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cs-CZ" sz="1300" dirty="0">
                          <a:solidFill>
                            <a:srgbClr val="000000"/>
                          </a:solidFill>
                          <a:effectLst/>
                        </a:rPr>
                        <a:t>0.0073544</a:t>
                      </a:r>
                    </a:p>
                  </a:txBody>
                  <a:tcPr marL="54707" marR="54707" marT="54707" marB="547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838586"/>
                  </a:ext>
                </a:extLst>
              </a:tr>
              <a:tr h="252336">
                <a:tc>
                  <a:txBody>
                    <a:bodyPr/>
                    <a:lstStyle/>
                    <a:p>
                      <a:pPr algn="l" fontAlgn="t"/>
                      <a:r>
                        <a:rPr lang="cs-CZ" sz="1300" dirty="0">
                          <a:effectLst/>
                        </a:rPr>
                        <a:t>Obojživelníci - Savci</a:t>
                      </a:r>
                    </a:p>
                  </a:txBody>
                  <a:tcPr marL="54707" marR="54707" marT="54707" marB="547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cs-CZ" sz="1300">
                          <a:effectLst/>
                        </a:rPr>
                        <a:t>0.0005925</a:t>
                      </a:r>
                    </a:p>
                  </a:txBody>
                  <a:tcPr marL="54707" marR="54707" marT="54707" marB="547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cs-CZ" sz="1300" dirty="0">
                          <a:solidFill>
                            <a:srgbClr val="000000"/>
                          </a:solidFill>
                          <a:effectLst/>
                        </a:rPr>
                        <a:t>0.0059250</a:t>
                      </a:r>
                    </a:p>
                  </a:txBody>
                  <a:tcPr marL="54707" marR="54707" marT="54707" marB="547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049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540408"/>
      </p:ext>
    </p:extLst>
  </p:cSld>
  <p:clrMapOvr>
    <a:masterClrMapping/>
  </p:clrMapOvr>
</p:sld>
</file>

<file path=ppt/theme/theme1.xml><?xml version="1.0" encoding="utf-8"?>
<a:theme xmlns:a="http://schemas.openxmlformats.org/drawingml/2006/main" name="Prezentace_MU_CZ">
  <a:themeElements>
    <a:clrScheme name="MUNI MED">
      <a:dk1>
        <a:srgbClr val="000000"/>
      </a:dk1>
      <a:lt1>
        <a:srgbClr val="FFFFFF"/>
      </a:lt1>
      <a:dk2>
        <a:srgbClr val="0000DC"/>
      </a:dk2>
      <a:lt2>
        <a:srgbClr val="FFC000"/>
      </a:lt2>
      <a:accent1>
        <a:srgbClr val="0000DC"/>
      </a:accent1>
      <a:accent2>
        <a:srgbClr val="F01928"/>
      </a:accent2>
      <a:accent3>
        <a:srgbClr val="00AF3F"/>
      </a:accent3>
      <a:accent4>
        <a:srgbClr val="4BC8FF"/>
      </a:accent4>
      <a:accent5>
        <a:srgbClr val="FF7300"/>
      </a:accent5>
      <a:accent6>
        <a:srgbClr val="B9006E"/>
      </a:accent6>
      <a:hlink>
        <a:srgbClr val="0000DC"/>
      </a:hlink>
      <a:folHlink>
        <a:srgbClr val="5AC8AF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800" dirty="0" err="1" smtClean="0">
            <a:latin typeface="+mn-lt"/>
          </a:defRPr>
        </a:defPPr>
      </a:lstStyle>
    </a:txDef>
  </a:objectDefaults>
  <a:extraClrSchemeLst>
    <a:extraClrScheme>
      <a:clrScheme name="Směsi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uni-prezentace-16-9-cz-v11.potx" id="{A1E069AA-5EB2-4FA2-9367-6D040ACEC8D2}" vid="{BC2189E0-F5C8-4AB2-8946-E3011F185C79}"/>
    </a:ext>
  </a:ext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8BAC94BA468D488F31B2478A655CDC" ma:contentTypeVersion="2" ma:contentTypeDescription="Create a new document." ma:contentTypeScope="" ma:versionID="ee33a842da3844a56f5f7ee8bb88b81c">
  <xsd:schema xmlns:xsd="http://www.w3.org/2001/XMLSchema" xmlns:xs="http://www.w3.org/2001/XMLSchema" xmlns:p="http://schemas.microsoft.com/office/2006/metadata/properties" xmlns:ns2="76d5652a-9cd3-465f-98c7-aa8090bd65c7" targetNamespace="http://schemas.microsoft.com/office/2006/metadata/properties" ma:root="true" ma:fieldsID="0e2306b8fccc60975f3c3727b2649f8a" ns2:_="">
    <xsd:import namespace="76d5652a-9cd3-465f-98c7-aa8090bd65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d5652a-9cd3-465f-98c7-aa8090bd65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093BE1-5244-4309-9522-3BD8A54641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d5652a-9cd3-465f-98c7-aa8090bd65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9A9DA32-314D-4E23-A415-CB0ABC53348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9E3290C-3117-4A6A-9DCF-829B9405CF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muni-prezentace-16-9-cz-v11</Template>
  <TotalTime>608</TotalTime>
  <Words>581</Words>
  <Application>Microsoft Office PowerPoint</Application>
  <PresentationFormat>Širokoúhlá obrazovka</PresentationFormat>
  <Paragraphs>180</Paragraphs>
  <Slides>17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2" baseType="lpstr">
      <vt:lpstr>Arial</vt:lpstr>
      <vt:lpstr>Open Sans</vt:lpstr>
      <vt:lpstr>Tahoma</vt:lpstr>
      <vt:lpstr>Wingdings</vt:lpstr>
      <vt:lpstr>Prezentace_MU_CZ</vt:lpstr>
      <vt:lpstr>Lokalizace inverzních repetic v kompletně sekvenovaných genomech obratlovců</vt:lpstr>
      <vt:lpstr>Invertované repetice a křížové struktury</vt:lpstr>
      <vt:lpstr>Funkce křížových struktur</vt:lpstr>
      <vt:lpstr>Cíle práce</vt:lpstr>
      <vt:lpstr>Data pro analýzu</vt:lpstr>
      <vt:lpstr>Nástroje</vt:lpstr>
      <vt:lpstr>Pracovní postup</vt:lpstr>
      <vt:lpstr>Analýza četnosti IR</vt:lpstr>
      <vt:lpstr>Porovnání frekvence výskytu IR</vt:lpstr>
      <vt:lpstr>Porovnání frekvence výskytu IR</vt:lpstr>
      <vt:lpstr>Porovnání frekvence výskytu IR</vt:lpstr>
      <vt:lpstr>Charakterizace genů s IR</vt:lpstr>
      <vt:lpstr>Metabolismus</vt:lpstr>
      <vt:lpstr>Features</vt:lpstr>
      <vt:lpstr>Features</vt:lpstr>
      <vt:lpstr>Závěr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Lokalizace inverzních repetic v kompletně sekvenovaných genomech obratlovců</dc:title>
  <dc:creator>Jan Chovanec</dc:creator>
  <cp:lastModifiedBy>Jan Chovanec</cp:lastModifiedBy>
  <cp:revision>83</cp:revision>
  <cp:lastPrinted>1601-01-01T00:00:00Z</cp:lastPrinted>
  <dcterms:created xsi:type="dcterms:W3CDTF">2022-03-23T17:09:19Z</dcterms:created>
  <dcterms:modified xsi:type="dcterms:W3CDTF">2022-12-07T10:00:16Z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0x0101008A8BAC94BA468D488F31B2478A655CDC</vt:lpwstr>
  </property>
</Properties>
</file>