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64" r:id="rId5"/>
    <p:sldId id="265" r:id="rId6"/>
    <p:sldId id="273" r:id="rId7"/>
    <p:sldId id="266" r:id="rId8"/>
    <p:sldId id="270" r:id="rId9"/>
    <p:sldId id="269" r:id="rId10"/>
    <p:sldId id="271" r:id="rId11"/>
    <p:sldId id="268" r:id="rId12"/>
    <p:sldId id="267" r:id="rId13"/>
    <p:sldId id="272" r:id="rId14"/>
    <p:sldId id="263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99" d="100"/>
          <a:sy n="99" d="100"/>
        </p:scale>
        <p:origin x="9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22E5A-C267-4DCA-95FA-C04038C408D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DF9A-D732-478C-84C5-96B7F4454ED1}">
      <dgm:prSet/>
      <dgm:spPr/>
      <dgm:t>
        <a:bodyPr/>
        <a:lstStyle/>
        <a:p>
          <a:r>
            <a:rPr lang="en-US" b="0" i="0" dirty="0">
              <a:latin typeface="Apple SD Gothic Neo Light" panose="02000300000000000000" pitchFamily="2" charset="-127"/>
              <a:ea typeface="Apple SD Gothic Neo Light" panose="02000300000000000000" pitchFamily="2" charset="-127"/>
            </a:rPr>
            <a:t>mapping-based mode </a:t>
          </a:r>
        </a:p>
      </dgm:t>
    </dgm:pt>
    <dgm:pt modelId="{F0C66961-DDCD-4D67-85B7-6DA1CF187C0E}" type="parTrans" cxnId="{F69568EC-384C-45A8-ACE7-7627687F80D0}">
      <dgm:prSet/>
      <dgm:spPr/>
      <dgm:t>
        <a:bodyPr/>
        <a:lstStyle/>
        <a:p>
          <a:endParaRPr lang="en-US" b="0" i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gm:t>
    </dgm:pt>
    <dgm:pt modelId="{F680FCC0-32AB-43A6-A35F-38E2C332CE6B}" type="sibTrans" cxnId="{F69568EC-384C-45A8-ACE7-7627687F80D0}">
      <dgm:prSet/>
      <dgm:spPr/>
      <dgm:t>
        <a:bodyPr/>
        <a:lstStyle/>
        <a:p>
          <a:endParaRPr lang="en-US" b="0" i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gm:t>
    </dgm:pt>
    <dgm:pt modelId="{266B93BF-7F97-438B-BA8F-187B09D87CEA}">
      <dgm:prSet/>
      <dgm:spPr/>
      <dgm:t>
        <a:bodyPr/>
        <a:lstStyle/>
        <a:p>
          <a:r>
            <a:rPr lang="en-GB" b="0" i="0" dirty="0">
              <a:latin typeface="Apple SD Gothic Neo Light" panose="02000300000000000000" pitchFamily="2" charset="-127"/>
              <a:ea typeface="Apple SD Gothic Neo Light" panose="02000300000000000000" pitchFamily="2" charset="-127"/>
            </a:rPr>
            <a:t>alignment-based mode </a:t>
          </a:r>
          <a:endParaRPr lang="en-US" b="0" i="0" dirty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gm:t>
    </dgm:pt>
    <dgm:pt modelId="{6FB02563-B8C9-4166-8828-4C5C59E1B530}" type="parTrans" cxnId="{39658C2D-4399-418F-B161-9B38AF8AAAC7}">
      <dgm:prSet/>
      <dgm:spPr/>
      <dgm:t>
        <a:bodyPr/>
        <a:lstStyle/>
        <a:p>
          <a:endParaRPr lang="en-US" b="0" i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gm:t>
    </dgm:pt>
    <dgm:pt modelId="{58AFBFF4-8252-4F94-9BB3-422A8B092735}" type="sibTrans" cxnId="{39658C2D-4399-418F-B161-9B38AF8AAAC7}">
      <dgm:prSet/>
      <dgm:spPr/>
      <dgm:t>
        <a:bodyPr/>
        <a:lstStyle/>
        <a:p>
          <a:endParaRPr lang="en-US" b="0" i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gm:t>
    </dgm:pt>
    <dgm:pt modelId="{9C90F4DE-ABF8-9C49-B3CD-AB3273ED2C1D}" type="pres">
      <dgm:prSet presAssocID="{CFF22E5A-C267-4DCA-95FA-C04038C408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84EFED-5803-B241-84C9-66F6209ABAAA}" type="pres">
      <dgm:prSet presAssocID="{37FDDF9A-D732-478C-84C5-96B7F4454ED1}" presName="hierRoot1" presStyleCnt="0">
        <dgm:presLayoutVars>
          <dgm:hierBranch val="init"/>
        </dgm:presLayoutVars>
      </dgm:prSet>
      <dgm:spPr/>
    </dgm:pt>
    <dgm:pt modelId="{29CFEA59-7CAD-BC4D-91B8-F4A3FFAB1A79}" type="pres">
      <dgm:prSet presAssocID="{37FDDF9A-D732-478C-84C5-96B7F4454ED1}" presName="rootComposite1" presStyleCnt="0"/>
      <dgm:spPr/>
    </dgm:pt>
    <dgm:pt modelId="{EB501B4C-F194-CA4A-BAF0-E4C5ABEB1A65}" type="pres">
      <dgm:prSet presAssocID="{37FDDF9A-D732-478C-84C5-96B7F4454ED1}" presName="rootText1" presStyleLbl="node0" presStyleIdx="0" presStyleCnt="2" custScaleX="130308">
        <dgm:presLayoutVars>
          <dgm:chPref val="3"/>
        </dgm:presLayoutVars>
      </dgm:prSet>
      <dgm:spPr/>
    </dgm:pt>
    <dgm:pt modelId="{AE48758A-01AA-FC4B-BEA9-FCEA63587AB5}" type="pres">
      <dgm:prSet presAssocID="{37FDDF9A-D732-478C-84C5-96B7F4454ED1}" presName="rootConnector1" presStyleLbl="node1" presStyleIdx="0" presStyleCnt="0"/>
      <dgm:spPr/>
    </dgm:pt>
    <dgm:pt modelId="{9C2983AE-1CE6-1F4A-B767-BCC5298BE328}" type="pres">
      <dgm:prSet presAssocID="{37FDDF9A-D732-478C-84C5-96B7F4454ED1}" presName="hierChild2" presStyleCnt="0"/>
      <dgm:spPr/>
    </dgm:pt>
    <dgm:pt modelId="{C44AD2E6-35F3-9F45-8FE1-369B827943D7}" type="pres">
      <dgm:prSet presAssocID="{37FDDF9A-D732-478C-84C5-96B7F4454ED1}" presName="hierChild3" presStyleCnt="0"/>
      <dgm:spPr/>
    </dgm:pt>
    <dgm:pt modelId="{B0BF597B-C24F-6349-87CA-495F981A4D94}" type="pres">
      <dgm:prSet presAssocID="{266B93BF-7F97-438B-BA8F-187B09D87CEA}" presName="hierRoot1" presStyleCnt="0">
        <dgm:presLayoutVars>
          <dgm:hierBranch val="init"/>
        </dgm:presLayoutVars>
      </dgm:prSet>
      <dgm:spPr/>
    </dgm:pt>
    <dgm:pt modelId="{5B1CD529-807B-8D48-841F-EB55466F9808}" type="pres">
      <dgm:prSet presAssocID="{266B93BF-7F97-438B-BA8F-187B09D87CEA}" presName="rootComposite1" presStyleCnt="0"/>
      <dgm:spPr/>
    </dgm:pt>
    <dgm:pt modelId="{66F1E243-8CC8-9A41-91AB-4E12CF9EE6FC}" type="pres">
      <dgm:prSet presAssocID="{266B93BF-7F97-438B-BA8F-187B09D87CEA}" presName="rootText1" presStyleLbl="node0" presStyleIdx="1" presStyleCnt="2" custScaleX="130667">
        <dgm:presLayoutVars>
          <dgm:chPref val="3"/>
        </dgm:presLayoutVars>
      </dgm:prSet>
      <dgm:spPr/>
    </dgm:pt>
    <dgm:pt modelId="{69B474F1-3B7D-BE43-BEB5-804DEDCE3537}" type="pres">
      <dgm:prSet presAssocID="{266B93BF-7F97-438B-BA8F-187B09D87CEA}" presName="rootConnector1" presStyleLbl="node1" presStyleIdx="0" presStyleCnt="0"/>
      <dgm:spPr/>
    </dgm:pt>
    <dgm:pt modelId="{8E74F7EA-64B8-B249-A1AF-8AD6F947679D}" type="pres">
      <dgm:prSet presAssocID="{266B93BF-7F97-438B-BA8F-187B09D87CEA}" presName="hierChild2" presStyleCnt="0"/>
      <dgm:spPr/>
    </dgm:pt>
    <dgm:pt modelId="{DE31940A-BABB-D54A-9D62-C32D6EAD8339}" type="pres">
      <dgm:prSet presAssocID="{266B93BF-7F97-438B-BA8F-187B09D87CEA}" presName="hierChild3" presStyleCnt="0"/>
      <dgm:spPr/>
    </dgm:pt>
  </dgm:ptLst>
  <dgm:cxnLst>
    <dgm:cxn modelId="{39658C2D-4399-418F-B161-9B38AF8AAAC7}" srcId="{CFF22E5A-C267-4DCA-95FA-C04038C408D6}" destId="{266B93BF-7F97-438B-BA8F-187B09D87CEA}" srcOrd="1" destOrd="0" parTransId="{6FB02563-B8C9-4166-8828-4C5C59E1B530}" sibTransId="{58AFBFF4-8252-4F94-9BB3-422A8B092735}"/>
    <dgm:cxn modelId="{F4342134-E29C-7B40-9EA0-1EFCC2866EB0}" type="presOf" srcId="{37FDDF9A-D732-478C-84C5-96B7F4454ED1}" destId="{AE48758A-01AA-FC4B-BEA9-FCEA63587AB5}" srcOrd="1" destOrd="0" presId="urn:microsoft.com/office/officeart/2009/3/layout/HorizontalOrganizationChart"/>
    <dgm:cxn modelId="{A40F613E-2A36-5046-8F76-68275E69833A}" type="presOf" srcId="{37FDDF9A-D732-478C-84C5-96B7F4454ED1}" destId="{EB501B4C-F194-CA4A-BAF0-E4C5ABEB1A65}" srcOrd="0" destOrd="0" presId="urn:microsoft.com/office/officeart/2009/3/layout/HorizontalOrganizationChart"/>
    <dgm:cxn modelId="{CDE5F953-6690-814B-83EC-2F83BFCFB33A}" type="presOf" srcId="{CFF22E5A-C267-4DCA-95FA-C04038C408D6}" destId="{9C90F4DE-ABF8-9C49-B3CD-AB3273ED2C1D}" srcOrd="0" destOrd="0" presId="urn:microsoft.com/office/officeart/2009/3/layout/HorizontalOrganizationChart"/>
    <dgm:cxn modelId="{9CA58295-F88A-F14B-A6D5-38F74B4ECF7C}" type="presOf" srcId="{266B93BF-7F97-438B-BA8F-187B09D87CEA}" destId="{66F1E243-8CC8-9A41-91AB-4E12CF9EE6FC}" srcOrd="0" destOrd="0" presId="urn:microsoft.com/office/officeart/2009/3/layout/HorizontalOrganizationChart"/>
    <dgm:cxn modelId="{44218B99-53CF-D441-A1E2-1C79C4BEC72F}" type="presOf" srcId="{266B93BF-7F97-438B-BA8F-187B09D87CEA}" destId="{69B474F1-3B7D-BE43-BEB5-804DEDCE3537}" srcOrd="1" destOrd="0" presId="urn:microsoft.com/office/officeart/2009/3/layout/HorizontalOrganizationChart"/>
    <dgm:cxn modelId="{F69568EC-384C-45A8-ACE7-7627687F80D0}" srcId="{CFF22E5A-C267-4DCA-95FA-C04038C408D6}" destId="{37FDDF9A-D732-478C-84C5-96B7F4454ED1}" srcOrd="0" destOrd="0" parTransId="{F0C66961-DDCD-4D67-85B7-6DA1CF187C0E}" sibTransId="{F680FCC0-32AB-43A6-A35F-38E2C332CE6B}"/>
    <dgm:cxn modelId="{8CEC8471-38D1-D945-860B-D8EF323431DE}" type="presParOf" srcId="{9C90F4DE-ABF8-9C49-B3CD-AB3273ED2C1D}" destId="{2584EFED-5803-B241-84C9-66F6209ABAAA}" srcOrd="0" destOrd="0" presId="urn:microsoft.com/office/officeart/2009/3/layout/HorizontalOrganizationChart"/>
    <dgm:cxn modelId="{5C5323A1-710B-2045-8EE7-7AD9E78E124E}" type="presParOf" srcId="{2584EFED-5803-B241-84C9-66F6209ABAAA}" destId="{29CFEA59-7CAD-BC4D-91B8-F4A3FFAB1A79}" srcOrd="0" destOrd="0" presId="urn:microsoft.com/office/officeart/2009/3/layout/HorizontalOrganizationChart"/>
    <dgm:cxn modelId="{DA66A4AE-08B6-A640-AB6B-BD2F9092EDB2}" type="presParOf" srcId="{29CFEA59-7CAD-BC4D-91B8-F4A3FFAB1A79}" destId="{EB501B4C-F194-CA4A-BAF0-E4C5ABEB1A65}" srcOrd="0" destOrd="0" presId="urn:microsoft.com/office/officeart/2009/3/layout/HorizontalOrganizationChart"/>
    <dgm:cxn modelId="{475EC0F5-5C4A-F243-BA0A-D4E8D6E55781}" type="presParOf" srcId="{29CFEA59-7CAD-BC4D-91B8-F4A3FFAB1A79}" destId="{AE48758A-01AA-FC4B-BEA9-FCEA63587AB5}" srcOrd="1" destOrd="0" presId="urn:microsoft.com/office/officeart/2009/3/layout/HorizontalOrganizationChart"/>
    <dgm:cxn modelId="{BE47BD15-2847-5E45-A30D-F5CE82449234}" type="presParOf" srcId="{2584EFED-5803-B241-84C9-66F6209ABAAA}" destId="{9C2983AE-1CE6-1F4A-B767-BCC5298BE328}" srcOrd="1" destOrd="0" presId="urn:microsoft.com/office/officeart/2009/3/layout/HorizontalOrganizationChart"/>
    <dgm:cxn modelId="{24C968E5-30F7-064A-988D-C02D17FE64D9}" type="presParOf" srcId="{2584EFED-5803-B241-84C9-66F6209ABAAA}" destId="{C44AD2E6-35F3-9F45-8FE1-369B827943D7}" srcOrd="2" destOrd="0" presId="urn:microsoft.com/office/officeart/2009/3/layout/HorizontalOrganizationChart"/>
    <dgm:cxn modelId="{A9D11BB2-2B1B-684C-960D-88883FAAEBF7}" type="presParOf" srcId="{9C90F4DE-ABF8-9C49-B3CD-AB3273ED2C1D}" destId="{B0BF597B-C24F-6349-87CA-495F981A4D94}" srcOrd="1" destOrd="0" presId="urn:microsoft.com/office/officeart/2009/3/layout/HorizontalOrganizationChart"/>
    <dgm:cxn modelId="{70DE5986-332C-8144-814D-AA376FC13695}" type="presParOf" srcId="{B0BF597B-C24F-6349-87CA-495F981A4D94}" destId="{5B1CD529-807B-8D48-841F-EB55466F9808}" srcOrd="0" destOrd="0" presId="urn:microsoft.com/office/officeart/2009/3/layout/HorizontalOrganizationChart"/>
    <dgm:cxn modelId="{ECA1F924-E691-1342-91BA-357C19BA156A}" type="presParOf" srcId="{5B1CD529-807B-8D48-841F-EB55466F9808}" destId="{66F1E243-8CC8-9A41-91AB-4E12CF9EE6FC}" srcOrd="0" destOrd="0" presId="urn:microsoft.com/office/officeart/2009/3/layout/HorizontalOrganizationChart"/>
    <dgm:cxn modelId="{44D2D503-C714-3046-B9E6-933D8A27CDC5}" type="presParOf" srcId="{5B1CD529-807B-8D48-841F-EB55466F9808}" destId="{69B474F1-3B7D-BE43-BEB5-804DEDCE3537}" srcOrd="1" destOrd="0" presId="urn:microsoft.com/office/officeart/2009/3/layout/HorizontalOrganizationChart"/>
    <dgm:cxn modelId="{1B610EE6-9D70-9D4A-ADC8-2E8975323B4E}" type="presParOf" srcId="{B0BF597B-C24F-6349-87CA-495F981A4D94}" destId="{8E74F7EA-64B8-B249-A1AF-8AD6F947679D}" srcOrd="1" destOrd="0" presId="urn:microsoft.com/office/officeart/2009/3/layout/HorizontalOrganizationChart"/>
    <dgm:cxn modelId="{43A00338-37B1-C94C-B00C-43C85996F30D}" type="presParOf" srcId="{B0BF597B-C24F-6349-87CA-495F981A4D94}" destId="{DE31940A-BABB-D54A-9D62-C32D6EAD833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4C-F194-CA4A-BAF0-E4C5ABEB1A65}">
      <dsp:nvSpPr>
        <dsp:cNvPr id="0" name=""/>
        <dsp:cNvSpPr/>
      </dsp:nvSpPr>
      <dsp:spPr>
        <a:xfrm>
          <a:off x="1636539" y="658"/>
          <a:ext cx="7712143" cy="1805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i="0" kern="1200" dirty="0">
              <a:latin typeface="Apple SD Gothic Neo Light" panose="02000300000000000000" pitchFamily="2" charset="-127"/>
              <a:ea typeface="Apple SD Gothic Neo Light" panose="02000300000000000000" pitchFamily="2" charset="-127"/>
            </a:rPr>
            <a:t>mapping-based mode </a:t>
          </a:r>
        </a:p>
      </dsp:txBody>
      <dsp:txXfrm>
        <a:off x="1636539" y="658"/>
        <a:ext cx="7712143" cy="1805110"/>
      </dsp:txXfrm>
    </dsp:sp>
    <dsp:sp modelId="{66F1E243-8CC8-9A41-91AB-4E12CF9EE6FC}">
      <dsp:nvSpPr>
        <dsp:cNvPr id="0" name=""/>
        <dsp:cNvSpPr/>
      </dsp:nvSpPr>
      <dsp:spPr>
        <a:xfrm>
          <a:off x="1636539" y="2545568"/>
          <a:ext cx="7733390" cy="1805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b="0" i="0" kern="1200" dirty="0">
              <a:latin typeface="Apple SD Gothic Neo Light" panose="02000300000000000000" pitchFamily="2" charset="-127"/>
              <a:ea typeface="Apple SD Gothic Neo Light" panose="02000300000000000000" pitchFamily="2" charset="-127"/>
            </a:rPr>
            <a:t>alignment-based mode </a:t>
          </a:r>
          <a:endParaRPr lang="en-US" sz="5700" b="0" i="0" kern="1200" dirty="0">
            <a:latin typeface="Apple SD Gothic Neo Light" panose="02000300000000000000" pitchFamily="2" charset="-127"/>
            <a:ea typeface="Apple SD Gothic Neo Light" panose="02000300000000000000" pitchFamily="2" charset="-127"/>
          </a:endParaRPr>
        </a:p>
      </dsp:txBody>
      <dsp:txXfrm>
        <a:off x="1636539" y="2545568"/>
        <a:ext cx="7733390" cy="180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08B1-F046-234B-A79E-5BA2711E325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C2D3E-955E-2347-9DC2-DB3A7F0FA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5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C2D3E-955E-2347-9DC2-DB3A7F0FA41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07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E05013-78EC-2C9F-15C7-A3839546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4E66C7-1B47-C385-38C5-F3F6701C6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A3ADC6D-F88C-7C27-0B4C-DB93F3C9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EECA6D-650D-8C0C-306D-506DB0CA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66418B-DD4D-4746-A919-E1FEA60F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1E2DCE-815F-764A-F7E6-AF368EA2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CB83265-4161-44D2-1845-EAB0B5AC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AEB479-045F-DCC3-0686-BE978686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36CF314-E105-E215-55BB-3C5F2FC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F21A44-49BF-434B-93DA-527B29D0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8734C96-5B8E-1E8E-8DB0-FDA2ED9D6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64FB863-4D7E-549D-78FD-295CDE52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5311C7-9D89-98F5-4063-6CE46D85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8DC4AAB-96A0-FBB9-13BE-63B62E14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0F617D-5878-9DB3-C5B1-8C77505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4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617626-8F9E-93EC-29BE-617B5135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1D22B6-78F2-727A-0A72-0BFC1D00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23552BE-F01A-CCD5-3303-B908C46C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B89DDE3-3CC6-0620-59E9-D070770C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4F1561-4493-A6C2-01EB-041E17A4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431EC-1C95-CB9A-EEB5-E70AC8AE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03C1DBC-F106-356F-E684-E4894B32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37703A-59F2-BA59-A550-0C83169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A715763-CB88-DB44-1D66-7BC453AB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6A8668-FBEF-665F-5022-491AC27F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3A614-7B45-C823-AF89-3D208BF4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E713D2-EDAC-6524-7CC3-8636F4F7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47A40D-369F-857C-8157-53C26FB1A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CA8DB55-A97B-0C4B-F9C3-E407D499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4D99CF9-7AD1-20EC-5F4A-9B6B472D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47E3C4D-E76F-8BF6-A213-E49DAB4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9C60F-A43E-12CC-3FD5-31A25F27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F171252-EDCE-4113-9376-B0571633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EDF10D-B495-577B-24A6-32B43B0A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9A711-C5E9-4A81-F302-F71D65CB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4E88312-1BEA-4C46-82AD-80B251357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0DB8EEF-593C-2E3C-702D-539A54A2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450F6DE-7061-32D0-D28C-77712E21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A7167ED-56A8-8A0C-C62D-4588F9D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66476-A0DF-9E36-901C-6073B2BF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744B670-9E3F-AB83-9967-559495DB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56707C8-632E-DF74-74D5-40F1BC89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043C666-2F02-437F-D4B6-34850EC5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8F1D2B-2350-4579-271A-F1E2707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91C4074-22A8-811F-B579-437D3850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46EE09E-4DF6-A990-976E-6E49E107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D432C-2BF7-88AC-3A8A-F5C129E4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0F916C-38B3-EA5B-EF38-B9BDF907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2334FA-6808-005F-AF19-32F59023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59AE7EA-ECAE-AAF2-C12B-3F9D2AAF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71BBF9A-3819-9539-1110-81FE86FE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E21D25-E2AA-B8A9-64E0-2653E789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76A00-4096-96C1-EA1C-89F9F264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F0EE2D5-17C3-5E28-344F-D5F759E49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78EF1C-1CF6-2883-D6C0-B19BDD0B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39DCA3E-1F3E-C86D-CF72-FD6C2720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B06081A-2B66-DC41-AD29-80EB1CB6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0BC8C3-822C-7A37-E8FE-2824C27E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F69020E-46C8-B59C-8203-F517126E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7A4269A-8303-0CFF-7FCF-9B0451A2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1E8704-2980-A5A8-4783-2E176936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1281-9727-A344-BB73-812CAE39040C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621D98-16FF-1225-6D86-13DA7AD2C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6F5CCEF-C563-80C6-8681-5D0B9ABF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4ED5-56F8-1B4C-87A6-96F9FB848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6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lmon.readthedocs.io/en/latest/salmon.html" TargetMode="External"/><Relationship Id="rId2" Type="http://schemas.openxmlformats.org/officeDocument/2006/relationships/hyperlink" Target="https://combine-lab.github.io/salm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na-seqblog.com/rpkm-fpkm-and-tpm-clearly-explained/" TargetMode="External"/><Relationship Id="rId5" Type="http://schemas.openxmlformats.org/officeDocument/2006/relationships/hyperlink" Target="https://sailfish.readthedocs.io/en/develop/salmon.html" TargetMode="External"/><Relationship Id="rId4" Type="http://schemas.openxmlformats.org/officeDocument/2006/relationships/hyperlink" Target="https://nf-co.re/modules/salmon_quant#inp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t="7000" r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5B6CDC-B2C1-0B51-AE0E-94E58BAC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5" y="260220"/>
            <a:ext cx="5514974" cy="706569"/>
          </a:xfrm>
        </p:spPr>
        <p:txBody>
          <a:bodyPr>
            <a:normAutofit fontScale="90000"/>
          </a:bodyPr>
          <a:lstStyle/>
          <a:p>
            <a:r>
              <a:rPr lang="en-GB" sz="3200" i="1" dirty="0">
                <a:solidFill>
                  <a:schemeClr val="bg1">
                    <a:lumMod val="50000"/>
                  </a:schemeClr>
                </a:solidFill>
                <a:latin typeface="American Typewriter" panose="02090604020004020304" pitchFamily="18" charset="0"/>
                <a:cs typeface="Euphemia UCAS" panose="020B0503040102020104" pitchFamily="34" charset="-79"/>
              </a:rPr>
              <a:t>– Don’t count…quantify!</a:t>
            </a:r>
          </a:p>
        </p:txBody>
      </p:sp>
      <p:pic>
        <p:nvPicPr>
          <p:cNvPr id="4" name="Zástupný objekt pre obsah 4" descr="Obrázok, na ktorom je text, meradlo&#10;&#10;Automaticky generovaný popis">
            <a:extLst>
              <a:ext uri="{FF2B5EF4-FFF2-40B4-BE49-F238E27FC236}">
                <a16:creationId xmlns:a16="http://schemas.microsoft.com/office/drawing/2014/main" id="{535BEE12-3AFC-A755-5EEA-8F87E0366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9"/>
          <a:stretch/>
        </p:blipFill>
        <p:spPr>
          <a:xfrm>
            <a:off x="4143375" y="331656"/>
            <a:ext cx="2686050" cy="7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A5FE6-E963-81E8-E96B-C2916265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65125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LIBRARY FORMAT STRINGS</a:t>
            </a:r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F9170F9C-2F24-B047-199F-D463A35A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1" y="2269172"/>
            <a:ext cx="9327974" cy="2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5990F73D-F55E-C681-D435-8E86857CDFB5}"/>
              </a:ext>
            </a:extLst>
          </p:cNvPr>
          <p:cNvSpPr txBox="1">
            <a:spLocks/>
          </p:cNvSpPr>
          <p:nvPr/>
        </p:nvSpPr>
        <p:spPr>
          <a:xfrm>
            <a:off x="533843" y="1825625"/>
            <a:ext cx="11124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Times New Roman" panose="02020603050405020304" pitchFamily="18" charset="0"/>
              </a:rPr>
              <a:t>mapping-based mode: more threads = faster quantification </a:t>
            </a:r>
          </a:p>
          <a:p>
            <a:r>
              <a:rPr lang="en-US"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Times New Roman" panose="02020603050405020304" pitchFamily="18" charset="0"/>
              </a:rPr>
              <a:t>alignment-based mode: 8-12 (4 threads for BAM decompression, rest for quantification) for maximum speed</a:t>
            </a:r>
          </a:p>
          <a:p>
            <a:r>
              <a:rPr lang="en-GB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-p argument (default = maximum number of available threads - 1)</a:t>
            </a: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52A55278-E773-56C4-6273-B1C3FE55378B}"/>
              </a:ext>
            </a:extLst>
          </p:cNvPr>
          <p:cNvSpPr txBox="1">
            <a:spLocks/>
          </p:cNvSpPr>
          <p:nvPr/>
        </p:nvSpPr>
        <p:spPr>
          <a:xfrm>
            <a:off x="533843" y="343859"/>
            <a:ext cx="11006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5174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2C1CA2D4-FE1E-3796-8821-6F6FEA5F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43859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OUTPUT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20DCB456-265D-BF14-3905-95730801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07" y="1669422"/>
            <a:ext cx="10107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DDBCE-42F9-B205-3E30-2AD5D37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600" dirty="0">
                <a:solidFill>
                  <a:srgbClr val="0070C0"/>
                </a:solidFill>
                <a:ea typeface="Apple SD Gothic Neo Light" panose="02000300000000000000" pitchFamily="2" charset="-127"/>
                <a:cs typeface="Apple Symbols" panose="02000000000000000000" pitchFamily="2" charset="-79"/>
              </a:rPr>
              <a:t>TPM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A78E3E-5622-8913-8ACB-37E3BF06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Transcripts</a:t>
            </a:r>
            <a:r>
              <a:rPr lang="cs-CZ" dirty="0"/>
              <a:t> per </a:t>
            </a:r>
            <a:r>
              <a:rPr lang="cs-CZ" dirty="0" err="1"/>
              <a:t>kilobase</a:t>
            </a:r>
            <a:r>
              <a:rPr lang="cs-CZ" dirty="0"/>
              <a:t> </a:t>
            </a:r>
            <a:r>
              <a:rPr lang="cs-CZ" dirty="0" err="1"/>
              <a:t>million</a:t>
            </a:r>
            <a:endParaRPr lang="cs-CZ" dirty="0"/>
          </a:p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calculate</a:t>
            </a:r>
            <a:r>
              <a:rPr lang="cs-CZ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Divide the read counts by the length of each gene in kilobases. This gives you reads per kilobase (RPK)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count how many RPK values you have in a sample and divide this number by million to get your “per million” scaling factor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then divide each RPK value by the scaling factor and the result is TPM.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932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8C6BDB-DA1E-178A-F432-DC7EB795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2" y="1857523"/>
            <a:ext cx="11035931" cy="4351338"/>
          </a:xfrm>
        </p:spPr>
        <p:txBody>
          <a:bodyPr/>
          <a:lstStyle/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2"/>
              </a:rPr>
              <a:t>https://combine-lab.github.io/salmon/</a:t>
            </a: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3"/>
              </a:rPr>
              <a:t>https://salmon.readthedocs.io/en/latest/salmon.html</a:t>
            </a: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4"/>
              </a:rPr>
              <a:t>https://nf-co.re/modules/salmon_quant#input</a:t>
            </a: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5"/>
              </a:rPr>
              <a:t>https://sailfish.readthedocs.io/en/develop/salmon.html</a:t>
            </a:r>
            <a:endParaRPr lang="cs-CZ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  <a:hlinkClick r:id="rId6"/>
              </a:rPr>
              <a:t>https://www.rna-seqblog.com/rpkm-fpkm-and-tpm-clearly-explained/</a:t>
            </a:r>
            <a:endParaRPr lang="cs-CZ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AE2DE52D-0C25-E822-4296-58A7DE665B18}"/>
              </a:ext>
            </a:extLst>
          </p:cNvPr>
          <p:cNvSpPr txBox="1">
            <a:spLocks/>
          </p:cNvSpPr>
          <p:nvPr/>
        </p:nvSpPr>
        <p:spPr>
          <a:xfrm>
            <a:off x="533843" y="343859"/>
            <a:ext cx="11006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9073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8C6BDB-DA1E-178A-F432-DC7EB795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3" y="1825625"/>
            <a:ext cx="11124314" cy="4351338"/>
          </a:xfrm>
        </p:spPr>
        <p:txBody>
          <a:bodyPr/>
          <a:lstStyle/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free, quick, little memory</a:t>
            </a: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takes into account experimental attributes and biases typical of RNA-</a:t>
            </a:r>
            <a:r>
              <a:rPr lang="en-GB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seq</a:t>
            </a:r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data, including positional biases in coverage, sequence-specific biases at the 5′ and 3′ end of sequenced fragments, fragment-level GC bias, strand-specific protocols, and the fragment length distribution </a:t>
            </a: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input: set of target transcripts </a:t>
            </a:r>
          </a:p>
        </p:txBody>
      </p:sp>
      <p:pic>
        <p:nvPicPr>
          <p:cNvPr id="4" name="Zástupný objekt pre obsah 4" descr="Obrázok, na ktorom je text, meradlo&#10;&#10;Automaticky generovaný popis">
            <a:extLst>
              <a:ext uri="{FF2B5EF4-FFF2-40B4-BE49-F238E27FC236}">
                <a16:creationId xmlns:a16="http://schemas.microsoft.com/office/drawing/2014/main" id="{EC30A02D-6A66-DF3E-19D4-8A5E12C0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3" y="470493"/>
            <a:ext cx="4722628" cy="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2DD33A85-CFA6-1BF2-8625-5AB6AE34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31"/>
          <a:stretch/>
        </p:blipFill>
        <p:spPr>
          <a:xfrm>
            <a:off x="904128" y="1673298"/>
            <a:ext cx="10383744" cy="4272029"/>
          </a:xfrm>
        </p:spPr>
      </p:pic>
      <p:pic>
        <p:nvPicPr>
          <p:cNvPr id="8" name="Zástupný objekt pre obsah 4" descr="Obrázok, na ktorom je text, meradlo&#10;&#10;Automaticky generovaný popis">
            <a:extLst>
              <a:ext uri="{FF2B5EF4-FFF2-40B4-BE49-F238E27FC236}">
                <a16:creationId xmlns:a16="http://schemas.microsoft.com/office/drawing/2014/main" id="{0D036866-70F8-1B77-B8C2-00033D58D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8668" b="-118"/>
          <a:stretch/>
        </p:blipFill>
        <p:spPr>
          <a:xfrm>
            <a:off x="592765" y="459860"/>
            <a:ext cx="1007435" cy="9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4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Zástupný objekt pre obsah 2">
            <a:extLst>
              <a:ext uri="{FF2B5EF4-FFF2-40B4-BE49-F238E27FC236}">
                <a16:creationId xmlns:a16="http://schemas.microsoft.com/office/drawing/2014/main" id="{7CEA3A0B-20DD-30F5-CD58-97F4DAD4A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57429"/>
              </p:ext>
            </p:extLst>
          </p:nvPr>
        </p:nvGraphicFramePr>
        <p:xfrm>
          <a:off x="592765" y="1825625"/>
          <a:ext cx="110064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Zástupný objekt pre obsah 4" descr="Obrázok, na ktorom je text, meradlo&#10;&#10;Automaticky generovaný popis">
            <a:extLst>
              <a:ext uri="{FF2B5EF4-FFF2-40B4-BE49-F238E27FC236}">
                <a16:creationId xmlns:a16="http://schemas.microsoft.com/office/drawing/2014/main" id="{EC30A02D-6A66-DF3E-19D4-8A5E12C07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5" y="459860"/>
            <a:ext cx="4722628" cy="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A5FE6-E963-81E8-E96B-C2916265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43859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MAPPING-BASED MODE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DA39B5D4-3740-7B53-74EF-7E82C63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3" y="1825625"/>
            <a:ext cx="11124314" cy="4351338"/>
          </a:xfrm>
        </p:spPr>
        <p:txBody>
          <a:bodyPr/>
          <a:lstStyle/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Mapping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instead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of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alignment</a:t>
            </a:r>
          </a:p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Salmon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index</a:t>
            </a:r>
          </a:p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Decoy-aware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transcriptome</a:t>
            </a:r>
            <a:endParaRPr lang="cs-CZ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Outputs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.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fs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file</a:t>
            </a:r>
            <a:endParaRPr lang="cs-CZ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94C6C7-94EF-DD3F-5063-4442D61FB057}"/>
              </a:ext>
            </a:extLst>
          </p:cNvPr>
          <p:cNvSpPr txBox="1"/>
          <p:nvPr/>
        </p:nvSpPr>
        <p:spPr>
          <a:xfrm>
            <a:off x="533843" y="4326275"/>
            <a:ext cx="10764882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–t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transcripts.fa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–i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transcripts_index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cs-CZ" sz="1600" dirty="0" err="1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decoys</a:t>
            </a: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decoys.txt </a:t>
            </a:r>
            <a:r>
              <a:rPr lang="cs-CZ" sz="1600" dirty="0"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–k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endParaRPr lang="cs-CZ" sz="2800" dirty="0">
              <a:solidFill>
                <a:srgbClr val="FF0000"/>
              </a:solidFill>
              <a:effectLst/>
              <a:latin typeface="Source Sans Pro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C6B9166-057F-927A-0A04-475170FAA2BD}"/>
              </a:ext>
            </a:extLst>
          </p:cNvPr>
          <p:cNvSpPr txBox="1"/>
          <p:nvPr/>
        </p:nvSpPr>
        <p:spPr>
          <a:xfrm>
            <a:off x="533843" y="5089705"/>
            <a:ext cx="11006470" cy="34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transcripts_index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-1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reads1.fq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-2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reads2.fq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--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validateMappings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-o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transcripts_quant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DD00EB2-20BB-3357-5F3A-B43FB1FC7695}"/>
              </a:ext>
            </a:extLst>
          </p:cNvPr>
          <p:cNvSpPr txBox="1"/>
          <p:nvPr/>
        </p:nvSpPr>
        <p:spPr>
          <a:xfrm>
            <a:off x="533843" y="5833536"/>
            <a:ext cx="10583812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transcripts_index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-r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reads.fq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--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validateMappings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-o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transcripts_quant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0E91767-655B-81EF-2571-2B9C7ABFC9E9}"/>
              </a:ext>
            </a:extLst>
          </p:cNvPr>
          <p:cNvSpPr txBox="1"/>
          <p:nvPr/>
        </p:nvSpPr>
        <p:spPr>
          <a:xfrm flipH="1">
            <a:off x="533842" y="3940830"/>
            <a:ext cx="21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Building</a:t>
            </a:r>
            <a:r>
              <a:rPr lang="cs-CZ" b="1" dirty="0"/>
              <a:t> index: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B0E6B5B-905D-6BBF-3255-2A29C5F42C74}"/>
              </a:ext>
            </a:extLst>
          </p:cNvPr>
          <p:cNvSpPr txBox="1"/>
          <p:nvPr/>
        </p:nvSpPr>
        <p:spPr>
          <a:xfrm flipH="1">
            <a:off x="533842" y="4710644"/>
            <a:ext cx="23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Paired</a:t>
            </a:r>
            <a:r>
              <a:rPr lang="cs-CZ" b="1" dirty="0"/>
              <a:t>-end </a:t>
            </a:r>
            <a:r>
              <a:rPr lang="cs-CZ" b="1" dirty="0" err="1"/>
              <a:t>reads</a:t>
            </a:r>
            <a:r>
              <a:rPr lang="cs-CZ" b="1" dirty="0"/>
              <a:t>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F705B21-3482-56C9-60E4-58E007E00617}"/>
              </a:ext>
            </a:extLst>
          </p:cNvPr>
          <p:cNvSpPr txBox="1"/>
          <p:nvPr/>
        </p:nvSpPr>
        <p:spPr>
          <a:xfrm flipH="1">
            <a:off x="533843" y="5441707"/>
            <a:ext cx="21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Single-end </a:t>
            </a:r>
            <a:r>
              <a:rPr lang="cs-CZ" b="1" dirty="0" err="1"/>
              <a:t>reads</a:t>
            </a:r>
            <a:r>
              <a:rPr lang="cs-CZ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723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A5FE6-E963-81E8-E96B-C2916265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43859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MAPPING-BASED MODE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94C6C7-94EF-DD3F-5063-4442D61FB057}"/>
              </a:ext>
            </a:extLst>
          </p:cNvPr>
          <p:cNvSpPr txBox="1"/>
          <p:nvPr/>
        </p:nvSpPr>
        <p:spPr>
          <a:xfrm>
            <a:off x="533842" y="1929581"/>
            <a:ext cx="11124315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index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-</a:t>
            </a:r>
            <a:r>
              <a:rPr lang="sk-SK" sz="1600" dirty="0">
                <a:solidFill>
                  <a:srgbClr val="20805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1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 lib_1_1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fq lib_2_1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fq 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-</a:t>
            </a:r>
            <a:r>
              <a:rPr lang="sk-SK" sz="1600" dirty="0">
                <a:solidFill>
                  <a:srgbClr val="20805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2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 lib_1_2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fq lib_2_2</a:t>
            </a:r>
            <a:r>
              <a:rPr lang="sk-SK" sz="1600" dirty="0"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fq </a:t>
            </a:r>
            <a:r>
              <a:rPr lang="sk-SK" sz="1600" dirty="0">
                <a:solidFill>
                  <a:srgbClr val="66666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--</a:t>
            </a:r>
            <a:r>
              <a:rPr lang="sk-SK" sz="160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validateMappings</a:t>
            </a:r>
            <a:r>
              <a:rPr lang="sk-SK" sz="16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 </a:t>
            </a:r>
            <a:r>
              <a:rPr lang="sk-SK" sz="1600" dirty="0">
                <a:solidFill>
                  <a:srgbClr val="66666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-</a:t>
            </a:r>
            <a:r>
              <a:rPr lang="sk-SK" sz="16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o </a:t>
            </a:r>
            <a:r>
              <a:rPr lang="sk-SK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out</a:t>
            </a:r>
            <a:endParaRPr lang="cs-CZ" sz="16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C6B9166-057F-927A-0A04-475170FAA2BD}"/>
              </a:ext>
            </a:extLst>
          </p:cNvPr>
          <p:cNvSpPr txBox="1"/>
          <p:nvPr/>
        </p:nvSpPr>
        <p:spPr>
          <a:xfrm>
            <a:off x="533841" y="2513255"/>
            <a:ext cx="11124315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index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-1 &lt;(</a:t>
            </a:r>
            <a:r>
              <a:rPr lang="cs-CZ" sz="1600" dirty="0" err="1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cat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lib_1_1.fq lib_2_1.fq) -2 &lt;(</a:t>
            </a:r>
            <a:r>
              <a:rPr lang="cs-CZ" sz="1600" dirty="0" err="1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cat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lib_1_2.fq lib_2_2.fq)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--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validateMappings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-o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out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DD00EB2-20BB-3357-5F3A-B43FB1FC7695}"/>
              </a:ext>
            </a:extLst>
          </p:cNvPr>
          <p:cNvSpPr txBox="1"/>
          <p:nvPr/>
        </p:nvSpPr>
        <p:spPr>
          <a:xfrm>
            <a:off x="533843" y="3667846"/>
            <a:ext cx="11314856" cy="3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index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-1 lib_1_1.fq.gz lib_2_1.fq.gz -2 lib_1_2.fq.gz lib_2_2.fq.gz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--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validateMappings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-o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out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0E91767-655B-81EF-2571-2B9C7ABFC9E9}"/>
              </a:ext>
            </a:extLst>
          </p:cNvPr>
          <p:cNvSpPr txBox="1"/>
          <p:nvPr/>
        </p:nvSpPr>
        <p:spPr>
          <a:xfrm flipH="1">
            <a:off x="533842" y="1544136"/>
            <a:ext cx="21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Multiple</a:t>
            </a:r>
            <a:r>
              <a:rPr lang="cs-CZ" b="1" dirty="0"/>
              <a:t> </a:t>
            </a:r>
            <a:r>
              <a:rPr lang="cs-CZ" b="1" dirty="0" err="1"/>
              <a:t>samples</a:t>
            </a:r>
            <a:r>
              <a:rPr lang="cs-CZ" b="1" dirty="0"/>
              <a:t>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F705B21-3482-56C9-60E4-58E007E00617}"/>
              </a:ext>
            </a:extLst>
          </p:cNvPr>
          <p:cNvSpPr txBox="1"/>
          <p:nvPr/>
        </p:nvSpPr>
        <p:spPr>
          <a:xfrm flipH="1">
            <a:off x="533843" y="3276017"/>
            <a:ext cx="21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Zipped</a:t>
            </a:r>
            <a:r>
              <a:rPr lang="cs-CZ" b="1" dirty="0"/>
              <a:t> </a:t>
            </a:r>
            <a:r>
              <a:rPr lang="cs-CZ" b="1" dirty="0" err="1"/>
              <a:t>files</a:t>
            </a:r>
            <a:r>
              <a:rPr lang="cs-CZ" b="1" dirty="0"/>
              <a:t>: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9FCD5F8-DC6D-A0CA-9880-98AAD99BE3DD}"/>
              </a:ext>
            </a:extLst>
          </p:cNvPr>
          <p:cNvSpPr txBox="1"/>
          <p:nvPr/>
        </p:nvSpPr>
        <p:spPr>
          <a:xfrm>
            <a:off x="533841" y="4251520"/>
            <a:ext cx="11314856" cy="60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-i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index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-1 &lt;(</a:t>
            </a:r>
            <a:r>
              <a:rPr lang="cs-CZ" sz="1600" dirty="0" err="1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gunzip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-c lib_1_1.fq.gz lib_2_1.fq.gz) -2 &lt;(</a:t>
            </a:r>
            <a:r>
              <a:rPr lang="cs-CZ" sz="1600" dirty="0" err="1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gunzip</a:t>
            </a:r>
            <a:r>
              <a:rPr lang="cs-CZ" sz="1600" dirty="0">
                <a:effectLst/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-c lib_1_2.fq.gz lib_2_2.fq.gz)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--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validateMappings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-o 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out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8BE41774-9AD8-8810-869F-F7393C26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3" y="1825625"/>
            <a:ext cx="11124314" cy="4351338"/>
          </a:xfrm>
        </p:spPr>
        <p:txBody>
          <a:bodyPr/>
          <a:lstStyle/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Pre-aligned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data</a:t>
            </a:r>
          </a:p>
          <a:p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bam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files</a:t>
            </a:r>
            <a:endParaRPr lang="cs-CZ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Outputs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.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fs</a:t>
            </a:r>
            <a:r>
              <a:rPr lang="cs-CZ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lang="cs-CZ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file</a:t>
            </a: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FF7A7B7D-22FC-FCE0-2919-AE8515D8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43859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ALIGMENT-BASED MODE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658367C-39F5-582A-942E-1094A6425CB6}"/>
              </a:ext>
            </a:extLst>
          </p:cNvPr>
          <p:cNvSpPr txBox="1"/>
          <p:nvPr/>
        </p:nvSpPr>
        <p:spPr>
          <a:xfrm>
            <a:off x="533842" y="4066084"/>
            <a:ext cx="10543035" cy="34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&gt; ./bin/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quant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-t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transcripts.fa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-l </a:t>
            </a:r>
            <a:r>
              <a:rPr lang="cs-CZ" sz="1600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&lt;LIBTYPE&gt;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-a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aln.bam</a:t>
            </a:r>
            <a:r>
              <a:rPr lang="cs-CZ" sz="1600" dirty="0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cs-CZ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-o </a:t>
            </a:r>
            <a:r>
              <a:rPr lang="cs-CZ" sz="160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salmon_quant</a:t>
            </a:r>
            <a:endParaRPr lang="cs-CZ" sz="2800" dirty="0">
              <a:solidFill>
                <a:srgbClr val="FF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8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A5FE6-E963-81E8-E96B-C2916265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65125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LIBTYPE</a:t>
            </a:r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CAF00517-1B72-6378-F5E1-23FD38C5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3" y="1825625"/>
            <a:ext cx="11124314" cy="4351338"/>
          </a:xfrm>
        </p:spPr>
        <p:txBody>
          <a:bodyPr/>
          <a:lstStyle/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Automatic library type detection in alignment-based mode</a:t>
            </a:r>
          </a:p>
          <a:p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argument -l A </a:t>
            </a:r>
          </a:p>
          <a:p>
            <a:pPr marL="0" indent="0">
              <a:buNone/>
            </a:pP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 relative orientation of the reads (only if the library is paired-end) </a:t>
            </a:r>
          </a:p>
          <a:p>
            <a:pPr marL="0" indent="0">
              <a:buNone/>
            </a:pP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3548B27B-36FA-D2A5-2218-C1FBC26A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6"/>
          <a:stretch/>
        </p:blipFill>
        <p:spPr>
          <a:xfrm>
            <a:off x="2573411" y="4001294"/>
            <a:ext cx="7045178" cy="1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A5FE6-E963-81E8-E96B-C2916265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365125"/>
            <a:ext cx="1100647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0070C0"/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  <a:cs typeface="Apple Symbols" panose="02000000000000000000" pitchFamily="2" charset="-79"/>
              </a:rPr>
              <a:t>LIBTYPE</a:t>
            </a:r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CAF00517-1B72-6378-F5E1-23FD38C5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3" y="1825625"/>
            <a:ext cx="11124314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the </a:t>
            </a:r>
            <a:r>
              <a:rPr lang="en-GB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strandedness</a:t>
            </a:r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of the library</a:t>
            </a:r>
          </a:p>
          <a:p>
            <a:pPr marL="514350" indent="-514350">
              <a:buFont typeface="+mj-lt"/>
              <a:buAutoNum type="arabicPeriod" startAt="2"/>
            </a:pP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514350" indent="-514350">
              <a:buFont typeface="+mj-lt"/>
              <a:buAutoNum type="arabicPeriod" startAt="2"/>
            </a:pP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514350" indent="-514350">
              <a:buFont typeface="+mj-lt"/>
              <a:buAutoNum type="arabicPeriod" startAt="2"/>
            </a:pPr>
            <a:endParaRPr lang="en-GB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GB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the directionality of the reads (only if the library is stranded)  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D793F97-908E-82CE-23DB-F42ADCC6A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0114"/>
          <a:stretch/>
        </p:blipFill>
        <p:spPr>
          <a:xfrm>
            <a:off x="2514149" y="2458797"/>
            <a:ext cx="7045858" cy="97020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2FC654D-0DD1-E83C-90B4-D539CE680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96"/>
          <a:stretch/>
        </p:blipFill>
        <p:spPr>
          <a:xfrm>
            <a:off x="2514149" y="4526779"/>
            <a:ext cx="7045858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29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652</Words>
  <Application>Microsoft Office PowerPoint</Application>
  <PresentationFormat>Širokoúhlá obrazovka</PresentationFormat>
  <Paragraphs>61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American Typewriter</vt:lpstr>
      <vt:lpstr>Apple SD Gothic Neo Light</vt:lpstr>
      <vt:lpstr>Arial</vt:lpstr>
      <vt:lpstr>Calibri</vt:lpstr>
      <vt:lpstr>Calibri Light</vt:lpstr>
      <vt:lpstr>Source Sans Pro</vt:lpstr>
      <vt:lpstr>Motív balíka Office</vt:lpstr>
      <vt:lpstr>– Don’t count…quantify!</vt:lpstr>
      <vt:lpstr>Prezentace aplikace PowerPoint</vt:lpstr>
      <vt:lpstr>Prezentace aplikace PowerPoint</vt:lpstr>
      <vt:lpstr>Prezentace aplikace PowerPoint</vt:lpstr>
      <vt:lpstr>MAPPING-BASED MODE</vt:lpstr>
      <vt:lpstr>MAPPING-BASED MODE</vt:lpstr>
      <vt:lpstr>ALIGMENT-BASED MODE</vt:lpstr>
      <vt:lpstr>LIBTYPE</vt:lpstr>
      <vt:lpstr>LIBTYPE</vt:lpstr>
      <vt:lpstr>LIBRARY FORMAT STRINGS</vt:lpstr>
      <vt:lpstr>Prezentace aplikace PowerPoint</vt:lpstr>
      <vt:lpstr>OUTPUT</vt:lpstr>
      <vt:lpstr>TPM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– Don’t count…quantify!</dc:title>
  <dc:creator>Alessandra Dinová</dc:creator>
  <cp:lastModifiedBy>Jan Chovanec</cp:lastModifiedBy>
  <cp:revision>23</cp:revision>
  <dcterms:created xsi:type="dcterms:W3CDTF">2022-11-21T09:39:53Z</dcterms:created>
  <dcterms:modified xsi:type="dcterms:W3CDTF">2022-11-21T13:01:29Z</dcterms:modified>
</cp:coreProperties>
</file>