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303" r:id="rId2"/>
    <p:sldId id="308" r:id="rId3"/>
    <p:sldId id="332" r:id="rId4"/>
    <p:sldId id="309" r:id="rId5"/>
    <p:sldId id="310" r:id="rId6"/>
    <p:sldId id="322" r:id="rId7"/>
    <p:sldId id="321" r:id="rId8"/>
    <p:sldId id="319" r:id="rId9"/>
    <p:sldId id="323" r:id="rId10"/>
    <p:sldId id="318" r:id="rId11"/>
    <p:sldId id="311" r:id="rId12"/>
    <p:sldId id="312" r:id="rId13"/>
    <p:sldId id="325" r:id="rId14"/>
    <p:sldId id="326" r:id="rId15"/>
    <p:sldId id="327" r:id="rId16"/>
    <p:sldId id="328" r:id="rId17"/>
    <p:sldId id="329" r:id="rId18"/>
    <p:sldId id="330" r:id="rId19"/>
    <p:sldId id="314" r:id="rId20"/>
    <p:sldId id="331" r:id="rId21"/>
    <p:sldId id="315" r:id="rId22"/>
    <p:sldId id="305" r:id="rId23"/>
    <p:sldId id="333" r:id="rId24"/>
    <p:sldId id="316" r:id="rId25"/>
    <p:sldId id="334" r:id="rId26"/>
    <p:sldId id="335" r:id="rId27"/>
    <p:sldId id="336" r:id="rId28"/>
    <p:sldId id="337" r:id="rId29"/>
    <p:sldId id="338" r:id="rId30"/>
    <p:sldId id="339" r:id="rId31"/>
    <p:sldId id="340" r:id="rId32"/>
    <p:sldId id="341" r:id="rId33"/>
    <p:sldId id="342" r:id="rId34"/>
    <p:sldId id="345" r:id="rId35"/>
    <p:sldId id="344" r:id="rId36"/>
    <p:sldId id="346" r:id="rId37"/>
    <p:sldId id="317" r:id="rId38"/>
    <p:sldId id="306" r:id="rId39"/>
    <p:sldId id="324" r:id="rId40"/>
    <p:sldId id="307" r:id="rId4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AA3AF"/>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49" autoAdjust="0"/>
    <p:restoredTop sz="77321" autoAdjust="0"/>
  </p:normalViewPr>
  <p:slideViewPr>
    <p:cSldViewPr snapToGrid="0" snapToObjects="1">
      <p:cViewPr varScale="1">
        <p:scale>
          <a:sx n="105" d="100"/>
          <a:sy n="105" d="100"/>
        </p:scale>
        <p:origin x="94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82491-46FC-4147-AB1C-C4129E607B0B}" type="datetimeFigureOut">
              <a:rPr lang="zh-CN" altLang="en-US" smtClean="0"/>
              <a:pPr/>
              <a:t>2019/5/13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887451-92CC-4E1A-8A68-AE0428D8FFA5}" type="slidenum">
              <a:rPr lang="zh-CN" altLang="en-US" smtClean="0"/>
              <a:pPr/>
              <a:t>‹#›</a:t>
            </a:fld>
            <a:endParaRPr lang="zh-CN" altLang="en-US"/>
          </a:p>
        </p:txBody>
      </p:sp>
    </p:spTree>
    <p:extLst>
      <p:ext uri="{BB962C8B-B14F-4D97-AF65-F5344CB8AC3E}">
        <p14:creationId xmlns:p14="http://schemas.microsoft.com/office/powerpoint/2010/main" val="70794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E5DA26C-6296-45F2-A41A-A004AE7AAA1B}" type="datetime1">
              <a:rPr lang="en-US" altLang="en-US" smtClean="0"/>
              <a:pPr/>
              <a:t>5/13/19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4671CFE-E619-429F-BE3E-F1E0B9A2C639}" type="slidenum">
              <a:rPr lang="en-US" altLang="en-US"/>
              <a:pPr/>
              <a:t>‹#›</a:t>
            </a:fld>
            <a:endParaRPr lang="en-US" altLang="en-US"/>
          </a:p>
        </p:txBody>
      </p:sp>
    </p:spTree>
    <p:extLst>
      <p:ext uri="{BB962C8B-B14F-4D97-AF65-F5344CB8AC3E}">
        <p14:creationId xmlns:p14="http://schemas.microsoft.com/office/powerpoint/2010/main" val="189513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C6C7F31-3331-4EF5-A98A-6A2D6951A566}" type="datetime1">
              <a:rPr lang="en-US" altLang="en-US" smtClean="0"/>
              <a:pPr/>
              <a:t>5/13/19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051801-1D50-465A-83E4-1093F59038C9}" type="slidenum">
              <a:rPr lang="en-US" altLang="en-US"/>
              <a:pPr/>
              <a:t>‹#›</a:t>
            </a:fld>
            <a:endParaRPr lang="en-US" altLang="en-US"/>
          </a:p>
        </p:txBody>
      </p:sp>
    </p:spTree>
    <p:extLst>
      <p:ext uri="{BB962C8B-B14F-4D97-AF65-F5344CB8AC3E}">
        <p14:creationId xmlns:p14="http://schemas.microsoft.com/office/powerpoint/2010/main" val="193541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C9D5D9E-86F3-4132-ACE9-D3165718988E}" type="datetime1">
              <a:rPr lang="en-US" altLang="en-US" smtClean="0"/>
              <a:pPr/>
              <a:t>5/13/19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E76570-5AFE-4EA8-AC69-C94FC7E0CA8B}" type="slidenum">
              <a:rPr lang="en-US" altLang="en-US"/>
              <a:pPr/>
              <a:t>‹#›</a:t>
            </a:fld>
            <a:endParaRPr lang="en-US" altLang="en-US"/>
          </a:p>
        </p:txBody>
      </p:sp>
    </p:spTree>
    <p:extLst>
      <p:ext uri="{BB962C8B-B14F-4D97-AF65-F5344CB8AC3E}">
        <p14:creationId xmlns:p14="http://schemas.microsoft.com/office/powerpoint/2010/main" val="212502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F17EE19-83F1-4D0B-9490-F1C09769603B}" type="datetime1">
              <a:rPr lang="en-US" altLang="en-US" smtClean="0"/>
              <a:pPr/>
              <a:t>5/13/19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8C5824-29FD-4FC1-BF42-98732F32A1CC}" type="slidenum">
              <a:rPr lang="en-US" altLang="en-US"/>
              <a:pPr/>
              <a:t>‹#›</a:t>
            </a:fld>
            <a:endParaRPr lang="en-US" altLang="en-US"/>
          </a:p>
        </p:txBody>
      </p:sp>
    </p:spTree>
    <p:extLst>
      <p:ext uri="{BB962C8B-B14F-4D97-AF65-F5344CB8AC3E}">
        <p14:creationId xmlns:p14="http://schemas.microsoft.com/office/powerpoint/2010/main" val="191028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47DAE30-8349-4899-8CED-ACD368A56C08}" type="datetime1">
              <a:rPr lang="en-US" altLang="en-US" smtClean="0"/>
              <a:pPr/>
              <a:t>5/13/19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D68A05D-2533-420A-A885-D880A86E6FFC}" type="slidenum">
              <a:rPr lang="en-US" altLang="en-US"/>
              <a:pPr/>
              <a:t>‹#›</a:t>
            </a:fld>
            <a:endParaRPr lang="en-US" altLang="en-US"/>
          </a:p>
        </p:txBody>
      </p:sp>
    </p:spTree>
    <p:extLst>
      <p:ext uri="{BB962C8B-B14F-4D97-AF65-F5344CB8AC3E}">
        <p14:creationId xmlns:p14="http://schemas.microsoft.com/office/powerpoint/2010/main" val="322728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1B7FF74-EA04-4E3D-A856-EB70BCFF3C51}" type="datetime1">
              <a:rPr lang="en-US" altLang="en-US" smtClean="0"/>
              <a:pPr/>
              <a:t>5/13/19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2A099E0-400D-4C1C-BEB7-801C2E9E143C}" type="slidenum">
              <a:rPr lang="en-US" altLang="en-US"/>
              <a:pPr/>
              <a:t>‹#›</a:t>
            </a:fld>
            <a:endParaRPr lang="en-US" altLang="en-US"/>
          </a:p>
        </p:txBody>
      </p:sp>
    </p:spTree>
    <p:extLst>
      <p:ext uri="{BB962C8B-B14F-4D97-AF65-F5344CB8AC3E}">
        <p14:creationId xmlns:p14="http://schemas.microsoft.com/office/powerpoint/2010/main" val="127405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513B5E2-B6E8-41ED-B289-E945BEF46E2E}" type="datetime1">
              <a:rPr lang="en-US" altLang="en-US" smtClean="0"/>
              <a:pPr/>
              <a:t>5/13/19</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4F7B0BB-5282-4269-949D-3E969D5F4B62}" type="slidenum">
              <a:rPr lang="en-US" altLang="en-US"/>
              <a:pPr/>
              <a:t>‹#›</a:t>
            </a:fld>
            <a:endParaRPr lang="en-US" altLang="en-US"/>
          </a:p>
        </p:txBody>
      </p:sp>
    </p:spTree>
    <p:extLst>
      <p:ext uri="{BB962C8B-B14F-4D97-AF65-F5344CB8AC3E}">
        <p14:creationId xmlns:p14="http://schemas.microsoft.com/office/powerpoint/2010/main" val="6913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7FB4DE3D-3717-416D-B3E9-F7C6684BA783}" type="datetime1">
              <a:rPr lang="en-US" altLang="en-US" smtClean="0"/>
              <a:pPr/>
              <a:t>5/13/19</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511C605-74D7-4A29-A839-B755C400E40E}" type="slidenum">
              <a:rPr lang="en-US" altLang="en-US"/>
              <a:pPr/>
              <a:t>‹#›</a:t>
            </a:fld>
            <a:endParaRPr lang="en-US" altLang="en-US"/>
          </a:p>
        </p:txBody>
      </p:sp>
    </p:spTree>
    <p:extLst>
      <p:ext uri="{BB962C8B-B14F-4D97-AF65-F5344CB8AC3E}">
        <p14:creationId xmlns:p14="http://schemas.microsoft.com/office/powerpoint/2010/main" val="650022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9EA93CF-4A71-4FE3-9069-625B60A77BD7}" type="datetime1">
              <a:rPr lang="en-US" altLang="en-US" smtClean="0"/>
              <a:pPr/>
              <a:t>5/13/19</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13BE4DA-C95E-411E-92F8-A414F2881C2E}" type="slidenum">
              <a:rPr lang="en-US" altLang="en-US"/>
              <a:pPr/>
              <a:t>‹#›</a:t>
            </a:fld>
            <a:endParaRPr lang="en-US" altLang="en-US"/>
          </a:p>
        </p:txBody>
      </p:sp>
    </p:spTree>
    <p:extLst>
      <p:ext uri="{BB962C8B-B14F-4D97-AF65-F5344CB8AC3E}">
        <p14:creationId xmlns:p14="http://schemas.microsoft.com/office/powerpoint/2010/main" val="209230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D235A95-85F7-4689-9670-1D851BEB325F}" type="datetime1">
              <a:rPr lang="en-US" altLang="en-US" smtClean="0"/>
              <a:pPr/>
              <a:t>5/13/19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34BFA4-ED49-4BCE-B3CF-4A42B6ACBCD4}" type="slidenum">
              <a:rPr lang="en-US" altLang="en-US"/>
              <a:pPr/>
              <a:t>‹#›</a:t>
            </a:fld>
            <a:endParaRPr lang="en-US" altLang="en-US"/>
          </a:p>
        </p:txBody>
      </p:sp>
    </p:spTree>
    <p:extLst>
      <p:ext uri="{BB962C8B-B14F-4D97-AF65-F5344CB8AC3E}">
        <p14:creationId xmlns:p14="http://schemas.microsoft.com/office/powerpoint/2010/main" val="399519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620635C-ECE0-4F67-833D-EAA5CA3C2081}" type="datetime1">
              <a:rPr lang="en-US" altLang="en-US" smtClean="0"/>
              <a:pPr/>
              <a:t>5/13/19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40E1C50-2E70-4B42-B0FB-1DD93CB3F631}" type="slidenum">
              <a:rPr lang="en-US" altLang="en-US"/>
              <a:pPr/>
              <a:t>‹#›</a:t>
            </a:fld>
            <a:endParaRPr lang="en-US" altLang="en-US"/>
          </a:p>
        </p:txBody>
      </p:sp>
    </p:spTree>
    <p:extLst>
      <p:ext uri="{BB962C8B-B14F-4D97-AF65-F5344CB8AC3E}">
        <p14:creationId xmlns:p14="http://schemas.microsoft.com/office/powerpoint/2010/main" val="80006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60555A72-B638-4377-BE69-53818133E494}" type="datetime1">
              <a:rPr lang="en-US" altLang="en-US" smtClean="0"/>
              <a:pPr/>
              <a:t>5/13/19</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565D7E7-B32E-45DA-A524-CE1E8DAC990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XGBoo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XGBoo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dmlc/xgboost/tree/master/demo#machine-learning-challenge-winning-solution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ohndcook.com/negative_binomial.pdf"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mohansacharya/graduate-admission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johndcook.com/negative_binomial.pdf" TargetMode="External"/><Relationship Id="rId3" Type="http://schemas.openxmlformats.org/officeDocument/2006/relationships/hyperlink" Target="https://github.com/dmlc/xgboost/tree/master/demo#machine-learning-challenge-winning-solutions" TargetMode="External"/><Relationship Id="rId7" Type="http://schemas.openxmlformats.org/officeDocument/2006/relationships/hyperlink" Target="https://www.analyticsvidhya.com/blog/2018/09/an-end-to-end-guide-to-understand-the-math-behind-xgboost/" TargetMode="External"/><Relationship Id="rId2" Type="http://schemas.openxmlformats.org/officeDocument/2006/relationships/hyperlink" Target="https://en.wikipedia.org/wiki/XGBoost" TargetMode="External"/><Relationship Id="rId1" Type="http://schemas.openxmlformats.org/officeDocument/2006/relationships/slideLayout" Target="../slideLayouts/slideLayout2.xml"/><Relationship Id="rId6" Type="http://schemas.openxmlformats.org/officeDocument/2006/relationships/hyperlink" Target="https://machinelearningmastery.com/gentle-introduction-xgboost-applied-machine-learning/" TargetMode="External"/><Relationship Id="rId5" Type="http://schemas.openxmlformats.org/officeDocument/2006/relationships/hyperlink" Target="http://datascience.la/xgboost-workshop-and-meetup-talk-with-tianqi-chen/" TargetMode="External"/><Relationship Id="rId4" Type="http://schemas.openxmlformats.org/officeDocument/2006/relationships/hyperlink" Target="https://en.wikipedia.org/wiki/Gradient_boosting" TargetMode="Externa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mohansacharya/graduate-admissio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7"/>
            <a:ext cx="8229600" cy="1409699"/>
          </a:xfrm>
        </p:spPr>
        <p:txBody>
          <a:bodyPr/>
          <a:lstStyle/>
          <a:p>
            <a:r>
              <a:rPr lang="en-US" dirty="0"/>
              <a:t>Graduate Admissions</a:t>
            </a:r>
            <a:br>
              <a:rPr lang="en-US" dirty="0"/>
            </a:br>
            <a:r>
              <a:rPr lang="en-US" sz="2400" dirty="0"/>
              <a:t>Semester project for EECS 738</a:t>
            </a:r>
            <a:br>
              <a:rPr lang="en-US" sz="2400" dirty="0"/>
            </a:br>
            <a:r>
              <a:rPr lang="en-US" sz="2400" dirty="0"/>
              <a:t>Guided by Dr. Martin </a:t>
            </a:r>
            <a:r>
              <a:rPr lang="en-US" sz="2400" dirty="0" err="1"/>
              <a:t>Kuehnhausen</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830387"/>
            <a:ext cx="8229600" cy="4525963"/>
          </a:xfrm>
        </p:spPr>
        <p:txBody>
          <a:bodyPr/>
          <a:lstStyle/>
          <a:p>
            <a:pPr marL="0" indent="0">
              <a:buNone/>
            </a:pPr>
            <a:r>
              <a:rPr lang="en-US" sz="2800" b="1" dirty="0"/>
              <a:t>Team</a:t>
            </a:r>
          </a:p>
          <a:p>
            <a:pPr marL="0" indent="0">
              <a:buNone/>
            </a:pPr>
            <a:r>
              <a:rPr lang="en-US" sz="2800" dirty="0"/>
              <a:t>Jan </a:t>
            </a:r>
            <a:r>
              <a:rPr lang="en-US" sz="2800" dirty="0" err="1"/>
              <a:t>Polzer</a:t>
            </a:r>
            <a:endParaRPr lang="en-US" sz="2800" dirty="0"/>
          </a:p>
          <a:p>
            <a:pPr marL="0" indent="0">
              <a:buNone/>
            </a:pPr>
            <a:r>
              <a:rPr lang="en-US" sz="2800" dirty="0"/>
              <a:t>Kunal </a:t>
            </a:r>
            <a:r>
              <a:rPr lang="en-US" sz="2800" dirty="0" err="1"/>
              <a:t>Karnik</a:t>
            </a:r>
            <a:endParaRPr lang="en-US" sz="2800" dirty="0"/>
          </a:p>
          <a:p>
            <a:pPr marL="0" indent="0">
              <a:buNone/>
            </a:pPr>
            <a:r>
              <a:rPr lang="en-US" sz="2800" dirty="0"/>
              <a:t>Nishil Parmar</a:t>
            </a:r>
          </a:p>
          <a:p>
            <a:pPr marL="0" indent="0">
              <a:buNone/>
            </a:pPr>
            <a:r>
              <a:rPr lang="en-US" sz="2800" dirty="0"/>
              <a:t>Rohan </a:t>
            </a:r>
            <a:r>
              <a:rPr lang="en-US" sz="2800" dirty="0" err="1"/>
              <a:t>Choudhari</a:t>
            </a:r>
            <a:endParaRPr lang="en-US" sz="2800" dirty="0"/>
          </a:p>
          <a:p>
            <a:pPr marL="0" indent="0">
              <a:buNone/>
            </a:pPr>
            <a:r>
              <a:rPr lang="en-US" sz="2800" dirty="0"/>
              <a:t>Ryan Duckworth</a:t>
            </a:r>
          </a:p>
          <a:p>
            <a:pPr marL="0" indent="0">
              <a:buNone/>
            </a:pPr>
            <a:endParaRPr lang="en-US"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0221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13381"/>
            <a:ext cx="8229600" cy="1143000"/>
          </a:xfrm>
        </p:spPr>
        <p:txBody>
          <a:bodyPr/>
          <a:lstStyle/>
          <a:p>
            <a:r>
              <a:rPr lang="en-US" dirty="0"/>
              <a:t>Exploratory Data Analysis</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10</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DCBBE86E-47B3-4386-849D-3D10F74F58AF}"/>
              </a:ext>
            </a:extLst>
          </p:cNvPr>
          <p:cNvPicPr>
            <a:picLocks noChangeAspect="1"/>
          </p:cNvPicPr>
          <p:nvPr/>
        </p:nvPicPr>
        <p:blipFill>
          <a:blip r:embed="rId3"/>
          <a:stretch>
            <a:fillRect/>
          </a:stretch>
        </p:blipFill>
        <p:spPr>
          <a:xfrm>
            <a:off x="1909082" y="1309122"/>
            <a:ext cx="4542063" cy="4643662"/>
          </a:xfrm>
          <a:prstGeom prst="rect">
            <a:avLst/>
          </a:prstGeom>
        </p:spPr>
      </p:pic>
    </p:spTree>
    <p:extLst>
      <p:ext uri="{BB962C8B-B14F-4D97-AF65-F5344CB8AC3E}">
        <p14:creationId xmlns:p14="http://schemas.microsoft.com/office/powerpoint/2010/main" val="206817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Random Forest Regressor</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484007"/>
            <a:ext cx="8229600" cy="4726293"/>
          </a:xfrm>
        </p:spPr>
        <p:txBody>
          <a:bodyPr/>
          <a:lstStyle/>
          <a:p>
            <a:r>
              <a:rPr lang="en-US" sz="2400" dirty="0"/>
              <a:t>Ensemble learning method for regression</a:t>
            </a:r>
          </a:p>
          <a:p>
            <a:r>
              <a:rPr lang="en-US" sz="2400" dirty="0"/>
              <a:t>Operates by constructing a multitude of decision trees at training and outputting mean prediction of individual trees</a:t>
            </a:r>
          </a:p>
          <a:p>
            <a:r>
              <a:rPr lang="en-US" sz="2400" dirty="0"/>
              <a:t>used with bootstrapping - better model performance, it decreases variance without increasing bias</a:t>
            </a:r>
          </a:p>
          <a:p>
            <a:r>
              <a:rPr lang="en-US" sz="2400" dirty="0"/>
              <a:t>Number of trees = 100</a:t>
            </a:r>
          </a:p>
          <a:p>
            <a:r>
              <a:rPr lang="en-US" sz="2400" dirty="0"/>
              <a:t>R^2 score = 0.7885063612224901</a:t>
            </a:r>
          </a:p>
          <a:p>
            <a:r>
              <a:rPr lang="en-US" sz="2400" dirty="0"/>
              <a:t>RMSE = 0.06576507365615947</a:t>
            </a:r>
          </a:p>
          <a:p>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11</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000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B79EBB-1740-41D3-B895-6149D40B9A42}"/>
              </a:ext>
            </a:extLst>
          </p:cNvPr>
          <p:cNvPicPr>
            <a:picLocks noGrp="1" noChangeAspect="1"/>
          </p:cNvPicPr>
          <p:nvPr>
            <p:ph idx="1"/>
          </p:nvPr>
        </p:nvPicPr>
        <p:blipFill>
          <a:blip r:embed="rId2"/>
          <a:stretch>
            <a:fillRect/>
          </a:stretch>
        </p:blipFill>
        <p:spPr>
          <a:xfrm>
            <a:off x="397327" y="351745"/>
            <a:ext cx="8349346" cy="5315000"/>
          </a:xfrm>
          <a:prstGeom prst="rect">
            <a:avLst/>
          </a:prstGeom>
        </p:spPr>
      </p:pic>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12</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8708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781276"/>
          </a:xfrm>
        </p:spPr>
        <p:txBody>
          <a:bodyPr/>
          <a:lstStyle/>
          <a:p>
            <a:r>
              <a:rPr lang="en-US" dirty="0" err="1"/>
              <a:t>XGBoost</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393371"/>
            <a:ext cx="8229600" cy="4816930"/>
          </a:xfrm>
        </p:spPr>
        <p:txBody>
          <a:bodyPr/>
          <a:lstStyle/>
          <a:p>
            <a:r>
              <a:rPr lang="en-US" sz="2400" dirty="0" err="1"/>
              <a:t>XGBoost</a:t>
            </a:r>
            <a:r>
              <a:rPr lang="en-US" sz="2400" dirty="0"/>
              <a:t> stands for </a:t>
            </a:r>
            <a:r>
              <a:rPr lang="en-US" sz="2400" dirty="0" err="1"/>
              <a:t>e</a:t>
            </a:r>
            <a:r>
              <a:rPr lang="en-US" sz="2400" b="1" dirty="0" err="1"/>
              <a:t>X</a:t>
            </a:r>
            <a:r>
              <a:rPr lang="en-US" sz="2400" dirty="0" err="1"/>
              <a:t>treme</a:t>
            </a:r>
            <a:r>
              <a:rPr lang="en-US" sz="2400" dirty="0"/>
              <a:t> </a:t>
            </a:r>
            <a:r>
              <a:rPr lang="en-US" sz="2400" b="1" dirty="0"/>
              <a:t>G</a:t>
            </a:r>
            <a:r>
              <a:rPr lang="en-US" sz="2400" dirty="0"/>
              <a:t>radient </a:t>
            </a:r>
            <a:r>
              <a:rPr lang="en-US" sz="2400" b="1" dirty="0"/>
              <a:t>B</a:t>
            </a:r>
            <a:r>
              <a:rPr lang="en-US" sz="2400" dirty="0"/>
              <a:t>oosting.</a:t>
            </a:r>
          </a:p>
          <a:p>
            <a:endParaRPr lang="en-US" sz="2400" dirty="0"/>
          </a:p>
          <a:p>
            <a:r>
              <a:rPr lang="en-US" sz="2400" dirty="0"/>
              <a:t>"</a:t>
            </a:r>
            <a:r>
              <a:rPr lang="en-US" sz="2400" dirty="0" err="1"/>
              <a:t>XGBoost</a:t>
            </a:r>
            <a:r>
              <a:rPr lang="en-US" sz="2400" dirty="0"/>
              <a:t> is an open-source software library which provides a gradient boosting framework" </a:t>
            </a:r>
            <a:r>
              <a:rPr lang="mr-IN" sz="2400" dirty="0"/>
              <a:t>–</a:t>
            </a:r>
            <a:r>
              <a:rPr lang="en-US" sz="2400" dirty="0"/>
              <a:t>Wikipedia</a:t>
            </a:r>
            <a:endParaRPr lang="en-US" sz="2400" dirty="0">
              <a:hlinkClick r:id="rId2"/>
            </a:endParaRPr>
          </a:p>
          <a:p>
            <a:endParaRPr lang="en-US" sz="2400" dirty="0"/>
          </a:p>
          <a:p>
            <a:endParaRPr lang="en-US" sz="2400" dirty="0"/>
          </a:p>
          <a:p>
            <a:endParaRPr lang="en-US" sz="2400" dirty="0"/>
          </a:p>
          <a:p>
            <a:endParaRPr lang="en-US" sz="2400" dirty="0"/>
          </a:p>
          <a:p>
            <a:pPr marL="0" indent="0">
              <a:buNone/>
            </a:pPr>
            <a:r>
              <a:rPr lang="en-US" sz="2400" dirty="0">
                <a:hlinkClick r:id="rId2"/>
              </a:rPr>
              <a:t>https://en.wikipedia.org/wiki/XGBoost</a:t>
            </a:r>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13</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616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781276"/>
          </a:xfrm>
        </p:spPr>
        <p:txBody>
          <a:bodyPr/>
          <a:lstStyle/>
          <a:p>
            <a:r>
              <a:rPr lang="en-US" dirty="0"/>
              <a:t>Boosting</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306739"/>
            <a:ext cx="8229600" cy="4903562"/>
          </a:xfrm>
        </p:spPr>
        <p:txBody>
          <a:bodyPr/>
          <a:lstStyle/>
          <a:p>
            <a:pPr marL="0" indent="0">
              <a:buNone/>
            </a:pPr>
            <a:r>
              <a:rPr lang="en-US" sz="2400" dirty="0"/>
              <a:t>"Boosting is an ensemble technique where new models are added to correct the errors made by existing models. Models are added sequentially until no further improvements can be made. A popular example is the </a:t>
            </a:r>
            <a:r>
              <a:rPr lang="en-US" sz="2400" dirty="0" err="1"/>
              <a:t>AdaBoost</a:t>
            </a:r>
            <a:r>
              <a:rPr lang="en-US" sz="2400" dirty="0"/>
              <a:t> algorithm that weights data points that are hard to predict."</a:t>
            </a:r>
          </a:p>
          <a:p>
            <a:endParaRPr lang="en-US" sz="2400" dirty="0"/>
          </a:p>
          <a:p>
            <a:endParaRPr lang="en-US" sz="2400" dirty="0"/>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14</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80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781276"/>
          </a:xfrm>
        </p:spPr>
        <p:txBody>
          <a:bodyPr/>
          <a:lstStyle/>
          <a:p>
            <a:r>
              <a:rPr lang="en-US" dirty="0"/>
              <a:t>Gradient Boosting</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055915"/>
            <a:ext cx="8229600" cy="5154386"/>
          </a:xfrm>
        </p:spPr>
        <p:txBody>
          <a:bodyPr/>
          <a:lstStyle/>
          <a:p>
            <a:endParaRPr lang="en-US" sz="2400" dirty="0"/>
          </a:p>
          <a:p>
            <a:pPr marL="0" indent="0">
              <a:buNone/>
            </a:pPr>
            <a:r>
              <a:rPr lang="en-US" sz="2400" dirty="0"/>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p>
          <a:p>
            <a:endParaRPr lang="en-US" sz="2400" dirty="0"/>
          </a:p>
          <a:p>
            <a:endParaRPr lang="en-US" sz="2400" dirty="0"/>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15</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63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781276"/>
          </a:xfrm>
        </p:spPr>
        <p:txBody>
          <a:bodyPr/>
          <a:lstStyle/>
          <a:p>
            <a:r>
              <a:rPr lang="en-US" dirty="0" err="1"/>
              <a:t>XGBoost</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228600" y="1306739"/>
            <a:ext cx="8697686" cy="4903562"/>
          </a:xfrm>
        </p:spPr>
        <p:txBody>
          <a:bodyPr/>
          <a:lstStyle/>
          <a:p>
            <a:pPr marL="0" indent="0">
              <a:buNone/>
            </a:pPr>
            <a:r>
              <a:rPr lang="en-US" sz="2400" dirty="0"/>
              <a:t>Machine Learning presentation given in June 2016:</a:t>
            </a:r>
          </a:p>
          <a:p>
            <a:pPr marL="0" indent="0">
              <a:buNone/>
            </a:pPr>
            <a:r>
              <a:rPr lang="en-US" sz="2400" dirty="0"/>
              <a:t>"17 out of 29 winning solutions in </a:t>
            </a:r>
            <a:r>
              <a:rPr lang="en-US" sz="2400" dirty="0" err="1"/>
              <a:t>Kaggle</a:t>
            </a:r>
            <a:r>
              <a:rPr lang="en-US" sz="2400" dirty="0"/>
              <a:t> last year used </a:t>
            </a:r>
            <a:r>
              <a:rPr lang="en-US" sz="2400" dirty="0" err="1"/>
              <a:t>XGBoost</a:t>
            </a:r>
            <a:r>
              <a:rPr lang="en-US" sz="2400" dirty="0"/>
              <a:t> "</a:t>
            </a:r>
          </a:p>
          <a:p>
            <a:pPr marL="0" indent="0">
              <a:buNone/>
            </a:pPr>
            <a:r>
              <a:rPr lang="en-US" sz="2400" dirty="0"/>
              <a:t>	- </a:t>
            </a:r>
            <a:r>
              <a:rPr lang="en-US" sz="2400" dirty="0" err="1"/>
              <a:t>Tianqi</a:t>
            </a:r>
            <a:r>
              <a:rPr lang="en-US" sz="2400" dirty="0"/>
              <a:t> Chen</a:t>
            </a:r>
          </a:p>
          <a:p>
            <a:pPr marL="0" indent="0">
              <a:buNone/>
            </a:pPr>
            <a:endParaRPr lang="en-US" sz="2400" dirty="0">
              <a:hlinkClick r:id="rId2"/>
            </a:endParaRPr>
          </a:p>
          <a:p>
            <a:pPr marL="0" indent="0">
              <a:buNone/>
            </a:pPr>
            <a:r>
              <a:rPr lang="en-US" sz="2400" dirty="0"/>
              <a:t>"</a:t>
            </a:r>
            <a:r>
              <a:rPr lang="mr-IN" sz="2400" dirty="0"/>
              <a:t>…</a:t>
            </a:r>
            <a:r>
              <a:rPr lang="en-US" sz="2400" u="sng" dirty="0"/>
              <a:t>CERN recognized it as the best approach to classify signals from the Large Hadron Collider</a:t>
            </a:r>
            <a:r>
              <a:rPr lang="en-US" sz="2400" dirty="0"/>
              <a:t>. This particular challenge posed by CERN required a solution that would be </a:t>
            </a:r>
            <a:r>
              <a:rPr lang="en-US" sz="2400" u="sng" dirty="0"/>
              <a:t>scalable</a:t>
            </a:r>
            <a:r>
              <a:rPr lang="en-US" sz="2400" dirty="0"/>
              <a:t> to process data being generated at the rate of 3 petabytes per year and effectively distinguish an extremely rare signal from background noises in a complex physical process. </a:t>
            </a:r>
            <a:r>
              <a:rPr lang="en-US" sz="2400" dirty="0" err="1"/>
              <a:t>XGBoost</a:t>
            </a:r>
            <a:r>
              <a:rPr lang="en-US" sz="2400" dirty="0"/>
              <a:t> emerged as the most useful, straightforward and robust solution."</a:t>
            </a:r>
            <a:endParaRPr lang="en-US" sz="2400" dirty="0">
              <a:hlinkClick r:id="rId2"/>
            </a:endParaRPr>
          </a:p>
          <a:p>
            <a:endParaRPr lang="en-US" sz="2400" dirty="0">
              <a:hlinkClick r:id="rId2"/>
            </a:endParaRPr>
          </a:p>
          <a:p>
            <a:endParaRPr lang="en-US" sz="2400" dirty="0">
              <a:hlinkClick r:id="rId2"/>
            </a:endParaRPr>
          </a:p>
          <a:p>
            <a:endParaRPr lang="en-US" sz="2400" dirty="0"/>
          </a:p>
          <a:p>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16</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36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17</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457200" y="1023257"/>
            <a:ext cx="8229600" cy="5102907"/>
          </a:xfrm>
        </p:spPr>
        <p:txBody>
          <a:bodyPr/>
          <a:lstStyle/>
          <a:p>
            <a:pPr marL="0" indent="0" defTabSz="914400" fontAlgn="auto">
              <a:spcBef>
                <a:spcPts val="0"/>
              </a:spcBef>
              <a:spcAft>
                <a:spcPts val="0"/>
              </a:spcAft>
              <a:buNone/>
            </a:pPr>
            <a:r>
              <a:rPr lang="en-US" sz="3000" dirty="0"/>
              <a:t>"Gradient boosting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 " </a:t>
            </a:r>
            <a:r>
              <a:rPr lang="mr-IN" sz="3000" dirty="0"/>
              <a:t>–</a:t>
            </a:r>
            <a:r>
              <a:rPr lang="en-US" sz="3000" dirty="0"/>
              <a:t>Wikipedia</a:t>
            </a:r>
          </a:p>
          <a:p>
            <a:pPr marL="0" indent="0" defTabSz="914400" fontAlgn="auto">
              <a:spcBef>
                <a:spcPts val="0"/>
              </a:spcBef>
              <a:spcAft>
                <a:spcPts val="0"/>
              </a:spcAft>
              <a:buNone/>
            </a:pPr>
            <a:endParaRPr lang="en-US" sz="2800" dirty="0"/>
          </a:p>
          <a:p>
            <a:pPr marL="0" lvl="0" indent="0" defTabSz="914400" fontAlgn="auto">
              <a:spcBef>
                <a:spcPts val="0"/>
              </a:spcBef>
              <a:spcAft>
                <a:spcPts val="0"/>
              </a:spcAft>
              <a:buNone/>
            </a:pPr>
            <a:r>
              <a:rPr lang="en-US" sz="2400" dirty="0">
                <a:hlinkClick r:id="rId3"/>
              </a:rPr>
              <a:t>https://en.wikipedia.org/wiki/Gradient_boosting</a:t>
            </a:r>
            <a:endParaRPr lang="en-US" sz="2400" dirty="0"/>
          </a:p>
        </p:txBody>
      </p:sp>
      <p:sp>
        <p:nvSpPr>
          <p:cNvPr id="7"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617991"/>
          </a:xfrm>
        </p:spPr>
        <p:txBody>
          <a:bodyPr/>
          <a:lstStyle/>
          <a:p>
            <a:r>
              <a:rPr lang="en-US" dirty="0"/>
              <a:t>Gradient Boosting</a:t>
            </a:r>
            <a:endParaRPr lang="en-US" sz="2000" dirty="0"/>
          </a:p>
        </p:txBody>
      </p:sp>
    </p:spTree>
    <p:extLst>
      <p:ext uri="{BB962C8B-B14F-4D97-AF65-F5344CB8AC3E}">
        <p14:creationId xmlns:p14="http://schemas.microsoft.com/office/powerpoint/2010/main" val="10018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18</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Content Placeholder 5"/>
          <p:cNvPicPr>
            <a:picLocks noGrp="1" noChangeAspect="1"/>
          </p:cNvPicPr>
          <p:nvPr>
            <p:ph idx="1"/>
          </p:nvPr>
        </p:nvPicPr>
        <p:blipFill>
          <a:blip r:embed="rId3"/>
          <a:stretch>
            <a:fillRect/>
          </a:stretch>
        </p:blipFill>
        <p:spPr>
          <a:xfrm>
            <a:off x="1075178" y="882125"/>
            <a:ext cx="7003168" cy="4564587"/>
          </a:xfrm>
          <a:prstGeom prst="rect">
            <a:avLst/>
          </a:prstGeom>
        </p:spPr>
      </p:pic>
      <p:sp>
        <p:nvSpPr>
          <p:cNvPr id="3" name="TextBox 2"/>
          <p:cNvSpPr txBox="1"/>
          <p:nvPr/>
        </p:nvSpPr>
        <p:spPr>
          <a:xfrm>
            <a:off x="2260136" y="261257"/>
            <a:ext cx="4108007" cy="461665"/>
          </a:xfrm>
          <a:prstGeom prst="rect">
            <a:avLst/>
          </a:prstGeom>
          <a:noFill/>
        </p:spPr>
        <p:txBody>
          <a:bodyPr wrap="square" rtlCol="0">
            <a:spAutoFit/>
          </a:bodyPr>
          <a:lstStyle/>
          <a:p>
            <a:r>
              <a:rPr lang="en-US" dirty="0"/>
              <a:t>Why is </a:t>
            </a:r>
            <a:r>
              <a:rPr lang="en-US" dirty="0" err="1"/>
              <a:t>XGBoost</a:t>
            </a:r>
            <a:r>
              <a:rPr lang="en-US" dirty="0"/>
              <a:t> so popular?</a:t>
            </a:r>
          </a:p>
        </p:txBody>
      </p:sp>
      <p:sp>
        <p:nvSpPr>
          <p:cNvPr id="7" name="Rectangle 6"/>
          <p:cNvSpPr/>
          <p:nvPr/>
        </p:nvSpPr>
        <p:spPr>
          <a:xfrm>
            <a:off x="1075178" y="5682476"/>
            <a:ext cx="7003168" cy="276999"/>
          </a:xfrm>
          <a:prstGeom prst="rect">
            <a:avLst/>
          </a:prstGeom>
        </p:spPr>
        <p:txBody>
          <a:bodyPr wrap="square">
            <a:spAutoFit/>
          </a:bodyPr>
          <a:lstStyle/>
          <a:p>
            <a:r>
              <a:rPr lang="en-US" sz="1200" dirty="0">
                <a:hlinkClick r:id="rId4"/>
              </a:rPr>
              <a:t>https://github.com/dmlc/xgboost/tree/master/demo#machine-learning-challenge-winning-solutions</a:t>
            </a:r>
            <a:endParaRPr lang="en-US" sz="1200" dirty="0"/>
          </a:p>
        </p:txBody>
      </p:sp>
    </p:spTree>
    <p:extLst>
      <p:ext uri="{BB962C8B-B14F-4D97-AF65-F5344CB8AC3E}">
        <p14:creationId xmlns:p14="http://schemas.microsoft.com/office/powerpoint/2010/main" val="188636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Neural Network</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484007"/>
            <a:ext cx="8229600" cy="4726293"/>
          </a:xfrm>
        </p:spPr>
        <p:txBody>
          <a:bodyPr/>
          <a:lstStyle/>
          <a:p>
            <a:r>
              <a:rPr lang="en-US" sz="2800" dirty="0"/>
              <a:t>Used sequential model	</a:t>
            </a:r>
          </a:p>
          <a:p>
            <a:pPr lvl="1"/>
            <a:r>
              <a:rPr lang="en-US" sz="2400" dirty="0"/>
              <a:t>linear stack of layers</a:t>
            </a:r>
          </a:p>
          <a:p>
            <a:r>
              <a:rPr lang="en-US" sz="2800" dirty="0"/>
              <a:t>3 layer dense neural network</a:t>
            </a:r>
          </a:p>
          <a:p>
            <a:r>
              <a:rPr lang="en-US" sz="2800" dirty="0"/>
              <a:t>Activation function: </a:t>
            </a:r>
            <a:r>
              <a:rPr lang="en-US" sz="2800" i="1" dirty="0" err="1"/>
              <a:t>ReLu</a:t>
            </a:r>
            <a:r>
              <a:rPr lang="en-US" sz="2800" i="1" dirty="0"/>
              <a:t> -Rectified linear units</a:t>
            </a:r>
          </a:p>
          <a:p>
            <a:r>
              <a:rPr lang="en-US" sz="2800" dirty="0"/>
              <a:t>Loss function: mean squared error</a:t>
            </a:r>
          </a:p>
          <a:p>
            <a:r>
              <a:rPr lang="en-US" sz="2800" dirty="0"/>
              <a:t>Learning rate: 0.001</a:t>
            </a:r>
          </a:p>
          <a:p>
            <a:r>
              <a:rPr lang="en-US" sz="2800" dirty="0"/>
              <a:t>Epochs: 80</a:t>
            </a:r>
          </a:p>
          <a:p>
            <a:r>
              <a:rPr lang="en-US" sz="2800" dirty="0"/>
              <a:t>RMSE = 0.07099454017742718</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19</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8470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183754"/>
            <a:ext cx="8229600" cy="1143000"/>
          </a:xfrm>
        </p:spPr>
        <p:txBody>
          <a:bodyPr/>
          <a:lstStyle/>
          <a:p>
            <a:r>
              <a:rPr lang="en-US" dirty="0"/>
              <a:t>Roadmap</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666146"/>
            <a:ext cx="8229600" cy="4525963"/>
          </a:xfrm>
        </p:spPr>
        <p:txBody>
          <a:bodyPr/>
          <a:lstStyle/>
          <a:p>
            <a:r>
              <a:rPr lang="en-US" dirty="0"/>
              <a:t>Problem statement</a:t>
            </a:r>
          </a:p>
          <a:p>
            <a:r>
              <a:rPr lang="en-US" dirty="0"/>
              <a:t>Data Set</a:t>
            </a:r>
          </a:p>
          <a:p>
            <a:r>
              <a:rPr lang="en-US" dirty="0"/>
              <a:t>Exploratory Data Analysis</a:t>
            </a:r>
          </a:p>
          <a:p>
            <a:r>
              <a:rPr lang="en-US" dirty="0"/>
              <a:t>Random Forest </a:t>
            </a:r>
            <a:r>
              <a:rPr lang="en-US" dirty="0" err="1"/>
              <a:t>Regressor</a:t>
            </a:r>
            <a:endParaRPr lang="en-US" dirty="0"/>
          </a:p>
          <a:p>
            <a:r>
              <a:rPr lang="en-US" dirty="0" err="1"/>
              <a:t>XGBoost</a:t>
            </a:r>
            <a:endParaRPr lang="en-US" dirty="0"/>
          </a:p>
          <a:p>
            <a:r>
              <a:rPr lang="en-US" dirty="0"/>
              <a:t>Neural Network</a:t>
            </a:r>
          </a:p>
          <a:p>
            <a:r>
              <a:rPr lang="en-US" dirty="0"/>
              <a:t>Multivariate Linear Regression</a:t>
            </a:r>
          </a:p>
          <a:p>
            <a:r>
              <a:rPr lang="en-US" dirty="0"/>
              <a:t>Ridge Regression</a:t>
            </a:r>
          </a:p>
          <a:p>
            <a:r>
              <a:rPr lang="en-US" dirty="0"/>
              <a:t>Negative Binomial Distribution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7790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20</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41D5DE33-61FF-48B6-A8D3-5BFD4AD0638C}"/>
              </a:ext>
            </a:extLst>
          </p:cNvPr>
          <p:cNvPicPr>
            <a:picLocks noChangeAspect="1"/>
          </p:cNvPicPr>
          <p:nvPr/>
        </p:nvPicPr>
        <p:blipFill>
          <a:blip r:embed="rId3"/>
          <a:stretch>
            <a:fillRect/>
          </a:stretch>
        </p:blipFill>
        <p:spPr>
          <a:xfrm>
            <a:off x="523875" y="624568"/>
            <a:ext cx="8096250" cy="4933950"/>
          </a:xfrm>
          <a:prstGeom prst="rect">
            <a:avLst/>
          </a:prstGeom>
        </p:spPr>
      </p:pic>
    </p:spTree>
    <p:extLst>
      <p:ext uri="{BB962C8B-B14F-4D97-AF65-F5344CB8AC3E}">
        <p14:creationId xmlns:p14="http://schemas.microsoft.com/office/powerpoint/2010/main" val="121829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21</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DA65B2E0-470B-4779-B6AC-6E8460DBA3FE}"/>
              </a:ext>
            </a:extLst>
          </p:cNvPr>
          <p:cNvPicPr>
            <a:picLocks noChangeAspect="1"/>
          </p:cNvPicPr>
          <p:nvPr/>
        </p:nvPicPr>
        <p:blipFill>
          <a:blip r:embed="rId3"/>
          <a:stretch>
            <a:fillRect/>
          </a:stretch>
        </p:blipFill>
        <p:spPr>
          <a:xfrm>
            <a:off x="354402" y="568219"/>
            <a:ext cx="8435196" cy="5259708"/>
          </a:xfrm>
          <a:prstGeom prst="rect">
            <a:avLst/>
          </a:prstGeom>
        </p:spPr>
      </p:pic>
    </p:spTree>
    <p:extLst>
      <p:ext uri="{BB962C8B-B14F-4D97-AF65-F5344CB8AC3E}">
        <p14:creationId xmlns:p14="http://schemas.microsoft.com/office/powerpoint/2010/main" val="21269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Multivariate Linear Regression</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pPr marL="0" lvl="0" indent="0" defTabSz="914400" fontAlgn="auto">
              <a:spcBef>
                <a:spcPts val="0"/>
              </a:spcBef>
              <a:spcAft>
                <a:spcPts val="0"/>
              </a:spcAft>
              <a:buNone/>
            </a:pPr>
            <a:r>
              <a:rPr lang="en-US" sz="2800" dirty="0"/>
              <a:t>Multiple linear regression attempts to model the relationship between two or more explanatory variables and a response variable by fitting a linear equation to observed data</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22</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63181"/>
            <a:ext cx="7622766" cy="1256146"/>
          </a:xfrm>
          <a:prstGeom prst="rect">
            <a:avLst/>
          </a:prstGeom>
        </p:spPr>
      </p:pic>
    </p:spTree>
    <p:extLst>
      <p:ext uri="{BB962C8B-B14F-4D97-AF65-F5344CB8AC3E}">
        <p14:creationId xmlns:p14="http://schemas.microsoft.com/office/powerpoint/2010/main" val="97537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Multivariate Linear Regression</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sz="2800" dirty="0"/>
              <a:t>Used 3 modules	</a:t>
            </a:r>
          </a:p>
          <a:p>
            <a:pPr lvl="1"/>
            <a:r>
              <a:rPr lang="en-US" dirty="0"/>
              <a:t>Hypothesis function</a:t>
            </a:r>
          </a:p>
          <a:p>
            <a:pPr lvl="1"/>
            <a:r>
              <a:rPr lang="en-US" dirty="0"/>
              <a:t>Gradient Descent Algorithm function</a:t>
            </a:r>
          </a:p>
          <a:p>
            <a:pPr lvl="1"/>
            <a:r>
              <a:rPr lang="en-US" dirty="0"/>
              <a:t>Linear </a:t>
            </a:r>
            <a:r>
              <a:rPr lang="en-US"/>
              <a:t>Regression principal </a:t>
            </a:r>
            <a:r>
              <a:rPr lang="en-US" dirty="0"/>
              <a:t>function</a:t>
            </a:r>
          </a:p>
          <a:p>
            <a:r>
              <a:rPr lang="en-US" sz="2800" dirty="0"/>
              <a:t>Learning rate: 0.001</a:t>
            </a:r>
          </a:p>
          <a:p>
            <a:r>
              <a:rPr lang="en-US" sz="2800" dirty="0"/>
              <a:t>Epochs: 1000</a:t>
            </a:r>
          </a:p>
          <a:p>
            <a:r>
              <a:rPr lang="en-US" sz="2800" dirty="0"/>
              <a:t>RMSE = </a:t>
            </a:r>
            <a:r>
              <a:rPr lang="fi-FI" sz="2800" dirty="0"/>
              <a:t>0.0618767204629624</a:t>
            </a:r>
            <a:endParaRPr lang="en-US" sz="28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23</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700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31833"/>
            <a:ext cx="8229600" cy="5349860"/>
          </a:xfrm>
        </p:spPr>
      </p:pic>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24</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9511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Ridge Regression</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sz="2800" dirty="0"/>
              <a:t>Ridge Regression is a technique for analyzing multiple regression data that suffer from </a:t>
            </a:r>
            <a:r>
              <a:rPr lang="en-US" sz="2800" b="1" dirty="0"/>
              <a:t>multicollinearity</a:t>
            </a:r>
            <a:r>
              <a:rPr lang="en-US" sz="2800" dirty="0"/>
              <a:t>. When multicollinearity occurs, least squares estimates are unbiased, but their variances are large so they may be far from the true value. By adding a degree of bias to the regression estimates, ridge regression reduces the standard errors. It is hoped that the net effect will be to give estimates that are more reliable.</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25</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3430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Multicollinearity</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sz="2800" dirty="0"/>
              <a:t>Multicollinearity is the existence of near-linear relationships among the independent variables.</a:t>
            </a:r>
          </a:p>
          <a:p>
            <a:r>
              <a:rPr lang="en-US" sz="2800" dirty="0"/>
              <a:t>Effects:</a:t>
            </a:r>
          </a:p>
          <a:p>
            <a:pPr lvl="1"/>
            <a:r>
              <a:rPr lang="en-US" sz="2400" dirty="0"/>
              <a:t>can create inaccurate estimates of the regression coefficients</a:t>
            </a:r>
          </a:p>
          <a:p>
            <a:pPr lvl="1"/>
            <a:r>
              <a:rPr lang="en-US" sz="2400" dirty="0"/>
              <a:t>inflate the standard errors of the regression coefficients</a:t>
            </a:r>
          </a:p>
          <a:p>
            <a:pPr lvl="1"/>
            <a:r>
              <a:rPr lang="en-US" sz="2400" dirty="0"/>
              <a:t>degrade the predictability of the model</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26</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5775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Detection of Multicollinearity</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dirty="0"/>
              <a:t>Correlation Matrix</a:t>
            </a:r>
          </a:p>
          <a:p>
            <a:pPr lvl="1"/>
            <a:r>
              <a:rPr lang="en-US" dirty="0"/>
              <a:t>Construction of a correlation matrix among the explanatory variables will yield indications as to the likelihood that any given couplet of right-hand-side variables are creating multicollinearity problems. Correlation values (off-diagonal elements) of at least 0.4 are sometimes interpreted as indicating a multicollinearity problem.</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27</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27104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Correlation Matrix</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28</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Content Placeholder 5">
            <a:extLst>
              <a:ext uri="{FF2B5EF4-FFF2-40B4-BE49-F238E27FC236}">
                <a16:creationId xmlns:a16="http://schemas.microsoft.com/office/drawing/2014/main" id="{9361E11B-D3E1-F743-887D-6AD276133950}"/>
              </a:ext>
            </a:extLst>
          </p:cNvPr>
          <p:cNvPicPr>
            <a:picLocks noGrp="1" noChangeAspect="1"/>
          </p:cNvPicPr>
          <p:nvPr>
            <p:ph idx="1"/>
          </p:nvPr>
        </p:nvPicPr>
        <p:blipFill>
          <a:blip r:embed="rId3"/>
          <a:stretch>
            <a:fillRect/>
          </a:stretch>
        </p:blipFill>
        <p:spPr>
          <a:xfrm>
            <a:off x="4454109" y="1433512"/>
            <a:ext cx="4432644" cy="4525963"/>
          </a:xfrm>
          <a:prstGeom prst="rect">
            <a:avLst/>
          </a:prstGeom>
        </p:spPr>
      </p:pic>
      <p:sp>
        <p:nvSpPr>
          <p:cNvPr id="7" name="TextBox 6">
            <a:extLst>
              <a:ext uri="{FF2B5EF4-FFF2-40B4-BE49-F238E27FC236}">
                <a16:creationId xmlns:a16="http://schemas.microsoft.com/office/drawing/2014/main" id="{C1BC44A0-072C-B443-B9F2-CC823B418F34}"/>
              </a:ext>
            </a:extLst>
          </p:cNvPr>
          <p:cNvSpPr txBox="1"/>
          <p:nvPr/>
        </p:nvSpPr>
        <p:spPr>
          <a:xfrm>
            <a:off x="257248" y="1758461"/>
            <a:ext cx="4196862" cy="2677656"/>
          </a:xfrm>
          <a:prstGeom prst="rect">
            <a:avLst/>
          </a:prstGeom>
          <a:noFill/>
        </p:spPr>
        <p:txBody>
          <a:bodyPr wrap="square" rtlCol="0">
            <a:spAutoFit/>
          </a:bodyPr>
          <a:lstStyle/>
          <a:p>
            <a:r>
              <a:rPr lang="en-US" sz="2800" dirty="0">
                <a:latin typeface="+mn-lt"/>
              </a:rPr>
              <a:t> We can see there's significantly high correlation (&gt;0.8) between 'GRE' and 'TOEFL', 'CGPA' and 'GRE', and 'TOEFL' and 'CGPA'</a:t>
            </a:r>
          </a:p>
        </p:txBody>
      </p:sp>
    </p:spTree>
    <p:extLst>
      <p:ext uri="{BB962C8B-B14F-4D97-AF65-F5344CB8AC3E}">
        <p14:creationId xmlns:p14="http://schemas.microsoft.com/office/powerpoint/2010/main" val="25113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Detection of Multicollinearity</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dirty="0"/>
              <a:t>Studying pairwise scatter plots </a:t>
            </a:r>
          </a:p>
          <a:p>
            <a:pPr lvl="1"/>
            <a:r>
              <a:rPr lang="en-US" dirty="0"/>
              <a:t>We take a look at scatter plots of pairs of independent variables. </a:t>
            </a:r>
          </a:p>
          <a:p>
            <a:pPr lvl="1"/>
            <a:r>
              <a:rPr lang="en-US" dirty="0"/>
              <a:t>We consider 'GRE', 'TOEFL', 'CGPA' because the correlation matrix suggested that the three have have high correlation</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29</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1318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Problem Statement</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dirty="0"/>
              <a:t>Applying to Master’s program is a very expensive and intensive work!</a:t>
            </a:r>
          </a:p>
          <a:p>
            <a:r>
              <a:rPr lang="en-US" dirty="0"/>
              <a:t>Use Machine Learning to help students get to know their chance of admit before they apply</a:t>
            </a:r>
          </a:p>
          <a:p>
            <a:r>
              <a:rPr lang="en-US" dirty="0"/>
              <a:t>Rarely few schools with no application fee</a:t>
            </a:r>
          </a:p>
          <a:p>
            <a:r>
              <a:rPr lang="en-US" dirty="0"/>
              <a:t>Most application fees fall between $50 - $85</a:t>
            </a:r>
          </a:p>
          <a:p>
            <a:r>
              <a:rPr lang="en-US" dirty="0"/>
              <a:t>Graduate program application fee at KU </a:t>
            </a:r>
            <a:r>
              <a:rPr lang="en-US" b="1" dirty="0"/>
              <a:t>≈ </a:t>
            </a:r>
            <a:r>
              <a:rPr lang="en-US" dirty="0"/>
              <a:t>$65 - $85 too expensive !!</a:t>
            </a:r>
          </a:p>
          <a:p>
            <a:endParaRPr lang="en-US" dirty="0"/>
          </a:p>
          <a:p>
            <a:endParaRPr lang="en-US"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05258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Scatter plots</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30</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03D01DB3-0F2F-704F-B989-D1A6EF7AE5DD}"/>
              </a:ext>
            </a:extLst>
          </p:cNvPr>
          <p:cNvPicPr>
            <a:picLocks noChangeAspect="1"/>
          </p:cNvPicPr>
          <p:nvPr/>
        </p:nvPicPr>
        <p:blipFill>
          <a:blip r:embed="rId3"/>
          <a:stretch>
            <a:fillRect/>
          </a:stretch>
        </p:blipFill>
        <p:spPr>
          <a:xfrm>
            <a:off x="5016926" y="1417638"/>
            <a:ext cx="3493351" cy="1402756"/>
          </a:xfrm>
          <a:prstGeom prst="rect">
            <a:avLst/>
          </a:prstGeom>
        </p:spPr>
      </p:pic>
      <p:pic>
        <p:nvPicPr>
          <p:cNvPr id="7" name="Picture 6">
            <a:extLst>
              <a:ext uri="{FF2B5EF4-FFF2-40B4-BE49-F238E27FC236}">
                <a16:creationId xmlns:a16="http://schemas.microsoft.com/office/drawing/2014/main" id="{781EFFC0-E213-0C4A-8481-FFE24BAAB260}"/>
              </a:ext>
            </a:extLst>
          </p:cNvPr>
          <p:cNvPicPr>
            <a:picLocks noChangeAspect="1"/>
          </p:cNvPicPr>
          <p:nvPr/>
        </p:nvPicPr>
        <p:blipFill>
          <a:blip r:embed="rId4"/>
          <a:stretch>
            <a:fillRect/>
          </a:stretch>
        </p:blipFill>
        <p:spPr>
          <a:xfrm>
            <a:off x="5016926" y="2847976"/>
            <a:ext cx="3669874" cy="1430339"/>
          </a:xfrm>
          <a:prstGeom prst="rect">
            <a:avLst/>
          </a:prstGeom>
        </p:spPr>
      </p:pic>
      <p:pic>
        <p:nvPicPr>
          <p:cNvPr id="8" name="Picture 7">
            <a:extLst>
              <a:ext uri="{FF2B5EF4-FFF2-40B4-BE49-F238E27FC236}">
                <a16:creationId xmlns:a16="http://schemas.microsoft.com/office/drawing/2014/main" id="{58EE3E0C-8A8C-F748-B4E6-9BC5A15F9B26}"/>
              </a:ext>
            </a:extLst>
          </p:cNvPr>
          <p:cNvPicPr>
            <a:picLocks noChangeAspect="1"/>
          </p:cNvPicPr>
          <p:nvPr/>
        </p:nvPicPr>
        <p:blipFill>
          <a:blip r:embed="rId5"/>
          <a:stretch>
            <a:fillRect/>
          </a:stretch>
        </p:blipFill>
        <p:spPr>
          <a:xfrm>
            <a:off x="5016926" y="4278314"/>
            <a:ext cx="3669874" cy="1512151"/>
          </a:xfrm>
          <a:prstGeom prst="rect">
            <a:avLst/>
          </a:prstGeom>
        </p:spPr>
      </p:pic>
      <p:sp>
        <p:nvSpPr>
          <p:cNvPr id="9" name="TextBox 8">
            <a:extLst>
              <a:ext uri="{FF2B5EF4-FFF2-40B4-BE49-F238E27FC236}">
                <a16:creationId xmlns:a16="http://schemas.microsoft.com/office/drawing/2014/main" id="{EB928C9B-4B37-BB49-A13F-B4DE29A6D4AF}"/>
              </a:ext>
            </a:extLst>
          </p:cNvPr>
          <p:cNvSpPr txBox="1"/>
          <p:nvPr/>
        </p:nvSpPr>
        <p:spPr>
          <a:xfrm>
            <a:off x="157163" y="1800225"/>
            <a:ext cx="4641425" cy="3970318"/>
          </a:xfrm>
          <a:prstGeom prst="rect">
            <a:avLst/>
          </a:prstGeom>
          <a:noFill/>
        </p:spPr>
        <p:txBody>
          <a:bodyPr wrap="square" rtlCol="0">
            <a:spAutoFit/>
          </a:bodyPr>
          <a:lstStyle/>
          <a:p>
            <a:r>
              <a:rPr lang="en-US" sz="2800" dirty="0">
                <a:latin typeface="+mn-lt"/>
              </a:rPr>
              <a:t>A cursory look at the scatter plots hint at the presence of multicollinearity. However, multicollinearity does not always show up when considering two variables at a time. We need to take a few more steps before we confirm multicollinearity</a:t>
            </a:r>
          </a:p>
        </p:txBody>
      </p:sp>
    </p:spTree>
    <p:extLst>
      <p:ext uri="{BB962C8B-B14F-4D97-AF65-F5344CB8AC3E}">
        <p14:creationId xmlns:p14="http://schemas.microsoft.com/office/powerpoint/2010/main" val="4012659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Detection of Multicollinearity</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dirty="0"/>
              <a:t>Variance Inflation Factors (VIF)</a:t>
            </a:r>
          </a:p>
          <a:p>
            <a:pPr lvl="1"/>
            <a:r>
              <a:rPr lang="en-US" dirty="0"/>
              <a:t>VIF is the ratio of variance in a model with multiple terms, divided by the variance of a model with one term alone </a:t>
            </a:r>
          </a:p>
          <a:p>
            <a:pPr lvl="1"/>
            <a:r>
              <a:rPr lang="en-US" dirty="0"/>
              <a:t>It quantifies the severity of multicollinearity and provides an index that measures how much the variance of an estimated regression coefficient is increased because of collinearity.</a:t>
            </a:r>
            <a:br>
              <a:rPr lang="en-US" dirty="0"/>
            </a:br>
            <a:endParaRPr lang="en-US"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31</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7660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Detection of Multicollinearity</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32</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D6A7020B-519E-414B-ACCA-FCA1AEA3C87B}"/>
              </a:ext>
            </a:extLst>
          </p:cNvPr>
          <p:cNvPicPr>
            <a:picLocks noChangeAspect="1"/>
          </p:cNvPicPr>
          <p:nvPr/>
        </p:nvPicPr>
        <p:blipFill>
          <a:blip r:embed="rId3"/>
          <a:stretch>
            <a:fillRect/>
          </a:stretch>
        </p:blipFill>
        <p:spPr>
          <a:xfrm>
            <a:off x="4743450" y="1907381"/>
            <a:ext cx="4559300" cy="1854200"/>
          </a:xfrm>
          <a:prstGeom prst="rect">
            <a:avLst/>
          </a:prstGeom>
        </p:spPr>
      </p:pic>
      <p:sp>
        <p:nvSpPr>
          <p:cNvPr id="7" name="Rectangle 6">
            <a:extLst>
              <a:ext uri="{FF2B5EF4-FFF2-40B4-BE49-F238E27FC236}">
                <a16:creationId xmlns:a16="http://schemas.microsoft.com/office/drawing/2014/main" id="{DCAA21F3-C4DF-6E48-84DF-A567C23C0366}"/>
              </a:ext>
            </a:extLst>
          </p:cNvPr>
          <p:cNvSpPr/>
          <p:nvPr/>
        </p:nvSpPr>
        <p:spPr>
          <a:xfrm>
            <a:off x="171450" y="1517233"/>
            <a:ext cx="4572000" cy="4401205"/>
          </a:xfrm>
          <a:prstGeom prst="rect">
            <a:avLst/>
          </a:prstGeom>
        </p:spPr>
        <p:txBody>
          <a:bodyPr>
            <a:spAutoFit/>
          </a:bodyPr>
          <a:lstStyle/>
          <a:p>
            <a:r>
              <a:rPr lang="en-US" sz="2800" dirty="0">
                <a:latin typeface="+mn-lt"/>
              </a:rPr>
              <a:t> A VIF &gt; 5 is indication that the particular explanatory variable is highly collinear with other explanatory variables. When a variable is independent, it is not affected at all by any other variables. When a variable isn't independent for certain, it's an explanatory variable.</a:t>
            </a:r>
          </a:p>
        </p:txBody>
      </p:sp>
    </p:spTree>
    <p:extLst>
      <p:ext uri="{BB962C8B-B14F-4D97-AF65-F5344CB8AC3E}">
        <p14:creationId xmlns:p14="http://schemas.microsoft.com/office/powerpoint/2010/main" val="2698049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1143000"/>
          </a:xfrm>
        </p:spPr>
        <p:txBody>
          <a:bodyPr/>
          <a:lstStyle/>
          <a:p>
            <a:r>
              <a:rPr lang="en-US" dirty="0"/>
              <a:t>Negative Binomial Regression</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342900" y="1187780"/>
            <a:ext cx="8229600" cy="4726293"/>
          </a:xfrm>
        </p:spPr>
        <p:txBody>
          <a:bodyPr/>
          <a:lstStyle/>
          <a:p>
            <a:endParaRPr lang="en-US" sz="1200" dirty="0"/>
          </a:p>
          <a:p>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a:xfrm>
            <a:off x="6553200" y="6356350"/>
            <a:ext cx="2133600" cy="365125"/>
          </a:xfrm>
        </p:spPr>
        <p:txBody>
          <a:bodyPr/>
          <a:lstStyle/>
          <a:p>
            <a:fld id="{F98C5824-29FD-4FC1-BF42-98732F32A1CC}" type="slidenum">
              <a:rPr lang="en-US" altLang="en-US" smtClean="0"/>
              <a:pPr/>
              <a:t>33</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27449978-C8BC-594C-A995-A54A98D619DB}"/>
              </a:ext>
            </a:extLst>
          </p:cNvPr>
          <p:cNvPicPr>
            <a:picLocks noChangeAspect="1"/>
          </p:cNvPicPr>
          <p:nvPr/>
        </p:nvPicPr>
        <p:blipFill>
          <a:blip r:embed="rId3"/>
          <a:stretch>
            <a:fillRect/>
          </a:stretch>
        </p:blipFill>
        <p:spPr>
          <a:xfrm>
            <a:off x="354990" y="1957388"/>
            <a:ext cx="4213444" cy="2937946"/>
          </a:xfrm>
          <a:prstGeom prst="rect">
            <a:avLst/>
          </a:prstGeom>
        </p:spPr>
      </p:pic>
      <p:pic>
        <p:nvPicPr>
          <p:cNvPr id="10" name="Picture 9">
            <a:extLst>
              <a:ext uri="{FF2B5EF4-FFF2-40B4-BE49-F238E27FC236}">
                <a16:creationId xmlns:a16="http://schemas.microsoft.com/office/drawing/2014/main" id="{D741E278-C846-C547-9EBD-2E03C8A9D12E}"/>
              </a:ext>
            </a:extLst>
          </p:cNvPr>
          <p:cNvPicPr>
            <a:picLocks noChangeAspect="1"/>
          </p:cNvPicPr>
          <p:nvPr/>
        </p:nvPicPr>
        <p:blipFill>
          <a:blip r:embed="rId4"/>
          <a:stretch>
            <a:fillRect/>
          </a:stretch>
        </p:blipFill>
        <p:spPr>
          <a:xfrm>
            <a:off x="4572000" y="1721347"/>
            <a:ext cx="4425559" cy="3173987"/>
          </a:xfrm>
          <a:prstGeom prst="rect">
            <a:avLst/>
          </a:prstGeom>
        </p:spPr>
      </p:pic>
      <p:pic>
        <p:nvPicPr>
          <p:cNvPr id="12" name="Picture 11">
            <a:extLst>
              <a:ext uri="{FF2B5EF4-FFF2-40B4-BE49-F238E27FC236}">
                <a16:creationId xmlns:a16="http://schemas.microsoft.com/office/drawing/2014/main" id="{D32123C3-664B-EB42-9364-4A9C824996DA}"/>
              </a:ext>
            </a:extLst>
          </p:cNvPr>
          <p:cNvPicPr>
            <a:picLocks noChangeAspect="1"/>
          </p:cNvPicPr>
          <p:nvPr/>
        </p:nvPicPr>
        <p:blipFill>
          <a:blip r:embed="rId5"/>
          <a:stretch>
            <a:fillRect/>
          </a:stretch>
        </p:blipFill>
        <p:spPr>
          <a:xfrm>
            <a:off x="4604745" y="1721346"/>
            <a:ext cx="4567238" cy="3173987"/>
          </a:xfrm>
          <a:prstGeom prst="rect">
            <a:avLst/>
          </a:prstGeom>
        </p:spPr>
      </p:pic>
      <p:sp>
        <p:nvSpPr>
          <p:cNvPr id="15" name="TextBox 14">
            <a:extLst>
              <a:ext uri="{FF2B5EF4-FFF2-40B4-BE49-F238E27FC236}">
                <a16:creationId xmlns:a16="http://schemas.microsoft.com/office/drawing/2014/main" id="{73C2E9B9-D37C-E14E-8991-63A64BEFCA4D}"/>
              </a:ext>
            </a:extLst>
          </p:cNvPr>
          <p:cNvSpPr txBox="1"/>
          <p:nvPr/>
        </p:nvSpPr>
        <p:spPr>
          <a:xfrm>
            <a:off x="1540669" y="1788111"/>
            <a:ext cx="1828800" cy="338554"/>
          </a:xfrm>
          <a:prstGeom prst="rect">
            <a:avLst/>
          </a:prstGeom>
          <a:noFill/>
        </p:spPr>
        <p:txBody>
          <a:bodyPr wrap="square" rtlCol="0">
            <a:spAutoFit/>
          </a:bodyPr>
          <a:lstStyle/>
          <a:p>
            <a:r>
              <a:rPr lang="en-US" sz="1600" b="1" dirty="0"/>
              <a:t>Chance of admit</a:t>
            </a:r>
          </a:p>
        </p:txBody>
      </p:sp>
    </p:spTree>
    <p:extLst>
      <p:ext uri="{BB962C8B-B14F-4D97-AF65-F5344CB8AC3E}">
        <p14:creationId xmlns:p14="http://schemas.microsoft.com/office/powerpoint/2010/main" val="41835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1143000"/>
          </a:xfrm>
        </p:spPr>
        <p:txBody>
          <a:bodyPr/>
          <a:lstStyle/>
          <a:p>
            <a:r>
              <a:rPr lang="en-US" dirty="0"/>
              <a:t>Negative Binomial Regression</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342900" y="1187780"/>
            <a:ext cx="8229600" cy="4726293"/>
          </a:xfrm>
        </p:spPr>
        <p:txBody>
          <a:bodyPr/>
          <a:lstStyle/>
          <a:p>
            <a:endParaRPr lang="en-US" sz="1200" dirty="0"/>
          </a:p>
          <a:p>
            <a:r>
              <a:rPr lang="en-US" sz="2400" dirty="0"/>
              <a:t>2 Versions :</a:t>
            </a:r>
          </a:p>
          <a:p>
            <a:pPr lvl="1"/>
            <a:r>
              <a:rPr lang="en-IN" sz="2000" dirty="0"/>
              <a:t>first version counts the number of the</a:t>
            </a:r>
            <a:br>
              <a:rPr lang="en-IN" sz="2000" dirty="0"/>
            </a:br>
            <a:r>
              <a:rPr lang="en-IN" sz="2000" u="sng" dirty="0"/>
              <a:t>trial</a:t>
            </a:r>
            <a:r>
              <a:rPr lang="en-IN" sz="2000" dirty="0"/>
              <a:t> at which the </a:t>
            </a:r>
            <a:r>
              <a:rPr lang="en-IN" sz="2000" dirty="0" err="1"/>
              <a:t>rth</a:t>
            </a:r>
            <a:r>
              <a:rPr lang="en-IN" sz="2000" dirty="0"/>
              <a:t> success occurs</a:t>
            </a:r>
          </a:p>
          <a:p>
            <a:pPr lvl="1"/>
            <a:r>
              <a:rPr lang="en-IN" sz="2000" dirty="0"/>
              <a:t>second version counts the number of </a:t>
            </a:r>
            <a:br>
              <a:rPr lang="en-IN" sz="2000" dirty="0"/>
            </a:br>
            <a:r>
              <a:rPr lang="en-IN" sz="2000" u="sng" dirty="0"/>
              <a:t>failures</a:t>
            </a:r>
            <a:r>
              <a:rPr lang="en-IN" sz="2000" dirty="0"/>
              <a:t> before the </a:t>
            </a:r>
            <a:r>
              <a:rPr lang="en-IN" sz="2000" dirty="0" err="1"/>
              <a:t>rth</a:t>
            </a:r>
            <a:r>
              <a:rPr lang="en-IN" sz="2000" dirty="0"/>
              <a:t> success.</a:t>
            </a:r>
          </a:p>
          <a:p>
            <a:pPr lvl="1"/>
            <a:endParaRPr lang="en-IN" sz="2000" dirty="0"/>
          </a:p>
          <a:p>
            <a:r>
              <a:rPr lang="en-IN" sz="2400" dirty="0"/>
              <a:t>Poisson-gamma distribution</a:t>
            </a:r>
          </a:p>
          <a:p>
            <a:pPr lvl="1"/>
            <a:r>
              <a:rPr lang="en-IN" sz="2000" dirty="0"/>
              <a:t>Unequal mean and Variance</a:t>
            </a:r>
          </a:p>
          <a:p>
            <a:pPr marL="457200" lvl="1" indent="0">
              <a:buNone/>
            </a:pPr>
            <a:r>
              <a:rPr lang="en-IN" sz="2000" dirty="0">
                <a:hlinkClick r:id="rId2"/>
              </a:rPr>
              <a:t>https://www.johndcook.com/negative_binomial.pdf</a:t>
            </a:r>
            <a:endParaRPr lang="en-IN" sz="2000" dirty="0"/>
          </a:p>
          <a:p>
            <a:pPr marL="457200" lvl="1" indent="0">
              <a:buNone/>
            </a:pPr>
            <a:endParaRPr lang="en-IN"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a:xfrm>
            <a:off x="6553200" y="6356350"/>
            <a:ext cx="2133600" cy="365125"/>
          </a:xfrm>
        </p:spPr>
        <p:txBody>
          <a:bodyPr/>
          <a:lstStyle/>
          <a:p>
            <a:fld id="{F98C5824-29FD-4FC1-BF42-98732F32A1CC}" type="slidenum">
              <a:rPr lang="en-US" altLang="en-US" smtClean="0"/>
              <a:pPr/>
              <a:t>34</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D5802AE-78B1-1A4C-B972-FB800DBEDCD6}"/>
              </a:ext>
            </a:extLst>
          </p:cNvPr>
          <p:cNvPicPr>
            <a:picLocks noChangeAspect="1"/>
          </p:cNvPicPr>
          <p:nvPr/>
        </p:nvPicPr>
        <p:blipFill>
          <a:blip r:embed="rId4"/>
          <a:stretch>
            <a:fillRect/>
          </a:stretch>
        </p:blipFill>
        <p:spPr>
          <a:xfrm>
            <a:off x="5346700" y="2115191"/>
            <a:ext cx="3225800" cy="584200"/>
          </a:xfrm>
          <a:prstGeom prst="rect">
            <a:avLst/>
          </a:prstGeom>
        </p:spPr>
      </p:pic>
      <p:pic>
        <p:nvPicPr>
          <p:cNvPr id="7" name="Picture 6">
            <a:extLst>
              <a:ext uri="{FF2B5EF4-FFF2-40B4-BE49-F238E27FC236}">
                <a16:creationId xmlns:a16="http://schemas.microsoft.com/office/drawing/2014/main" id="{297829C8-65B0-614D-8E1D-50A3796E6B58}"/>
              </a:ext>
            </a:extLst>
          </p:cNvPr>
          <p:cNvPicPr>
            <a:picLocks noChangeAspect="1"/>
          </p:cNvPicPr>
          <p:nvPr/>
        </p:nvPicPr>
        <p:blipFill>
          <a:blip r:embed="rId5"/>
          <a:stretch>
            <a:fillRect/>
          </a:stretch>
        </p:blipFill>
        <p:spPr>
          <a:xfrm>
            <a:off x="5346700" y="2845441"/>
            <a:ext cx="3340100" cy="584200"/>
          </a:xfrm>
          <a:prstGeom prst="rect">
            <a:avLst/>
          </a:prstGeom>
        </p:spPr>
      </p:pic>
      <p:pic>
        <p:nvPicPr>
          <p:cNvPr id="8" name="Picture 7">
            <a:extLst>
              <a:ext uri="{FF2B5EF4-FFF2-40B4-BE49-F238E27FC236}">
                <a16:creationId xmlns:a16="http://schemas.microsoft.com/office/drawing/2014/main" id="{DCED9F59-C367-934E-9186-43BE4F5CAF80}"/>
              </a:ext>
            </a:extLst>
          </p:cNvPr>
          <p:cNvPicPr>
            <a:picLocks noChangeAspect="1"/>
          </p:cNvPicPr>
          <p:nvPr/>
        </p:nvPicPr>
        <p:blipFill>
          <a:blip r:embed="rId6"/>
          <a:stretch>
            <a:fillRect/>
          </a:stretch>
        </p:blipFill>
        <p:spPr>
          <a:xfrm>
            <a:off x="571500" y="4920774"/>
            <a:ext cx="6911124" cy="993299"/>
          </a:xfrm>
          <a:prstGeom prst="rect">
            <a:avLst/>
          </a:prstGeom>
        </p:spPr>
      </p:pic>
    </p:spTree>
    <p:extLst>
      <p:ext uri="{BB962C8B-B14F-4D97-AF65-F5344CB8AC3E}">
        <p14:creationId xmlns:p14="http://schemas.microsoft.com/office/powerpoint/2010/main" val="3661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35</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253C525-FF79-9048-A33C-A88BB5EBDCE9}"/>
              </a:ext>
            </a:extLst>
          </p:cNvPr>
          <p:cNvPicPr>
            <a:picLocks noChangeAspect="1"/>
          </p:cNvPicPr>
          <p:nvPr/>
        </p:nvPicPr>
        <p:blipFill>
          <a:blip r:embed="rId3"/>
          <a:stretch>
            <a:fillRect/>
          </a:stretch>
        </p:blipFill>
        <p:spPr>
          <a:xfrm>
            <a:off x="0" y="0"/>
            <a:ext cx="9144000" cy="6108509"/>
          </a:xfrm>
          <a:prstGeom prst="rect">
            <a:avLst/>
          </a:prstGeom>
        </p:spPr>
      </p:pic>
    </p:spTree>
    <p:extLst>
      <p:ext uri="{BB962C8B-B14F-4D97-AF65-F5344CB8AC3E}">
        <p14:creationId xmlns:p14="http://schemas.microsoft.com/office/powerpoint/2010/main" val="1373648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274638"/>
            <a:ext cx="8229600" cy="1143000"/>
          </a:xfrm>
        </p:spPr>
        <p:txBody>
          <a:bodyPr/>
          <a:lstStyle/>
          <a:p>
            <a:br>
              <a:rPr lang="en-US" sz="2000" dirty="0"/>
            </a:br>
            <a:endParaRPr lang="en-US" sz="2000" dirty="0"/>
          </a:p>
        </p:txBody>
      </p:sp>
      <p:pic>
        <p:nvPicPr>
          <p:cNvPr id="9" name="Content Placeholder 8">
            <a:extLst>
              <a:ext uri="{FF2B5EF4-FFF2-40B4-BE49-F238E27FC236}">
                <a16:creationId xmlns:a16="http://schemas.microsoft.com/office/drawing/2014/main" id="{1921EF6C-317E-544F-85AF-6259CB672067}"/>
              </a:ext>
            </a:extLst>
          </p:cNvPr>
          <p:cNvPicPr>
            <a:picLocks noGrp="1" noChangeAspect="1"/>
          </p:cNvPicPr>
          <p:nvPr>
            <p:ph idx="1"/>
          </p:nvPr>
        </p:nvPicPr>
        <p:blipFill rotWithShape="1">
          <a:blip r:embed="rId2"/>
          <a:srcRect t="75258"/>
          <a:stretch/>
        </p:blipFill>
        <p:spPr>
          <a:xfrm>
            <a:off x="457200" y="3782047"/>
            <a:ext cx="8229600" cy="762001"/>
          </a:xfrm>
          <a:prstGeom prst="rect">
            <a:avLst/>
          </a:prstGeom>
        </p:spPr>
      </p:pic>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a:xfrm>
            <a:off x="6553200" y="6356350"/>
            <a:ext cx="2133600" cy="365125"/>
          </a:xfrm>
        </p:spPr>
        <p:txBody>
          <a:bodyPr/>
          <a:lstStyle/>
          <a:p>
            <a:fld id="{F98C5824-29FD-4FC1-BF42-98732F32A1CC}" type="slidenum">
              <a:rPr lang="en-US" altLang="en-US" smtClean="0"/>
              <a:pPr/>
              <a:t>36</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56C9B6FA-9E87-A84C-AA30-C5CBB97DA3CC}"/>
              </a:ext>
            </a:extLst>
          </p:cNvPr>
          <p:cNvPicPr>
            <a:picLocks noChangeAspect="1"/>
          </p:cNvPicPr>
          <p:nvPr/>
        </p:nvPicPr>
        <p:blipFill>
          <a:blip r:embed="rId4"/>
          <a:stretch>
            <a:fillRect/>
          </a:stretch>
        </p:blipFill>
        <p:spPr>
          <a:xfrm>
            <a:off x="756285" y="467761"/>
            <a:ext cx="7816215" cy="2324100"/>
          </a:xfrm>
          <a:prstGeom prst="rect">
            <a:avLst/>
          </a:prstGeom>
        </p:spPr>
      </p:pic>
    </p:spTree>
    <p:extLst>
      <p:ext uri="{BB962C8B-B14F-4D97-AF65-F5344CB8AC3E}">
        <p14:creationId xmlns:p14="http://schemas.microsoft.com/office/powerpoint/2010/main" val="2011245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Future Work</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r>
              <a:rPr lang="en-US" dirty="0"/>
              <a:t>Build a web interface</a:t>
            </a:r>
          </a:p>
          <a:p>
            <a:endParaRPr lang="en-US" dirty="0"/>
          </a:p>
          <a:p>
            <a:r>
              <a:rPr lang="en-US" dirty="0"/>
              <a:t>Add more algorithms</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37</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52725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References</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p:txBody>
          <a:bodyPr/>
          <a:lstStyle/>
          <a:p>
            <a:pPr marL="0" indent="0">
              <a:buNone/>
            </a:pPr>
            <a:r>
              <a:rPr lang="en-US" sz="2400" u="sng" dirty="0"/>
              <a:t>Dataset</a:t>
            </a:r>
            <a:endParaRPr lang="en-US" sz="2400" u="sng" dirty="0">
              <a:hlinkClick r:id="rId2"/>
            </a:endParaRPr>
          </a:p>
          <a:p>
            <a:pPr marL="0" indent="0">
              <a:buNone/>
            </a:pPr>
            <a:r>
              <a:rPr lang="en-US" sz="2400" dirty="0">
                <a:hlinkClick r:id="rId2"/>
              </a:rPr>
              <a:t>https://www.kaggle.com/mohansacharya/graduate-admissions</a:t>
            </a:r>
            <a:endParaRPr lang="en-US" sz="2400" dirty="0"/>
          </a:p>
          <a:p>
            <a:pPr marL="0" indent="0">
              <a:buNone/>
            </a:pPr>
            <a:endParaRPr lang="en-US" sz="2400" dirty="0"/>
          </a:p>
          <a:p>
            <a:pPr marL="0" indent="0">
              <a:buNone/>
            </a:pPr>
            <a:r>
              <a:rPr lang="en-US" sz="2400" dirty="0"/>
              <a:t>Mohan S Acharya, </a:t>
            </a:r>
            <a:r>
              <a:rPr lang="en-US" sz="2400" dirty="0" err="1"/>
              <a:t>Asfia</a:t>
            </a:r>
            <a:r>
              <a:rPr lang="en-US" sz="2400" dirty="0"/>
              <a:t> </a:t>
            </a:r>
            <a:r>
              <a:rPr lang="en-US" sz="2400" dirty="0" err="1"/>
              <a:t>Armaan</a:t>
            </a:r>
            <a:r>
              <a:rPr lang="en-US" sz="2400" dirty="0"/>
              <a:t>, </a:t>
            </a:r>
            <a:r>
              <a:rPr lang="en-US" sz="2400" dirty="0" err="1"/>
              <a:t>Aneeta</a:t>
            </a:r>
            <a:r>
              <a:rPr lang="en-US" sz="2400" dirty="0"/>
              <a:t> S Antony : </a:t>
            </a:r>
          </a:p>
          <a:p>
            <a:pPr marL="0" indent="0">
              <a:buNone/>
            </a:pPr>
            <a:r>
              <a:rPr lang="en-US" sz="2400" dirty="0"/>
              <a:t>A Comparison of Regression Models for Prediction of Graduate Admissions, IEEE International Conference on Computational Intelligence in Data Science 2019</a:t>
            </a:r>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38</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040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References</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283029" y="1600200"/>
            <a:ext cx="8610599" cy="4525963"/>
          </a:xfrm>
        </p:spPr>
        <p:txBody>
          <a:bodyPr/>
          <a:lstStyle/>
          <a:p>
            <a:pPr marL="0" indent="0">
              <a:buNone/>
            </a:pPr>
            <a:r>
              <a:rPr lang="en-US" sz="1400" dirty="0">
                <a:hlinkClick r:id="rId2"/>
              </a:rPr>
              <a:t>https://en.wikipedia.org/wiki/XGBoost</a:t>
            </a:r>
            <a:endParaRPr lang="en-US" sz="1400" dirty="0"/>
          </a:p>
          <a:p>
            <a:pPr marL="0" indent="0">
              <a:buNone/>
            </a:pPr>
            <a:endParaRPr lang="en-US" sz="1400" dirty="0">
              <a:hlinkClick r:id="" action="ppaction://noaction"/>
            </a:endParaRPr>
          </a:p>
          <a:p>
            <a:pPr marL="0" indent="0">
              <a:buNone/>
            </a:pPr>
            <a:r>
              <a:rPr lang="en-US" sz="1400" dirty="0">
                <a:hlinkClick r:id="" action="ppaction://noaction"/>
              </a:rPr>
              <a:t>https</a:t>
            </a:r>
            <a:r>
              <a:rPr lang="en-US" sz="1400" dirty="0">
                <a:hlinkClick r:id="rId3"/>
              </a:rPr>
              <a:t>://github.com/dmlc/xgboost/tree/master/demo#machine-learning-challenge-winning-solutions</a:t>
            </a:r>
            <a:endParaRPr lang="en-US" sz="1400" dirty="0"/>
          </a:p>
          <a:p>
            <a:pPr marL="0" lvl="0" indent="0">
              <a:buNone/>
            </a:pPr>
            <a:endParaRPr lang="en-US" sz="1400" dirty="0">
              <a:hlinkClick r:id="" action="ppaction://noaction"/>
            </a:endParaRPr>
          </a:p>
          <a:p>
            <a:pPr marL="0" lvl="0" indent="0">
              <a:buNone/>
            </a:pPr>
            <a:r>
              <a:rPr lang="en-US" sz="1400" dirty="0">
                <a:hlinkClick r:id="" action="ppaction://noaction"/>
              </a:rPr>
              <a:t>https</a:t>
            </a:r>
            <a:r>
              <a:rPr lang="en-US" sz="1400" dirty="0">
                <a:hlinkClick r:id="rId4"/>
              </a:rPr>
              <a:t>://en.wikipedia.org/wiki/Gradient_boosting</a:t>
            </a:r>
            <a:endParaRPr lang="en-US" sz="1400" dirty="0"/>
          </a:p>
          <a:p>
            <a:pPr marL="0" indent="0">
              <a:buNone/>
            </a:pPr>
            <a:endParaRPr lang="en-US" sz="1400" dirty="0"/>
          </a:p>
          <a:p>
            <a:pPr marL="0" indent="0">
              <a:buNone/>
            </a:pPr>
            <a:r>
              <a:rPr lang="en-US" sz="1400" dirty="0">
                <a:hlinkClick r:id="rId5"/>
              </a:rPr>
              <a:t>http://datascience.la/xgboost-workshop-and-meetup-talk-with-tianqi-chen/</a:t>
            </a:r>
            <a:endParaRPr lang="en-US" sz="1400" dirty="0"/>
          </a:p>
          <a:p>
            <a:pPr marL="0" indent="0">
              <a:buNone/>
            </a:pPr>
            <a:endParaRPr lang="en-US" sz="1400" dirty="0"/>
          </a:p>
          <a:p>
            <a:pPr marL="0" indent="0">
              <a:buNone/>
            </a:pPr>
            <a:r>
              <a:rPr lang="en-US" sz="1400" dirty="0">
                <a:hlinkClick r:id="rId6"/>
              </a:rPr>
              <a:t>https://machinelearningmastery.com/gentle-introduction-xgboost-applied-machine-learning/</a:t>
            </a:r>
            <a:endParaRPr lang="en-US" sz="1400" dirty="0"/>
          </a:p>
          <a:p>
            <a:pPr marL="0" indent="0">
              <a:buNone/>
            </a:pPr>
            <a:endParaRPr lang="en-US" sz="1400" dirty="0"/>
          </a:p>
          <a:p>
            <a:pPr marL="0" indent="0">
              <a:buNone/>
            </a:pPr>
            <a:r>
              <a:rPr lang="en-US" sz="1400" dirty="0">
                <a:hlinkClick r:id="rId7"/>
              </a:rPr>
              <a:t>https://www.analyticsvidhya.com/blog/2018/09/an-end-to-end-guide-to-understand-the-math-behind-xgboost/</a:t>
            </a:r>
            <a:endParaRPr lang="en-US" sz="1400" dirty="0"/>
          </a:p>
          <a:p>
            <a:pPr marL="0" indent="0">
              <a:buNone/>
            </a:pPr>
            <a:endParaRPr lang="en-US" sz="1400" dirty="0"/>
          </a:p>
          <a:p>
            <a:pPr marL="0" indent="0">
              <a:buNone/>
            </a:pPr>
            <a:r>
              <a:rPr lang="en-IN" sz="1400" dirty="0">
                <a:hlinkClick r:id="rId8"/>
              </a:rPr>
              <a:t>https://www.johndcook.com/negative_binomial.pdf</a:t>
            </a:r>
            <a:endParaRPr lang="en-IN" sz="1400" dirty="0"/>
          </a:p>
          <a:p>
            <a:pPr marL="0" indent="0">
              <a:buNone/>
            </a:pPr>
            <a:endParaRPr lang="en-US" sz="1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39</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88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Data Set</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600201"/>
            <a:ext cx="8229600" cy="4359274"/>
          </a:xfrm>
        </p:spPr>
        <p:txBody>
          <a:bodyPr/>
          <a:lstStyle/>
          <a:p>
            <a:pPr marL="0" indent="0">
              <a:buNone/>
            </a:pPr>
            <a:r>
              <a:rPr lang="en-US" sz="2400" dirty="0">
                <a:hlinkClick r:id="rId2"/>
              </a:rPr>
              <a:t>https://www.kaggle.com/mohansacharya/graduate-admissions</a:t>
            </a:r>
            <a:endParaRPr lang="en-US" sz="2400" dirty="0"/>
          </a:p>
          <a:p>
            <a:pPr marL="0" indent="0">
              <a:buNone/>
            </a:pPr>
            <a:endParaRPr lang="en-US" sz="2400" dirty="0"/>
          </a:p>
          <a:p>
            <a:pPr marL="0" indent="0">
              <a:buNone/>
            </a:pPr>
            <a:r>
              <a:rPr lang="en-US" sz="2400" dirty="0"/>
              <a:t>This dataset is created for prediction of Graduate Admissions</a:t>
            </a:r>
          </a:p>
          <a:p>
            <a:pPr marL="0" indent="0">
              <a:buNone/>
            </a:pPr>
            <a:r>
              <a:rPr lang="en-US" sz="2400" dirty="0"/>
              <a:t>Inspired by the UCLA Graduate Dataset</a:t>
            </a:r>
          </a:p>
          <a:p>
            <a:pPr marL="0" indent="0">
              <a:buNone/>
            </a:pPr>
            <a:endParaRPr lang="en-US" sz="2400" dirty="0"/>
          </a:p>
          <a:p>
            <a:pPr marL="0" indent="0">
              <a:buNone/>
            </a:pPr>
            <a:r>
              <a:rPr lang="en-US" sz="2400" dirty="0"/>
              <a:t>Mohan S Acharya, </a:t>
            </a:r>
            <a:r>
              <a:rPr lang="en-US" sz="2400" dirty="0" err="1"/>
              <a:t>Asfia</a:t>
            </a:r>
            <a:r>
              <a:rPr lang="en-US" sz="2400" dirty="0"/>
              <a:t> </a:t>
            </a:r>
            <a:r>
              <a:rPr lang="en-US" sz="2400" dirty="0" err="1"/>
              <a:t>Armaan</a:t>
            </a:r>
            <a:r>
              <a:rPr lang="en-US" sz="2400" dirty="0"/>
              <a:t>, </a:t>
            </a:r>
            <a:r>
              <a:rPr lang="en-US" sz="2400" dirty="0" err="1"/>
              <a:t>Aneeta</a:t>
            </a:r>
            <a:r>
              <a:rPr lang="en-US" sz="2400" dirty="0"/>
              <a:t> S Antony: </a:t>
            </a:r>
          </a:p>
          <a:p>
            <a:pPr marL="0" indent="0">
              <a:buNone/>
            </a:pPr>
            <a:r>
              <a:rPr lang="en-US" sz="2400" dirty="0"/>
              <a:t>A Comparison of Regression Models for Prediction of Graduate Admissions</a:t>
            </a:r>
          </a:p>
          <a:p>
            <a:pPr marL="0" indent="0">
              <a:buNone/>
            </a:pPr>
            <a:r>
              <a:rPr lang="en-US" sz="2400" dirty="0"/>
              <a:t>IEEE International Conference on Computational Intelligence in Data Science 2019</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4</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65182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4CBF61-AA0F-4974-8C4F-DAF447703D19}"/>
              </a:ext>
            </a:extLst>
          </p:cNvPr>
          <p:cNvSpPr>
            <a:spLocks noGrp="1"/>
          </p:cNvSpPr>
          <p:nvPr>
            <p:ph type="sldNum" sz="quarter" idx="12"/>
          </p:nvPr>
        </p:nvSpPr>
        <p:spPr/>
        <p:txBody>
          <a:bodyPr/>
          <a:lstStyle/>
          <a:p>
            <a:fld id="{F98C5824-29FD-4FC1-BF42-98732F32A1CC}" type="slidenum">
              <a:rPr lang="en-US" altLang="en-US" smtClean="0"/>
              <a:pPr/>
              <a:t>40</a:t>
            </a:fld>
            <a:endParaRPr lang="en-US" altLang="en-US"/>
          </a:p>
        </p:txBody>
      </p:sp>
      <p:sp>
        <p:nvSpPr>
          <p:cNvPr id="5" name="Rectangle 4">
            <a:extLst>
              <a:ext uri="{FF2B5EF4-FFF2-40B4-BE49-F238E27FC236}">
                <a16:creationId xmlns:a16="http://schemas.microsoft.com/office/drawing/2014/main" id="{75FC4ABA-D2C6-41E7-B64B-569FD7149CF1}"/>
              </a:ext>
            </a:extLst>
          </p:cNvPr>
          <p:cNvSpPr/>
          <p:nvPr/>
        </p:nvSpPr>
        <p:spPr>
          <a:xfrm>
            <a:off x="2633010" y="2967335"/>
            <a:ext cx="387798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Questions ?</a:t>
            </a:r>
          </a:p>
        </p:txBody>
      </p:sp>
      <p:sp>
        <p:nvSpPr>
          <p:cNvPr id="6" name="Rectangle 5">
            <a:extLst>
              <a:ext uri="{FF2B5EF4-FFF2-40B4-BE49-F238E27FC236}">
                <a16:creationId xmlns:a16="http://schemas.microsoft.com/office/drawing/2014/main" id="{4E34D381-EC38-4861-AFA3-367D906272B3}"/>
              </a:ext>
            </a:extLst>
          </p:cNvPr>
          <p:cNvSpPr/>
          <p:nvPr/>
        </p:nvSpPr>
        <p:spPr>
          <a:xfrm>
            <a:off x="2633010" y="1876843"/>
            <a:ext cx="360868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pic>
        <p:nvPicPr>
          <p:cNvPr id="7" name="Picture 6">
            <a:extLst>
              <a:ext uri="{FF2B5EF4-FFF2-40B4-BE49-F238E27FC236}">
                <a16:creationId xmlns:a16="http://schemas.microsoft.com/office/drawing/2014/main" id="{49506514-902C-4D4B-911F-FB9B77EFB9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3703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p:txBody>
          <a:bodyPr/>
          <a:lstStyle/>
          <a:p>
            <a:r>
              <a:rPr lang="en-US" dirty="0"/>
              <a:t>Data Set</a:t>
            </a:r>
            <a:endParaRPr lang="en-US" sz="2000" dirty="0"/>
          </a:p>
        </p:txBody>
      </p:sp>
      <p:sp>
        <p:nvSpPr>
          <p:cNvPr id="3" name="Content Placeholder 2">
            <a:extLst>
              <a:ext uri="{FF2B5EF4-FFF2-40B4-BE49-F238E27FC236}">
                <a16:creationId xmlns:a16="http://schemas.microsoft.com/office/drawing/2014/main" id="{EDE12218-4C99-4E0D-8B33-415C7AAB12FC}"/>
              </a:ext>
            </a:extLst>
          </p:cNvPr>
          <p:cNvSpPr>
            <a:spLocks noGrp="1"/>
          </p:cNvSpPr>
          <p:nvPr>
            <p:ph idx="1"/>
          </p:nvPr>
        </p:nvSpPr>
        <p:spPr>
          <a:xfrm>
            <a:off x="457200" y="1233182"/>
            <a:ext cx="8229600" cy="4726293"/>
          </a:xfrm>
        </p:spPr>
        <p:txBody>
          <a:bodyPr/>
          <a:lstStyle/>
          <a:p>
            <a:pPr marL="0" indent="0">
              <a:buNone/>
            </a:pPr>
            <a:r>
              <a:rPr lang="en-US" sz="2200" dirty="0"/>
              <a:t>The dataset contains several parameters which are considered important during the application for Masters Programs.</a:t>
            </a:r>
          </a:p>
          <a:p>
            <a:pPr marL="0" indent="0">
              <a:buNone/>
            </a:pPr>
            <a:endParaRPr lang="en-US" sz="2200" dirty="0"/>
          </a:p>
          <a:p>
            <a:pPr marL="0" indent="0">
              <a:buNone/>
            </a:pPr>
            <a:r>
              <a:rPr lang="en-US" sz="2200" dirty="0"/>
              <a:t>The parameters included are: </a:t>
            </a:r>
          </a:p>
          <a:p>
            <a:pPr marL="0" indent="0">
              <a:buNone/>
            </a:pPr>
            <a:r>
              <a:rPr lang="en-US" sz="2200" dirty="0"/>
              <a:t>1. GRE Scores ( out of 340 ) </a:t>
            </a:r>
          </a:p>
          <a:p>
            <a:pPr marL="0" indent="0">
              <a:buNone/>
            </a:pPr>
            <a:r>
              <a:rPr lang="en-US" sz="2200" dirty="0"/>
              <a:t>2. TOEFL Scores ( out of 120 ) Test of English as a Foreign Language</a:t>
            </a:r>
          </a:p>
          <a:p>
            <a:pPr marL="0" indent="0">
              <a:buNone/>
            </a:pPr>
            <a:r>
              <a:rPr lang="en-US" sz="2200" dirty="0"/>
              <a:t>3. University Rating ( out of 5 ) </a:t>
            </a:r>
          </a:p>
          <a:p>
            <a:pPr marL="0" indent="0">
              <a:buNone/>
            </a:pPr>
            <a:r>
              <a:rPr lang="en-US" sz="2200" dirty="0"/>
              <a:t>4. Statement of Purpose and Letter of Recommendation Strength ( out of 5 ) </a:t>
            </a:r>
          </a:p>
          <a:p>
            <a:pPr marL="0" indent="0">
              <a:buNone/>
            </a:pPr>
            <a:r>
              <a:rPr lang="en-US" sz="2200" dirty="0"/>
              <a:t>5. Undergraduate GPA ( out of 10 ) </a:t>
            </a:r>
          </a:p>
          <a:p>
            <a:pPr marL="0" indent="0">
              <a:buNone/>
            </a:pPr>
            <a:r>
              <a:rPr lang="en-US" sz="2200" dirty="0"/>
              <a:t>6. Research Experience ( either 0 or 1 ) </a:t>
            </a:r>
          </a:p>
          <a:p>
            <a:pPr marL="0" indent="0">
              <a:buNone/>
            </a:pPr>
            <a:r>
              <a:rPr lang="en-US" sz="2200" dirty="0"/>
              <a:t>7. Chance of Admit ( ranging from 0 to 1 )</a:t>
            </a:r>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5</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7827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13381"/>
            <a:ext cx="8229600" cy="1143000"/>
          </a:xfrm>
        </p:spPr>
        <p:txBody>
          <a:bodyPr/>
          <a:lstStyle/>
          <a:p>
            <a:r>
              <a:rPr lang="en-US" dirty="0"/>
              <a:t>Exploratory Data Analysis</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6</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a:extLst>
              <a:ext uri="{FF2B5EF4-FFF2-40B4-BE49-F238E27FC236}">
                <a16:creationId xmlns:a16="http://schemas.microsoft.com/office/drawing/2014/main" id="{54402D6F-916D-4C48-B871-7A56AB195637}"/>
              </a:ext>
            </a:extLst>
          </p:cNvPr>
          <p:cNvPicPr>
            <a:picLocks noChangeAspect="1"/>
          </p:cNvPicPr>
          <p:nvPr/>
        </p:nvPicPr>
        <p:blipFill>
          <a:blip r:embed="rId3"/>
          <a:stretch>
            <a:fillRect/>
          </a:stretch>
        </p:blipFill>
        <p:spPr>
          <a:xfrm>
            <a:off x="1514475" y="1156381"/>
            <a:ext cx="6105525" cy="4562475"/>
          </a:xfrm>
          <a:prstGeom prst="rect">
            <a:avLst/>
          </a:prstGeom>
        </p:spPr>
      </p:pic>
    </p:spTree>
    <p:extLst>
      <p:ext uri="{BB962C8B-B14F-4D97-AF65-F5344CB8AC3E}">
        <p14:creationId xmlns:p14="http://schemas.microsoft.com/office/powerpoint/2010/main" val="781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13381"/>
            <a:ext cx="8229600" cy="1143000"/>
          </a:xfrm>
        </p:spPr>
        <p:txBody>
          <a:bodyPr/>
          <a:lstStyle/>
          <a:p>
            <a:r>
              <a:rPr lang="en-US" dirty="0"/>
              <a:t>Exploratory Data Analysis</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7</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9C945799-EFF7-4EFA-96EF-3B9A56F4BF82}"/>
              </a:ext>
            </a:extLst>
          </p:cNvPr>
          <p:cNvPicPr>
            <a:picLocks noChangeAspect="1"/>
          </p:cNvPicPr>
          <p:nvPr/>
        </p:nvPicPr>
        <p:blipFill>
          <a:blip r:embed="rId3"/>
          <a:stretch>
            <a:fillRect/>
          </a:stretch>
        </p:blipFill>
        <p:spPr>
          <a:xfrm>
            <a:off x="2157412" y="1776412"/>
            <a:ext cx="4829175" cy="3305175"/>
          </a:xfrm>
          <a:prstGeom prst="rect">
            <a:avLst/>
          </a:prstGeom>
        </p:spPr>
      </p:pic>
    </p:spTree>
    <p:extLst>
      <p:ext uri="{BB962C8B-B14F-4D97-AF65-F5344CB8AC3E}">
        <p14:creationId xmlns:p14="http://schemas.microsoft.com/office/powerpoint/2010/main" val="231264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FAD4-694D-4AF2-ADBA-10613B2947C1}"/>
              </a:ext>
            </a:extLst>
          </p:cNvPr>
          <p:cNvSpPr>
            <a:spLocks noGrp="1"/>
          </p:cNvSpPr>
          <p:nvPr>
            <p:ph type="title"/>
          </p:nvPr>
        </p:nvSpPr>
        <p:spPr>
          <a:xfrm>
            <a:off x="457200" y="13381"/>
            <a:ext cx="8229600" cy="1143000"/>
          </a:xfrm>
        </p:spPr>
        <p:txBody>
          <a:bodyPr/>
          <a:lstStyle/>
          <a:p>
            <a:r>
              <a:rPr lang="en-US" dirty="0"/>
              <a:t>Exploratory Data Analysis</a:t>
            </a:r>
            <a:endParaRPr lang="en-US" sz="2000" dirty="0"/>
          </a:p>
        </p:txBody>
      </p:sp>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8</a:t>
            </a:fld>
            <a:endParaRPr lang="en-US" altLang="en-US" dirty="0"/>
          </a:p>
        </p:txBody>
      </p:sp>
      <p:pic>
        <p:nvPicPr>
          <p:cNvPr id="5" name="Picture 6">
            <a:extLst>
              <a:ext uri="{FF2B5EF4-FFF2-40B4-BE49-F238E27FC236}">
                <a16:creationId xmlns:a16="http://schemas.microsoft.com/office/drawing/2014/main" id="{2B68022F-9B55-4B99-9A2A-CD44A8A2D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5525"/>
            <a:ext cx="91535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a:extLst>
              <a:ext uri="{FF2B5EF4-FFF2-40B4-BE49-F238E27FC236}">
                <a16:creationId xmlns:a16="http://schemas.microsoft.com/office/drawing/2014/main" id="{98C8AF94-567D-4834-B727-D76EA5ADC240}"/>
              </a:ext>
            </a:extLst>
          </p:cNvPr>
          <p:cNvPicPr>
            <a:picLocks noChangeAspect="1"/>
          </p:cNvPicPr>
          <p:nvPr/>
        </p:nvPicPr>
        <p:blipFill>
          <a:blip r:embed="rId3"/>
          <a:stretch>
            <a:fillRect/>
          </a:stretch>
        </p:blipFill>
        <p:spPr>
          <a:xfrm>
            <a:off x="2157412" y="1771650"/>
            <a:ext cx="4829175" cy="3314700"/>
          </a:xfrm>
          <a:prstGeom prst="rect">
            <a:avLst/>
          </a:prstGeom>
        </p:spPr>
      </p:pic>
    </p:spTree>
    <p:extLst>
      <p:ext uri="{BB962C8B-B14F-4D97-AF65-F5344CB8AC3E}">
        <p14:creationId xmlns:p14="http://schemas.microsoft.com/office/powerpoint/2010/main" val="101326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89CB20-3A3B-44ED-8B04-6BF1BFB87DC0}"/>
              </a:ext>
            </a:extLst>
          </p:cNvPr>
          <p:cNvPicPr>
            <a:picLocks noChangeAspect="1"/>
          </p:cNvPicPr>
          <p:nvPr/>
        </p:nvPicPr>
        <p:blipFill>
          <a:blip r:embed="rId2"/>
          <a:stretch>
            <a:fillRect/>
          </a:stretch>
        </p:blipFill>
        <p:spPr>
          <a:xfrm>
            <a:off x="1108363" y="0"/>
            <a:ext cx="6927273" cy="6858000"/>
          </a:xfrm>
          <a:prstGeom prst="rect">
            <a:avLst/>
          </a:prstGeom>
        </p:spPr>
      </p:pic>
      <p:sp>
        <p:nvSpPr>
          <p:cNvPr id="4" name="Slide Number Placeholder 3">
            <a:extLst>
              <a:ext uri="{FF2B5EF4-FFF2-40B4-BE49-F238E27FC236}">
                <a16:creationId xmlns:a16="http://schemas.microsoft.com/office/drawing/2014/main" id="{69CBFF19-66E5-4059-B8F3-A3953C87A226}"/>
              </a:ext>
            </a:extLst>
          </p:cNvPr>
          <p:cNvSpPr>
            <a:spLocks noGrp="1"/>
          </p:cNvSpPr>
          <p:nvPr>
            <p:ph type="sldNum" sz="quarter" idx="12"/>
          </p:nvPr>
        </p:nvSpPr>
        <p:spPr/>
        <p:txBody>
          <a:bodyPr/>
          <a:lstStyle/>
          <a:p>
            <a:fld id="{F98C5824-29FD-4FC1-BF42-98732F32A1CC}" type="slidenum">
              <a:rPr lang="en-US" altLang="en-US" smtClean="0"/>
              <a:pPr/>
              <a:t>9</a:t>
            </a:fld>
            <a:endParaRPr lang="en-US" altLang="en-US" dirty="0"/>
          </a:p>
        </p:txBody>
      </p:sp>
    </p:spTree>
    <p:extLst>
      <p:ext uri="{BB962C8B-B14F-4D97-AF65-F5344CB8AC3E}">
        <p14:creationId xmlns:p14="http://schemas.microsoft.com/office/powerpoint/2010/main" val="2876838123"/>
      </p:ext>
    </p:extLst>
  </p:cSld>
  <p:clrMapOvr>
    <a:masterClrMapping/>
  </p:clrMapOvr>
</p:sld>
</file>

<file path=ppt/theme/theme1.xml><?xml version="1.0" encoding="utf-8"?>
<a:theme xmlns:a="http://schemas.openxmlformats.org/drawingml/2006/main" name="fulltemplate_cur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kuline_distinction</Template>
  <TotalTime>2671</TotalTime>
  <Words>1194</Words>
  <Application>Microsoft Macintosh PowerPoint</Application>
  <PresentationFormat>On-screen Show (4:3)</PresentationFormat>
  <Paragraphs>214</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fulltemplate_curve</vt:lpstr>
      <vt:lpstr>Graduate Admissions Semester project for EECS 738 Guided by Dr. Martin Kuehnhausen</vt:lpstr>
      <vt:lpstr>Roadmap</vt:lpstr>
      <vt:lpstr>Problem Statement</vt:lpstr>
      <vt:lpstr>Data Set</vt:lpstr>
      <vt:lpstr>Data Set</vt:lpstr>
      <vt:lpstr>Exploratory Data Analysis</vt:lpstr>
      <vt:lpstr>Exploratory Data Analysis</vt:lpstr>
      <vt:lpstr>Exploratory Data Analysis</vt:lpstr>
      <vt:lpstr>PowerPoint Presentation</vt:lpstr>
      <vt:lpstr>Exploratory Data Analysis</vt:lpstr>
      <vt:lpstr>Random Forest Regressor</vt:lpstr>
      <vt:lpstr>PowerPoint Presentation</vt:lpstr>
      <vt:lpstr>XGBoost</vt:lpstr>
      <vt:lpstr>Boosting</vt:lpstr>
      <vt:lpstr>Gradient Boosting</vt:lpstr>
      <vt:lpstr>XGBoost</vt:lpstr>
      <vt:lpstr>Gradient Boosting</vt:lpstr>
      <vt:lpstr>PowerPoint Presentation</vt:lpstr>
      <vt:lpstr>Neural Network</vt:lpstr>
      <vt:lpstr>PowerPoint Presentation</vt:lpstr>
      <vt:lpstr>PowerPoint Presentation</vt:lpstr>
      <vt:lpstr>Multivariate Linear Regression</vt:lpstr>
      <vt:lpstr>Multivariate Linear Regression</vt:lpstr>
      <vt:lpstr>PowerPoint Presentation</vt:lpstr>
      <vt:lpstr>Ridge Regression</vt:lpstr>
      <vt:lpstr>Multicollinearity</vt:lpstr>
      <vt:lpstr>Detection of Multicollinearity</vt:lpstr>
      <vt:lpstr>Correlation Matrix</vt:lpstr>
      <vt:lpstr>Detection of Multicollinearity</vt:lpstr>
      <vt:lpstr>Scatter plots</vt:lpstr>
      <vt:lpstr>Detection of Multicollinearity</vt:lpstr>
      <vt:lpstr>Detection of Multicollinearity</vt:lpstr>
      <vt:lpstr>Negative Binomial Regression</vt:lpstr>
      <vt:lpstr>Negative Binomial Regression</vt:lpstr>
      <vt:lpstr>PowerPoint Presentation</vt:lpstr>
      <vt:lpstr> </vt:lpstr>
      <vt:lpstr>Future Work</vt:lpstr>
      <vt:lpstr>References</vt:lpstr>
      <vt:lpstr>References</vt:lpstr>
      <vt:lpstr>PowerPoint Presentation</vt:lpstr>
    </vt:vector>
  </TitlesOfParts>
  <Company>University of Kansas - 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Nishil Parmar</dc:creator>
  <cp:lastModifiedBy>Kunal Karnik</cp:lastModifiedBy>
  <cp:revision>457</cp:revision>
  <dcterms:created xsi:type="dcterms:W3CDTF">2016-04-30T11:09:58Z</dcterms:created>
  <dcterms:modified xsi:type="dcterms:W3CDTF">2019-05-14T01:05:04Z</dcterms:modified>
</cp:coreProperties>
</file>