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05" r:id="rId5"/>
    <p:sldId id="296" r:id="rId6"/>
    <p:sldId id="306" r:id="rId7"/>
    <p:sldId id="317" r:id="rId8"/>
    <p:sldId id="318" r:id="rId9"/>
    <p:sldId id="320" r:id="rId10"/>
    <p:sldId id="313" r:id="rId11"/>
    <p:sldId id="323" r:id="rId12"/>
    <p:sldId id="324" r:id="rId13"/>
    <p:sldId id="322" r:id="rId14"/>
    <p:sldId id="325" r:id="rId15"/>
    <p:sldId id="328" r:id="rId16"/>
    <p:sldId id="329" r:id="rId17"/>
    <p:sldId id="316" r:id="rId18"/>
    <p:sldId id="310" r:id="rId19"/>
    <p:sldId id="326" r:id="rId20"/>
    <p:sldId id="3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an kumar" userId="65d3cd85f6ca8000" providerId="LiveId" clId="{94233819-C8B9-49CB-81A8-ADD31FCDB8E3}"/>
    <pc:docChg chg="modSld">
      <pc:chgData name="lakshman kumar" userId="65d3cd85f6ca8000" providerId="LiveId" clId="{94233819-C8B9-49CB-81A8-ADD31FCDB8E3}" dt="2024-03-16T15:18:04.936" v="2" actId="2711"/>
      <pc:docMkLst>
        <pc:docMk/>
      </pc:docMkLst>
      <pc:sldChg chg="modSp mod">
        <pc:chgData name="lakshman kumar" userId="65d3cd85f6ca8000" providerId="LiveId" clId="{94233819-C8B9-49CB-81A8-ADD31FCDB8E3}" dt="2024-03-16T15:18:04.936" v="2" actId="2711"/>
        <pc:sldMkLst>
          <pc:docMk/>
          <pc:sldMk cId="4166680897" sldId="329"/>
        </pc:sldMkLst>
        <pc:spChg chg="mod">
          <ac:chgData name="lakshman kumar" userId="65d3cd85f6ca8000" providerId="LiveId" clId="{94233819-C8B9-49CB-81A8-ADD31FCDB8E3}" dt="2024-03-16T15:18:04.936" v="2" actId="2711"/>
          <ac:spMkLst>
            <pc:docMk/>
            <pc:sldMk cId="4166680897" sldId="329"/>
            <ac:spMk id="3" creationId="{89EF8A26-1696-8A8D-08B0-4DAFF6FD5F6B}"/>
          </ac:spMkLst>
        </pc:spChg>
        <pc:spChg chg="mod">
          <ac:chgData name="lakshman kumar" userId="65d3cd85f6ca8000" providerId="LiveId" clId="{94233819-C8B9-49CB-81A8-ADD31FCDB8E3}" dt="2024-03-16T15:17:51.298" v="1" actId="113"/>
          <ac:spMkLst>
            <pc:docMk/>
            <pc:sldMk cId="4166680897" sldId="329"/>
            <ac:spMk id="6" creationId="{81F28303-D373-D605-59A1-DFF03691986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3/16/2024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Smart Dustbin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9B33-70CF-0CAF-CC4F-5CF2638736E2}"/>
              </a:ext>
            </a:extLst>
          </p:cNvPr>
          <p:cNvSpPr>
            <a:spLocks noGrp="1"/>
          </p:cNvSpPr>
          <p:nvPr>
            <p:ph type="title"/>
          </p:nvPr>
        </p:nvSpPr>
        <p:spPr/>
        <p:txBody>
          <a:bodyPr/>
          <a:lstStyle/>
          <a:p>
            <a:r>
              <a:rPr lang="en-US" dirty="0"/>
              <a:t>Block Diagram</a:t>
            </a:r>
            <a:endParaRPr lang="en-IN" dirty="0"/>
          </a:p>
        </p:txBody>
      </p:sp>
      <p:pic>
        <p:nvPicPr>
          <p:cNvPr id="7" name="Content Placeholder 6">
            <a:extLst>
              <a:ext uri="{FF2B5EF4-FFF2-40B4-BE49-F238E27FC236}">
                <a16:creationId xmlns:a16="http://schemas.microsoft.com/office/drawing/2014/main" id="{E34688A9-8E3E-BF12-F1D8-F06412B1849F}"/>
              </a:ext>
            </a:extLst>
          </p:cNvPr>
          <p:cNvPicPr>
            <a:picLocks noGrp="1" noChangeAspect="1"/>
          </p:cNvPicPr>
          <p:nvPr>
            <p:ph idx="1"/>
          </p:nvPr>
        </p:nvPicPr>
        <p:blipFill>
          <a:blip r:embed="rId2"/>
          <a:stretch>
            <a:fillRect/>
          </a:stretch>
        </p:blipFill>
        <p:spPr>
          <a:xfrm>
            <a:off x="838200" y="2780521"/>
            <a:ext cx="10515600" cy="3940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a:extLst>
              <a:ext uri="{FF2B5EF4-FFF2-40B4-BE49-F238E27FC236}">
                <a16:creationId xmlns:a16="http://schemas.microsoft.com/office/drawing/2014/main" id="{65667E81-97DF-A49F-7C3A-1C558B406B4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05E72BD-9C16-CD03-C954-48E9A255CEBC}"/>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35758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67FB50-C3C0-F31E-3BB6-C0BD87F4EC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FD97FE-A897-7F91-C59E-E548AD8DCCE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C2E35A6E-9673-25AC-DBAB-B222DBF2E186}"/>
              </a:ext>
            </a:extLst>
          </p:cNvPr>
          <p:cNvPicPr>
            <a:picLocks noChangeAspect="1"/>
          </p:cNvPicPr>
          <p:nvPr/>
        </p:nvPicPr>
        <p:blipFill>
          <a:blip r:embed="rId2"/>
          <a:stretch>
            <a:fillRect/>
          </a:stretch>
        </p:blipFill>
        <p:spPr>
          <a:xfrm>
            <a:off x="104192" y="58607"/>
            <a:ext cx="12087808" cy="6799393"/>
          </a:xfrm>
          <a:prstGeom prst="rect">
            <a:avLst/>
          </a:prstGeom>
        </p:spPr>
      </p:pic>
    </p:spTree>
    <p:extLst>
      <p:ext uri="{BB962C8B-B14F-4D97-AF65-F5344CB8AC3E}">
        <p14:creationId xmlns:p14="http://schemas.microsoft.com/office/powerpoint/2010/main" val="376802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0B4D-79F1-44B4-AFF3-001993E6F56A}"/>
              </a:ext>
            </a:extLst>
          </p:cNvPr>
          <p:cNvSpPr>
            <a:spLocks noGrp="1"/>
          </p:cNvSpPr>
          <p:nvPr>
            <p:ph type="title"/>
          </p:nvPr>
        </p:nvSpPr>
        <p:spPr/>
        <p:txBody>
          <a:bodyPr/>
          <a:lstStyle/>
          <a:p>
            <a:r>
              <a:rPr lang="en-US" dirty="0"/>
              <a:t>Code </a:t>
            </a:r>
            <a:endParaRPr lang="en-IN" dirty="0"/>
          </a:p>
        </p:txBody>
      </p:sp>
      <p:sp>
        <p:nvSpPr>
          <p:cNvPr id="3" name="Footer Placeholder 2">
            <a:extLst>
              <a:ext uri="{FF2B5EF4-FFF2-40B4-BE49-F238E27FC236}">
                <a16:creationId xmlns:a16="http://schemas.microsoft.com/office/drawing/2014/main" id="{A6C00DA1-B22E-226A-D527-04EAF43FAA1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9D3FDDD-5376-EC1C-89A2-9EC012A4CABD}"/>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5" name="TextBox 4">
            <a:extLst>
              <a:ext uri="{FF2B5EF4-FFF2-40B4-BE49-F238E27FC236}">
                <a16:creationId xmlns:a16="http://schemas.microsoft.com/office/drawing/2014/main" id="{8C7A6400-7188-1403-3133-552824AB54AD}"/>
              </a:ext>
            </a:extLst>
          </p:cNvPr>
          <p:cNvSpPr txBox="1"/>
          <p:nvPr/>
        </p:nvSpPr>
        <p:spPr>
          <a:xfrm>
            <a:off x="1054359" y="2901820"/>
            <a:ext cx="10543592" cy="304698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#include &lt;</a:t>
            </a:r>
            <a:r>
              <a:rPr lang="en-US" sz="1600" dirty="0" err="1">
                <a:latin typeface="Calibri" panose="020F0502020204030204" pitchFamily="34" charset="0"/>
                <a:ea typeface="Calibri" panose="020F0502020204030204" pitchFamily="34" charset="0"/>
                <a:cs typeface="Calibri" panose="020F0502020204030204" pitchFamily="34" charset="0"/>
              </a:rPr>
              <a:t>Servo.h</a:t>
            </a:r>
            <a:r>
              <a:rPr lang="en-US" sz="1600" dirty="0">
                <a:latin typeface="Calibri" panose="020F0502020204030204" pitchFamily="34" charset="0"/>
                <a:ea typeface="Calibri" panose="020F0502020204030204" pitchFamily="34" charset="0"/>
                <a:cs typeface="Calibri" panose="020F0502020204030204" pitchFamily="34" charset="0"/>
              </a:rPr>
              <a:t>&gt;</a:t>
            </a:r>
          </a:p>
          <a:p>
            <a:r>
              <a:rPr lang="en-US" sz="1600" dirty="0">
                <a:latin typeface="Calibri" panose="020F0502020204030204" pitchFamily="34" charset="0"/>
                <a:ea typeface="Calibri" panose="020F0502020204030204" pitchFamily="34" charset="0"/>
                <a:cs typeface="Calibri" panose="020F0502020204030204" pitchFamily="34" charset="0"/>
              </a:rPr>
              <a:t>Servo servo1;</a:t>
            </a:r>
          </a:p>
          <a:p>
            <a:r>
              <a:rPr lang="en-US" sz="1600" dirty="0">
                <a:latin typeface="Calibri" panose="020F0502020204030204" pitchFamily="34" charset="0"/>
                <a:ea typeface="Calibri" panose="020F0502020204030204" pitchFamily="34" charset="0"/>
                <a:cs typeface="Calibri" panose="020F0502020204030204" pitchFamily="34" charset="0"/>
              </a:rPr>
              <a:t>const int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trigPin</a:t>
            </a:r>
            <a:r>
              <a:rPr lang="en-US" sz="1600" dirty="0">
                <a:latin typeface="Calibri" panose="020F0502020204030204" pitchFamily="34" charset="0"/>
                <a:ea typeface="Calibri" panose="020F0502020204030204" pitchFamily="34" charset="0"/>
                <a:cs typeface="Calibri" panose="020F0502020204030204" pitchFamily="34" charset="0"/>
              </a:rPr>
              <a:t> = 12;</a:t>
            </a:r>
          </a:p>
          <a:p>
            <a:r>
              <a:rPr lang="en-US" sz="1600" dirty="0">
                <a:latin typeface="Calibri" panose="020F0502020204030204" pitchFamily="34" charset="0"/>
                <a:ea typeface="Calibri" panose="020F0502020204030204" pitchFamily="34" charset="0"/>
                <a:cs typeface="Calibri" panose="020F0502020204030204" pitchFamily="34" charset="0"/>
              </a:rPr>
              <a:t>const int </a:t>
            </a:r>
            <a:r>
              <a:rPr lang="en-US" sz="1600" dirty="0" err="1">
                <a:latin typeface="Calibri" panose="020F0502020204030204" pitchFamily="34" charset="0"/>
                <a:ea typeface="Calibri" panose="020F0502020204030204" pitchFamily="34" charset="0"/>
                <a:cs typeface="Calibri" panose="020F0502020204030204" pitchFamily="34" charset="0"/>
              </a:rPr>
              <a:t>echoPin</a:t>
            </a:r>
            <a:r>
              <a:rPr lang="en-US" sz="1600" dirty="0">
                <a:latin typeface="Calibri" panose="020F0502020204030204" pitchFamily="34" charset="0"/>
                <a:ea typeface="Calibri" panose="020F0502020204030204" pitchFamily="34" charset="0"/>
                <a:cs typeface="Calibri" panose="020F0502020204030204" pitchFamily="34" charset="0"/>
              </a:rPr>
              <a:t> = 11;l</a:t>
            </a:r>
          </a:p>
          <a:p>
            <a:r>
              <a:rPr lang="en-US" sz="1600" dirty="0">
                <a:latin typeface="Calibri" panose="020F0502020204030204" pitchFamily="34" charset="0"/>
                <a:ea typeface="Calibri" panose="020F0502020204030204" pitchFamily="34" charset="0"/>
                <a:cs typeface="Calibri" panose="020F0502020204030204" pitchFamily="34" charset="0"/>
              </a:rPr>
              <a:t>long duration;</a:t>
            </a:r>
          </a:p>
          <a:p>
            <a:r>
              <a:rPr lang="en-US" sz="1600" dirty="0">
                <a:latin typeface="Calibri" panose="020F0502020204030204" pitchFamily="34" charset="0"/>
                <a:ea typeface="Calibri" panose="020F0502020204030204" pitchFamily="34" charset="0"/>
                <a:cs typeface="Calibri" panose="020F0502020204030204" pitchFamily="34" charset="0"/>
              </a:rPr>
              <a:t>int distance=0;</a:t>
            </a:r>
          </a:p>
          <a:p>
            <a:r>
              <a:rPr lang="en-US" sz="1600" dirty="0">
                <a:latin typeface="Calibri" panose="020F0502020204030204" pitchFamily="34" charset="0"/>
                <a:ea typeface="Calibri" panose="020F0502020204030204" pitchFamily="34" charset="0"/>
                <a:cs typeface="Calibri" panose="020F0502020204030204" pitchFamily="34" charset="0"/>
              </a:rPr>
              <a:t>int </a:t>
            </a:r>
            <a:r>
              <a:rPr lang="en-US" sz="1600" dirty="0" err="1">
                <a:latin typeface="Calibri" panose="020F0502020204030204" pitchFamily="34" charset="0"/>
                <a:ea typeface="Calibri" panose="020F0502020204030204" pitchFamily="34" charset="0"/>
                <a:cs typeface="Calibri" panose="020F0502020204030204" pitchFamily="34" charset="0"/>
              </a:rPr>
              <a:t>potPin</a:t>
            </a:r>
            <a:r>
              <a:rPr lang="en-US" sz="1600" dirty="0">
                <a:latin typeface="Calibri" panose="020F0502020204030204" pitchFamily="34" charset="0"/>
                <a:ea typeface="Calibri" panose="020F0502020204030204" pitchFamily="34" charset="0"/>
                <a:cs typeface="Calibri" panose="020F0502020204030204" pitchFamily="34" charset="0"/>
              </a:rPr>
              <a:t> = A0;</a:t>
            </a:r>
          </a:p>
          <a:p>
            <a:r>
              <a:rPr lang="en-US" sz="1600" dirty="0">
                <a:latin typeface="Calibri" panose="020F0502020204030204" pitchFamily="34" charset="0"/>
                <a:ea typeface="Calibri" panose="020F0502020204030204" pitchFamily="34" charset="0"/>
                <a:cs typeface="Calibri" panose="020F0502020204030204" pitchFamily="34" charset="0"/>
              </a:rPr>
              <a:t> //input </a:t>
            </a:r>
            <a:r>
              <a:rPr lang="en-US" sz="1600" dirty="0" err="1">
                <a:latin typeface="Calibri" panose="020F0502020204030204" pitchFamily="34" charset="0"/>
                <a:ea typeface="Calibri" panose="020F0502020204030204" pitchFamily="34" charset="0"/>
                <a:cs typeface="Calibri" panose="020F0502020204030204" pitchFamily="34" charset="0"/>
              </a:rPr>
              <a:t>pinint</a:t>
            </a:r>
            <a:r>
              <a:rPr lang="en-US" sz="1600" dirty="0">
                <a:latin typeface="Calibri" panose="020F0502020204030204" pitchFamily="34" charset="0"/>
                <a:ea typeface="Calibri" panose="020F0502020204030204" pitchFamily="34" charset="0"/>
                <a:cs typeface="Calibri" panose="020F0502020204030204" pitchFamily="34" charset="0"/>
              </a:rPr>
              <a:t> soil=0;</a:t>
            </a:r>
          </a:p>
          <a:p>
            <a:r>
              <a:rPr lang="en-US" sz="1600" dirty="0">
                <a:latin typeface="Calibri" panose="020F0502020204030204" pitchFamily="34" charset="0"/>
                <a:ea typeface="Calibri" panose="020F0502020204030204" pitchFamily="34" charset="0"/>
                <a:cs typeface="Calibri" panose="020F0502020204030204" pitchFamily="34" charset="0"/>
              </a:rPr>
              <a:t>int </a:t>
            </a:r>
            <a:r>
              <a:rPr lang="en-US" sz="1600" dirty="0" err="1">
                <a:latin typeface="Calibri" panose="020F0502020204030204" pitchFamily="34" charset="0"/>
                <a:ea typeface="Calibri" panose="020F0502020204030204" pitchFamily="34" charset="0"/>
                <a:cs typeface="Calibri" panose="020F0502020204030204" pitchFamily="34" charset="0"/>
              </a:rPr>
              <a:t>fsoil</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void setup()</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2777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F8A26-1696-8A8D-08B0-4DAFF6FD5F6B}"/>
              </a:ext>
            </a:extLst>
          </p:cNvPr>
          <p:cNvSpPr>
            <a:spLocks noGrp="1"/>
          </p:cNvSpPr>
          <p:nvPr>
            <p:ph idx="1"/>
          </p:nvPr>
        </p:nvSpPr>
        <p:spPr>
          <a:xfrm>
            <a:off x="513183" y="419877"/>
            <a:ext cx="3750907" cy="6055567"/>
          </a:xfrm>
        </p:spPr>
        <p:txBody>
          <a:bodyPr>
            <a:normAutofit fontScale="85000" lnSpcReduction="10000"/>
          </a:bodyPr>
          <a:lstStyle/>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Serial.begin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(9600);</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Serial.print</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("Humidity");</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pinMode</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trigPin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OUTPUT);</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pinMode</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echoPin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INPUT);</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servo1.attach(8);</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void loop()</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int soil=0;</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for(int </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i</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=0;i&lt;2;i++)</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digitalWrite</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trigPin,LOW</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delayMicroseconds</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(7);</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digitalWrite</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trigPin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HIGH);</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delayMicroseconds</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digitalWrite</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trigPin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LOW);</a:t>
            </a:r>
          </a:p>
          <a:p>
            <a:pPr marL="0" indent="0" algn="just">
              <a:buNone/>
            </a:pP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delayMicroseconds</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duration = </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pulseIn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echoPin</a:t>
            </a: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 HIGH);</a:t>
            </a:r>
          </a:p>
          <a:p>
            <a:pPr marL="0" indent="0" algn="just">
              <a:buNone/>
            </a:pPr>
            <a:r>
              <a:rPr lang="en-IN" sz="1700" dirty="0">
                <a:solidFill>
                  <a:schemeClr val="tx1"/>
                </a:solidFill>
                <a:latin typeface="Calibri" panose="020F0502020204030204" pitchFamily="34" charset="0"/>
                <a:ea typeface="Calibri" panose="020F0502020204030204" pitchFamily="34" charset="0"/>
                <a:cs typeface="Calibri" panose="020F0502020204030204" pitchFamily="34" charset="0"/>
              </a:rPr>
              <a:t>distance=</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duration*0.034/2+distance;delay(10);  </a:t>
            </a:r>
          </a:p>
          <a:p>
            <a:pPr marL="0" indent="0" algn="just">
              <a:buNone/>
            </a:pPr>
            <a:r>
              <a:rPr lang="en-IN" sz="1600" dirty="0">
                <a:solidFill>
                  <a:schemeClr val="tx1"/>
                </a:solidFill>
              </a:rPr>
              <a:t>}</a:t>
            </a:r>
          </a:p>
        </p:txBody>
      </p:sp>
      <p:sp>
        <p:nvSpPr>
          <p:cNvPr id="4" name="Footer Placeholder 3">
            <a:extLst>
              <a:ext uri="{FF2B5EF4-FFF2-40B4-BE49-F238E27FC236}">
                <a16:creationId xmlns:a16="http://schemas.microsoft.com/office/drawing/2014/main" id="{92633E9B-7781-4B4C-E053-F80F3494A72E}"/>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F1E28DC-D207-7662-B545-EE6F917CA24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6" name="TextBox 5">
            <a:extLst>
              <a:ext uri="{FF2B5EF4-FFF2-40B4-BE49-F238E27FC236}">
                <a16:creationId xmlns:a16="http://schemas.microsoft.com/office/drawing/2014/main" id="{81F28303-D373-D605-59A1-DFF03691986E}"/>
              </a:ext>
            </a:extLst>
          </p:cNvPr>
          <p:cNvSpPr txBox="1"/>
          <p:nvPr/>
        </p:nvSpPr>
        <p:spPr>
          <a:xfrm>
            <a:off x="4264091" y="307910"/>
            <a:ext cx="3584512" cy="6771084"/>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distance=distance/2;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Serial.println</a:t>
            </a:r>
            <a:r>
              <a:rPr lang="en-IN" sz="1600" dirty="0">
                <a:latin typeface="Calibri" panose="020F0502020204030204" pitchFamily="34" charset="0"/>
                <a:ea typeface="Calibri" panose="020F0502020204030204" pitchFamily="34" charset="0"/>
                <a:cs typeface="Calibri" panose="020F0502020204030204" pitchFamily="34" charset="0"/>
              </a:rPr>
              <a:t>(distance);</a:t>
            </a:r>
          </a:p>
          <a:p>
            <a:r>
              <a:rPr lang="en-IN" sz="1600" dirty="0">
                <a:latin typeface="Calibri" panose="020F0502020204030204" pitchFamily="34" charset="0"/>
                <a:ea typeface="Calibri" panose="020F0502020204030204" pitchFamily="34" charset="0"/>
                <a:cs typeface="Calibri" panose="020F0502020204030204" pitchFamily="34" charset="0"/>
              </a:rPr>
              <a:t>if (distance &lt;15 &amp;&amp; distance&gt;1)</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delay(1000);</a:t>
            </a:r>
          </a:p>
          <a:p>
            <a:r>
              <a:rPr lang="en-IN" sz="1600" dirty="0">
                <a:latin typeface="Calibri" panose="020F0502020204030204" pitchFamily="34" charset="0"/>
                <a:ea typeface="Calibri" panose="020F0502020204030204" pitchFamily="34" charset="0"/>
                <a:cs typeface="Calibri" panose="020F0502020204030204" pitchFamily="34" charset="0"/>
              </a:rPr>
              <a:t>for(int </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=0;i&lt;3;i++)</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soil = </a:t>
            </a:r>
            <a:r>
              <a:rPr lang="en-IN" sz="1600" dirty="0" err="1">
                <a:latin typeface="Calibri" panose="020F0502020204030204" pitchFamily="34" charset="0"/>
                <a:ea typeface="Calibri" panose="020F0502020204030204" pitchFamily="34" charset="0"/>
                <a:cs typeface="Calibri" panose="020F0502020204030204" pitchFamily="34" charset="0"/>
              </a:rPr>
              <a:t>analogRead</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potPin</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soil = constrain(soil, 485, 1023);</a:t>
            </a:r>
          </a:p>
          <a:p>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 = (map(soil, 485, 1023, 100,0))+</a:t>
            </a:r>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delay(75);}</a:t>
            </a:r>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/3;</a:t>
            </a:r>
          </a:p>
          <a:p>
            <a:r>
              <a:rPr lang="en-IN" sz="1600" dirty="0" err="1">
                <a:latin typeface="Calibri" panose="020F0502020204030204" pitchFamily="34" charset="0"/>
                <a:ea typeface="Calibri" panose="020F0502020204030204" pitchFamily="34" charset="0"/>
                <a:cs typeface="Calibri" panose="020F0502020204030204" pitchFamily="34" charset="0"/>
              </a:rPr>
              <a:t>Serial.println</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err="1">
                <a:latin typeface="Calibri" panose="020F0502020204030204" pitchFamily="34" charset="0"/>
                <a:ea typeface="Calibri" panose="020F0502020204030204" pitchFamily="34" charset="0"/>
                <a:cs typeface="Calibri" panose="020F0502020204030204" pitchFamily="34" charset="0"/>
              </a:rPr>
              <a:t>Serial.print</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if(</a:t>
            </a:r>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&gt;3)</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delay(1000);</a:t>
            </a:r>
          </a:p>
          <a:p>
            <a:r>
              <a:rPr lang="en-IN" sz="1600" dirty="0" err="1">
                <a:latin typeface="Calibri" panose="020F0502020204030204" pitchFamily="34" charset="0"/>
                <a:ea typeface="Calibri" panose="020F0502020204030204" pitchFamily="34" charset="0"/>
                <a:cs typeface="Calibri" panose="020F0502020204030204" pitchFamily="34" charset="0"/>
              </a:rPr>
              <a:t>Serial.print</a:t>
            </a:r>
            <a:r>
              <a:rPr lang="en-IN" sz="1600" dirty="0">
                <a:latin typeface="Calibri" panose="020F0502020204030204" pitchFamily="34" charset="0"/>
                <a:ea typeface="Calibri" panose="020F0502020204030204" pitchFamily="34" charset="0"/>
                <a:cs typeface="Calibri" panose="020F0502020204030204" pitchFamily="34" charset="0"/>
              </a:rPr>
              <a:t>("WET ");  servo1.write(180);</a:t>
            </a:r>
          </a:p>
          <a:p>
            <a:r>
              <a:rPr lang="en-IN" sz="1600" dirty="0">
                <a:latin typeface="Calibri" panose="020F0502020204030204" pitchFamily="34" charset="0"/>
                <a:ea typeface="Calibri" panose="020F0502020204030204" pitchFamily="34" charset="0"/>
                <a:cs typeface="Calibri" panose="020F0502020204030204" pitchFamily="34" charset="0"/>
              </a:rPr>
              <a:t>delay(3000);</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Else</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delay(1000);</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Serial.print</a:t>
            </a:r>
            <a:r>
              <a:rPr lang="en-IN" sz="1600" dirty="0">
                <a:latin typeface="Calibri" panose="020F0502020204030204" pitchFamily="34" charset="0"/>
                <a:ea typeface="Calibri" panose="020F0502020204030204" pitchFamily="34" charset="0"/>
                <a:cs typeface="Calibri" panose="020F0502020204030204" pitchFamily="34" charset="0"/>
              </a:rPr>
              <a:t>("dry");</a:t>
            </a:r>
          </a:p>
          <a:p>
            <a:endParaRPr lang="en-IN" sz="1600" dirty="0"/>
          </a:p>
          <a:p>
            <a:endParaRPr lang="en-IN" sz="1600" dirty="0"/>
          </a:p>
          <a:p>
            <a:r>
              <a:rPr lang="en-IN" dirty="0"/>
              <a:t> </a:t>
            </a:r>
          </a:p>
        </p:txBody>
      </p:sp>
      <p:sp>
        <p:nvSpPr>
          <p:cNvPr id="7" name="TextBox 6">
            <a:extLst>
              <a:ext uri="{FF2B5EF4-FFF2-40B4-BE49-F238E27FC236}">
                <a16:creationId xmlns:a16="http://schemas.microsoft.com/office/drawing/2014/main" id="{027B96D5-52AE-6644-0BEF-7BF0C9A99F97}"/>
              </a:ext>
            </a:extLst>
          </p:cNvPr>
          <p:cNvSpPr txBox="1"/>
          <p:nvPr/>
        </p:nvSpPr>
        <p:spPr>
          <a:xfrm>
            <a:off x="7977673" y="625151"/>
            <a:ext cx="3973535" cy="1569660"/>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servo1.write(90);</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distance=0;</a:t>
            </a:r>
          </a:p>
          <a:p>
            <a:r>
              <a:rPr lang="en-IN" sz="1600" dirty="0" err="1">
                <a:latin typeface="Calibri" panose="020F0502020204030204" pitchFamily="34" charset="0"/>
                <a:ea typeface="Calibri" panose="020F0502020204030204" pitchFamily="34" charset="0"/>
                <a:cs typeface="Calibri" panose="020F0502020204030204" pitchFamily="34" charset="0"/>
              </a:rPr>
              <a:t>fsoil</a:t>
            </a:r>
            <a:r>
              <a:rPr lang="en-IN" sz="1600" dirty="0">
                <a:latin typeface="Calibri" panose="020F0502020204030204" pitchFamily="34" charset="0"/>
                <a:ea typeface="Calibri" panose="020F0502020204030204" pitchFamily="34" charset="0"/>
                <a:cs typeface="Calibri" panose="020F0502020204030204" pitchFamily="34" charset="0"/>
              </a:rPr>
              <a:t>=0;</a:t>
            </a:r>
          </a:p>
          <a:p>
            <a:r>
              <a:rPr lang="en-IN" sz="1600" dirty="0">
                <a:latin typeface="Calibri" panose="020F0502020204030204" pitchFamily="34" charset="0"/>
                <a:ea typeface="Calibri" panose="020F0502020204030204" pitchFamily="34" charset="0"/>
                <a:cs typeface="Calibri" panose="020F0502020204030204" pitchFamily="34" charset="0"/>
              </a:rPr>
              <a:t>delay(1000);</a:t>
            </a:r>
          </a:p>
          <a:p>
            <a:r>
              <a:rPr lang="en-IN" sz="16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6668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78295" y="2575249"/>
            <a:ext cx="3275044" cy="1894113"/>
          </a:xfrm>
        </p:spPr>
        <p:txBody>
          <a:bodyPr>
            <a:normAutofit/>
          </a:bodyPr>
          <a:lstStyle/>
          <a:p>
            <a:r>
              <a:rPr lang="en-US" dirty="0"/>
              <a:t>Applications</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147249" y="606489"/>
            <a:ext cx="4637314" cy="5747657"/>
          </a:xfrm>
        </p:spPr>
        <p:txBody>
          <a:bodyPr>
            <a:normAutofit/>
          </a:bodyPr>
          <a:lstStyle/>
          <a:p>
            <a:pPr marL="342900" indent="-342900">
              <a:buFont typeface="Arial" panose="020B0604020202020204" pitchFamily="34" charset="0"/>
              <a:buChar char="•"/>
            </a:pPr>
            <a:r>
              <a:rPr lang="en-GB" sz="2000" b="1"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Resource Optimization</a:t>
            </a:r>
          </a:p>
          <a:p>
            <a:pPr marL="342900" indent="-342900">
              <a:buFont typeface="Arial" panose="020B0604020202020204" pitchFamily="34" charset="0"/>
              <a:buChar char="•"/>
            </a:pPr>
            <a:r>
              <a:rPr lang="en-GB" sz="2000" b="1"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Improved Cleanliness and Hygiene</a:t>
            </a:r>
          </a:p>
          <a:p>
            <a:pPr marL="342900" indent="-342900">
              <a:buFont typeface="Arial" panose="020B0604020202020204" pitchFamily="34" charset="0"/>
              <a:buChar char="•"/>
            </a:pPr>
            <a:r>
              <a:rPr lang="en-IN" sz="2000" b="1"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Encourages Waste Segregation</a:t>
            </a:r>
            <a:endParaRPr lang="en-GB" sz="2000" b="0" i="0" dirty="0">
              <a:solidFill>
                <a:srgbClr val="3F455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Data Collection for Better Decision Making</a:t>
            </a:r>
            <a:endParaRPr lang="en-US" sz="2000" b="0" i="0" dirty="0">
              <a:solidFill>
                <a:srgbClr val="3F455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25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259632" y="457200"/>
            <a:ext cx="9035050" cy="1969319"/>
          </a:xfrm>
        </p:spPr>
        <p:txBody>
          <a:bodyPr/>
          <a:lstStyle/>
          <a:p>
            <a:r>
              <a:rPr lang="en-US" dirty="0">
                <a:latin typeface="Baskerville Old Face" panose="02020602080505020303" pitchFamily="18" charset="77"/>
              </a:rPr>
              <a:t>Conclusion</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6" name="Rectangle 1">
            <a:extLst>
              <a:ext uri="{FF2B5EF4-FFF2-40B4-BE49-F238E27FC236}">
                <a16:creationId xmlns:a16="http://schemas.microsoft.com/office/drawing/2014/main" id="{B6C45D8D-614C-5913-C8FA-E0E0788BA42A}"/>
              </a:ext>
            </a:extLst>
          </p:cNvPr>
          <p:cNvSpPr>
            <a:spLocks noGrp="1" noChangeArrowheads="1"/>
          </p:cNvSpPr>
          <p:nvPr>
            <p:ph idx="1"/>
          </p:nvPr>
        </p:nvSpPr>
        <p:spPr bwMode="auto">
          <a:xfrm>
            <a:off x="1631870" y="2241993"/>
            <a:ext cx="894773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Consider the relevance of a lack of cleanliness anywhere in the workplace, as well</a:t>
            </a:r>
            <a:endParaRPr lang="en-US" altLang="en-US" sz="1800" dirty="0">
              <a:solidFill>
                <a:schemeClr val="tx1"/>
              </a:solidFill>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as the necessity to create a more breathable environment.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the capacity of the dustbin beyond a certain threshold, this mechanism </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guarantees that the recycling bin is cleaned.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Vehicles that collect garbage are always working in cities and towns, with an</a:t>
            </a:r>
            <a:endParaRPr lang="en-US" altLang="en-US" sz="1800" dirty="0">
              <a:solidFill>
                <a:schemeClr val="tx1"/>
              </a:solidFill>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emphasis on regional development; nevertheless, not all of these dustbins may be</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full at all times.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trash in the city's dustbins will be tracked by this gadget using the suggested manner.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7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1A2-D898-20BE-7473-92A622DB1185}"/>
              </a:ext>
            </a:extLst>
          </p:cNvPr>
          <p:cNvSpPr>
            <a:spLocks noGrp="1"/>
          </p:cNvSpPr>
          <p:nvPr>
            <p:ph type="title"/>
          </p:nvPr>
        </p:nvSpPr>
        <p:spPr>
          <a:xfrm>
            <a:off x="1748028" y="1614196"/>
            <a:ext cx="8695944" cy="250060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Smart dustbin or garbage bin makes the garbage collection more efficient. Any discarded object that has been passed to a party, a crowded room, a social , a school, or an apartment is considered waste.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8FCDD838-4A4A-1A00-4870-7AEAD20CD68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CE46CE-9E81-5BBB-7534-6DBCBD73FF4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67102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4E02-AF60-CA3B-E767-246FD7FCA7EF}"/>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04815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r>
              <a:rPr lang="en-US" dirty="0">
                <a:latin typeface="Gill Sans Nova Light" panose="020B0302020104020203" pitchFamily="34" charset="0"/>
                <a:cs typeface="Calibri"/>
              </a:rPr>
              <a:t>Components</a:t>
            </a:r>
          </a:p>
          <a:p>
            <a:r>
              <a:rPr lang="en-US" dirty="0">
                <a:latin typeface="Gill Sans Nova Light" panose="020B0302020104020203" pitchFamily="34" charset="0"/>
                <a:cs typeface="Calibri"/>
              </a:rPr>
              <a:t>Block Diagram</a:t>
            </a:r>
          </a:p>
          <a:p>
            <a:r>
              <a:rPr lang="en-US" dirty="0">
                <a:latin typeface="Gill Sans Nova Light" panose="020B0302020104020203" pitchFamily="34" charset="0"/>
                <a:cs typeface="Calibri"/>
              </a:rPr>
              <a:t>Applications</a:t>
            </a:r>
          </a:p>
          <a:p>
            <a:r>
              <a:rPr lang="en-US" dirty="0">
                <a:latin typeface="Gill Sans Nova Light" panose="020B0302020104020203" pitchFamily="34" charset="0"/>
                <a:cs typeface="Calibri"/>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455576" y="699796"/>
            <a:ext cx="8988396" cy="2015972"/>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71261" y="2192694"/>
            <a:ext cx="8649477" cy="3156546"/>
          </a:xfrm>
        </p:spPr>
        <p:txBody>
          <a:bodyPr>
            <a:normAutofit/>
          </a:bodyPr>
          <a:lstStyle/>
          <a:p>
            <a:pPr algn="just"/>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All human being are throws waste in dustbin or some other different places. The waste are plastics, degradable and non-degradable. All people are trying to put the waste in dustbin or garbage bin only. In cities, there are many public places where we see that dustbin or garbage bin are placed but there are overflowing. This create unhygienic condition in the surrounding. And it also create some serious diseases. At a same time, an </a:t>
            </a:r>
            <a:r>
              <a:rPr lang="en-US"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odour</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extends throughout the city, and degrading the environment. Recycling bin is really a waste management processing, but they are limited space in a garbage bin, it does not require extra waste.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6694FE-12CC-8D8C-57E7-88B02F4F7C4B}"/>
              </a:ext>
            </a:extLst>
          </p:cNvPr>
          <p:cNvSpPr>
            <a:spLocks noGrp="1"/>
          </p:cNvSpPr>
          <p:nvPr>
            <p:ph type="ftr" sz="quarter" idx="10"/>
          </p:nvPr>
        </p:nvSpPr>
        <p:spPr>
          <a:xfrm>
            <a:off x="22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DE11FF4-1BE9-621D-C782-CBEFFC92FD70}"/>
              </a:ext>
            </a:extLst>
          </p:cNvPr>
          <p:cNvSpPr>
            <a:spLocks noGrp="1"/>
          </p:cNvSpPr>
          <p:nvPr>
            <p:ph type="sldNum" sz="quarter" idx="11"/>
          </p:nvPr>
        </p:nvSpPr>
        <p:spPr>
          <a:xfrm>
            <a:off x="9208008" y="6356350"/>
            <a:ext cx="2743200" cy="365125"/>
          </a:xfrm>
        </p:spPr>
        <p:txBody>
          <a:bodyPr/>
          <a:lstStyle/>
          <a:p>
            <a:fld id="{294A09A9-5501-47C1-A89A-A340965A2BE2}" type="slidenum">
              <a:rPr lang="en-US" smtClean="0"/>
              <a:pPr/>
              <a:t>4</a:t>
            </a:fld>
            <a:endParaRPr lang="en-US" dirty="0"/>
          </a:p>
        </p:txBody>
      </p:sp>
      <p:sp>
        <p:nvSpPr>
          <p:cNvPr id="22" name="Rectangle 12">
            <a:extLst>
              <a:ext uri="{FF2B5EF4-FFF2-40B4-BE49-F238E27FC236}">
                <a16:creationId xmlns:a16="http://schemas.microsoft.com/office/drawing/2014/main" id="{8D5D1C65-DAF0-98F6-F5F5-192B8A19D0E0}"/>
              </a:ext>
            </a:extLst>
          </p:cNvPr>
          <p:cNvSpPr>
            <a:spLocks noChangeArrowheads="1"/>
          </p:cNvSpPr>
          <p:nvPr/>
        </p:nvSpPr>
        <p:spPr bwMode="auto">
          <a:xfrm>
            <a:off x="1819469" y="1735631"/>
            <a:ext cx="863081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We must plan the project so that the trash can’t waste and level is measured </a:t>
            </a:r>
            <a:r>
              <a:rPr lang="en-US" altLang="en-US" dirty="0" err="1">
                <a:latin typeface="Arial" panose="020B0604020202020204" pitchFamily="34" charset="0"/>
              </a:rPr>
              <a:t>wheather</a:t>
            </a:r>
            <a:r>
              <a:rPr kumimoji="0" lang="en-US" altLang="en-US" i="0" u="none" strike="noStrike" cap="none" normalizeH="0" baseline="0" dirty="0">
                <a:ln>
                  <a:noFill/>
                </a:ln>
                <a:solidFill>
                  <a:schemeClr val="tx1"/>
                </a:solidFill>
                <a:effectLst/>
                <a:latin typeface="Arial" panose="020B0604020202020204" pitchFamily="34" charset="0"/>
              </a:rPr>
              <a:t> the dustbin is either full or not.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The hardware for measuring the garbage can is the Node MCU and the ultrasonic  sensor.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 An IFTTT Webhook, the software component, is accustomed to getting notifications.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The fundamental idea behind this project is that the IFTTT Webhook sends a notification and we receive an email when the waste bin is filled to more than 70%.</a:t>
            </a:r>
          </a:p>
        </p:txBody>
      </p:sp>
    </p:spTree>
    <p:extLst>
      <p:ext uri="{BB962C8B-B14F-4D97-AF65-F5344CB8AC3E}">
        <p14:creationId xmlns:p14="http://schemas.microsoft.com/office/powerpoint/2010/main" val="139544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08C3D2-A29C-D667-596A-C39C77EE2DC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29CBCE89-8693-D176-34FB-1F5C06CC0D1E}"/>
              </a:ext>
            </a:extLst>
          </p:cNvPr>
          <p:cNvSpPr>
            <a:spLocks noGrp="1"/>
          </p:cNvSpPr>
          <p:nvPr>
            <p:ph type="sldNum" sz="quarter" idx="12"/>
          </p:nvPr>
        </p:nvSpPr>
        <p:spPr/>
        <p:txBody>
          <a:bodyPr/>
          <a:lstStyle/>
          <a:p>
            <a:fld id="{294A09A9-5501-47C1-A89A-A340965A2BE2}" type="slidenum">
              <a:rPr lang="en-US" smtClean="0"/>
              <a:t>5</a:t>
            </a:fld>
            <a:endParaRPr lang="en-US" dirty="0"/>
          </a:p>
        </p:txBody>
      </p:sp>
      <p:pic>
        <p:nvPicPr>
          <p:cNvPr id="5" name="Picture 4">
            <a:extLst>
              <a:ext uri="{FF2B5EF4-FFF2-40B4-BE49-F238E27FC236}">
                <a16:creationId xmlns:a16="http://schemas.microsoft.com/office/drawing/2014/main" id="{CF272F1C-F9F6-3316-6D83-99185226EFF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9155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D713-E4B4-84A4-AE9C-E76ED3AF2017}"/>
              </a:ext>
            </a:extLst>
          </p:cNvPr>
          <p:cNvSpPr>
            <a:spLocks noGrp="1"/>
          </p:cNvSpPr>
          <p:nvPr>
            <p:ph type="title"/>
          </p:nvPr>
        </p:nvSpPr>
        <p:spPr>
          <a:xfrm>
            <a:off x="1250302" y="2369976"/>
            <a:ext cx="3321698" cy="2024742"/>
          </a:xfrm>
        </p:spPr>
        <p:txBody>
          <a:bodyPr>
            <a:normAutofit/>
          </a:bodyPr>
          <a:lstStyle/>
          <a:p>
            <a:r>
              <a:rPr lang="en-US" dirty="0"/>
              <a:t>Components</a:t>
            </a:r>
            <a:endParaRPr lang="en-IN" dirty="0"/>
          </a:p>
        </p:txBody>
      </p:sp>
      <p:sp>
        <p:nvSpPr>
          <p:cNvPr id="3" name="Content Placeholder 2">
            <a:extLst>
              <a:ext uri="{FF2B5EF4-FFF2-40B4-BE49-F238E27FC236}">
                <a16:creationId xmlns:a16="http://schemas.microsoft.com/office/drawing/2014/main" id="{A583D51D-188C-2A87-9D8A-54F84EB3E431}"/>
              </a:ext>
            </a:extLst>
          </p:cNvPr>
          <p:cNvSpPr>
            <a:spLocks noGrp="1"/>
          </p:cNvSpPr>
          <p:nvPr>
            <p:ph idx="1"/>
          </p:nvPr>
        </p:nvSpPr>
        <p:spPr>
          <a:xfrm>
            <a:off x="7091265" y="177281"/>
            <a:ext cx="4609323" cy="6270171"/>
          </a:xfrm>
        </p:spPr>
        <p:txBody>
          <a:bodyPr>
            <a:normAutofit/>
          </a:bodyPr>
          <a:lstStyle/>
          <a:p>
            <a:pPr marL="342900" indent="-342900">
              <a:buFont typeface="Arial" panose="020B0604020202020204" pitchFamily="34" charset="0"/>
              <a:buChar char="•"/>
            </a:pPr>
            <a:r>
              <a:rPr lang="en-IN" sz="1600" b="0" i="0" dirty="0">
                <a:solidFill>
                  <a:srgbClr val="000000"/>
                </a:solidFill>
                <a:effectLst/>
                <a:latin typeface="ff2"/>
              </a:rPr>
              <a:t>ULTRASONIC SENSOR</a:t>
            </a:r>
            <a:endPar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1600" b="0" i="0" dirty="0">
                <a:solidFill>
                  <a:srgbClr val="000000"/>
                </a:solidFill>
                <a:effectLst/>
                <a:latin typeface="ff2"/>
              </a:rPr>
              <a:t>NODEMCU</a:t>
            </a:r>
            <a:endPar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Arduino</a:t>
            </a:r>
          </a:p>
          <a:p>
            <a:pPr marL="342900" indent="-342900">
              <a:buFont typeface="Arial" panose="020B0604020202020204" pitchFamily="34" charset="0"/>
              <a:buChar char="•"/>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LED Display</a:t>
            </a:r>
          </a:p>
          <a:p>
            <a:pPr marL="342900" indent="-342900">
              <a:buFont typeface="Arial" panose="020B0604020202020204" pitchFamily="34" charset="0"/>
              <a:buChar char="•"/>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One Dustbin</a:t>
            </a:r>
          </a:p>
          <a:p>
            <a:pPr marL="342900" indent="-342900">
              <a:buFont typeface="Arial" panose="020B0604020202020204" pitchFamily="34" charset="0"/>
              <a:buChar char="•"/>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Connecting Wires</a:t>
            </a:r>
          </a:p>
          <a:p>
            <a:pPr marL="342900" indent="-342900">
              <a:buFont typeface="Arial" panose="020B0604020202020204" pitchFamily="34" charset="0"/>
              <a:buChar char="•"/>
            </a:pPr>
            <a:r>
              <a:rPr lang="en-IN" sz="1600" b="0" i="0" dirty="0">
                <a:solidFill>
                  <a:srgbClr val="000000"/>
                </a:solidFill>
                <a:effectLst/>
                <a:latin typeface="ff2"/>
              </a:rPr>
              <a:t>IFTTT SETUP </a:t>
            </a:r>
          </a:p>
          <a:p>
            <a:pPr marL="342900" indent="-342900">
              <a:buFont typeface="Arial" panose="020B0604020202020204" pitchFamily="34" charset="0"/>
              <a:buChar char="•"/>
            </a:pPr>
            <a:endPar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170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a:xfrm>
            <a:off x="228600" y="1138335"/>
            <a:ext cx="11126788" cy="552353"/>
          </a:xfrm>
        </p:spPr>
        <p:txBody>
          <a:bodyPr>
            <a:normAutofit fontScale="90000"/>
          </a:bodyPr>
          <a:lstStyle/>
          <a:p>
            <a:r>
              <a:rPr lang="en-IN" sz="4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ULTRASONIC SENSOR</a:t>
            </a:r>
            <a:br>
              <a:rPr lang="en-IN" sz="5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2" name="Content Placeholder 11">
            <a:extLst>
              <a:ext uri="{FF2B5EF4-FFF2-40B4-BE49-F238E27FC236}">
                <a16:creationId xmlns:a16="http://schemas.microsoft.com/office/drawing/2014/main" id="{9F8D1026-5448-80D3-B2AA-E725DDB426CD}"/>
              </a:ext>
            </a:extLst>
          </p:cNvPr>
          <p:cNvSpPr>
            <a:spLocks noGrp="1"/>
          </p:cNvSpPr>
          <p:nvPr>
            <p:ph sz="half" idx="2"/>
          </p:nvPr>
        </p:nvSpPr>
        <p:spPr>
          <a:xfrm>
            <a:off x="839788" y="1996751"/>
            <a:ext cx="10515599" cy="3953226"/>
          </a:xfrm>
        </p:spPr>
        <p:txBody>
          <a:bodyPr>
            <a:normAutofit/>
          </a:bodyPr>
          <a:lstStyle/>
          <a:p>
            <a:pPr algn="l"/>
            <a:r>
              <a:rPr lang="en-US" b="0" i="0" dirty="0">
                <a:solidFill>
                  <a:srgbClr val="000000"/>
                </a:solidFill>
                <a:effectLst/>
                <a:latin typeface="ff3"/>
              </a:rPr>
              <a:t>A distance is determined with great sensitivity and correct measurements by an ultrasonic sensor. A Ultrasonic sensor have four pins. Two pin are VCC , GND the other two pin are: The information would be  supplied by the trig pin, while it would be absorbed by the echo pin.</a:t>
            </a:r>
            <a:r>
              <a:rPr lang="en-US" b="0" i="0" dirty="0">
                <a:solidFill>
                  <a:srgbClr val="000000"/>
                </a:solidFill>
                <a:effectLst/>
                <a:latin typeface="ff2"/>
              </a:rPr>
              <a:t> </a:t>
            </a:r>
            <a:endParaRPr lang="en-US" b="0" i="0" dirty="0">
              <a:solidFill>
                <a:srgbClr val="000000"/>
              </a:solidFill>
              <a:effectLst/>
              <a:latin typeface="ff3"/>
            </a:endParaRPr>
          </a:p>
          <a:p>
            <a:pPr algn="l"/>
            <a:r>
              <a:rPr lang="en-US" b="0" i="0" dirty="0">
                <a:solidFill>
                  <a:srgbClr val="000000"/>
                </a:solidFill>
                <a:effectLst/>
                <a:latin typeface="ff3"/>
              </a:rPr>
              <a:t>Distance = Time*Velocity of sound/2/2</a:t>
            </a:r>
            <a:r>
              <a:rPr lang="en-US" b="0" i="0" dirty="0">
                <a:solidFill>
                  <a:srgbClr val="000000"/>
                </a:solidFill>
                <a:effectLst/>
                <a:latin typeface="ff2"/>
              </a:rPr>
              <a:t> </a:t>
            </a:r>
            <a:endParaRPr lang="en-US" b="0" i="0" dirty="0">
              <a:solidFill>
                <a:srgbClr val="000000"/>
              </a:solidFill>
              <a:effectLst/>
              <a:latin typeface="ff3"/>
            </a:endParaRPr>
          </a:p>
          <a:p>
            <a:pPr marL="0" indent="0" algn="l">
              <a:buNone/>
            </a:pPr>
            <a:r>
              <a:rPr lang="en-US" b="0" i="0" dirty="0">
                <a:solidFill>
                  <a:srgbClr val="000000"/>
                </a:solidFill>
                <a:effectLst/>
                <a:latin typeface="ff3"/>
              </a:rPr>
              <a:t>                                 Where Time= is the time transmitted and received between an ultrasonic wave.</a:t>
            </a:r>
          </a:p>
          <a:p>
            <a:pPr marL="0" indent="0" algn="l">
              <a:buNone/>
            </a:pPr>
            <a:endParaRPr lang="en-US" b="0" i="0" dirty="0">
              <a:solidFill>
                <a:srgbClr val="000000"/>
              </a:solidFill>
              <a:effectLst/>
              <a:latin typeface="ff3"/>
            </a:endParaRPr>
          </a:p>
        </p:txBody>
      </p:sp>
      <p:pic>
        <p:nvPicPr>
          <p:cNvPr id="22" name="Picture 21">
            <a:extLst>
              <a:ext uri="{FF2B5EF4-FFF2-40B4-BE49-F238E27FC236}">
                <a16:creationId xmlns:a16="http://schemas.microsoft.com/office/drawing/2014/main" id="{4D7049A8-4ECF-DEE4-7236-D3C736A0B970}"/>
              </a:ext>
            </a:extLst>
          </p:cNvPr>
          <p:cNvPicPr>
            <a:picLocks noChangeAspect="1"/>
          </p:cNvPicPr>
          <p:nvPr/>
        </p:nvPicPr>
        <p:blipFill>
          <a:blip r:embed="rId2"/>
          <a:stretch>
            <a:fillRect/>
          </a:stretch>
        </p:blipFill>
        <p:spPr>
          <a:xfrm>
            <a:off x="7738187" y="3615483"/>
            <a:ext cx="3265887" cy="2449415"/>
          </a:xfrm>
          <a:prstGeom prst="rect">
            <a:avLst/>
          </a:prstGeom>
          <a:ln>
            <a:noFill/>
          </a:ln>
          <a:effectLst>
            <a:softEdge rad="112500"/>
          </a:effectLst>
        </p:spPr>
      </p:pic>
    </p:spTree>
    <p:extLst>
      <p:ext uri="{BB962C8B-B14F-4D97-AF65-F5344CB8AC3E}">
        <p14:creationId xmlns:p14="http://schemas.microsoft.com/office/powerpoint/2010/main" val="206812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950D-A9EA-4459-F504-07C8A0ECE93B}"/>
              </a:ext>
            </a:extLst>
          </p:cNvPr>
          <p:cNvSpPr>
            <a:spLocks noGrp="1"/>
          </p:cNvSpPr>
          <p:nvPr>
            <p:ph type="title"/>
          </p:nvPr>
        </p:nvSpPr>
        <p:spPr/>
        <p:txBody>
          <a:bodyPr>
            <a:normAutofit/>
          </a:bodyPr>
          <a:lstStyle/>
          <a:p>
            <a:r>
              <a:rPr lang="en-IN" sz="3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NODE MCU</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7088D617-0D59-9C01-B841-8DC7C0245AFC}"/>
              </a:ext>
            </a:extLst>
          </p:cNvPr>
          <p:cNvSpPr>
            <a:spLocks noGrp="1"/>
          </p:cNvSpPr>
          <p:nvPr>
            <p:ph sz="half" idx="2"/>
          </p:nvPr>
        </p:nvSpPr>
        <p:spPr>
          <a:xfrm>
            <a:off x="839788" y="1987420"/>
            <a:ext cx="10515600" cy="3962558"/>
          </a:xfrm>
        </p:spPr>
        <p:txBody>
          <a:bodyPr/>
          <a:lstStyle/>
          <a:p>
            <a:pPr algn="l"/>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Node MCU is an open-source IoT project that is completely free and it is used for Wi-Fi to make things work. A Node MCU can powered through a USB port and this pin can be supplied with regulated 3.3v to power the board. There are 16 general purpose input-output pins for Node MCU. </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
        <p:nvSpPr>
          <p:cNvPr id="7" name="Footer Placeholder 6">
            <a:extLst>
              <a:ext uri="{FF2B5EF4-FFF2-40B4-BE49-F238E27FC236}">
                <a16:creationId xmlns:a16="http://schemas.microsoft.com/office/drawing/2014/main" id="{E2BBDA32-650A-81A7-4AE5-E42B854CCB6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C5257FC-796D-AC94-D1B2-CE023C21B396}"/>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13" name="Picture 12">
            <a:extLst>
              <a:ext uri="{FF2B5EF4-FFF2-40B4-BE49-F238E27FC236}">
                <a16:creationId xmlns:a16="http://schemas.microsoft.com/office/drawing/2014/main" id="{F506CFED-F914-0C26-881E-DC49686D7D61}"/>
              </a:ext>
            </a:extLst>
          </p:cNvPr>
          <p:cNvPicPr>
            <a:picLocks noChangeAspect="1"/>
          </p:cNvPicPr>
          <p:nvPr/>
        </p:nvPicPr>
        <p:blipFill>
          <a:blip r:embed="rId2"/>
          <a:stretch>
            <a:fillRect/>
          </a:stretch>
        </p:blipFill>
        <p:spPr>
          <a:xfrm>
            <a:off x="6326154" y="3199274"/>
            <a:ext cx="4708477" cy="2641689"/>
          </a:xfrm>
          <a:prstGeom prst="rect">
            <a:avLst/>
          </a:prstGeom>
          <a:ln>
            <a:noFill/>
          </a:ln>
          <a:effectLst>
            <a:softEdge rad="112500"/>
          </a:effectLst>
        </p:spPr>
      </p:pic>
    </p:spTree>
    <p:extLst>
      <p:ext uri="{BB962C8B-B14F-4D97-AF65-F5344CB8AC3E}">
        <p14:creationId xmlns:p14="http://schemas.microsoft.com/office/powerpoint/2010/main" val="377312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EA27-ED8D-BDB3-282B-8010A479A1D9}"/>
              </a:ext>
            </a:extLst>
          </p:cNvPr>
          <p:cNvSpPr>
            <a:spLocks noGrp="1"/>
          </p:cNvSpPr>
          <p:nvPr>
            <p:ph type="title"/>
          </p:nvPr>
        </p:nvSpPr>
        <p:spPr/>
        <p:txBody>
          <a:bodyPr>
            <a:normAutofit/>
          </a:bodyPr>
          <a:lstStyle/>
          <a:p>
            <a:r>
              <a:rPr lang="en-IN" sz="3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IFTTT SETUP</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6D0EB3D2-BF86-4206-819E-A5A635CB7D5F}"/>
              </a:ext>
            </a:extLst>
          </p:cNvPr>
          <p:cNvSpPr>
            <a:spLocks noGrp="1"/>
          </p:cNvSpPr>
          <p:nvPr>
            <p:ph sz="half" idx="2"/>
          </p:nvPr>
        </p:nvSpPr>
        <p:spPr>
          <a:xfrm>
            <a:off x="839788" y="1931437"/>
            <a:ext cx="10515600" cy="4018541"/>
          </a:xfrm>
        </p:spPr>
        <p:txBody>
          <a:bodyPr/>
          <a:lstStyle/>
          <a:p>
            <a:pPr algn="just"/>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IFTTT is commonly referred to as a web-based service that allows users to connect between web services as IF This Then That. To create conditional trigger chains that work on certain websites, including Microsoft outlook and Twitter message and Facebook. The conditional chains are referred to as applet.</a:t>
            </a:r>
          </a:p>
          <a:p>
            <a:pPr algn="just"/>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
        <p:nvSpPr>
          <p:cNvPr id="7" name="Footer Placeholder 6">
            <a:extLst>
              <a:ext uri="{FF2B5EF4-FFF2-40B4-BE49-F238E27FC236}">
                <a16:creationId xmlns:a16="http://schemas.microsoft.com/office/drawing/2014/main" id="{FAC8E960-CE8B-E77D-AE62-42BC778150E9}"/>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8209B58-56E8-0D1D-C4A6-78A1CBA7340B}"/>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5" name="Picture 4">
            <a:extLst>
              <a:ext uri="{FF2B5EF4-FFF2-40B4-BE49-F238E27FC236}">
                <a16:creationId xmlns:a16="http://schemas.microsoft.com/office/drawing/2014/main" id="{53BFF544-9F29-3E1F-EF95-20E3FBF731CC}"/>
              </a:ext>
            </a:extLst>
          </p:cNvPr>
          <p:cNvPicPr>
            <a:picLocks noChangeAspect="1"/>
          </p:cNvPicPr>
          <p:nvPr/>
        </p:nvPicPr>
        <p:blipFill>
          <a:blip r:embed="rId2"/>
          <a:stretch>
            <a:fillRect/>
          </a:stretch>
        </p:blipFill>
        <p:spPr>
          <a:xfrm>
            <a:off x="7100595" y="2971800"/>
            <a:ext cx="3922939" cy="2640219"/>
          </a:xfrm>
          <a:prstGeom prst="rect">
            <a:avLst/>
          </a:prstGeom>
          <a:ln>
            <a:noFill/>
          </a:ln>
          <a:effectLst>
            <a:softEdge rad="112500"/>
          </a:effectLst>
        </p:spPr>
      </p:pic>
    </p:spTree>
    <p:extLst>
      <p:ext uri="{BB962C8B-B14F-4D97-AF65-F5344CB8AC3E}">
        <p14:creationId xmlns:p14="http://schemas.microsoft.com/office/powerpoint/2010/main" val="180548472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{68CADD82-E526-44B8-B29F-A7357E2FBF63}tf56410444_win32</Template>
  <TotalTime>135</TotalTime>
  <Words>946</Words>
  <Application>Microsoft Office PowerPoint</Application>
  <PresentationFormat>Widescreen</PresentationFormat>
  <Paragraphs>140</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Baskerville</vt:lpstr>
      <vt:lpstr>Baskerville Old Face</vt:lpstr>
      <vt:lpstr>Calibri</vt:lpstr>
      <vt:lpstr>ff2</vt:lpstr>
      <vt:lpstr>ff3</vt:lpstr>
      <vt:lpstr>Gill Sans Light</vt:lpstr>
      <vt:lpstr>Gill Sans Nova</vt:lpstr>
      <vt:lpstr>Gill Sans Nova Light</vt:lpstr>
      <vt:lpstr>Office Theme</vt:lpstr>
      <vt:lpstr>Smart Dustbin</vt:lpstr>
      <vt:lpstr>Agenda</vt:lpstr>
      <vt:lpstr>Introduction</vt:lpstr>
      <vt:lpstr>PowerPoint Presentation</vt:lpstr>
      <vt:lpstr>PowerPoint Presentation</vt:lpstr>
      <vt:lpstr>Components</vt:lpstr>
      <vt:lpstr>ULTRASONIC SENSOR </vt:lpstr>
      <vt:lpstr>NODE MCU</vt:lpstr>
      <vt:lpstr>IFTTT SETUP</vt:lpstr>
      <vt:lpstr>Block Diagram</vt:lpstr>
      <vt:lpstr>PowerPoint Presentation</vt:lpstr>
      <vt:lpstr>Code </vt:lpstr>
      <vt:lpstr>PowerPoint Presentation</vt:lpstr>
      <vt:lpstr>Applications</vt:lpstr>
      <vt:lpstr>Conclusion</vt:lpstr>
      <vt:lpstr>Smart dustbin or garbage bin makes the garbage collection more efficient. Any discarded object that has been passed to a party, a crowded room, a social , a school, or an apartment is considered waste.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dc:title>
  <dc:creator>lakshman kumar</dc:creator>
  <cp:lastModifiedBy>lakshman kumar</cp:lastModifiedBy>
  <cp:revision>3</cp:revision>
  <dcterms:created xsi:type="dcterms:W3CDTF">2024-03-15T07:51:45Z</dcterms:created>
  <dcterms:modified xsi:type="dcterms:W3CDTF">2024-03-16T15:18:08Z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