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2AF6-BE28-D741-3A71-D5CC38789649}"/>
              </a:ext>
            </a:extLst>
          </p:cNvPr>
          <p:cNvSpPr>
            <a:spLocks noGrp="1"/>
          </p:cNvSpPr>
          <p:nvPr>
            <p:ph type="ctrTitle"/>
          </p:nvPr>
        </p:nvSpPr>
        <p:spPr>
          <a:xfrm>
            <a:off x="1821655" y="-785813"/>
            <a:ext cx="9697641" cy="1875235"/>
          </a:xfrm>
          <a:noFill/>
          <a:ln>
            <a:noFill/>
          </a:ln>
        </p:spPr>
        <p:style>
          <a:lnRef idx="2">
            <a:schemeClr val="accent5">
              <a:shade val="15000"/>
            </a:schemeClr>
          </a:lnRef>
          <a:fillRef idx="1">
            <a:schemeClr val="accent5"/>
          </a:fillRef>
          <a:effectRef idx="0">
            <a:schemeClr val="accent5"/>
          </a:effectRef>
          <a:fontRef idx="minor">
            <a:schemeClr val="lt1"/>
          </a:fontRef>
        </p:style>
        <p:txBody>
          <a:bodyPr/>
          <a:lstStyle/>
          <a:p>
            <a:r>
              <a:rPr lang="en-GB" b="1" dirty="0">
                <a:solidFill>
                  <a:schemeClr val="bg1"/>
                </a:solidFill>
              </a:rPr>
              <a:t>        JERMILA</a:t>
            </a:r>
            <a:r>
              <a:rPr lang="en-GB" b="1" dirty="0"/>
              <a:t> </a:t>
            </a:r>
            <a:r>
              <a:rPr lang="en-GB" b="1" dirty="0">
                <a:solidFill>
                  <a:schemeClr val="bg1"/>
                </a:solidFill>
              </a:rPr>
              <a:t>JANCY</a:t>
            </a:r>
            <a:r>
              <a:rPr lang="en-GB" b="1" dirty="0"/>
              <a:t> </a:t>
            </a:r>
            <a:r>
              <a:rPr lang="en-GB" b="1" dirty="0">
                <a:solidFill>
                  <a:schemeClr val="bg1"/>
                </a:solidFill>
              </a:rPr>
              <a:t>PORTFOLIO</a:t>
            </a:r>
            <a:r>
              <a:rPr lang="en-GB" b="1" dirty="0"/>
              <a:t> </a:t>
            </a:r>
            <a:r>
              <a:rPr lang="en-GB" dirty="0"/>
              <a:t> </a:t>
            </a:r>
            <a:endParaRPr lang="en-US" dirty="0"/>
          </a:p>
        </p:txBody>
      </p:sp>
      <p:sp>
        <p:nvSpPr>
          <p:cNvPr id="3" name="Subtitle 2">
            <a:extLst>
              <a:ext uri="{FF2B5EF4-FFF2-40B4-BE49-F238E27FC236}">
                <a16:creationId xmlns:a16="http://schemas.microsoft.com/office/drawing/2014/main" id="{D66F12C3-C9AF-9931-8C1A-666AE4509D0A}"/>
              </a:ext>
              <a:ext uri="{C183D7F6-B498-43B3-948B-1728B52AA6E4}">
                <adec:decorative xmlns:adec="http://schemas.microsoft.com/office/drawing/2017/decorative" val="0"/>
              </a:ext>
            </a:extLst>
          </p:cNvPr>
          <p:cNvSpPr>
            <a:spLocks noGrp="1"/>
          </p:cNvSpPr>
          <p:nvPr>
            <p:ph type="subTitle" idx="1"/>
          </p:nvPr>
        </p:nvSpPr>
        <p:spPr>
          <a:xfrm>
            <a:off x="1821655" y="2187775"/>
            <a:ext cx="10370345" cy="3875483"/>
          </a:xfrm>
          <a:noFill/>
          <a:ln>
            <a:noFill/>
          </a:ln>
        </p:spPr>
        <p:txBody>
          <a:bodyPr>
            <a:normAutofit/>
          </a:bodyPr>
          <a:lstStyle/>
          <a:p>
            <a:r>
              <a:rPr lang="en-GB" sz="3200" dirty="0">
                <a:solidFill>
                  <a:schemeClr val="bg1"/>
                </a:solidFill>
              </a:rPr>
              <a:t>STUDENT NAME : JERMILA JANCY J</a:t>
            </a:r>
            <a:endParaRPr lang="en-GB" sz="3200" dirty="0"/>
          </a:p>
          <a:p>
            <a:r>
              <a:rPr lang="en-GB" sz="3200" dirty="0">
                <a:solidFill>
                  <a:schemeClr val="bg1"/>
                </a:solidFill>
              </a:rPr>
              <a:t>REGISTER NO AND NMID :</a:t>
            </a:r>
            <a:r>
              <a:rPr lang="en-GB" sz="2800" dirty="0">
                <a:solidFill>
                  <a:schemeClr val="bg1"/>
                </a:solidFill>
              </a:rPr>
              <a:t>asbru072422k2373</a:t>
            </a:r>
            <a:endParaRPr lang="en-GB" sz="3200" dirty="0">
              <a:solidFill>
                <a:schemeClr val="bg1"/>
              </a:solidFill>
            </a:endParaRPr>
          </a:p>
          <a:p>
            <a:r>
              <a:rPr lang="en-GB" sz="3200" dirty="0">
                <a:solidFill>
                  <a:schemeClr val="bg1"/>
                </a:solidFill>
              </a:rPr>
              <a:t>DEPARTMENT: COMPUTER SCIENCE</a:t>
            </a:r>
          </a:p>
          <a:p>
            <a:r>
              <a:rPr lang="en-GB" sz="3200" dirty="0">
                <a:solidFill>
                  <a:schemeClr val="bg1"/>
                </a:solidFill>
              </a:rPr>
              <a:t>OLLEGE  : L.R.G GOVT ART COLLEGE </a:t>
            </a:r>
            <a:r>
              <a:rPr lang="en-GB" sz="3200" dirty="0" err="1">
                <a:solidFill>
                  <a:schemeClr val="bg1"/>
                </a:solidFill>
              </a:rPr>
              <a:t>FoR</a:t>
            </a:r>
            <a:r>
              <a:rPr lang="en-GB" sz="3200">
                <a:solidFill>
                  <a:schemeClr val="bg1"/>
                </a:solidFill>
              </a:rPr>
              <a:t> WOMEN </a:t>
            </a:r>
            <a:r>
              <a:rPr lang="en-GB" sz="3200" dirty="0">
                <a:solidFill>
                  <a:schemeClr val="bg1"/>
                </a:solidFill>
              </a:rPr>
              <a:t>TIRUPUR </a:t>
            </a:r>
            <a:endParaRPr lang="en-US" sz="3200" dirty="0">
              <a:solidFill>
                <a:schemeClr val="bg1"/>
              </a:solidFill>
            </a:endParaRPr>
          </a:p>
        </p:txBody>
      </p:sp>
    </p:spTree>
    <p:extLst>
      <p:ext uri="{BB962C8B-B14F-4D97-AF65-F5344CB8AC3E}">
        <p14:creationId xmlns:p14="http://schemas.microsoft.com/office/powerpoint/2010/main" val="245132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9524-A771-0F18-4090-FECA3431D751}"/>
              </a:ext>
            </a:extLst>
          </p:cNvPr>
          <p:cNvSpPr>
            <a:spLocks noGrp="1"/>
          </p:cNvSpPr>
          <p:nvPr>
            <p:ph type="title"/>
          </p:nvPr>
        </p:nvSpPr>
        <p:spPr>
          <a:xfrm>
            <a:off x="1141413" y="0"/>
            <a:ext cx="9905998" cy="1066799"/>
          </a:xfrm>
          <a:solidFill>
            <a:schemeClr val="tx1"/>
          </a:solidFill>
        </p:spPr>
        <p:txBody>
          <a:bodyPr/>
          <a:lstStyle/>
          <a:p>
            <a:r>
              <a:rPr lang="en-GB" i="1" dirty="0">
                <a:solidFill>
                  <a:schemeClr val="accent1"/>
                </a:solidFill>
              </a:rPr>
              <a:t>RESULTS AND </a:t>
            </a:r>
            <a:r>
              <a:rPr lang="en-GB" i="1" dirty="0" err="1">
                <a:solidFill>
                  <a:schemeClr val="accent1"/>
                </a:solidFill>
              </a:rPr>
              <a:t>SCarEENSHOTS</a:t>
            </a:r>
            <a:endParaRPr lang="en-US" i="1" dirty="0">
              <a:solidFill>
                <a:schemeClr val="accent1"/>
              </a:solidFill>
            </a:endParaRPr>
          </a:p>
        </p:txBody>
      </p:sp>
      <p:sp>
        <p:nvSpPr>
          <p:cNvPr id="3" name="Content Placeholder 2">
            <a:extLst>
              <a:ext uri="{FF2B5EF4-FFF2-40B4-BE49-F238E27FC236}">
                <a16:creationId xmlns:a16="http://schemas.microsoft.com/office/drawing/2014/main" id="{C752C3CF-320F-1F0D-FBE5-A425EE2724B9}"/>
              </a:ext>
            </a:extLst>
          </p:cNvPr>
          <p:cNvSpPr>
            <a:spLocks noGrp="1"/>
          </p:cNvSpPr>
          <p:nvPr>
            <p:ph idx="1"/>
          </p:nvPr>
        </p:nvSpPr>
        <p:spPr>
          <a:xfrm>
            <a:off x="1288955" y="1109245"/>
            <a:ext cx="9905999" cy="4639509"/>
          </a:xfrm>
        </p:spPr>
        <p:txBody>
          <a:bodyPr>
            <a:normAutofit fontScale="77500" lnSpcReduction="20000"/>
          </a:bodyPr>
          <a:lstStyle/>
          <a:p>
            <a:pPr marL="0" indent="0">
              <a:buNone/>
            </a:pPr>
            <a:r>
              <a:rPr lang="en-US" dirty="0">
                <a:solidFill>
                  <a:schemeClr val="bg1"/>
                </a:solidFill>
              </a:rPr>
              <a:t>Screenshots showing how it looks across different devices (desktop, tablet, mobile)Since I can generate mockup screenshots of a responsive portfolio for you, I’ll create visual examples that show what your portfolio could look like on different screen </a:t>
            </a:r>
            <a:r>
              <a:rPr lang="en-US" dirty="0" err="1">
                <a:solidFill>
                  <a:schemeClr val="bg1"/>
                </a:solidFill>
              </a:rPr>
              <a:t>sizes.Responsive</a:t>
            </a:r>
            <a:r>
              <a:rPr lang="en-US" dirty="0">
                <a:solidFill>
                  <a:schemeClr val="bg1"/>
                </a:solidFill>
              </a:rPr>
              <a:t> Portfolio - Sample Features to Display in Screenshots</a:t>
            </a:r>
            <a:endParaRPr lang="en-GB" dirty="0">
              <a:solidFill>
                <a:schemeClr val="bg1"/>
              </a:solidFill>
            </a:endParaRPr>
          </a:p>
          <a:p>
            <a:pPr marL="0" indent="0">
              <a:buNone/>
            </a:pPr>
            <a:r>
              <a:rPr lang="en-US" dirty="0"/>
              <a:t>1. Desktop</a:t>
            </a:r>
            <a:endParaRPr lang="en-GB" dirty="0">
              <a:solidFill>
                <a:schemeClr val="bg1"/>
              </a:solidFill>
            </a:endParaRPr>
          </a:p>
          <a:p>
            <a:pPr marL="0" indent="0">
              <a:buNone/>
            </a:pPr>
            <a:r>
              <a:rPr lang="en-US" dirty="0">
                <a:solidFill>
                  <a:schemeClr val="bg1"/>
                </a:solidFill>
              </a:rPr>
              <a:t> </a:t>
            </a:r>
            <a:r>
              <a:rPr lang="en-US" dirty="0" err="1">
                <a:solidFill>
                  <a:schemeClr val="bg1"/>
                </a:solidFill>
              </a:rPr>
              <a:t>ViewFull</a:t>
            </a:r>
            <a:r>
              <a:rPr lang="en-US" dirty="0">
                <a:solidFill>
                  <a:schemeClr val="bg1"/>
                </a:solidFill>
              </a:rPr>
              <a:t>-width </a:t>
            </a:r>
            <a:r>
              <a:rPr lang="en-US" dirty="0" err="1">
                <a:solidFill>
                  <a:schemeClr val="bg1"/>
                </a:solidFill>
              </a:rPr>
              <a:t>layoutNavigation</a:t>
            </a:r>
            <a:r>
              <a:rPr lang="en-US" dirty="0">
                <a:solidFill>
                  <a:schemeClr val="bg1"/>
                </a:solidFill>
              </a:rPr>
              <a:t> bar </a:t>
            </a:r>
            <a:r>
              <a:rPr lang="en-US" dirty="0" err="1">
                <a:solidFill>
                  <a:schemeClr val="bg1"/>
                </a:solidFill>
              </a:rPr>
              <a:t>visibleProjects</a:t>
            </a:r>
            <a:r>
              <a:rPr lang="en-US" dirty="0">
                <a:solidFill>
                  <a:schemeClr val="bg1"/>
                </a:solidFill>
              </a:rPr>
              <a:t> displayed in a 3-column grid</a:t>
            </a:r>
            <a:endParaRPr lang="en-GB" dirty="0">
              <a:solidFill>
                <a:schemeClr val="bg1"/>
              </a:solidFill>
            </a:endParaRPr>
          </a:p>
          <a:p>
            <a:pPr marL="0" indent="0">
              <a:buNone/>
            </a:pPr>
            <a:r>
              <a:rPr lang="en-US" dirty="0"/>
              <a:t>2. Tablet </a:t>
            </a:r>
            <a:endParaRPr lang="en-GB" dirty="0"/>
          </a:p>
          <a:p>
            <a:pPr marL="0" indent="0">
              <a:buNone/>
            </a:pPr>
            <a:r>
              <a:rPr lang="en-US" dirty="0"/>
              <a:t> </a:t>
            </a:r>
            <a:r>
              <a:rPr lang="en-US" dirty="0">
                <a:solidFill>
                  <a:schemeClr val="bg1"/>
                </a:solidFill>
              </a:rPr>
              <a:t>navigation (maybe a hamburger menu)Projects in a 2-column </a:t>
            </a:r>
            <a:r>
              <a:rPr lang="en-US" dirty="0" err="1">
                <a:solidFill>
                  <a:schemeClr val="bg1"/>
                </a:solidFill>
              </a:rPr>
              <a:t>layoutSlight</a:t>
            </a:r>
            <a:r>
              <a:rPr lang="en-US" dirty="0">
                <a:solidFill>
                  <a:schemeClr val="bg1"/>
                </a:solidFill>
              </a:rPr>
              <a:t> scaling down of text/images</a:t>
            </a:r>
            <a:endParaRPr lang="en-GB" dirty="0">
              <a:solidFill>
                <a:schemeClr val="bg1"/>
              </a:solidFill>
            </a:endParaRPr>
          </a:p>
          <a:p>
            <a:pPr marL="0" indent="0">
              <a:buNone/>
            </a:pPr>
            <a:r>
              <a:rPr lang="en-US" dirty="0"/>
              <a:t>3. Mobile</a:t>
            </a:r>
            <a:endParaRPr lang="en-GB" dirty="0"/>
          </a:p>
          <a:p>
            <a:pPr marL="0" indent="0">
              <a:buNone/>
            </a:pPr>
            <a:r>
              <a:rPr lang="en-US" dirty="0"/>
              <a:t> </a:t>
            </a:r>
            <a:r>
              <a:rPr lang="en-US" dirty="0" err="1">
                <a:solidFill>
                  <a:schemeClr val="bg1"/>
                </a:solidFill>
              </a:rPr>
              <a:t>ViewHamburger</a:t>
            </a:r>
            <a:r>
              <a:rPr lang="en-US" dirty="0">
                <a:solidFill>
                  <a:schemeClr val="bg1"/>
                </a:solidFill>
              </a:rPr>
              <a:t> </a:t>
            </a:r>
            <a:r>
              <a:rPr lang="en-US" dirty="0" err="1">
                <a:solidFill>
                  <a:schemeClr val="bg1"/>
                </a:solidFill>
              </a:rPr>
              <a:t>menuProjects</a:t>
            </a:r>
            <a:r>
              <a:rPr lang="en-US" dirty="0">
                <a:solidFill>
                  <a:schemeClr val="bg1"/>
                </a:solidFill>
              </a:rPr>
              <a:t> stacked in 1 </a:t>
            </a:r>
            <a:r>
              <a:rPr lang="en-US" dirty="0" err="1">
                <a:solidFill>
                  <a:schemeClr val="bg1"/>
                </a:solidFill>
              </a:rPr>
              <a:t>columnClickable</a:t>
            </a:r>
            <a:r>
              <a:rPr lang="en-US" dirty="0">
                <a:solidFill>
                  <a:schemeClr val="bg1"/>
                </a:solidFill>
              </a:rPr>
              <a:t> buttons optimized for touch</a:t>
            </a:r>
            <a:r>
              <a:rPr lang="en-GB" dirty="0">
                <a:solidFill>
                  <a:schemeClr val="bg1"/>
                </a:solidFill>
              </a:rPr>
              <a:t>.</a:t>
            </a:r>
            <a:r>
              <a:rPr lang="en-US" dirty="0">
                <a:solidFill>
                  <a:schemeClr val="bg1"/>
                </a:solidFill>
              </a:rPr>
              <a:t>Let’s Generate Some Mock </a:t>
            </a:r>
            <a:r>
              <a:rPr lang="en-US" dirty="0" err="1">
                <a:solidFill>
                  <a:schemeClr val="bg1"/>
                </a:solidFill>
              </a:rPr>
              <a:t>ScreenshotsI’ll</a:t>
            </a:r>
            <a:r>
              <a:rPr lang="en-US" dirty="0">
                <a:solidFill>
                  <a:schemeClr val="bg1"/>
                </a:solidFill>
              </a:rPr>
              <a:t> now create a few responsive portfolio mockups. You’ll see what it might look like on different devices.</a:t>
            </a:r>
          </a:p>
        </p:txBody>
      </p:sp>
    </p:spTree>
    <p:extLst>
      <p:ext uri="{BB962C8B-B14F-4D97-AF65-F5344CB8AC3E}">
        <p14:creationId xmlns:p14="http://schemas.microsoft.com/office/powerpoint/2010/main" val="393677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15FF-3F98-9A9F-ACD6-D700C23073A1}"/>
              </a:ext>
            </a:extLst>
          </p:cNvPr>
          <p:cNvSpPr>
            <a:spLocks noGrp="1"/>
          </p:cNvSpPr>
          <p:nvPr>
            <p:ph type="title"/>
          </p:nvPr>
        </p:nvSpPr>
        <p:spPr>
          <a:xfrm>
            <a:off x="1141413" y="303610"/>
            <a:ext cx="9905998" cy="1321594"/>
          </a:xfrm>
          <a:solidFill>
            <a:schemeClr val="tx1"/>
          </a:solidFill>
        </p:spPr>
        <p:txBody>
          <a:bodyPr/>
          <a:lstStyle/>
          <a:p>
            <a:r>
              <a:rPr lang="en-GB" i="1" dirty="0">
                <a:solidFill>
                  <a:schemeClr val="accent1"/>
                </a:solidFill>
              </a:rPr>
              <a:t>CONCLUSION</a:t>
            </a:r>
            <a:r>
              <a:rPr lang="en-GB" dirty="0"/>
              <a:t> </a:t>
            </a:r>
            <a:endParaRPr lang="en-US" dirty="0"/>
          </a:p>
        </p:txBody>
      </p:sp>
      <p:sp>
        <p:nvSpPr>
          <p:cNvPr id="3" name="Content Placeholder 2">
            <a:extLst>
              <a:ext uri="{FF2B5EF4-FFF2-40B4-BE49-F238E27FC236}">
                <a16:creationId xmlns:a16="http://schemas.microsoft.com/office/drawing/2014/main" id="{37EE9397-0AA0-87D4-DEAB-4081B61841D5}"/>
              </a:ext>
            </a:extLst>
          </p:cNvPr>
          <p:cNvSpPr>
            <a:spLocks noGrp="1"/>
          </p:cNvSpPr>
          <p:nvPr>
            <p:ph idx="1"/>
          </p:nvPr>
        </p:nvSpPr>
        <p:spPr>
          <a:xfrm>
            <a:off x="1141413" y="1625204"/>
            <a:ext cx="9780983" cy="4005263"/>
          </a:xfrm>
        </p:spPr>
        <p:txBody>
          <a:bodyPr>
            <a:normAutofit fontScale="92500"/>
          </a:bodyPr>
          <a:lstStyle/>
          <a:p>
            <a:pPr marL="0" indent="0">
              <a:buNone/>
            </a:pPr>
            <a:r>
              <a:rPr lang="en-US" dirty="0">
                <a:solidFill>
                  <a:schemeClr val="bg1"/>
                </a:solidFill>
              </a:rPr>
              <a:t>Creating and using a responsive portfolio offers numerous advantages, especially in today’s mobile-first, visually driven web environment. A responsive design ensures that the portfolio looks and functions well across all devices — desktops, tablets, and smartphones — which greatly enhances accessibility and user </a:t>
            </a:r>
            <a:r>
              <a:rPr lang="en-US" dirty="0" err="1">
                <a:solidFill>
                  <a:schemeClr val="bg1"/>
                </a:solidFill>
              </a:rPr>
              <a:t>experience.By</a:t>
            </a:r>
            <a:r>
              <a:rPr lang="en-US" dirty="0">
                <a:solidFill>
                  <a:schemeClr val="bg1"/>
                </a:solidFill>
              </a:rPr>
              <a:t> implementing features such as a clean project showcase, smooth navigation, optimized images, and device adaptability, the portfolio becomes an effective tool for showcasing skills, work experience, and personal branding. It not only makes a strong first impression on potential clients or employers but also demonstrates technical proficiency in modern web design principles.</a:t>
            </a:r>
          </a:p>
        </p:txBody>
      </p:sp>
    </p:spTree>
    <p:extLst>
      <p:ext uri="{BB962C8B-B14F-4D97-AF65-F5344CB8AC3E}">
        <p14:creationId xmlns:p14="http://schemas.microsoft.com/office/powerpoint/2010/main" val="18122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39D9-E8C3-D073-DE69-FBDFEE1F8EF5}"/>
              </a:ext>
            </a:extLst>
          </p:cNvPr>
          <p:cNvSpPr>
            <a:spLocks noGrp="1"/>
          </p:cNvSpPr>
          <p:nvPr>
            <p:ph type="title"/>
          </p:nvPr>
        </p:nvSpPr>
        <p:spPr>
          <a:xfrm>
            <a:off x="1141413" y="0"/>
            <a:ext cx="9905998" cy="1732359"/>
          </a:xfrm>
          <a:solidFill>
            <a:srgbClr val="7030A0"/>
          </a:solidFill>
          <a:ln>
            <a:solidFill>
              <a:schemeClr val="accent5"/>
            </a:solidFill>
          </a:ln>
        </p:spPr>
        <p:txBody>
          <a:bodyPr/>
          <a:lstStyle/>
          <a:p>
            <a:pPr algn="ctr"/>
            <a:r>
              <a:rPr lang="en-GB" dirty="0">
                <a:solidFill>
                  <a:schemeClr val="bg1"/>
                </a:solidFill>
              </a:rPr>
              <a:t>PROJECT TITLE </a:t>
            </a:r>
            <a:endParaRPr lang="en-US" dirty="0">
              <a:solidFill>
                <a:schemeClr val="bg1"/>
              </a:solidFill>
            </a:endParaRPr>
          </a:p>
        </p:txBody>
      </p:sp>
      <p:sp>
        <p:nvSpPr>
          <p:cNvPr id="3" name="Content Placeholder 2">
            <a:extLst>
              <a:ext uri="{FF2B5EF4-FFF2-40B4-BE49-F238E27FC236}">
                <a16:creationId xmlns:a16="http://schemas.microsoft.com/office/drawing/2014/main" id="{B4E916CF-4796-E93A-70D8-331B9BBCE3A8}"/>
              </a:ext>
            </a:extLst>
          </p:cNvPr>
          <p:cNvSpPr>
            <a:spLocks noGrp="1"/>
          </p:cNvSpPr>
          <p:nvPr>
            <p:ph idx="1"/>
          </p:nvPr>
        </p:nvSpPr>
        <p:spPr>
          <a:xfrm>
            <a:off x="1141412" y="1732358"/>
            <a:ext cx="9905999" cy="5125641"/>
          </a:xfrm>
          <a:solidFill>
            <a:schemeClr val="accent6"/>
          </a:solidFill>
        </p:spPr>
        <p:txBody>
          <a:bodyPr anchor="ctr">
            <a:normAutofit/>
          </a:bodyPr>
          <a:lstStyle/>
          <a:p>
            <a:pPr marL="0" indent="0" algn="ctr">
              <a:buNone/>
            </a:pPr>
            <a:r>
              <a:rPr lang="en-GB" sz="3600" i="1" dirty="0">
                <a:solidFill>
                  <a:schemeClr val="accent3">
                    <a:lumMod val="50000"/>
                  </a:schemeClr>
                </a:solidFill>
              </a:rPr>
              <a:t>RESPONSIVE PORTFOLIO </a:t>
            </a:r>
            <a:endParaRPr lang="en-US" sz="3600" i="1" dirty="0">
              <a:solidFill>
                <a:schemeClr val="accent3">
                  <a:lumMod val="50000"/>
                </a:schemeClr>
              </a:solidFill>
            </a:endParaRPr>
          </a:p>
        </p:txBody>
      </p:sp>
    </p:spTree>
    <p:extLst>
      <p:ext uri="{BB962C8B-B14F-4D97-AF65-F5344CB8AC3E}">
        <p14:creationId xmlns:p14="http://schemas.microsoft.com/office/powerpoint/2010/main" val="151881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5471-A429-DD7A-635C-CED4BF1E163D}"/>
              </a:ext>
            </a:extLst>
          </p:cNvPr>
          <p:cNvSpPr>
            <a:spLocks noGrp="1"/>
          </p:cNvSpPr>
          <p:nvPr>
            <p:ph type="title"/>
          </p:nvPr>
        </p:nvSpPr>
        <p:spPr>
          <a:solidFill>
            <a:schemeClr val="tx1"/>
          </a:solidFill>
        </p:spPr>
        <p:txBody>
          <a:bodyPr anchor="ctr"/>
          <a:lstStyle/>
          <a:p>
            <a:r>
              <a:rPr lang="en-GB" sz="4000" b="1" dirty="0">
                <a:solidFill>
                  <a:schemeClr val="accent1"/>
                </a:solidFill>
              </a:rPr>
              <a:t>AGENDA</a:t>
            </a:r>
            <a:r>
              <a:rPr lang="en-GB" dirty="0"/>
              <a:t> </a:t>
            </a:r>
            <a:endParaRPr lang="en-US" dirty="0"/>
          </a:p>
        </p:txBody>
      </p:sp>
      <p:sp>
        <p:nvSpPr>
          <p:cNvPr id="3" name="Content Placeholder 2">
            <a:extLst>
              <a:ext uri="{FF2B5EF4-FFF2-40B4-BE49-F238E27FC236}">
                <a16:creationId xmlns:a16="http://schemas.microsoft.com/office/drawing/2014/main" id="{C1EFA568-A8E7-A0A0-1B68-E4762200D5DB}"/>
              </a:ext>
            </a:extLst>
          </p:cNvPr>
          <p:cNvSpPr>
            <a:spLocks noGrp="1"/>
          </p:cNvSpPr>
          <p:nvPr>
            <p:ph idx="1"/>
          </p:nvPr>
        </p:nvSpPr>
        <p:spPr>
          <a:xfrm>
            <a:off x="1141414" y="2258416"/>
            <a:ext cx="12236646" cy="3981066"/>
          </a:xfrm>
        </p:spPr>
        <p:txBody>
          <a:bodyPr>
            <a:normAutofit fontScale="85000" lnSpcReduction="20000"/>
          </a:bodyPr>
          <a:lstStyle/>
          <a:p>
            <a:pPr marL="457200" indent="-457200">
              <a:buFont typeface="+mj-lt"/>
              <a:buAutoNum type="arabicPeriod"/>
            </a:pPr>
            <a:r>
              <a:rPr lang="en-GB" dirty="0">
                <a:solidFill>
                  <a:schemeClr val="bg1"/>
                </a:solidFill>
              </a:rPr>
              <a:t>Problem Statement </a:t>
            </a:r>
          </a:p>
          <a:p>
            <a:pPr marL="457200" indent="-457200">
              <a:buFont typeface="+mj-lt"/>
              <a:buAutoNum type="arabicPeriod"/>
            </a:pPr>
            <a:r>
              <a:rPr lang="en-GB" dirty="0">
                <a:solidFill>
                  <a:schemeClr val="bg1"/>
                </a:solidFill>
              </a:rPr>
              <a:t>Project Overview </a:t>
            </a:r>
          </a:p>
          <a:p>
            <a:pPr marL="457200" indent="-457200">
              <a:buFont typeface="+mj-lt"/>
              <a:buAutoNum type="arabicPeriod"/>
            </a:pPr>
            <a:r>
              <a:rPr lang="en-GB" dirty="0">
                <a:solidFill>
                  <a:schemeClr val="bg1"/>
                </a:solidFill>
              </a:rPr>
              <a:t>End Users </a:t>
            </a:r>
          </a:p>
          <a:p>
            <a:pPr marL="457200" indent="-457200">
              <a:buFont typeface="+mj-lt"/>
              <a:buAutoNum type="arabicPeriod"/>
            </a:pPr>
            <a:r>
              <a:rPr lang="en-GB" dirty="0">
                <a:solidFill>
                  <a:schemeClr val="bg1"/>
                </a:solidFill>
              </a:rPr>
              <a:t>Tools and Technologies </a:t>
            </a:r>
          </a:p>
          <a:p>
            <a:pPr marL="457200" indent="-457200">
              <a:buFont typeface="+mj-lt"/>
              <a:buAutoNum type="arabicPeriod"/>
            </a:pPr>
            <a:r>
              <a:rPr lang="en-GB" dirty="0">
                <a:solidFill>
                  <a:schemeClr val="bg1"/>
                </a:solidFill>
              </a:rPr>
              <a:t>Portfolio design and Layout </a:t>
            </a:r>
          </a:p>
          <a:p>
            <a:pPr marL="457200" indent="-457200">
              <a:buFont typeface="+mj-lt"/>
              <a:buAutoNum type="arabicPeriod"/>
            </a:pPr>
            <a:r>
              <a:rPr lang="en-GB" dirty="0">
                <a:solidFill>
                  <a:schemeClr val="bg1"/>
                </a:solidFill>
              </a:rPr>
              <a:t>Features and Functionality </a:t>
            </a:r>
          </a:p>
          <a:p>
            <a:pPr marL="457200" indent="-457200">
              <a:buFont typeface="+mj-lt"/>
              <a:buAutoNum type="arabicPeriod"/>
            </a:pPr>
            <a:r>
              <a:rPr lang="en-GB" dirty="0">
                <a:solidFill>
                  <a:schemeClr val="bg1"/>
                </a:solidFill>
              </a:rPr>
              <a:t>Results and Screenshots</a:t>
            </a:r>
          </a:p>
          <a:p>
            <a:pPr marL="457200" indent="-457200">
              <a:buFont typeface="+mj-lt"/>
              <a:buAutoNum type="arabicPeriod"/>
            </a:pPr>
            <a:r>
              <a:rPr lang="en-GB" dirty="0">
                <a:solidFill>
                  <a:schemeClr val="bg1"/>
                </a:solidFill>
              </a:rPr>
              <a:t>Conclusion </a:t>
            </a:r>
          </a:p>
          <a:p>
            <a:pPr marL="457200" indent="-457200">
              <a:buFont typeface="+mj-lt"/>
              <a:buAutoNum type="arabicPeriod"/>
            </a:pPr>
            <a:r>
              <a:rPr lang="en-GB" dirty="0">
                <a:solidFill>
                  <a:schemeClr val="bg1"/>
                </a:solidFill>
              </a:rPr>
              <a:t>GitHub Link</a:t>
            </a:r>
          </a:p>
        </p:txBody>
      </p:sp>
    </p:spTree>
    <p:extLst>
      <p:ext uri="{BB962C8B-B14F-4D97-AF65-F5344CB8AC3E}">
        <p14:creationId xmlns:p14="http://schemas.microsoft.com/office/powerpoint/2010/main" val="279981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F9C2-C76F-D432-E3A0-5BC0BF5AD64E}"/>
              </a:ext>
            </a:extLst>
          </p:cNvPr>
          <p:cNvSpPr>
            <a:spLocks noGrp="1"/>
          </p:cNvSpPr>
          <p:nvPr>
            <p:ph type="title"/>
          </p:nvPr>
        </p:nvSpPr>
        <p:spPr>
          <a:xfrm>
            <a:off x="1141413" y="618518"/>
            <a:ext cx="9905998" cy="1113841"/>
          </a:xfrm>
          <a:solidFill>
            <a:schemeClr val="tx1"/>
          </a:solidFill>
        </p:spPr>
        <p:txBody>
          <a:bodyPr/>
          <a:lstStyle/>
          <a:p>
            <a:r>
              <a:rPr lang="en-GB" i="1" dirty="0">
                <a:solidFill>
                  <a:schemeClr val="accent1"/>
                </a:solidFill>
              </a:rPr>
              <a:t>PROBLEM STATEMENT </a:t>
            </a:r>
            <a:endParaRPr lang="en-US" i="1" dirty="0">
              <a:solidFill>
                <a:schemeClr val="accent1"/>
              </a:solidFill>
            </a:endParaRPr>
          </a:p>
        </p:txBody>
      </p:sp>
      <p:sp>
        <p:nvSpPr>
          <p:cNvPr id="3" name="Content Placeholder 2">
            <a:extLst>
              <a:ext uri="{FF2B5EF4-FFF2-40B4-BE49-F238E27FC236}">
                <a16:creationId xmlns:a16="http://schemas.microsoft.com/office/drawing/2014/main" id="{6A08E2D2-620F-8A70-A730-E67A2F6D43A9}"/>
              </a:ext>
            </a:extLst>
          </p:cNvPr>
          <p:cNvSpPr>
            <a:spLocks noGrp="1"/>
          </p:cNvSpPr>
          <p:nvPr>
            <p:ph idx="1"/>
          </p:nvPr>
        </p:nvSpPr>
        <p:spPr>
          <a:xfrm>
            <a:off x="1141413" y="1732359"/>
            <a:ext cx="9905998" cy="5125641"/>
          </a:xfrm>
          <a:noFill/>
          <a:ln>
            <a:noFill/>
          </a:ln>
        </p:spPr>
        <p:txBody>
          <a:bodyPr>
            <a:noAutofit/>
          </a:bodyPr>
          <a:lstStyle/>
          <a:p>
            <a:pPr marL="0" indent="0">
              <a:buNone/>
            </a:pPr>
            <a:r>
              <a:rPr lang="en-GB" sz="2000" dirty="0"/>
              <a:t> </a:t>
            </a:r>
            <a:r>
              <a:rPr lang="en-GB" sz="2000" dirty="0">
                <a:solidFill>
                  <a:schemeClr val="bg1"/>
                </a:solidFill>
              </a:rPr>
              <a:t>today’s digital age, individuals—especially professionals such as designers, developers, writers, and freelancers—require an online presence to showcase their work, skills, and achievements. However, many portfolios are either outdated, lack responsive design, or do not effectively represent the individual’s personal brand across various </a:t>
            </a:r>
            <a:r>
              <a:rPr lang="en-GB" sz="2000" dirty="0" err="1">
                <a:solidFill>
                  <a:schemeClr val="bg1"/>
                </a:solidFill>
              </a:rPr>
              <a:t>devices.The</a:t>
            </a:r>
            <a:r>
              <a:rPr lang="en-GB" sz="2000" dirty="0">
                <a:solidFill>
                  <a:schemeClr val="bg1"/>
                </a:solidFill>
              </a:rPr>
              <a:t> primary challenge lies in developing a responsive portfolio website that </a:t>
            </a:r>
            <a:r>
              <a:rPr lang="en-GB" sz="2000" dirty="0" err="1">
                <a:solidFill>
                  <a:schemeClr val="bg1"/>
                </a:solidFill>
              </a:rPr>
              <a:t>offers:n</a:t>
            </a:r>
            <a:r>
              <a:rPr lang="en-GB" sz="2000" dirty="0">
                <a:solidFill>
                  <a:schemeClr val="bg1"/>
                </a:solidFill>
              </a:rPr>
              <a:t> aesthetic and modern </a:t>
            </a:r>
            <a:r>
              <a:rPr lang="en-GB" sz="2000" dirty="0" err="1">
                <a:solidFill>
                  <a:schemeClr val="bg1"/>
                </a:solidFill>
              </a:rPr>
              <a:t>design,Seamless</a:t>
            </a:r>
            <a:r>
              <a:rPr lang="en-GB" sz="2000" dirty="0">
                <a:solidFill>
                  <a:schemeClr val="bg1"/>
                </a:solidFill>
              </a:rPr>
              <a:t> user experience (UX) across all screen sizes (desktops, tablets, and smartphones),Easy customization and maintainability, </a:t>
            </a:r>
            <a:r>
              <a:rPr lang="en-GB" sz="2000" dirty="0" err="1">
                <a:solidFill>
                  <a:schemeClr val="bg1"/>
                </a:solidFill>
              </a:rPr>
              <a:t>andProper</a:t>
            </a:r>
            <a:r>
              <a:rPr lang="en-GB" sz="2000" dirty="0">
                <a:solidFill>
                  <a:schemeClr val="bg1"/>
                </a:solidFill>
              </a:rPr>
              <a:t> integration of essential portfolio elements (bio, skills, projects, contact form, etc.).There is a need for a solution that enables professionals to highlight their capabilities through a website that not only works well on all devices but also aligns with current web development best practices such as performance optimization, accessibility, and SEO.</a:t>
            </a:r>
            <a:endParaRPr lang="en-US" sz="2000" dirty="0">
              <a:solidFill>
                <a:schemeClr val="bg1"/>
              </a:solidFill>
            </a:endParaRPr>
          </a:p>
        </p:txBody>
      </p:sp>
    </p:spTree>
    <p:extLst>
      <p:ext uri="{BB962C8B-B14F-4D97-AF65-F5344CB8AC3E}">
        <p14:creationId xmlns:p14="http://schemas.microsoft.com/office/powerpoint/2010/main" val="112564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A531-5366-986A-7577-7047C6AD879F}"/>
              </a:ext>
            </a:extLst>
          </p:cNvPr>
          <p:cNvSpPr>
            <a:spLocks noGrp="1"/>
          </p:cNvSpPr>
          <p:nvPr>
            <p:ph type="title"/>
          </p:nvPr>
        </p:nvSpPr>
        <p:spPr>
          <a:xfrm>
            <a:off x="1429341" y="-71438"/>
            <a:ext cx="10467183" cy="839391"/>
          </a:xfrm>
          <a:solidFill>
            <a:schemeClr val="tx1"/>
          </a:solidFill>
        </p:spPr>
        <p:txBody>
          <a:bodyPr/>
          <a:lstStyle/>
          <a:p>
            <a:r>
              <a:rPr lang="en-GB" i="1" dirty="0">
                <a:solidFill>
                  <a:schemeClr val="accent1"/>
                </a:solidFill>
              </a:rPr>
              <a:t>PROJECT OVERVIEW </a:t>
            </a:r>
            <a:endParaRPr lang="en-US" i="1" dirty="0">
              <a:solidFill>
                <a:schemeClr val="accent1"/>
              </a:solidFill>
            </a:endParaRPr>
          </a:p>
        </p:txBody>
      </p:sp>
      <p:sp>
        <p:nvSpPr>
          <p:cNvPr id="3" name="Content Placeholder 2">
            <a:extLst>
              <a:ext uri="{FF2B5EF4-FFF2-40B4-BE49-F238E27FC236}">
                <a16:creationId xmlns:a16="http://schemas.microsoft.com/office/drawing/2014/main" id="{53C62A07-978E-C4F8-AE54-CDB7955E9577}"/>
              </a:ext>
            </a:extLst>
          </p:cNvPr>
          <p:cNvSpPr>
            <a:spLocks noGrp="1"/>
          </p:cNvSpPr>
          <p:nvPr>
            <p:ph idx="1"/>
          </p:nvPr>
        </p:nvSpPr>
        <p:spPr>
          <a:xfrm>
            <a:off x="1429340" y="946546"/>
            <a:ext cx="10467183" cy="6232922"/>
          </a:xfrm>
        </p:spPr>
        <p:txBody>
          <a:bodyPr>
            <a:normAutofit fontScale="85000" lnSpcReduction="20000"/>
          </a:bodyPr>
          <a:lstStyle/>
          <a:p>
            <a:pPr marL="0" indent="0">
              <a:buNone/>
            </a:pPr>
            <a:r>
              <a:rPr lang="en-GB" dirty="0">
                <a:solidFill>
                  <a:schemeClr val="bg1"/>
                </a:solidFill>
              </a:rPr>
              <a:t>The Responsive Portfolio Website project is a web development initiative aimed at creating a professional, modern, and fully responsive online portfolio that adapts seamlessly across all devices — desktops, tablets, and </a:t>
            </a:r>
            <a:r>
              <a:rPr lang="en-GB" dirty="0" err="1">
                <a:solidFill>
                  <a:schemeClr val="bg1"/>
                </a:solidFill>
              </a:rPr>
              <a:t>smartphones.This</a:t>
            </a:r>
            <a:r>
              <a:rPr lang="en-GB" dirty="0">
                <a:solidFill>
                  <a:schemeClr val="bg1"/>
                </a:solidFill>
              </a:rPr>
              <a:t> project involves designing and developing a personal portfolio website that serves as a centralized hub for professional identity, allowing users (such as developers, designers, writers, or freelancers) to present their bio, projects, resume, contact information, and social media links in an interactive and visually appealing way.</a:t>
            </a:r>
          </a:p>
          <a:p>
            <a:pPr marL="0" indent="0">
              <a:buNone/>
            </a:pPr>
            <a:r>
              <a:rPr lang="en-GB" dirty="0">
                <a:solidFill>
                  <a:schemeClr val="bg1"/>
                </a:solidFill>
              </a:rPr>
              <a:t> </a:t>
            </a:r>
            <a:r>
              <a:rPr lang="en-GB" u="sng" dirty="0">
                <a:solidFill>
                  <a:schemeClr val="accent2">
                    <a:lumMod val="20000"/>
                    <a:lumOff val="80000"/>
                  </a:schemeClr>
                </a:solidFill>
              </a:rPr>
              <a:t>Key Features</a:t>
            </a:r>
            <a:r>
              <a:rPr lang="en-GB" dirty="0">
                <a:solidFill>
                  <a:schemeClr val="bg1"/>
                </a:solidFill>
              </a:rPr>
              <a:t>
Responsive Design: Mobile-first layout that adjusts to all screen </a:t>
            </a:r>
            <a:r>
              <a:rPr lang="en-GB" dirty="0" err="1">
                <a:solidFill>
                  <a:schemeClr val="bg1"/>
                </a:solidFill>
              </a:rPr>
              <a:t>sizesHome</a:t>
            </a:r>
            <a:r>
              <a:rPr lang="en-GB" dirty="0">
                <a:solidFill>
                  <a:schemeClr val="bg1"/>
                </a:solidFill>
              </a:rPr>
              <a:t>/About Section: Brief personal introduction and professional </a:t>
            </a:r>
            <a:r>
              <a:rPr lang="en-GB" dirty="0" err="1">
                <a:solidFill>
                  <a:schemeClr val="bg1"/>
                </a:solidFill>
              </a:rPr>
              <a:t>summaryProjects</a:t>
            </a:r>
            <a:r>
              <a:rPr lang="en-GB" dirty="0">
                <a:solidFill>
                  <a:schemeClr val="bg1"/>
                </a:solidFill>
              </a:rPr>
              <a:t>/Portfolio Section: Showcase of past work with images, descriptions, and </a:t>
            </a:r>
            <a:r>
              <a:rPr lang="en-GB" dirty="0" err="1">
                <a:solidFill>
                  <a:schemeClr val="bg1"/>
                </a:solidFill>
              </a:rPr>
              <a:t>linksSkills</a:t>
            </a:r>
            <a:r>
              <a:rPr lang="en-GB" dirty="0">
                <a:solidFill>
                  <a:schemeClr val="bg1"/>
                </a:solidFill>
              </a:rPr>
              <a:t> Section: Display of technical and soft skills (e.g., icons, progress bars)Contact Section: Contact form and/or social media </a:t>
            </a:r>
            <a:r>
              <a:rPr lang="en-GB" dirty="0" err="1">
                <a:solidFill>
                  <a:schemeClr val="bg1"/>
                </a:solidFill>
              </a:rPr>
              <a:t>linksNavigation</a:t>
            </a:r>
            <a:r>
              <a:rPr lang="en-GB" dirty="0">
                <a:solidFill>
                  <a:schemeClr val="bg1"/>
                </a:solidFill>
              </a:rPr>
              <a:t> Bar
</a:t>
            </a:r>
            <a:r>
              <a:rPr lang="en-GB" u="sng" dirty="0"/>
              <a:t>Objectives</a:t>
            </a:r>
            <a:r>
              <a:rPr lang="en-GB" dirty="0">
                <a:solidFill>
                  <a:schemeClr val="bg1"/>
                </a:solidFill>
              </a:rPr>
              <a:t>:
Create a modern and clean user </a:t>
            </a:r>
            <a:r>
              <a:rPr lang="en-GB" dirty="0" err="1">
                <a:solidFill>
                  <a:schemeClr val="bg1"/>
                </a:solidFill>
              </a:rPr>
              <a:t>interfaceEnsure</a:t>
            </a:r>
            <a:r>
              <a:rPr lang="en-GB" dirty="0">
                <a:solidFill>
                  <a:schemeClr val="bg1"/>
                </a:solidFill>
              </a:rPr>
              <a:t> compatibility with all major browsers and </a:t>
            </a:r>
            <a:r>
              <a:rPr lang="en-GB" dirty="0" err="1">
                <a:solidFill>
                  <a:schemeClr val="bg1"/>
                </a:solidFill>
              </a:rPr>
              <a:t>devicesmplement</a:t>
            </a:r>
            <a:r>
              <a:rPr lang="en-GB" dirty="0">
                <a:solidFill>
                  <a:schemeClr val="bg1"/>
                </a:solidFill>
              </a:rPr>
              <a:t> responsive layouts using CSS Flexbox/Grid or </a:t>
            </a:r>
            <a:r>
              <a:rPr lang="en-GB" dirty="0" err="1">
                <a:solidFill>
                  <a:schemeClr val="bg1"/>
                </a:solidFill>
              </a:rPr>
              <a:t>frameworksOptimize</a:t>
            </a:r>
            <a:r>
              <a:rPr lang="en-GB" dirty="0">
                <a:solidFill>
                  <a:schemeClr val="bg1"/>
                </a:solidFill>
              </a:rPr>
              <a:t> loading speed and </a:t>
            </a:r>
            <a:r>
              <a:rPr lang="en-GB" dirty="0" err="1">
                <a:solidFill>
                  <a:schemeClr val="bg1"/>
                </a:solidFill>
              </a:rPr>
              <a:t>performanceBuild</a:t>
            </a:r>
            <a:r>
              <a:rPr lang="en-GB" dirty="0">
                <a:solidFill>
                  <a:schemeClr val="bg1"/>
                </a:solidFill>
              </a:rPr>
              <a:t> with accessibility and SEO .</a:t>
            </a:r>
            <a:r>
              <a:rPr lang="en-GB" sz="2000" dirty="0">
                <a:solidFill>
                  <a:schemeClr val="bg1"/>
                </a:solidFill>
              </a:rPr>
              <a:t>
 </a:t>
            </a:r>
          </a:p>
        </p:txBody>
      </p:sp>
    </p:spTree>
    <p:extLst>
      <p:ext uri="{BB962C8B-B14F-4D97-AF65-F5344CB8AC3E}">
        <p14:creationId xmlns:p14="http://schemas.microsoft.com/office/powerpoint/2010/main" val="359849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0148-D061-F13B-FD8E-8644E9986116}"/>
              </a:ext>
            </a:extLst>
          </p:cNvPr>
          <p:cNvSpPr>
            <a:spLocks noGrp="1"/>
          </p:cNvSpPr>
          <p:nvPr>
            <p:ph type="title"/>
          </p:nvPr>
        </p:nvSpPr>
        <p:spPr>
          <a:xfrm>
            <a:off x="1141412" y="0"/>
            <a:ext cx="9243613" cy="1250156"/>
          </a:xfrm>
          <a:solidFill>
            <a:schemeClr val="tx1"/>
          </a:solidFill>
        </p:spPr>
        <p:txBody>
          <a:bodyPr/>
          <a:lstStyle/>
          <a:p>
            <a:r>
              <a:rPr lang="en-GB" i="1" dirty="0">
                <a:solidFill>
                  <a:schemeClr val="accent1"/>
                </a:solidFill>
              </a:rPr>
              <a:t>END USERS </a:t>
            </a:r>
            <a:endParaRPr lang="en-US" i="1" dirty="0">
              <a:solidFill>
                <a:schemeClr val="accent1"/>
              </a:solidFill>
            </a:endParaRPr>
          </a:p>
        </p:txBody>
      </p:sp>
      <p:sp>
        <p:nvSpPr>
          <p:cNvPr id="3" name="Content Placeholder 2">
            <a:extLst>
              <a:ext uri="{FF2B5EF4-FFF2-40B4-BE49-F238E27FC236}">
                <a16:creationId xmlns:a16="http://schemas.microsoft.com/office/drawing/2014/main" id="{F74DAD0E-2E64-0B04-8624-5D5ED905FB6D}"/>
              </a:ext>
            </a:extLst>
          </p:cNvPr>
          <p:cNvSpPr>
            <a:spLocks noGrp="1"/>
          </p:cNvSpPr>
          <p:nvPr>
            <p:ph idx="1"/>
          </p:nvPr>
        </p:nvSpPr>
        <p:spPr>
          <a:xfrm rot="10800000" flipV="1">
            <a:off x="1141412" y="1428750"/>
            <a:ext cx="10402747" cy="5429250"/>
          </a:xfrm>
        </p:spPr>
        <p:txBody>
          <a:bodyPr>
            <a:normAutofit fontScale="25000" lnSpcReduction="20000"/>
          </a:bodyPr>
          <a:lstStyle/>
          <a:p>
            <a:pPr marL="0" indent="0">
              <a:buNone/>
            </a:pPr>
            <a:r>
              <a:rPr lang="en-GB" sz="8000" dirty="0">
                <a:solidFill>
                  <a:schemeClr val="bg1"/>
                </a:solidFill>
              </a:rPr>
              <a:t>The Responsive Portfolio Website is designed with a range of end users in mind. These users benefit from the portfolio either as creators (owners of the portfolio) or as visitors (viewers exploring the portfolio). Here’s a breakdown</a:t>
            </a:r>
          </a:p>
          <a:p>
            <a:r>
              <a:rPr lang="en-GB" sz="8000" dirty="0"/>
              <a:t> Portfolio Owner (Creator)
</a:t>
            </a:r>
            <a:r>
              <a:rPr lang="en-GB" sz="8000" dirty="0">
                <a:solidFill>
                  <a:schemeClr val="bg1"/>
                </a:solidFill>
              </a:rPr>
              <a:t>The primary end user is the individual who owns the portfolio — typically a professional seeking to present their work and skills online.
</a:t>
            </a:r>
            <a:r>
              <a:rPr lang="en-GB" sz="8000" dirty="0"/>
              <a:t>Examples include:</a:t>
            </a:r>
            <a:r>
              <a:rPr lang="en-GB" sz="8000" dirty="0">
                <a:solidFill>
                  <a:schemeClr val="bg1"/>
                </a:solidFill>
              </a:rPr>
              <a:t>
Web Developers
UI/UX Designers
Graphic Designers
Photographers
Content Writers or Bloggers
Software Engineers</a:t>
            </a:r>
          </a:p>
          <a:p>
            <a:endParaRPr lang="en-US" dirty="0"/>
          </a:p>
        </p:txBody>
      </p:sp>
    </p:spTree>
    <p:extLst>
      <p:ext uri="{BB962C8B-B14F-4D97-AF65-F5344CB8AC3E}">
        <p14:creationId xmlns:p14="http://schemas.microsoft.com/office/powerpoint/2010/main" val="126931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7D6-61FF-1236-8984-F69E95723EFB}"/>
              </a:ext>
            </a:extLst>
          </p:cNvPr>
          <p:cNvSpPr>
            <a:spLocks noGrp="1"/>
          </p:cNvSpPr>
          <p:nvPr>
            <p:ph type="title"/>
          </p:nvPr>
        </p:nvSpPr>
        <p:spPr>
          <a:xfrm>
            <a:off x="1387206" y="267891"/>
            <a:ext cx="7340203" cy="821532"/>
          </a:xfrm>
          <a:solidFill>
            <a:schemeClr val="tx1"/>
          </a:solidFill>
        </p:spPr>
        <p:txBody>
          <a:bodyPr>
            <a:normAutofit/>
          </a:bodyPr>
          <a:lstStyle/>
          <a:p>
            <a:r>
              <a:rPr lang="en-GB" sz="2800" i="1" dirty="0">
                <a:solidFill>
                  <a:schemeClr val="accent1"/>
                </a:solidFill>
              </a:rPr>
              <a:t>TOOLS AND TECHNOLOGIES </a:t>
            </a:r>
            <a:endParaRPr lang="en-US" sz="2800" i="1" dirty="0">
              <a:solidFill>
                <a:schemeClr val="accent1"/>
              </a:solidFill>
            </a:endParaRPr>
          </a:p>
        </p:txBody>
      </p:sp>
      <p:sp>
        <p:nvSpPr>
          <p:cNvPr id="3" name="Content Placeholder 2">
            <a:extLst>
              <a:ext uri="{FF2B5EF4-FFF2-40B4-BE49-F238E27FC236}">
                <a16:creationId xmlns:a16="http://schemas.microsoft.com/office/drawing/2014/main" id="{13D4F9D4-24D3-9329-8346-CE506FAE8051}"/>
              </a:ext>
            </a:extLst>
          </p:cNvPr>
          <p:cNvSpPr>
            <a:spLocks noGrp="1"/>
          </p:cNvSpPr>
          <p:nvPr>
            <p:ph idx="1"/>
          </p:nvPr>
        </p:nvSpPr>
        <p:spPr>
          <a:xfrm flipV="1">
            <a:off x="1387207" y="1107281"/>
            <a:ext cx="9905998" cy="4661296"/>
          </a:xfrm>
        </p:spPr>
        <p:txBody>
          <a:bodyPr/>
          <a:lstStyle/>
          <a:p>
            <a:endParaRPr lang="en-GB" dirty="0"/>
          </a:p>
          <a:p>
            <a:pPr marL="0" indent="0">
              <a:buNone/>
            </a:pPr>
            <a:endParaRPr lang="en-GB" dirty="0"/>
          </a:p>
          <a:p>
            <a:pPr marL="0" indent="0">
              <a:buNone/>
            </a:pPr>
            <a:endParaRPr lang="en-GB" dirty="0"/>
          </a:p>
          <a:p>
            <a:endParaRPr lang="en-GB" dirty="0"/>
          </a:p>
          <a:p>
            <a:endParaRPr lang="en-US" dirty="0"/>
          </a:p>
        </p:txBody>
      </p:sp>
      <p:sp>
        <p:nvSpPr>
          <p:cNvPr id="5" name="TextBox 4">
            <a:extLst>
              <a:ext uri="{FF2B5EF4-FFF2-40B4-BE49-F238E27FC236}">
                <a16:creationId xmlns:a16="http://schemas.microsoft.com/office/drawing/2014/main" id="{9A8F173F-4859-5BC5-445C-306B40DAE063}"/>
              </a:ext>
            </a:extLst>
          </p:cNvPr>
          <p:cNvSpPr txBox="1"/>
          <p:nvPr/>
        </p:nvSpPr>
        <p:spPr>
          <a:xfrm>
            <a:off x="1387206" y="1303735"/>
            <a:ext cx="7340203" cy="3785652"/>
          </a:xfrm>
          <a:prstGeom prst="rect">
            <a:avLst/>
          </a:prstGeom>
          <a:noFill/>
        </p:spPr>
        <p:txBody>
          <a:bodyPr wrap="square">
            <a:spAutoFit/>
          </a:bodyPr>
          <a:lstStyle/>
          <a:p>
            <a:pPr marL="342900" indent="-342900">
              <a:buFont typeface="+mj-lt"/>
              <a:buAutoNum type="arabicPeriod"/>
            </a:pPr>
            <a:r>
              <a:rPr lang="en-US" sz="2000" dirty="0"/>
              <a:t>HTML5</a:t>
            </a:r>
            <a:endParaRPr lang="en-GB" sz="2000" dirty="0"/>
          </a:p>
          <a:p>
            <a:r>
              <a:rPr lang="en-US" sz="2000" dirty="0">
                <a:solidFill>
                  <a:schemeClr val="bg1"/>
                </a:solidFill>
              </a:rPr>
              <a:t>Structure of the </a:t>
            </a:r>
            <a:r>
              <a:rPr lang="en-US" sz="2000" dirty="0" err="1">
                <a:solidFill>
                  <a:schemeClr val="bg1"/>
                </a:solidFill>
              </a:rPr>
              <a:t>portfolio.Semantic</a:t>
            </a:r>
            <a:r>
              <a:rPr lang="en-US" sz="2000" dirty="0">
                <a:solidFill>
                  <a:schemeClr val="bg1"/>
                </a:solidFill>
              </a:rPr>
              <a:t> elements (&lt;header&gt;, &lt;section&gt;, &lt;footer&gt;, etc.).</a:t>
            </a:r>
            <a:endParaRPr lang="en-GB" sz="2000" dirty="0">
              <a:solidFill>
                <a:schemeClr val="bg1"/>
              </a:solidFill>
            </a:endParaRPr>
          </a:p>
          <a:p>
            <a:r>
              <a:rPr lang="en-US" sz="2000" dirty="0"/>
              <a:t>2. CSS</a:t>
            </a:r>
            <a:r>
              <a:rPr lang="en-GB" sz="2000" dirty="0"/>
              <a:t>3</a:t>
            </a:r>
          </a:p>
          <a:p>
            <a:r>
              <a:rPr lang="en-US" sz="2000" dirty="0">
                <a:solidFill>
                  <a:schemeClr val="bg1"/>
                </a:solidFill>
              </a:rPr>
              <a:t>Styling and </a:t>
            </a:r>
            <a:r>
              <a:rPr lang="en-US" sz="2000" dirty="0" err="1">
                <a:solidFill>
                  <a:schemeClr val="bg1"/>
                </a:solidFill>
              </a:rPr>
              <a:t>layout.Responsive</a:t>
            </a:r>
            <a:r>
              <a:rPr lang="en-US" sz="2000" dirty="0">
                <a:solidFill>
                  <a:schemeClr val="bg1"/>
                </a:solidFill>
              </a:rPr>
              <a:t> design </a:t>
            </a:r>
            <a:r>
              <a:rPr lang="en-US" sz="2000" dirty="0" err="1">
                <a:solidFill>
                  <a:schemeClr val="bg1"/>
                </a:solidFill>
              </a:rPr>
              <a:t>using:Media</a:t>
            </a:r>
            <a:r>
              <a:rPr lang="en-US" sz="2000" dirty="0">
                <a:solidFill>
                  <a:schemeClr val="bg1"/>
                </a:solidFill>
              </a:rPr>
              <a:t> queries (@media)FlexboxCSS Grid</a:t>
            </a:r>
            <a:endParaRPr lang="en-GB" sz="2000" dirty="0">
              <a:solidFill>
                <a:schemeClr val="bg1"/>
              </a:solidFill>
            </a:endParaRPr>
          </a:p>
          <a:p>
            <a:r>
              <a:rPr lang="en-US" sz="2000" dirty="0"/>
              <a:t>3. JavaScript</a:t>
            </a:r>
            <a:endParaRPr lang="en-GB" sz="2000" dirty="0"/>
          </a:p>
          <a:p>
            <a:r>
              <a:rPr lang="en-US" sz="2000" dirty="0">
                <a:solidFill>
                  <a:schemeClr val="bg1"/>
                </a:solidFill>
              </a:rPr>
              <a:t> Interactivity and dynamic </a:t>
            </a:r>
            <a:r>
              <a:rPr lang="en-US" sz="2000" dirty="0" err="1">
                <a:solidFill>
                  <a:schemeClr val="bg1"/>
                </a:solidFill>
              </a:rPr>
              <a:t>content.Form</a:t>
            </a:r>
            <a:r>
              <a:rPr lang="en-US" sz="2000" dirty="0">
                <a:solidFill>
                  <a:schemeClr val="bg1"/>
                </a:solidFill>
              </a:rPr>
              <a:t> validation, animations, toggles, </a:t>
            </a:r>
            <a:r>
              <a:rPr lang="en-US" sz="2000" dirty="0" err="1">
                <a:solidFill>
                  <a:schemeClr val="bg1"/>
                </a:solidFill>
              </a:rPr>
              <a:t>etcResponsive</a:t>
            </a:r>
            <a:r>
              <a:rPr lang="en-US" sz="2000" dirty="0">
                <a:solidFill>
                  <a:schemeClr val="bg1"/>
                </a:solidFill>
              </a:rPr>
              <a:t> Design Tools</a:t>
            </a:r>
            <a:endParaRPr lang="en-GB" sz="2000" dirty="0">
              <a:solidFill>
                <a:schemeClr val="bg1"/>
              </a:solidFill>
            </a:endParaRPr>
          </a:p>
          <a:p>
            <a:r>
              <a:rPr lang="en-US" sz="2000" dirty="0"/>
              <a:t>4. Bootstrap</a:t>
            </a:r>
            <a:endParaRPr lang="en-GB" sz="2000" dirty="0"/>
          </a:p>
          <a:p>
            <a:r>
              <a:rPr lang="en-US" sz="2000" dirty="0">
                <a:solidFill>
                  <a:schemeClr val="bg1"/>
                </a:solidFill>
              </a:rPr>
              <a:t> (or other CSS Frameworks)Prebuilt responsive grid </a:t>
            </a:r>
            <a:r>
              <a:rPr lang="en-US" sz="2000" dirty="0" err="1">
                <a:solidFill>
                  <a:schemeClr val="bg1"/>
                </a:solidFill>
              </a:rPr>
              <a:t>system.Mobile</a:t>
            </a:r>
            <a:r>
              <a:rPr lang="en-US" sz="2000" dirty="0">
                <a:solidFill>
                  <a:schemeClr val="bg1"/>
                </a:solidFill>
              </a:rPr>
              <a:t>-first </a:t>
            </a:r>
            <a:r>
              <a:rPr lang="en-US" sz="2000" dirty="0" err="1">
                <a:solidFill>
                  <a:schemeClr val="bg1"/>
                </a:solidFill>
              </a:rPr>
              <a:t>components.Alternatives</a:t>
            </a:r>
            <a:endParaRPr lang="en-US" sz="2000" dirty="0">
              <a:solidFill>
                <a:schemeClr val="bg1"/>
              </a:solidFill>
            </a:endParaRPr>
          </a:p>
        </p:txBody>
      </p:sp>
    </p:spTree>
    <p:extLst>
      <p:ext uri="{BB962C8B-B14F-4D97-AF65-F5344CB8AC3E}">
        <p14:creationId xmlns:p14="http://schemas.microsoft.com/office/powerpoint/2010/main" val="421905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EA9-97ED-01B3-A5EC-3D2F25AFF6E3}"/>
              </a:ext>
            </a:extLst>
          </p:cNvPr>
          <p:cNvSpPr>
            <a:spLocks noGrp="1"/>
          </p:cNvSpPr>
          <p:nvPr>
            <p:ph type="title"/>
          </p:nvPr>
        </p:nvSpPr>
        <p:spPr>
          <a:xfrm>
            <a:off x="1141413" y="0"/>
            <a:ext cx="9905998" cy="910828"/>
          </a:xfrm>
          <a:solidFill>
            <a:schemeClr val="tx1"/>
          </a:solidFill>
        </p:spPr>
        <p:txBody>
          <a:bodyPr/>
          <a:lstStyle/>
          <a:p>
            <a:r>
              <a:rPr lang="en-GB" sz="3200" i="1" dirty="0">
                <a:solidFill>
                  <a:schemeClr val="accent1"/>
                </a:solidFill>
              </a:rPr>
              <a:t>PORTFOLIO DESIGN AND LAYOUT</a:t>
            </a:r>
            <a:r>
              <a:rPr lang="en-GB" i="1" dirty="0"/>
              <a:t> </a:t>
            </a:r>
            <a:endParaRPr lang="en-US" i="1" dirty="0"/>
          </a:p>
        </p:txBody>
      </p:sp>
      <p:sp>
        <p:nvSpPr>
          <p:cNvPr id="3" name="Content Placeholder 2">
            <a:extLst>
              <a:ext uri="{FF2B5EF4-FFF2-40B4-BE49-F238E27FC236}">
                <a16:creationId xmlns:a16="http://schemas.microsoft.com/office/drawing/2014/main" id="{3619D12D-7534-13AB-B4B5-6D9E4C0CB52D}"/>
              </a:ext>
            </a:extLst>
          </p:cNvPr>
          <p:cNvSpPr>
            <a:spLocks noGrp="1"/>
          </p:cNvSpPr>
          <p:nvPr>
            <p:ph idx="1"/>
          </p:nvPr>
        </p:nvSpPr>
        <p:spPr>
          <a:xfrm>
            <a:off x="1141412" y="910828"/>
            <a:ext cx="9905999" cy="4880373"/>
          </a:xfrm>
        </p:spPr>
        <p:txBody>
          <a:bodyPr>
            <a:normAutofit fontScale="25000" lnSpcReduction="20000"/>
          </a:bodyPr>
          <a:lstStyle/>
          <a:p>
            <a:pPr marL="0" indent="0">
              <a:buNone/>
            </a:pPr>
            <a:r>
              <a:rPr lang="en-GB" sz="8000" dirty="0"/>
              <a:t>1.Hero Section</a:t>
            </a:r>
          </a:p>
          <a:p>
            <a:pPr marL="0" indent="0">
              <a:buNone/>
            </a:pPr>
            <a:r>
              <a:rPr lang="en-GB" sz="8000" dirty="0"/>
              <a:t>     </a:t>
            </a:r>
            <a:r>
              <a:rPr lang="en-GB" sz="8000" dirty="0">
                <a:solidFill>
                  <a:schemeClr val="bg1"/>
                </a:solidFill>
              </a:rPr>
              <a:t>Name, profession, short tagline
     CTA button (e.g., “View My Work” or “Contact Me”</a:t>
            </a:r>
            <a:r>
              <a:rPr lang="en-GB" sz="8000" dirty="0"/>
              <a:t>)
2. About Section
     </a:t>
            </a:r>
            <a:r>
              <a:rPr lang="en-GB" sz="8000" dirty="0">
                <a:solidFill>
                  <a:schemeClr val="bg1"/>
                </a:solidFill>
              </a:rPr>
              <a:t>Brief biography
    Skills/technologies</a:t>
            </a:r>
          </a:p>
          <a:p>
            <a:pPr marL="0" indent="0">
              <a:buNone/>
            </a:pPr>
            <a:r>
              <a:rPr lang="en-GB" sz="8000" dirty="0"/>
              <a:t>3. Portfolio / Projects Section
    </a:t>
            </a:r>
            <a:r>
              <a:rPr lang="en-GB" sz="8000" dirty="0">
                <a:solidFill>
                  <a:schemeClr val="bg1"/>
                </a:solidFill>
              </a:rPr>
              <a:t>Grid or card layout for projects
     Each item includes:</a:t>
            </a:r>
          </a:p>
          <a:p>
            <a:pPr marL="0" indent="0">
              <a:buNone/>
            </a:pPr>
            <a:r>
              <a:rPr lang="en-GB" sz="8000" dirty="0">
                <a:solidFill>
                  <a:schemeClr val="bg1"/>
                </a:solidFill>
              </a:rPr>
              <a:t>     Project image or </a:t>
            </a:r>
            <a:r>
              <a:rPr lang="en-GB" sz="8000" dirty="0" err="1">
                <a:solidFill>
                  <a:schemeClr val="bg1"/>
                </a:solidFill>
              </a:rPr>
              <a:t>mockup</a:t>
            </a:r>
            <a:r>
              <a:rPr lang="en-GB" sz="8000" dirty="0">
                <a:solidFill>
                  <a:schemeClr val="bg1"/>
                </a:solidFill>
              </a:rPr>
              <a:t>
      Title + short description</a:t>
            </a:r>
          </a:p>
          <a:p>
            <a:pPr marL="0" indent="0">
              <a:buNone/>
            </a:pPr>
            <a:r>
              <a:rPr lang="en-GB" sz="8000" dirty="0">
                <a:solidFill>
                  <a:schemeClr val="bg1"/>
                </a:solidFill>
              </a:rPr>
              <a:t>       </a:t>
            </a:r>
            <a:r>
              <a:rPr lang="en-GB" sz="8000" dirty="0"/>
              <a:t>
</a:t>
            </a:r>
          </a:p>
          <a:p>
            <a:endParaRPr lang="en-US" dirty="0"/>
          </a:p>
        </p:txBody>
      </p:sp>
    </p:spTree>
    <p:extLst>
      <p:ext uri="{BB962C8B-B14F-4D97-AF65-F5344CB8AC3E}">
        <p14:creationId xmlns:p14="http://schemas.microsoft.com/office/powerpoint/2010/main" val="141377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6B6A-3398-0435-30C9-8FBEEF621D9A}"/>
              </a:ext>
            </a:extLst>
          </p:cNvPr>
          <p:cNvSpPr>
            <a:spLocks noGrp="1"/>
          </p:cNvSpPr>
          <p:nvPr>
            <p:ph type="title"/>
          </p:nvPr>
        </p:nvSpPr>
        <p:spPr>
          <a:xfrm>
            <a:off x="1141413" y="125016"/>
            <a:ext cx="9905998" cy="1160859"/>
          </a:xfrm>
          <a:solidFill>
            <a:schemeClr val="tx1"/>
          </a:solidFill>
        </p:spPr>
        <p:txBody>
          <a:bodyPr/>
          <a:lstStyle/>
          <a:p>
            <a:r>
              <a:rPr lang="en-GB" i="1" dirty="0">
                <a:solidFill>
                  <a:schemeClr val="accent1"/>
                </a:solidFill>
              </a:rPr>
              <a:t>FEATURES AND Functionality </a:t>
            </a:r>
            <a:endParaRPr lang="en-US" i="1" dirty="0">
              <a:solidFill>
                <a:schemeClr val="accent1"/>
              </a:solidFill>
            </a:endParaRPr>
          </a:p>
        </p:txBody>
      </p:sp>
      <p:sp>
        <p:nvSpPr>
          <p:cNvPr id="3" name="Content Placeholder 2">
            <a:extLst>
              <a:ext uri="{FF2B5EF4-FFF2-40B4-BE49-F238E27FC236}">
                <a16:creationId xmlns:a16="http://schemas.microsoft.com/office/drawing/2014/main" id="{198E6856-13AB-B258-2592-17A3543228AC}"/>
              </a:ext>
            </a:extLst>
          </p:cNvPr>
          <p:cNvSpPr>
            <a:spLocks noGrp="1"/>
          </p:cNvSpPr>
          <p:nvPr>
            <p:ph idx="1"/>
          </p:nvPr>
        </p:nvSpPr>
        <p:spPr>
          <a:xfrm>
            <a:off x="1141413" y="1285875"/>
            <a:ext cx="10092134" cy="5018485"/>
          </a:xfrm>
        </p:spPr>
        <p:txBody>
          <a:bodyPr>
            <a:normAutofit fontScale="92500"/>
          </a:bodyPr>
          <a:lstStyle/>
          <a:p>
            <a:r>
              <a:rPr lang="en-US" dirty="0">
                <a:solidFill>
                  <a:schemeClr val="bg1"/>
                </a:solidFill>
              </a:rPr>
              <a:t>Responsive </a:t>
            </a:r>
            <a:r>
              <a:rPr lang="en-US" dirty="0" err="1">
                <a:solidFill>
                  <a:schemeClr val="bg1"/>
                </a:solidFill>
              </a:rPr>
              <a:t>DesignMobile</a:t>
            </a:r>
            <a:r>
              <a:rPr lang="en-US" dirty="0">
                <a:solidFill>
                  <a:schemeClr val="bg1"/>
                </a:solidFill>
              </a:rPr>
              <a:t>-first </a:t>
            </a:r>
            <a:r>
              <a:rPr lang="en-US" dirty="0" err="1">
                <a:solidFill>
                  <a:schemeClr val="bg1"/>
                </a:solidFill>
              </a:rPr>
              <a:t>approachFlexbox</a:t>
            </a:r>
            <a:r>
              <a:rPr lang="en-US" dirty="0">
                <a:solidFill>
                  <a:schemeClr val="bg1"/>
                </a:solidFill>
              </a:rPr>
              <a:t>/Grid for </a:t>
            </a:r>
            <a:r>
              <a:rPr lang="en-US" dirty="0" err="1">
                <a:solidFill>
                  <a:schemeClr val="bg1"/>
                </a:solidFill>
              </a:rPr>
              <a:t>layoutMedia</a:t>
            </a:r>
            <a:r>
              <a:rPr lang="en-US" dirty="0">
                <a:solidFill>
                  <a:schemeClr val="bg1"/>
                </a:solidFill>
              </a:rPr>
              <a:t> queries for </a:t>
            </a:r>
            <a:r>
              <a:rPr lang="en-US" dirty="0" err="1">
                <a:solidFill>
                  <a:schemeClr val="bg1"/>
                </a:solidFill>
              </a:rPr>
              <a:t>breakpointsNavigationSticky</a:t>
            </a:r>
            <a:r>
              <a:rPr lang="en-US" dirty="0">
                <a:solidFill>
                  <a:schemeClr val="bg1"/>
                </a:solidFill>
              </a:rPr>
              <a:t>/fixed navigation </a:t>
            </a:r>
            <a:r>
              <a:rPr lang="en-US" dirty="0" err="1">
                <a:solidFill>
                  <a:schemeClr val="bg1"/>
                </a:solidFill>
              </a:rPr>
              <a:t>barHamburger</a:t>
            </a:r>
            <a:r>
              <a:rPr lang="en-US" dirty="0">
                <a:solidFill>
                  <a:schemeClr val="bg1"/>
                </a:solidFill>
              </a:rPr>
              <a:t> menu on </a:t>
            </a:r>
            <a:r>
              <a:rPr lang="en-US" dirty="0" err="1">
                <a:solidFill>
                  <a:schemeClr val="bg1"/>
                </a:solidFill>
              </a:rPr>
              <a:t>mobileSmooth</a:t>
            </a:r>
            <a:r>
              <a:rPr lang="en-US" dirty="0">
                <a:solidFill>
                  <a:schemeClr val="bg1"/>
                </a:solidFill>
              </a:rPr>
              <a:t> scroll for internal links</a:t>
            </a:r>
            <a:r>
              <a:rPr lang="en-GB" dirty="0">
                <a:solidFill>
                  <a:schemeClr val="bg1"/>
                </a:solidFill>
              </a:rPr>
              <a:t>.</a:t>
            </a:r>
            <a:r>
              <a:rPr lang="en-US" dirty="0">
                <a:solidFill>
                  <a:schemeClr val="bg1"/>
                </a:solidFill>
              </a:rPr>
              <a:t> Hero </a:t>
            </a:r>
            <a:r>
              <a:rPr lang="en-US" dirty="0" err="1">
                <a:solidFill>
                  <a:schemeClr val="bg1"/>
                </a:solidFill>
              </a:rPr>
              <a:t>SectionIntro</a:t>
            </a:r>
            <a:r>
              <a:rPr lang="en-US" dirty="0">
                <a:solidFill>
                  <a:schemeClr val="bg1"/>
                </a:solidFill>
              </a:rPr>
              <a:t> text (name, title)Background image or </a:t>
            </a:r>
            <a:r>
              <a:rPr lang="en-US" dirty="0" err="1">
                <a:solidFill>
                  <a:schemeClr val="bg1"/>
                </a:solidFill>
              </a:rPr>
              <a:t>animationCall</a:t>
            </a:r>
            <a:r>
              <a:rPr lang="en-US" dirty="0">
                <a:solidFill>
                  <a:schemeClr val="bg1"/>
                </a:solidFill>
              </a:rPr>
              <a:t>-to-Action button (e.g., “View Work”, “Contact Me”) Projects </a:t>
            </a:r>
            <a:r>
              <a:rPr lang="en-US" dirty="0" err="1">
                <a:solidFill>
                  <a:schemeClr val="bg1"/>
                </a:solidFill>
              </a:rPr>
              <a:t>GridImage</a:t>
            </a:r>
            <a:r>
              <a:rPr lang="en-US" dirty="0">
                <a:solidFill>
                  <a:schemeClr val="bg1"/>
                </a:solidFill>
              </a:rPr>
              <a:t> thumbnails with hover </a:t>
            </a:r>
            <a:r>
              <a:rPr lang="en-US" dirty="0" err="1">
                <a:solidFill>
                  <a:schemeClr val="bg1"/>
                </a:solidFill>
              </a:rPr>
              <a:t>effectsFilterable</a:t>
            </a:r>
            <a:r>
              <a:rPr lang="en-US" dirty="0">
                <a:solidFill>
                  <a:schemeClr val="bg1"/>
                </a:solidFill>
              </a:rPr>
              <a:t> categories (e.g., Web, Mobile, UI/UX)Pagination or lazy load for many projects</a:t>
            </a:r>
            <a:endParaRPr lang="en-GB" dirty="0">
              <a:solidFill>
                <a:schemeClr val="bg1"/>
              </a:solidFill>
            </a:endParaRPr>
          </a:p>
          <a:p>
            <a:r>
              <a:rPr lang="en-US" dirty="0">
                <a:solidFill>
                  <a:schemeClr val="bg1"/>
                </a:solidFill>
              </a:rPr>
              <a:t>Project Detail </a:t>
            </a:r>
            <a:r>
              <a:rPr lang="en-US" dirty="0" err="1">
                <a:solidFill>
                  <a:schemeClr val="bg1"/>
                </a:solidFill>
              </a:rPr>
              <a:t>PageFull</a:t>
            </a:r>
            <a:r>
              <a:rPr lang="en-US" dirty="0">
                <a:solidFill>
                  <a:schemeClr val="bg1"/>
                </a:solidFill>
              </a:rPr>
              <a:t> project </a:t>
            </a:r>
            <a:r>
              <a:rPr lang="en-US" dirty="0" err="1">
                <a:solidFill>
                  <a:schemeClr val="bg1"/>
                </a:solidFill>
              </a:rPr>
              <a:t>descriptionTech</a:t>
            </a:r>
            <a:r>
              <a:rPr lang="en-US" dirty="0">
                <a:solidFill>
                  <a:schemeClr val="bg1"/>
                </a:solidFill>
              </a:rPr>
              <a:t> stack </a:t>
            </a:r>
            <a:r>
              <a:rPr lang="en-US" dirty="0" err="1">
                <a:solidFill>
                  <a:schemeClr val="bg1"/>
                </a:solidFill>
              </a:rPr>
              <a:t>usedScreenshots</a:t>
            </a:r>
            <a:r>
              <a:rPr lang="en-US" dirty="0">
                <a:solidFill>
                  <a:schemeClr val="bg1"/>
                </a:solidFill>
              </a:rPr>
              <a:t> / video </a:t>
            </a:r>
            <a:r>
              <a:rPr lang="en-US" dirty="0" err="1">
                <a:solidFill>
                  <a:schemeClr val="bg1"/>
                </a:solidFill>
              </a:rPr>
              <a:t>demoLink</a:t>
            </a:r>
            <a:r>
              <a:rPr lang="en-US" dirty="0">
                <a:solidFill>
                  <a:schemeClr val="bg1"/>
                </a:solidFill>
              </a:rPr>
              <a:t> to live demo / GitHub About Me Section. </a:t>
            </a:r>
            <a:r>
              <a:rPr lang="en-US" dirty="0" err="1">
                <a:solidFill>
                  <a:schemeClr val="bg1"/>
                </a:solidFill>
              </a:rPr>
              <a:t>BioShort</a:t>
            </a:r>
            <a:r>
              <a:rPr lang="en-US" dirty="0">
                <a:solidFill>
                  <a:schemeClr val="bg1"/>
                </a:solidFill>
              </a:rPr>
              <a:t> professional </a:t>
            </a:r>
            <a:r>
              <a:rPr lang="en-US" dirty="0" err="1">
                <a:solidFill>
                  <a:schemeClr val="bg1"/>
                </a:solidFill>
              </a:rPr>
              <a:t>backgroundProfile</a:t>
            </a:r>
            <a:r>
              <a:rPr lang="en-US" dirty="0">
                <a:solidFill>
                  <a:schemeClr val="bg1"/>
                </a:solidFill>
              </a:rPr>
              <a:t> </a:t>
            </a:r>
            <a:r>
              <a:rPr lang="en-US" dirty="0" err="1">
                <a:solidFill>
                  <a:schemeClr val="bg1"/>
                </a:solidFill>
              </a:rPr>
              <a:t>pictureDownloadable</a:t>
            </a:r>
            <a:r>
              <a:rPr lang="en-US" dirty="0">
                <a:solidFill>
                  <a:schemeClr val="bg1"/>
                </a:solidFill>
              </a:rPr>
              <a:t> CV / Resume. </a:t>
            </a:r>
            <a:r>
              <a:rPr lang="en-US" dirty="0" err="1">
                <a:solidFill>
                  <a:schemeClr val="bg1"/>
                </a:solidFill>
              </a:rPr>
              <a:t>SkillsProgress</a:t>
            </a:r>
            <a:r>
              <a:rPr lang="en-US" dirty="0">
                <a:solidFill>
                  <a:schemeClr val="bg1"/>
                </a:solidFill>
              </a:rPr>
              <a:t> bars or skill </a:t>
            </a:r>
            <a:r>
              <a:rPr lang="en-US" dirty="0" err="1">
                <a:solidFill>
                  <a:schemeClr val="bg1"/>
                </a:solidFill>
              </a:rPr>
              <a:t>iconsTools</a:t>
            </a:r>
            <a:r>
              <a:rPr lang="en-US" dirty="0">
                <a:solidFill>
                  <a:schemeClr val="bg1"/>
                </a:solidFill>
              </a:rPr>
              <a:t>, frameworks, languages Contact Section. Contact </a:t>
            </a:r>
            <a:r>
              <a:rPr lang="en-US" dirty="0" err="1">
                <a:solidFill>
                  <a:schemeClr val="bg1"/>
                </a:solidFill>
              </a:rPr>
              <a:t>FormName</a:t>
            </a:r>
            <a:r>
              <a:rPr lang="en-US" dirty="0">
                <a:solidFill>
                  <a:schemeClr val="bg1"/>
                </a:solidFill>
              </a:rPr>
              <a:t>, Email, Message </a:t>
            </a:r>
            <a:r>
              <a:rPr lang="en-US" dirty="0" err="1">
                <a:solidFill>
                  <a:schemeClr val="bg1"/>
                </a:solidFill>
              </a:rPr>
              <a:t>fieldsForm</a:t>
            </a:r>
            <a:r>
              <a:rPr lang="en-US" dirty="0">
                <a:solidFill>
                  <a:schemeClr val="bg1"/>
                </a:solidFill>
              </a:rPr>
              <a:t> </a:t>
            </a:r>
            <a:r>
              <a:rPr lang="en-US" dirty="0" err="1">
                <a:solidFill>
                  <a:schemeClr val="bg1"/>
                </a:solidFill>
              </a:rPr>
              <a:t>validationEmail</a:t>
            </a:r>
            <a:r>
              <a:rPr lang="en-US" dirty="0">
                <a:solidFill>
                  <a:schemeClr val="bg1"/>
                </a:solidFill>
              </a:rPr>
              <a:t> sending (via </a:t>
            </a:r>
            <a:r>
              <a:rPr lang="en-US" dirty="0" err="1">
                <a:solidFill>
                  <a:schemeClr val="bg1"/>
                </a:solidFill>
              </a:rPr>
              <a:t>EmailJS</a:t>
            </a:r>
            <a:r>
              <a:rPr lang="en-US" dirty="0">
                <a:solidFill>
                  <a:schemeClr val="bg1"/>
                </a:solidFill>
              </a:rPr>
              <a:t>, PHP, or backend API). Social Media </a:t>
            </a:r>
            <a:r>
              <a:rPr lang="en-US" dirty="0" err="1">
                <a:solidFill>
                  <a:schemeClr val="bg1"/>
                </a:solidFill>
              </a:rPr>
              <a:t>LinksIcons</a:t>
            </a:r>
            <a:r>
              <a:rPr lang="en-US" dirty="0">
                <a:solidFill>
                  <a:schemeClr val="bg1"/>
                </a:solidFill>
              </a:rPr>
              <a:t> (LinkedIn, GitHub, </a:t>
            </a:r>
            <a:r>
              <a:rPr lang="en-US" dirty="0" err="1">
                <a:solidFill>
                  <a:schemeClr val="bg1"/>
                </a:solidFill>
              </a:rPr>
              <a:t>Dribbble</a:t>
            </a:r>
            <a:r>
              <a:rPr lang="en-US" dirty="0">
                <a:solidFill>
                  <a:schemeClr val="bg1"/>
                </a:solidFill>
              </a:rPr>
              <a:t>, etc.)Open in new tab</a:t>
            </a:r>
          </a:p>
        </p:txBody>
      </p:sp>
    </p:spTree>
    <p:extLst>
      <p:ext uri="{BB962C8B-B14F-4D97-AF65-F5344CB8AC3E}">
        <p14:creationId xmlns:p14="http://schemas.microsoft.com/office/powerpoint/2010/main" val="2132931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        JERMILA JANCY PORTFOLIO  </vt:lpstr>
      <vt:lpstr>PROJECT TITLE </vt:lpstr>
      <vt:lpstr>AGENDA </vt:lpstr>
      <vt:lpstr>PROBLEM STATEMENT </vt:lpstr>
      <vt:lpstr>PROJECT OVERVIEW </vt:lpstr>
      <vt:lpstr>END USERS </vt:lpstr>
      <vt:lpstr>TOOLS AND TECHNOLOGIES </vt:lpstr>
      <vt:lpstr>PORTFOLIO DESIGN AND LAYOUT </vt:lpstr>
      <vt:lpstr>FEATURES AND Functionality </vt:lpstr>
      <vt:lpstr>RESULTS AND SCarEENSHOTS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Jermila Jancy</dc:creator>
  <cp:lastModifiedBy>Jermila Jancy</cp:lastModifiedBy>
  <cp:revision>9</cp:revision>
  <dcterms:created xsi:type="dcterms:W3CDTF">2025-09-01T04:42:33Z</dcterms:created>
  <dcterms:modified xsi:type="dcterms:W3CDTF">2025-09-02T06:45:15Z</dcterms:modified>
</cp:coreProperties>
</file>