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Mono-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Hello. We’ve got a lot of demos after the talk so I’m going to jump right in. Today I’m going to talk about managing state in a web application, particularly when using React.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Enter Redux, the answer to all our state management needs. It’s important to mention here that while Redux was originally created to work with React, it is separate. It works very well with React, but it works with other frameworks. You could even use it to handle state in a command line application if you really wanted to. So let’s first have a look at how it works in isolation.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So this is basically how Redux works. Redux provides a Store. Within that store is the state. The state is simply a Javascript object, what it looks like and what data it contains is entirely up to you. It also contains a function called the reducer. The reducer function takes 2 parameters, the state and an action object and it returns a new state. It’s up to the reducer function to take this action and create a new state. </a:t>
            </a:r>
            <a:r>
              <a:rPr lang="en-GB"/>
              <a:t> An action is again, just a plain Javascript object, the only requirement is it has a type field. Any other data in the action is up to you. </a:t>
            </a:r>
            <a:r>
              <a:rPr lang="en-GB"/>
              <a:t>One final important point, the new state is a different object to the old state. Redux relies on the state being immutable so don’t just edit the state. If you do that, Redux won’t know which parts of the state has been updated.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How does this work in practice then. We first import a function that Redux exports that will create our store. I’ve imported the set function from lodash which is a helper library that’s good with object manipulation. Don’t worry too much about it for now. Next we’re going to define our initial state. And now the reducer function which takes a state and an action. If the state isn’t defined it will use the initial state. And then in the reducer we’ve got a switch statement on the type field of action. If the REQUEST_JOBS action is found then a new state with the fetching field set to true will be returned. If the RECEIVE_JOBS action is received then we will set the jobs field to this new object and return the new state.</a:t>
            </a:r>
            <a:endParaRPr/>
          </a:p>
          <a:p>
            <a:pPr indent="0" lvl="0" marL="0">
              <a:spcBef>
                <a:spcPts val="0"/>
              </a:spcBef>
              <a:spcAft>
                <a:spcPts val="0"/>
              </a:spcAft>
              <a:buNone/>
            </a:pPr>
            <a:r>
              <a:t/>
            </a:r>
            <a:endParaRPr/>
          </a:p>
          <a:p>
            <a:pPr indent="0" lvl="0" marL="0">
              <a:spcBef>
                <a:spcPts val="0"/>
              </a:spcBef>
              <a:spcAft>
                <a:spcPts val="0"/>
              </a:spcAft>
              <a:buNone/>
            </a:pPr>
            <a:r>
              <a:rPr lang="en-GB"/>
              <a:t>We create the store using the function we imported and the reducer we defined. When the store is created Redux passes a dummy action to the reducer which causes the initial state to become the state.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So how do we use the store itself. To get the current state we just use the getState method. It will return the initial state.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We use the dispatch method to send actions to the store. So if we dispatch a REQUEST_JOBS action and then get the new state it will look like this.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Then we can dispatch a RECEIVE_JOBS action and the new state will contain the jobs and indicate that fetching is complete. This is the basics of how Redux works, but we need to find a good way of using it with React.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There is a way in React of passing objects to all descendants called context. We don’t need to go into detail, but we use a component that uses the context to pass the store to all its descendants and we simply choose which components can connect to it. In most apps it makes sense for your hub components, or containers, to be able to access the store, while keeping most of your components in the dark. This gives us the best of both worlds - most of components are easy to understand, easy to test stateless components, but all state manipulation isn’t kept in a single place.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This is how it works in practice. We install the module called react-redux which gives us the Provider component. We create the store the same way as previously. Then we wrap our Root component with the Provider component, giving it the store which it passes down to all descendants. But how can we make a component connect to the store.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This is a container which is aware of Redux. I’m actually going to start from the bottom of this file to explain it. We use the connect function, also provided by react-redux, to connect the component to the store. The connect function requires 2 functions. mapStateToProps tells Redux how to map the state to the props of this component. This is saying that the jobs field of the state should be made available at the prop jobs. This is really important as your state gets more complex. mapDispatchToProps allows us to create functions using the dispatch function of the store and to map those onto the component props. This is saying to create a function that will dispatch a request jobs action to the store and to make it available to the component as the prop requestJobs.</a:t>
            </a:r>
            <a:endParaRPr/>
          </a:p>
          <a:p>
            <a:pPr indent="0" lvl="0" marL="0">
              <a:spcBef>
                <a:spcPts val="0"/>
              </a:spcBef>
              <a:spcAft>
                <a:spcPts val="0"/>
              </a:spcAft>
              <a:buNone/>
            </a:pPr>
            <a:r>
              <a:t/>
            </a:r>
            <a:endParaRPr/>
          </a:p>
          <a:p>
            <a:pPr indent="0" lvl="0" marL="0">
              <a:spcBef>
                <a:spcPts val="0"/>
              </a:spcBef>
              <a:spcAft>
                <a:spcPts val="0"/>
              </a:spcAft>
              <a:buNone/>
            </a:pPr>
            <a:r>
              <a:rPr lang="en-GB"/>
              <a:t>In the component we have the componentDidMount method again, but this time we’re just going to execute this function which we created that will dispatch the request jobs action. Then we fetch the jobs and execute this function which will dispatch the receive jobs action.</a:t>
            </a:r>
            <a:endParaRPr/>
          </a:p>
          <a:p>
            <a:pPr indent="0" lvl="0" marL="0">
              <a:spcBef>
                <a:spcPts val="0"/>
              </a:spcBef>
              <a:spcAft>
                <a:spcPts val="0"/>
              </a:spcAft>
              <a:buNone/>
            </a:pPr>
            <a:r>
              <a:t/>
            </a:r>
            <a:endParaRPr/>
          </a:p>
          <a:p>
            <a:pPr indent="0" lvl="0" marL="0">
              <a:spcBef>
                <a:spcPts val="0"/>
              </a:spcBef>
              <a:spcAft>
                <a:spcPts val="0"/>
              </a:spcAft>
              <a:buNone/>
            </a:pPr>
            <a:r>
              <a:rPr lang="en-GB"/>
              <a:t>In the render method we’re simply going to display these 2 components and pass the data that we mapped on from the state. These components are completely unaware that the data has come from Redux, they don’t need to know.</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First of all, we need to understand what state it. Basically, state is any data that isn’t hard-coded into the application. That’s a really broad definition that covers a lot of data - for instance, data downloaded from an API, the current progress of that download, it covers data entered by the user into a form and then if that data is manipulated. In this talk I’m going to explain how to sensibly handle this type of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As Richard explained last week, React components have their own internal state. Here I’ve got a component which will download and display a list of jobs from an API. First we import the React library and create a new component. In the constructor we set the initial state. We’ve got a couple of fields for storing whether the jobs have been requested or received and then the jobs themselves. Next we have one of the component lifecycle methods. ComponentDidMount is fired once after the initial mount of the component to the page. In this method, we change the state to say we’re fetching the data. We then request the data and when it comes back we convert it from JSON and update the state to say we’ve received it and insert the jobs themselves. Then in the render method we can change what is rendered depending on the state.</a:t>
            </a:r>
            <a:endParaRPr/>
          </a:p>
          <a:p>
            <a:pPr indent="0" lvl="0" marL="0">
              <a:spcBef>
                <a:spcPts val="0"/>
              </a:spcBef>
              <a:spcAft>
                <a:spcPts val="0"/>
              </a:spcAft>
              <a:buNone/>
            </a:pPr>
            <a:r>
              <a:t/>
            </a:r>
            <a:endParaRPr/>
          </a:p>
          <a:p>
            <a:pPr indent="0" lvl="0" marL="0">
              <a:spcBef>
                <a:spcPts val="0"/>
              </a:spcBef>
              <a:spcAft>
                <a:spcPts val="0"/>
              </a:spcAft>
              <a:buNone/>
            </a:pPr>
            <a:r>
              <a:rPr lang="en-GB"/>
              <a:t>For simple applications this way of structuring state is fine, but you’ll quickly run into issues.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Here we have a wireframe of a simple app. There’s a navbar which contains a menu that will display our jobs. We can imagine that this menu is always available. Then in the page we want to display the jobs, probably in more detail. How should we handle the state here. We don’t want to download it twice into separate components. It’s inefficient and we risk the state diverging. The answer is to store the state in the parent component, this green one that can then pass down the specific parts of the state required to its children.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Here we have another app which has multiple pages. We’ve got this page which contains our component containing the jobs. The page is then changed by switching out the Jobs component with a new one. And then we go back to where we were. Using our method where Jobs contains the state, it has to redownload the jobs when it is remounted. The answer again is to store the state in the parent component. That way it isn’t destroyed when the child component is unmounted.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We should always have tests for our components. We give a component some props and then compare the rendered HTML with what we expect. If the component has internal state, however, testing gets very tricky. It’s much easier if the component is stateless so that the same HTML is rendered for the same props. Again we should store state somewhere above the component.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This is has all been trying to get across that centralisation is the best way of approaching state management. The logical endpoint of this thinking is to do all state management in the root component.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As your app gets more complex, however, the state will balloon. So your root component will start to look something like this and it can easily get completely unmanageable. That’s not even considering all the functions that are needed to change the state.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As your application grows you’ll find yourself adding lots of components. In most apps you have your root component at the top here, you then have your hub components. These often correspond to a single page with a specific URL and then these contain many more focussed components. It quickly gets very cumbersome if all state management is done in the root components and all data and functions have to be explicitly passed down to descendants. Fortunately, there is a better way.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2"/>
                </a:solidFill>
                <a:latin typeface="Roboto"/>
                <a:ea typeface="Roboto"/>
                <a:cs typeface="Roboto"/>
                <a:sym typeface="Roboto"/>
              </a:defRPr>
            </a:lvl1pPr>
            <a:lvl2pPr lvl="1" algn="r">
              <a:spcBef>
                <a:spcPts val="0"/>
              </a:spcBef>
              <a:buNone/>
              <a:defRPr sz="1000">
                <a:solidFill>
                  <a:schemeClr val="lt2"/>
                </a:solidFill>
                <a:latin typeface="Roboto"/>
                <a:ea typeface="Roboto"/>
                <a:cs typeface="Roboto"/>
                <a:sym typeface="Roboto"/>
              </a:defRPr>
            </a:lvl2pPr>
            <a:lvl3pPr lvl="2" algn="r">
              <a:spcBef>
                <a:spcPts val="0"/>
              </a:spcBef>
              <a:buNone/>
              <a:defRPr sz="1000">
                <a:solidFill>
                  <a:schemeClr val="lt2"/>
                </a:solidFill>
                <a:latin typeface="Roboto"/>
                <a:ea typeface="Roboto"/>
                <a:cs typeface="Roboto"/>
                <a:sym typeface="Roboto"/>
              </a:defRPr>
            </a:lvl3pPr>
            <a:lvl4pPr lvl="3" algn="r">
              <a:spcBef>
                <a:spcPts val="0"/>
              </a:spcBef>
              <a:buNone/>
              <a:defRPr sz="1000">
                <a:solidFill>
                  <a:schemeClr val="lt2"/>
                </a:solidFill>
                <a:latin typeface="Roboto"/>
                <a:ea typeface="Roboto"/>
                <a:cs typeface="Roboto"/>
                <a:sym typeface="Roboto"/>
              </a:defRPr>
            </a:lvl4pPr>
            <a:lvl5pPr lvl="4" algn="r">
              <a:spcBef>
                <a:spcPts val="0"/>
              </a:spcBef>
              <a:buNone/>
              <a:defRPr sz="1000">
                <a:solidFill>
                  <a:schemeClr val="lt2"/>
                </a:solidFill>
                <a:latin typeface="Roboto"/>
                <a:ea typeface="Roboto"/>
                <a:cs typeface="Roboto"/>
                <a:sym typeface="Roboto"/>
              </a:defRPr>
            </a:lvl5pPr>
            <a:lvl6pPr lvl="5" algn="r">
              <a:spcBef>
                <a:spcPts val="0"/>
              </a:spcBef>
              <a:buNone/>
              <a:defRPr sz="1000">
                <a:solidFill>
                  <a:schemeClr val="lt2"/>
                </a:solidFill>
                <a:latin typeface="Roboto"/>
                <a:ea typeface="Roboto"/>
                <a:cs typeface="Roboto"/>
                <a:sym typeface="Roboto"/>
              </a:defRPr>
            </a:lvl6pPr>
            <a:lvl7pPr lvl="6" algn="r">
              <a:spcBef>
                <a:spcPts val="0"/>
              </a:spcBef>
              <a:buNone/>
              <a:defRPr sz="1000">
                <a:solidFill>
                  <a:schemeClr val="lt2"/>
                </a:solidFill>
                <a:latin typeface="Roboto"/>
                <a:ea typeface="Roboto"/>
                <a:cs typeface="Roboto"/>
                <a:sym typeface="Roboto"/>
              </a:defRPr>
            </a:lvl7pPr>
            <a:lvl8pPr lvl="7" algn="r">
              <a:spcBef>
                <a:spcPts val="0"/>
              </a:spcBef>
              <a:buNone/>
              <a:defRPr sz="1000">
                <a:solidFill>
                  <a:schemeClr val="lt2"/>
                </a:solidFill>
                <a:latin typeface="Roboto"/>
                <a:ea typeface="Roboto"/>
                <a:cs typeface="Roboto"/>
                <a:sym typeface="Roboto"/>
              </a:defRPr>
            </a:lvl8pPr>
            <a:lvl9pPr lvl="8" algn="r">
              <a:spcBef>
                <a:spcPts val="0"/>
              </a:spcBef>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s://api.com/job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Redux: Managing state</a:t>
            </a:r>
            <a:endParaRPr/>
          </a:p>
        </p:txBody>
      </p:sp>
      <p:sp>
        <p:nvSpPr>
          <p:cNvPr id="68" name="Shape 68"/>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Jan Czarnecki</a:t>
            </a:r>
            <a:endParaRPr/>
          </a:p>
          <a:p>
            <a:pPr indent="0" lvl="0" marL="0">
              <a:spcBef>
                <a:spcPts val="0"/>
              </a:spcBef>
              <a:spcAft>
                <a:spcPts val="0"/>
              </a:spcAft>
              <a:buNone/>
            </a:pPr>
            <a:r>
              <a:rPr lang="en-GB"/>
              <a:t>2018-02-20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id="225" name="Shape 225"/>
          <p:cNvPicPr preferRelativeResize="0"/>
          <p:nvPr/>
        </p:nvPicPr>
        <p:blipFill>
          <a:blip r:embed="rId3">
            <a:alphaModFix/>
          </a:blip>
          <a:stretch>
            <a:fillRect/>
          </a:stretch>
        </p:blipFill>
        <p:spPr>
          <a:xfrm>
            <a:off x="152400" y="152400"/>
            <a:ext cx="8839202" cy="3648313"/>
          </a:xfrm>
          <a:prstGeom prst="rect">
            <a:avLst/>
          </a:prstGeom>
          <a:noFill/>
          <a:ln>
            <a:noFill/>
          </a:ln>
        </p:spPr>
      </p:pic>
      <p:sp>
        <p:nvSpPr>
          <p:cNvPr id="226" name="Shape 226"/>
          <p:cNvSpPr txBox="1"/>
          <p:nvPr/>
        </p:nvSpPr>
        <p:spPr>
          <a:xfrm>
            <a:off x="3289800" y="3761550"/>
            <a:ext cx="2564400" cy="421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GB">
                <a:latin typeface="Roboto Mono"/>
                <a:ea typeface="Roboto Mono"/>
                <a:cs typeface="Roboto Mono"/>
                <a:sym typeface="Roboto Mono"/>
              </a:rPr>
              <a:t>https://redux.js.org/</a:t>
            </a:r>
            <a:endParaRPr>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Redux</a:t>
            </a:r>
            <a:endParaRPr/>
          </a:p>
        </p:txBody>
      </p:sp>
      <p:sp>
        <p:nvSpPr>
          <p:cNvPr id="232" name="Shape 232"/>
          <p:cNvSpPr/>
          <p:nvPr/>
        </p:nvSpPr>
        <p:spPr>
          <a:xfrm>
            <a:off x="330000" y="192800"/>
            <a:ext cx="4956600" cy="42975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a:off x="1442775" y="583500"/>
            <a:ext cx="2738100" cy="14928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GB" sz="1200"/>
              <a:t>state</a:t>
            </a:r>
            <a:endParaRPr b="1" sz="1200"/>
          </a:p>
          <a:p>
            <a:pPr indent="0" lvl="0" marL="0">
              <a:spcBef>
                <a:spcPts val="0"/>
              </a:spcBef>
              <a:spcAft>
                <a:spcPts val="0"/>
              </a:spcAft>
              <a:buNone/>
            </a:pPr>
            <a:r>
              <a:rPr lang="en-GB"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a:spcBef>
                <a:spcPts val="0"/>
              </a:spcBef>
              <a:spcAft>
                <a:spcPts val="0"/>
              </a:spcAft>
              <a:buNone/>
            </a:pPr>
            <a:r>
              <a:rPr lang="en-GB" sz="1200">
                <a:latin typeface="Roboto Mono"/>
                <a:ea typeface="Roboto Mono"/>
                <a:cs typeface="Roboto Mono"/>
                <a:sym typeface="Roboto Mono"/>
              </a:rPr>
              <a:t>	jobs: {</a:t>
            </a:r>
            <a:endParaRPr sz="1200">
              <a:latin typeface="Roboto Mono"/>
              <a:ea typeface="Roboto Mono"/>
              <a:cs typeface="Roboto Mono"/>
              <a:sym typeface="Roboto Mono"/>
            </a:endParaRPr>
          </a:p>
          <a:p>
            <a:pPr indent="0" lvl="0" marL="0">
              <a:spcBef>
                <a:spcPts val="0"/>
              </a:spcBef>
              <a:spcAft>
                <a:spcPts val="0"/>
              </a:spcAft>
              <a:buNone/>
            </a:pPr>
            <a:r>
              <a:rPr lang="en-GB" sz="1200">
                <a:latin typeface="Roboto Mono"/>
                <a:ea typeface="Roboto Mono"/>
                <a:cs typeface="Roboto Mono"/>
                <a:sym typeface="Roboto Mono"/>
              </a:rPr>
              <a:t>		fetching: true,</a:t>
            </a:r>
            <a:endParaRPr sz="1200">
              <a:latin typeface="Roboto Mono"/>
              <a:ea typeface="Roboto Mono"/>
              <a:cs typeface="Roboto Mono"/>
              <a:sym typeface="Roboto Mono"/>
            </a:endParaRPr>
          </a:p>
          <a:p>
            <a:pPr indent="0" lvl="0" marL="0">
              <a:spcBef>
                <a:spcPts val="0"/>
              </a:spcBef>
              <a:spcAft>
                <a:spcPts val="0"/>
              </a:spcAft>
              <a:buNone/>
            </a:pPr>
            <a:r>
              <a:rPr lang="en-GB" sz="1200">
                <a:latin typeface="Roboto Mono"/>
                <a:ea typeface="Roboto Mono"/>
                <a:cs typeface="Roboto Mono"/>
                <a:sym typeface="Roboto Mono"/>
              </a:rPr>
              <a:t>		fetched: false,</a:t>
            </a:r>
            <a:endParaRPr sz="1200">
              <a:latin typeface="Roboto Mono"/>
              <a:ea typeface="Roboto Mono"/>
              <a:cs typeface="Roboto Mono"/>
              <a:sym typeface="Roboto Mono"/>
            </a:endParaRPr>
          </a:p>
          <a:p>
            <a:pPr indent="0" lvl="0" marL="0">
              <a:spcBef>
                <a:spcPts val="0"/>
              </a:spcBef>
              <a:spcAft>
                <a:spcPts val="0"/>
              </a:spcAft>
              <a:buNone/>
            </a:pPr>
            <a:r>
              <a:rPr lang="en-GB" sz="1200">
                <a:latin typeface="Roboto Mono"/>
                <a:ea typeface="Roboto Mono"/>
                <a:cs typeface="Roboto Mono"/>
                <a:sym typeface="Roboto Mono"/>
              </a:rPr>
              <a:t>		data: []</a:t>
            </a:r>
            <a:endParaRPr sz="1200">
              <a:latin typeface="Roboto Mono"/>
              <a:ea typeface="Roboto Mono"/>
              <a:cs typeface="Roboto Mono"/>
              <a:sym typeface="Roboto Mono"/>
            </a:endParaRPr>
          </a:p>
          <a:p>
            <a:pPr indent="0" lvl="0" marL="0">
              <a:spcBef>
                <a:spcPts val="0"/>
              </a:spcBef>
              <a:spcAft>
                <a:spcPts val="0"/>
              </a:spcAft>
              <a:buNone/>
            </a:pPr>
            <a:r>
              <a:rPr lang="en-GB"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a:spcBef>
                <a:spcPts val="0"/>
              </a:spcBef>
              <a:spcAft>
                <a:spcPts val="0"/>
              </a:spcAft>
              <a:buNone/>
            </a:pPr>
            <a:r>
              <a:rPr lang="en-GB"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234" name="Shape 234"/>
          <p:cNvSpPr/>
          <p:nvPr/>
        </p:nvSpPr>
        <p:spPr>
          <a:xfrm>
            <a:off x="449175" y="2282575"/>
            <a:ext cx="4725300" cy="4977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GB" sz="1200"/>
              <a:t>reducer</a:t>
            </a:r>
            <a:endParaRPr b="1" sz="1200"/>
          </a:p>
          <a:p>
            <a:pPr indent="0" lvl="0" marL="0">
              <a:spcBef>
                <a:spcPts val="0"/>
              </a:spcBef>
              <a:spcAft>
                <a:spcPts val="0"/>
              </a:spcAft>
              <a:buNone/>
            </a:pPr>
            <a:r>
              <a:rPr lang="en-GB" sz="1200">
                <a:latin typeface="Roboto Mono"/>
                <a:ea typeface="Roboto Mono"/>
                <a:cs typeface="Roboto Mono"/>
                <a:sym typeface="Roboto Mono"/>
              </a:rPr>
              <a:t>(state: object, action: object) =&gt; state: object</a:t>
            </a:r>
            <a:endParaRPr sz="1200">
              <a:latin typeface="Roboto Mono"/>
              <a:ea typeface="Roboto Mono"/>
              <a:cs typeface="Roboto Mono"/>
              <a:sym typeface="Roboto Mono"/>
            </a:endParaRPr>
          </a:p>
        </p:txBody>
      </p:sp>
      <p:sp>
        <p:nvSpPr>
          <p:cNvPr id="235" name="Shape 235"/>
          <p:cNvSpPr/>
          <p:nvPr/>
        </p:nvSpPr>
        <p:spPr>
          <a:xfrm>
            <a:off x="5896175" y="1903225"/>
            <a:ext cx="2861100" cy="12564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GB" sz="1200"/>
              <a:t>a</a:t>
            </a:r>
            <a:r>
              <a:rPr b="1" lang="en-GB" sz="1200"/>
              <a:t>ction</a:t>
            </a:r>
            <a:endParaRPr b="1" sz="1200"/>
          </a:p>
          <a:p>
            <a:pPr indent="0" lvl="0" marL="0">
              <a:spcBef>
                <a:spcPts val="0"/>
              </a:spcBef>
              <a:spcAft>
                <a:spcPts val="0"/>
              </a:spcAft>
              <a:buNone/>
            </a:pPr>
            <a:r>
              <a:rPr lang="en-GB"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a:spcBef>
                <a:spcPts val="0"/>
              </a:spcBef>
              <a:spcAft>
                <a:spcPts val="0"/>
              </a:spcAft>
              <a:buNone/>
            </a:pPr>
            <a:r>
              <a:rPr lang="en-GB" sz="1200">
                <a:latin typeface="Roboto Mono"/>
                <a:ea typeface="Roboto Mono"/>
                <a:cs typeface="Roboto Mono"/>
                <a:sym typeface="Roboto Mono"/>
              </a:rPr>
              <a:t>	type: ‘RECEIVE_JOBS’,</a:t>
            </a:r>
            <a:endParaRPr sz="1200">
              <a:latin typeface="Roboto Mono"/>
              <a:ea typeface="Roboto Mono"/>
              <a:cs typeface="Roboto Mono"/>
              <a:sym typeface="Roboto Mono"/>
            </a:endParaRPr>
          </a:p>
          <a:p>
            <a:pPr indent="0" lvl="0" marL="0">
              <a:spcBef>
                <a:spcPts val="0"/>
              </a:spcBef>
              <a:spcAft>
                <a:spcPts val="0"/>
              </a:spcAft>
              <a:buNone/>
            </a:pPr>
            <a:r>
              <a:rPr lang="en-GB" sz="1200">
                <a:latin typeface="Roboto Mono"/>
                <a:ea typeface="Roboto Mono"/>
                <a:cs typeface="Roboto Mono"/>
                <a:sym typeface="Roboto Mono"/>
              </a:rPr>
              <a:t>	jobs: [...]</a:t>
            </a:r>
            <a:endParaRPr sz="1200">
              <a:latin typeface="Roboto Mono"/>
              <a:ea typeface="Roboto Mono"/>
              <a:cs typeface="Roboto Mono"/>
              <a:sym typeface="Roboto Mono"/>
            </a:endParaRPr>
          </a:p>
          <a:p>
            <a:pPr indent="0" lvl="0" marL="0">
              <a:spcBef>
                <a:spcPts val="0"/>
              </a:spcBef>
              <a:spcAft>
                <a:spcPts val="0"/>
              </a:spcAft>
              <a:buNone/>
            </a:pPr>
            <a:r>
              <a:rPr lang="en-GB"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236" name="Shape 236"/>
          <p:cNvSpPr/>
          <p:nvPr/>
        </p:nvSpPr>
        <p:spPr>
          <a:xfrm>
            <a:off x="1442775" y="2942800"/>
            <a:ext cx="2738100" cy="14616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t>s</a:t>
            </a:r>
            <a:r>
              <a:rPr b="1" lang="en-GB" sz="1200"/>
              <a:t>tate</a:t>
            </a:r>
            <a:endParaRPr b="1" sz="1200"/>
          </a:p>
          <a:p>
            <a:pPr indent="0" lvl="0" marL="0" rtl="0">
              <a:spcBef>
                <a:spcPts val="0"/>
              </a:spcBef>
              <a:spcAft>
                <a:spcPts val="0"/>
              </a:spcAft>
              <a:buNone/>
            </a:pPr>
            <a:r>
              <a:rPr lang="en-GB"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spcBef>
                <a:spcPts val="0"/>
              </a:spcBef>
              <a:spcAft>
                <a:spcPts val="0"/>
              </a:spcAft>
              <a:buNone/>
            </a:pPr>
            <a:r>
              <a:rPr lang="en-GB" sz="1200">
                <a:latin typeface="Roboto Mono"/>
                <a:ea typeface="Roboto Mono"/>
                <a:cs typeface="Roboto Mono"/>
                <a:sym typeface="Roboto Mono"/>
              </a:rPr>
              <a:t>	jobs: {</a:t>
            </a:r>
            <a:endParaRPr sz="1200">
              <a:latin typeface="Roboto Mono"/>
              <a:ea typeface="Roboto Mono"/>
              <a:cs typeface="Roboto Mono"/>
              <a:sym typeface="Roboto Mono"/>
            </a:endParaRPr>
          </a:p>
          <a:p>
            <a:pPr indent="0" lvl="0" marL="0" rtl="0">
              <a:spcBef>
                <a:spcPts val="0"/>
              </a:spcBef>
              <a:spcAft>
                <a:spcPts val="0"/>
              </a:spcAft>
              <a:buNone/>
            </a:pPr>
            <a:r>
              <a:rPr lang="en-GB" sz="1200">
                <a:latin typeface="Roboto Mono"/>
                <a:ea typeface="Roboto Mono"/>
                <a:cs typeface="Roboto Mono"/>
                <a:sym typeface="Roboto Mono"/>
              </a:rPr>
              <a:t>		fetching: false,</a:t>
            </a:r>
            <a:endParaRPr sz="1200">
              <a:latin typeface="Roboto Mono"/>
              <a:ea typeface="Roboto Mono"/>
              <a:cs typeface="Roboto Mono"/>
              <a:sym typeface="Roboto Mono"/>
            </a:endParaRPr>
          </a:p>
          <a:p>
            <a:pPr indent="0" lvl="0" marL="0" rtl="0">
              <a:spcBef>
                <a:spcPts val="0"/>
              </a:spcBef>
              <a:spcAft>
                <a:spcPts val="0"/>
              </a:spcAft>
              <a:buNone/>
            </a:pPr>
            <a:r>
              <a:rPr lang="en-GB" sz="1200">
                <a:latin typeface="Roboto Mono"/>
                <a:ea typeface="Roboto Mono"/>
                <a:cs typeface="Roboto Mono"/>
                <a:sym typeface="Roboto Mono"/>
              </a:rPr>
              <a:t>		fetched: true,</a:t>
            </a:r>
            <a:endParaRPr sz="1200">
              <a:latin typeface="Roboto Mono"/>
              <a:ea typeface="Roboto Mono"/>
              <a:cs typeface="Roboto Mono"/>
              <a:sym typeface="Roboto Mono"/>
            </a:endParaRPr>
          </a:p>
          <a:p>
            <a:pPr indent="0" lvl="0" marL="0" rtl="0">
              <a:spcBef>
                <a:spcPts val="0"/>
              </a:spcBef>
              <a:spcAft>
                <a:spcPts val="0"/>
              </a:spcAft>
              <a:buNone/>
            </a:pPr>
            <a:r>
              <a:rPr lang="en-GB" sz="1200">
                <a:latin typeface="Roboto Mono"/>
                <a:ea typeface="Roboto Mono"/>
                <a:cs typeface="Roboto Mono"/>
                <a:sym typeface="Roboto Mono"/>
              </a:rPr>
              <a:t>		data: [...]</a:t>
            </a:r>
            <a:endParaRPr sz="1200">
              <a:latin typeface="Roboto Mono"/>
              <a:ea typeface="Roboto Mono"/>
              <a:cs typeface="Roboto Mono"/>
              <a:sym typeface="Roboto Mono"/>
            </a:endParaRPr>
          </a:p>
          <a:p>
            <a:pPr indent="0" lvl="0" marL="0" rtl="0">
              <a:spcBef>
                <a:spcPts val="0"/>
              </a:spcBef>
              <a:spcAft>
                <a:spcPts val="0"/>
              </a:spcAft>
              <a:buNone/>
            </a:pPr>
            <a:r>
              <a:rPr lang="en-GB"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spcBef>
                <a:spcPts val="0"/>
              </a:spcBef>
              <a:spcAft>
                <a:spcPts val="0"/>
              </a:spcAft>
              <a:buNone/>
            </a:pPr>
            <a:r>
              <a:rPr lang="en-GB" sz="1200">
                <a:latin typeface="Roboto Mono"/>
                <a:ea typeface="Roboto Mono"/>
                <a:cs typeface="Roboto Mono"/>
                <a:sym typeface="Roboto Mono"/>
              </a:rPr>
              <a:t>}</a:t>
            </a:r>
            <a:endParaRPr sz="1200">
              <a:latin typeface="Roboto Mono"/>
              <a:ea typeface="Roboto Mono"/>
              <a:cs typeface="Roboto Mono"/>
              <a:sym typeface="Roboto Mono"/>
            </a:endParaRPr>
          </a:p>
        </p:txBody>
      </p:sp>
      <p:cxnSp>
        <p:nvCxnSpPr>
          <p:cNvPr id="237" name="Shape 237"/>
          <p:cNvCxnSpPr>
            <a:stCxn id="235" idx="1"/>
            <a:endCxn id="234" idx="3"/>
          </p:cNvCxnSpPr>
          <p:nvPr/>
        </p:nvCxnSpPr>
        <p:spPr>
          <a:xfrm rot="10800000">
            <a:off x="5174375" y="2531425"/>
            <a:ext cx="721800" cy="0"/>
          </a:xfrm>
          <a:prstGeom prst="straightConnector1">
            <a:avLst/>
          </a:prstGeom>
          <a:noFill/>
          <a:ln cap="flat" cmpd="sng" w="9525">
            <a:solidFill>
              <a:schemeClr val="dk2"/>
            </a:solidFill>
            <a:prstDash val="solid"/>
            <a:round/>
            <a:headEnd len="med" w="med" type="none"/>
            <a:tailEnd len="med" w="med" type="triangle"/>
          </a:ln>
        </p:spPr>
      </p:cxnSp>
      <p:cxnSp>
        <p:nvCxnSpPr>
          <p:cNvPr id="238" name="Shape 238"/>
          <p:cNvCxnSpPr>
            <a:stCxn id="233" idx="2"/>
            <a:endCxn id="234" idx="0"/>
          </p:cNvCxnSpPr>
          <p:nvPr/>
        </p:nvCxnSpPr>
        <p:spPr>
          <a:xfrm>
            <a:off x="2811825" y="2076300"/>
            <a:ext cx="0" cy="206400"/>
          </a:xfrm>
          <a:prstGeom prst="straightConnector1">
            <a:avLst/>
          </a:prstGeom>
          <a:noFill/>
          <a:ln cap="flat" cmpd="sng" w="9525">
            <a:solidFill>
              <a:schemeClr val="dk2"/>
            </a:solidFill>
            <a:prstDash val="solid"/>
            <a:round/>
            <a:headEnd len="med" w="med" type="none"/>
            <a:tailEnd len="med" w="med" type="triangle"/>
          </a:ln>
        </p:spPr>
      </p:cxnSp>
      <p:cxnSp>
        <p:nvCxnSpPr>
          <p:cNvPr id="239" name="Shape 239"/>
          <p:cNvCxnSpPr>
            <a:stCxn id="234" idx="2"/>
            <a:endCxn id="236" idx="0"/>
          </p:cNvCxnSpPr>
          <p:nvPr/>
        </p:nvCxnSpPr>
        <p:spPr>
          <a:xfrm>
            <a:off x="2811825" y="2780275"/>
            <a:ext cx="0" cy="162600"/>
          </a:xfrm>
          <a:prstGeom prst="straightConnector1">
            <a:avLst/>
          </a:prstGeom>
          <a:noFill/>
          <a:ln cap="flat" cmpd="sng" w="9525">
            <a:solidFill>
              <a:schemeClr val="dk2"/>
            </a:solidFill>
            <a:prstDash val="solid"/>
            <a:round/>
            <a:headEnd len="med" w="med" type="none"/>
            <a:tailEnd len="med" w="med" type="triangle"/>
          </a:ln>
        </p:spPr>
      </p:cxnSp>
      <p:sp>
        <p:nvSpPr>
          <p:cNvPr id="240" name="Shape 240"/>
          <p:cNvSpPr txBox="1"/>
          <p:nvPr/>
        </p:nvSpPr>
        <p:spPr>
          <a:xfrm>
            <a:off x="1436700" y="185025"/>
            <a:ext cx="2780100" cy="360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GB"/>
              <a:t>Store</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Reducer</a:t>
            </a:r>
            <a:endParaRPr/>
          </a:p>
        </p:txBody>
      </p:sp>
      <p:sp>
        <p:nvSpPr>
          <p:cNvPr id="246" name="Shape 246"/>
          <p:cNvSpPr txBox="1"/>
          <p:nvPr/>
        </p:nvSpPr>
        <p:spPr>
          <a:xfrm>
            <a:off x="2502750" y="81300"/>
            <a:ext cx="4138500" cy="4515300"/>
          </a:xfrm>
          <a:prstGeom prst="rect">
            <a:avLst/>
          </a:prstGeom>
          <a:noFill/>
          <a:ln>
            <a:noFill/>
          </a:ln>
        </p:spPr>
        <p:txBody>
          <a:bodyPr anchorCtr="0" anchor="t" bIns="91425" lIns="91425" spcFirstLastPara="1" rIns="91425" wrap="square" tIns="91425">
            <a:noAutofit/>
          </a:bodyPr>
          <a:lstStyle/>
          <a:p>
            <a:pPr indent="0" lvl="0" marL="38100" marR="38100" rtl="0">
              <a:lnSpc>
                <a:spcPct val="100000"/>
              </a:lnSpc>
              <a:spcBef>
                <a:spcPts val="0"/>
              </a:spcBef>
              <a:spcAft>
                <a:spcPts val="0"/>
              </a:spcAft>
              <a:buNone/>
            </a:pPr>
            <a:r>
              <a:rPr lang="en-GB" sz="900">
                <a:solidFill>
                  <a:srgbClr val="859900"/>
                </a:solidFill>
                <a:latin typeface="Roboto Mono"/>
                <a:ea typeface="Roboto Mono"/>
                <a:cs typeface="Roboto Mono"/>
                <a:sym typeface="Roboto Mono"/>
              </a:rPr>
              <a:t>import</a:t>
            </a:r>
            <a:r>
              <a:rPr lang="en-GB" sz="900">
                <a:solidFill>
                  <a:srgbClr val="586E75"/>
                </a:solidFill>
                <a:latin typeface="Roboto Mono"/>
                <a:ea typeface="Roboto Mono"/>
                <a:cs typeface="Roboto Mono"/>
                <a:sym typeface="Roboto Mono"/>
              </a:rPr>
              <a:t> </a:t>
            </a:r>
            <a:r>
              <a:rPr lang="en-GB" sz="900">
                <a:solidFill>
                  <a:srgbClr val="268BD2"/>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createStore</a:t>
            </a:r>
            <a:r>
              <a:rPr lang="en-GB" sz="900">
                <a:solidFill>
                  <a:srgbClr val="268BD2"/>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 from </a:t>
            </a:r>
            <a:r>
              <a:rPr lang="en-GB" sz="900">
                <a:solidFill>
                  <a:srgbClr val="C60000"/>
                </a:solidFill>
                <a:latin typeface="Roboto Mono"/>
                <a:ea typeface="Roboto Mono"/>
                <a:cs typeface="Roboto Mono"/>
                <a:sym typeface="Roboto Mono"/>
              </a:rPr>
              <a:t>'</a:t>
            </a:r>
            <a:r>
              <a:rPr lang="en-GB" sz="900">
                <a:solidFill>
                  <a:srgbClr val="269186"/>
                </a:solidFill>
                <a:latin typeface="Roboto Mono"/>
                <a:ea typeface="Roboto Mono"/>
                <a:cs typeface="Roboto Mono"/>
                <a:sym typeface="Roboto Mono"/>
              </a:rPr>
              <a:t>redux</a:t>
            </a:r>
            <a:r>
              <a:rPr lang="en-GB" sz="900">
                <a:solidFill>
                  <a:srgbClr val="C60000"/>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859900"/>
                </a:solidFill>
                <a:latin typeface="Roboto Mono"/>
                <a:ea typeface="Roboto Mono"/>
                <a:cs typeface="Roboto Mono"/>
                <a:sym typeface="Roboto Mono"/>
              </a:rPr>
              <a:t>import</a:t>
            </a:r>
            <a:r>
              <a:rPr lang="en-GB" sz="900">
                <a:solidFill>
                  <a:srgbClr val="586E75"/>
                </a:solidFill>
                <a:latin typeface="Roboto Mono"/>
                <a:ea typeface="Roboto Mono"/>
                <a:cs typeface="Roboto Mono"/>
                <a:sym typeface="Roboto Mono"/>
              </a:rPr>
              <a:t> </a:t>
            </a:r>
            <a:r>
              <a:rPr lang="en-GB" sz="900">
                <a:solidFill>
                  <a:srgbClr val="268BD2"/>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set</a:t>
            </a:r>
            <a:r>
              <a:rPr lang="en-GB" sz="900">
                <a:solidFill>
                  <a:srgbClr val="268BD2"/>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 from </a:t>
            </a:r>
            <a:r>
              <a:rPr lang="en-GB" sz="900">
                <a:solidFill>
                  <a:srgbClr val="C60000"/>
                </a:solidFill>
                <a:latin typeface="Roboto Mono"/>
                <a:ea typeface="Roboto Mono"/>
                <a:cs typeface="Roboto Mono"/>
                <a:sym typeface="Roboto Mono"/>
              </a:rPr>
              <a:t>'</a:t>
            </a:r>
            <a:r>
              <a:rPr lang="en-GB" sz="900">
                <a:solidFill>
                  <a:srgbClr val="269186"/>
                </a:solidFill>
                <a:latin typeface="Roboto Mono"/>
                <a:ea typeface="Roboto Mono"/>
                <a:cs typeface="Roboto Mono"/>
                <a:sym typeface="Roboto Mono"/>
              </a:rPr>
              <a:t>lodash/fp</a:t>
            </a:r>
            <a:r>
              <a:rPr lang="en-GB" sz="900">
                <a:solidFill>
                  <a:srgbClr val="C60000"/>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b="1" lang="en-GB" sz="900">
                <a:solidFill>
                  <a:srgbClr val="073642"/>
                </a:solidFill>
                <a:latin typeface="Roboto Mono"/>
                <a:ea typeface="Roboto Mono"/>
                <a:cs typeface="Roboto Mono"/>
                <a:sym typeface="Roboto Mono"/>
              </a:rPr>
              <a:t>const</a:t>
            </a:r>
            <a:r>
              <a:rPr lang="en-GB" sz="900">
                <a:solidFill>
                  <a:srgbClr val="586E75"/>
                </a:solidFill>
                <a:latin typeface="Roboto Mono"/>
                <a:ea typeface="Roboto Mono"/>
                <a:cs typeface="Roboto Mono"/>
                <a:sym typeface="Roboto Mono"/>
              </a:rPr>
              <a:t> initialState </a:t>
            </a:r>
            <a:r>
              <a:rPr lang="en-GB" sz="900">
                <a:solidFill>
                  <a:srgbClr val="859900"/>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 </a:t>
            </a:r>
            <a:r>
              <a:rPr lang="en-GB" sz="900">
                <a:solidFill>
                  <a:srgbClr val="268BD2"/>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jobs: </a:t>
            </a:r>
            <a:r>
              <a:rPr lang="en-GB" sz="900">
                <a:solidFill>
                  <a:srgbClr val="268BD2"/>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fetching: </a:t>
            </a:r>
            <a:r>
              <a:rPr lang="en-GB" sz="900">
                <a:solidFill>
                  <a:srgbClr val="B58900"/>
                </a:solidFill>
                <a:latin typeface="Roboto Mono"/>
                <a:ea typeface="Roboto Mono"/>
                <a:cs typeface="Roboto Mono"/>
                <a:sym typeface="Roboto Mono"/>
              </a:rPr>
              <a:t>false</a:t>
            </a:r>
            <a:r>
              <a:rPr lang="en-GB" sz="900">
                <a:solidFill>
                  <a:srgbClr val="586E75"/>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fetched: </a:t>
            </a:r>
            <a:r>
              <a:rPr lang="en-GB" sz="900">
                <a:solidFill>
                  <a:srgbClr val="B58900"/>
                </a:solidFill>
                <a:latin typeface="Roboto Mono"/>
                <a:ea typeface="Roboto Mono"/>
                <a:cs typeface="Roboto Mono"/>
                <a:sym typeface="Roboto Mono"/>
              </a:rPr>
              <a:t>false</a:t>
            </a:r>
            <a:r>
              <a:rPr lang="en-GB" sz="900">
                <a:solidFill>
                  <a:srgbClr val="586E75"/>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data: </a:t>
            </a:r>
            <a:r>
              <a:rPr lang="en-GB" sz="900">
                <a:solidFill>
                  <a:srgbClr val="268BD2"/>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a:t>
            </a:r>
            <a:r>
              <a:rPr lang="en-GB" sz="900">
                <a:solidFill>
                  <a:srgbClr val="268BD2"/>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268BD2"/>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268BD2"/>
                </a:solidFill>
                <a:latin typeface="Roboto Mono"/>
                <a:ea typeface="Roboto Mono"/>
                <a:cs typeface="Roboto Mono"/>
                <a:sym typeface="Roboto Mono"/>
              </a:rPr>
              <a:t>function</a:t>
            </a:r>
            <a:r>
              <a:rPr lang="en-GB" sz="900">
                <a:solidFill>
                  <a:srgbClr val="A57800"/>
                </a:solidFill>
                <a:latin typeface="Roboto Mono"/>
                <a:ea typeface="Roboto Mono"/>
                <a:cs typeface="Roboto Mono"/>
                <a:sym typeface="Roboto Mono"/>
              </a:rPr>
              <a:t> reducer(state = initialState, action)</a:t>
            </a:r>
            <a:r>
              <a:rPr lang="en-GB" sz="900">
                <a:solidFill>
                  <a:srgbClr val="586E75"/>
                </a:solidFill>
                <a:latin typeface="Roboto Mono"/>
                <a:ea typeface="Roboto Mono"/>
                <a:cs typeface="Roboto Mono"/>
                <a:sym typeface="Roboto Mono"/>
              </a:rPr>
              <a:t> </a:t>
            </a:r>
            <a:r>
              <a:rPr lang="en-GB" sz="900">
                <a:solidFill>
                  <a:srgbClr val="268BD2"/>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a:t>
            </a:r>
            <a:r>
              <a:rPr lang="en-GB" sz="900">
                <a:solidFill>
                  <a:srgbClr val="859900"/>
                </a:solidFill>
                <a:latin typeface="Roboto Mono"/>
                <a:ea typeface="Roboto Mono"/>
                <a:cs typeface="Roboto Mono"/>
                <a:sym typeface="Roboto Mono"/>
              </a:rPr>
              <a:t>switch</a:t>
            </a:r>
            <a:r>
              <a:rPr lang="en-GB" sz="900">
                <a:solidFill>
                  <a:srgbClr val="93A1A1"/>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action.type</a:t>
            </a:r>
            <a:r>
              <a:rPr lang="en-GB" sz="900">
                <a:solidFill>
                  <a:srgbClr val="93A1A1"/>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 </a:t>
            </a:r>
            <a:r>
              <a:rPr lang="en-GB" sz="900">
                <a:solidFill>
                  <a:srgbClr val="268BD2"/>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a:t>
            </a:r>
            <a:r>
              <a:rPr lang="en-GB" sz="900">
                <a:solidFill>
                  <a:srgbClr val="859900"/>
                </a:solidFill>
                <a:latin typeface="Roboto Mono"/>
                <a:ea typeface="Roboto Mono"/>
                <a:cs typeface="Roboto Mono"/>
                <a:sym typeface="Roboto Mono"/>
              </a:rPr>
              <a:t>case</a:t>
            </a:r>
            <a:r>
              <a:rPr lang="en-GB" sz="900">
                <a:solidFill>
                  <a:srgbClr val="586E75"/>
                </a:solidFill>
                <a:latin typeface="Roboto Mono"/>
                <a:ea typeface="Roboto Mono"/>
                <a:cs typeface="Roboto Mono"/>
                <a:sym typeface="Roboto Mono"/>
              </a:rPr>
              <a:t> </a:t>
            </a:r>
            <a:r>
              <a:rPr lang="en-GB" sz="900">
                <a:solidFill>
                  <a:srgbClr val="C60000"/>
                </a:solidFill>
                <a:latin typeface="Roboto Mono"/>
                <a:ea typeface="Roboto Mono"/>
                <a:cs typeface="Roboto Mono"/>
                <a:sym typeface="Roboto Mono"/>
              </a:rPr>
              <a:t>'</a:t>
            </a:r>
            <a:r>
              <a:rPr lang="en-GB" sz="900">
                <a:solidFill>
                  <a:srgbClr val="269186"/>
                </a:solidFill>
                <a:latin typeface="Roboto Mono"/>
                <a:ea typeface="Roboto Mono"/>
                <a:cs typeface="Roboto Mono"/>
                <a:sym typeface="Roboto Mono"/>
              </a:rPr>
              <a:t>REQUEST_JOBS</a:t>
            </a:r>
            <a:r>
              <a:rPr lang="en-GB" sz="900">
                <a:solidFill>
                  <a:srgbClr val="C60000"/>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a:t>
            </a:r>
            <a:r>
              <a:rPr lang="en-GB" sz="900">
                <a:solidFill>
                  <a:srgbClr val="859900"/>
                </a:solidFill>
                <a:latin typeface="Roboto Mono"/>
                <a:ea typeface="Roboto Mono"/>
                <a:cs typeface="Roboto Mono"/>
                <a:sym typeface="Roboto Mono"/>
              </a:rPr>
              <a:t>return</a:t>
            </a:r>
            <a:r>
              <a:rPr lang="en-GB" sz="900">
                <a:solidFill>
                  <a:srgbClr val="586E75"/>
                </a:solidFill>
                <a:latin typeface="Roboto Mono"/>
                <a:ea typeface="Roboto Mono"/>
                <a:cs typeface="Roboto Mono"/>
                <a:sym typeface="Roboto Mono"/>
              </a:rPr>
              <a:t> set</a:t>
            </a:r>
            <a:r>
              <a:rPr lang="en-GB" sz="900">
                <a:solidFill>
                  <a:srgbClr val="93A1A1"/>
                </a:solidFill>
                <a:latin typeface="Roboto Mono"/>
                <a:ea typeface="Roboto Mono"/>
                <a:cs typeface="Roboto Mono"/>
                <a:sym typeface="Roboto Mono"/>
              </a:rPr>
              <a:t>(</a:t>
            </a:r>
            <a:r>
              <a:rPr lang="en-GB" sz="900">
                <a:solidFill>
                  <a:srgbClr val="C60000"/>
                </a:solidFill>
                <a:latin typeface="Roboto Mono"/>
                <a:ea typeface="Roboto Mono"/>
                <a:cs typeface="Roboto Mono"/>
                <a:sym typeface="Roboto Mono"/>
              </a:rPr>
              <a:t>'</a:t>
            </a:r>
            <a:r>
              <a:rPr lang="en-GB" sz="900">
                <a:solidFill>
                  <a:srgbClr val="269186"/>
                </a:solidFill>
                <a:latin typeface="Roboto Mono"/>
                <a:ea typeface="Roboto Mono"/>
                <a:cs typeface="Roboto Mono"/>
                <a:sym typeface="Roboto Mono"/>
              </a:rPr>
              <a:t>jobs.fetching</a:t>
            </a:r>
            <a:r>
              <a:rPr lang="en-GB" sz="900">
                <a:solidFill>
                  <a:srgbClr val="C60000"/>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 </a:t>
            </a:r>
            <a:r>
              <a:rPr lang="en-GB" sz="900">
                <a:solidFill>
                  <a:srgbClr val="B58900"/>
                </a:solidFill>
                <a:latin typeface="Roboto Mono"/>
                <a:ea typeface="Roboto Mono"/>
                <a:cs typeface="Roboto Mono"/>
                <a:sym typeface="Roboto Mono"/>
              </a:rPr>
              <a:t>true</a:t>
            </a:r>
            <a:r>
              <a:rPr lang="en-GB" sz="900">
                <a:solidFill>
                  <a:srgbClr val="586E75"/>
                </a:solidFill>
                <a:latin typeface="Roboto Mono"/>
                <a:ea typeface="Roboto Mono"/>
                <a:cs typeface="Roboto Mono"/>
                <a:sym typeface="Roboto Mono"/>
              </a:rPr>
              <a:t>, state</a:t>
            </a:r>
            <a:r>
              <a:rPr lang="en-GB" sz="900">
                <a:solidFill>
                  <a:srgbClr val="93A1A1"/>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a:t>
            </a:r>
            <a:r>
              <a:rPr lang="en-GB" sz="900">
                <a:solidFill>
                  <a:srgbClr val="859900"/>
                </a:solidFill>
                <a:latin typeface="Roboto Mono"/>
                <a:ea typeface="Roboto Mono"/>
                <a:cs typeface="Roboto Mono"/>
                <a:sym typeface="Roboto Mono"/>
              </a:rPr>
              <a:t>case</a:t>
            </a:r>
            <a:r>
              <a:rPr lang="en-GB" sz="900">
                <a:solidFill>
                  <a:srgbClr val="586E75"/>
                </a:solidFill>
                <a:latin typeface="Roboto Mono"/>
                <a:ea typeface="Roboto Mono"/>
                <a:cs typeface="Roboto Mono"/>
                <a:sym typeface="Roboto Mono"/>
              </a:rPr>
              <a:t> </a:t>
            </a:r>
            <a:r>
              <a:rPr lang="en-GB" sz="900">
                <a:solidFill>
                  <a:srgbClr val="C60000"/>
                </a:solidFill>
                <a:latin typeface="Roboto Mono"/>
                <a:ea typeface="Roboto Mono"/>
                <a:cs typeface="Roboto Mono"/>
                <a:sym typeface="Roboto Mono"/>
              </a:rPr>
              <a:t>'</a:t>
            </a:r>
            <a:r>
              <a:rPr lang="en-GB" sz="900">
                <a:solidFill>
                  <a:srgbClr val="269186"/>
                </a:solidFill>
                <a:latin typeface="Roboto Mono"/>
                <a:ea typeface="Roboto Mono"/>
                <a:cs typeface="Roboto Mono"/>
                <a:sym typeface="Roboto Mono"/>
              </a:rPr>
              <a:t>RECEIVE_JOBS</a:t>
            </a:r>
            <a:r>
              <a:rPr lang="en-GB" sz="900">
                <a:solidFill>
                  <a:srgbClr val="C60000"/>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a:t>
            </a:r>
            <a:r>
              <a:rPr lang="en-GB" sz="900">
                <a:solidFill>
                  <a:srgbClr val="859900"/>
                </a:solidFill>
                <a:latin typeface="Roboto Mono"/>
                <a:ea typeface="Roboto Mono"/>
                <a:cs typeface="Roboto Mono"/>
                <a:sym typeface="Roboto Mono"/>
              </a:rPr>
              <a:t>return</a:t>
            </a:r>
            <a:r>
              <a:rPr lang="en-GB" sz="900">
                <a:solidFill>
                  <a:srgbClr val="586E75"/>
                </a:solidFill>
                <a:latin typeface="Roboto Mono"/>
                <a:ea typeface="Roboto Mono"/>
                <a:cs typeface="Roboto Mono"/>
                <a:sym typeface="Roboto Mono"/>
              </a:rPr>
              <a:t> set</a:t>
            </a:r>
            <a:r>
              <a:rPr lang="en-GB" sz="900">
                <a:solidFill>
                  <a:srgbClr val="93A1A1"/>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a:t>
            </a:r>
            <a:r>
              <a:rPr lang="en-GB" sz="900">
                <a:solidFill>
                  <a:srgbClr val="C60000"/>
                </a:solidFill>
                <a:latin typeface="Roboto Mono"/>
                <a:ea typeface="Roboto Mono"/>
                <a:cs typeface="Roboto Mono"/>
                <a:sym typeface="Roboto Mono"/>
              </a:rPr>
              <a:t>'</a:t>
            </a:r>
            <a:r>
              <a:rPr lang="en-GB" sz="900">
                <a:solidFill>
                  <a:srgbClr val="269186"/>
                </a:solidFill>
                <a:latin typeface="Roboto Mono"/>
                <a:ea typeface="Roboto Mono"/>
                <a:cs typeface="Roboto Mono"/>
                <a:sym typeface="Roboto Mono"/>
              </a:rPr>
              <a:t>jobs</a:t>
            </a:r>
            <a:r>
              <a:rPr lang="en-GB" sz="900">
                <a:solidFill>
                  <a:srgbClr val="C60000"/>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a:t>
            </a:r>
            <a:r>
              <a:rPr lang="en-GB" sz="900">
                <a:solidFill>
                  <a:srgbClr val="268BD2"/>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fetching: </a:t>
            </a:r>
            <a:r>
              <a:rPr lang="en-GB" sz="900">
                <a:solidFill>
                  <a:srgbClr val="B58900"/>
                </a:solidFill>
                <a:latin typeface="Roboto Mono"/>
                <a:ea typeface="Roboto Mono"/>
                <a:cs typeface="Roboto Mono"/>
                <a:sym typeface="Roboto Mono"/>
              </a:rPr>
              <a:t>false</a:t>
            </a:r>
            <a:r>
              <a:rPr lang="en-GB" sz="900">
                <a:solidFill>
                  <a:srgbClr val="586E75"/>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fetched: </a:t>
            </a:r>
            <a:r>
              <a:rPr lang="en-GB" sz="900">
                <a:solidFill>
                  <a:srgbClr val="B58900"/>
                </a:solidFill>
                <a:latin typeface="Roboto Mono"/>
                <a:ea typeface="Roboto Mono"/>
                <a:cs typeface="Roboto Mono"/>
                <a:sym typeface="Roboto Mono"/>
              </a:rPr>
              <a:t>true</a:t>
            </a:r>
            <a:r>
              <a:rPr lang="en-GB" sz="900">
                <a:solidFill>
                  <a:srgbClr val="586E75"/>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data: action.jobs</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a:t>
            </a:r>
            <a:r>
              <a:rPr lang="en-GB" sz="900">
                <a:solidFill>
                  <a:srgbClr val="268BD2"/>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state</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a:t>
            </a:r>
            <a:r>
              <a:rPr lang="en-GB" sz="900">
                <a:solidFill>
                  <a:srgbClr val="93A1A1"/>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a:t>
            </a:r>
            <a:r>
              <a:rPr lang="en-GB" sz="900">
                <a:solidFill>
                  <a:srgbClr val="859900"/>
                </a:solidFill>
                <a:latin typeface="Roboto Mono"/>
                <a:ea typeface="Roboto Mono"/>
                <a:cs typeface="Roboto Mono"/>
                <a:sym typeface="Roboto Mono"/>
              </a:rPr>
              <a:t>default</a:t>
            </a:r>
            <a:r>
              <a:rPr lang="en-GB" sz="900">
                <a:solidFill>
                  <a:srgbClr val="586E75"/>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a:t>
            </a:r>
            <a:r>
              <a:rPr lang="en-GB" sz="900">
                <a:solidFill>
                  <a:srgbClr val="859900"/>
                </a:solidFill>
                <a:latin typeface="Roboto Mono"/>
                <a:ea typeface="Roboto Mono"/>
                <a:cs typeface="Roboto Mono"/>
                <a:sym typeface="Roboto Mono"/>
              </a:rPr>
              <a:t>return</a:t>
            </a:r>
            <a:r>
              <a:rPr lang="en-GB" sz="900">
                <a:solidFill>
                  <a:srgbClr val="586E75"/>
                </a:solidFill>
                <a:latin typeface="Roboto Mono"/>
                <a:ea typeface="Roboto Mono"/>
                <a:cs typeface="Roboto Mono"/>
                <a:sym typeface="Roboto Mono"/>
              </a:rPr>
              <a:t> state;</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586E75"/>
                </a:solidFill>
                <a:latin typeface="Roboto Mono"/>
                <a:ea typeface="Roboto Mono"/>
                <a:cs typeface="Roboto Mono"/>
                <a:sym typeface="Roboto Mono"/>
              </a:rPr>
              <a:t>  </a:t>
            </a:r>
            <a:r>
              <a:rPr lang="en-GB" sz="900">
                <a:solidFill>
                  <a:srgbClr val="268BD2"/>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900">
                <a:solidFill>
                  <a:srgbClr val="268BD2"/>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b="1" lang="en-GB" sz="900">
                <a:solidFill>
                  <a:srgbClr val="073642"/>
                </a:solidFill>
                <a:latin typeface="Roboto Mono"/>
                <a:ea typeface="Roboto Mono"/>
                <a:cs typeface="Roboto Mono"/>
                <a:sym typeface="Roboto Mono"/>
              </a:rPr>
              <a:t>const</a:t>
            </a:r>
            <a:r>
              <a:rPr lang="en-GB" sz="900">
                <a:solidFill>
                  <a:srgbClr val="586E75"/>
                </a:solidFill>
                <a:latin typeface="Roboto Mono"/>
                <a:ea typeface="Roboto Mono"/>
                <a:cs typeface="Roboto Mono"/>
                <a:sym typeface="Roboto Mono"/>
              </a:rPr>
              <a:t> store </a:t>
            </a:r>
            <a:r>
              <a:rPr lang="en-GB" sz="900">
                <a:solidFill>
                  <a:srgbClr val="859900"/>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 createStore</a:t>
            </a:r>
            <a:r>
              <a:rPr lang="en-GB" sz="900">
                <a:solidFill>
                  <a:srgbClr val="93A1A1"/>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reducer</a:t>
            </a:r>
            <a:r>
              <a:rPr lang="en-GB" sz="900">
                <a:solidFill>
                  <a:srgbClr val="93A1A1"/>
                </a:solidFill>
                <a:latin typeface="Roboto Mono"/>
                <a:ea typeface="Roboto Mono"/>
                <a:cs typeface="Roboto Mono"/>
                <a:sym typeface="Roboto Mono"/>
              </a:rPr>
              <a:t>)</a:t>
            </a:r>
            <a:r>
              <a:rPr lang="en-GB" sz="900">
                <a:solidFill>
                  <a:srgbClr val="586E75"/>
                </a:solidFill>
                <a:latin typeface="Roboto Mono"/>
                <a:ea typeface="Roboto Mono"/>
                <a:cs typeface="Roboto Mono"/>
                <a:sym typeface="Roboto Mono"/>
              </a:rPr>
              <a:t>;</a:t>
            </a:r>
            <a:endParaRPr sz="9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t/>
            </a:r>
            <a:endParaRPr sz="900">
              <a:solidFill>
                <a:srgbClr val="859900"/>
              </a:solidFill>
              <a:latin typeface="Roboto Mono"/>
              <a:ea typeface="Roboto Mono"/>
              <a:cs typeface="Roboto Mono"/>
              <a:sym typeface="Roboto Mono"/>
            </a:endParaRPr>
          </a:p>
          <a:p>
            <a:pPr indent="0" lvl="0" marL="0">
              <a:lnSpc>
                <a:spcPct val="100000"/>
              </a:lnSpc>
              <a:spcBef>
                <a:spcPts val="0"/>
              </a:spcBef>
              <a:spcAft>
                <a:spcPts val="0"/>
              </a:spcAft>
              <a:buNone/>
            </a:pPr>
            <a:r>
              <a:t/>
            </a:r>
            <a:endParaRPr sz="900">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1000"/>
                                        <p:tgtEl>
                                          <p:spTgt spid="2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1000"/>
                                        <p:tgtEl>
                                          <p:spTgt spid="2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Effect filter="fade" transition="in">
                                      <p:cBhvr>
                                        <p:cTn dur="1000"/>
                                        <p:tgtEl>
                                          <p:spTgt spid="2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animEffect filter="fade" transition="in">
                                      <p:cBhvr>
                                        <p:cTn dur="1000"/>
                                        <p:tgtEl>
                                          <p:spTgt spid="2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animEffect filter="fade" transition="in">
                                      <p:cBhvr>
                                        <p:cTn dur="1000"/>
                                        <p:tgtEl>
                                          <p:spTgt spid="2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5" st="5"/>
                                            </p:txEl>
                                          </p:spTgt>
                                        </p:tgtEl>
                                        <p:attrNameLst>
                                          <p:attrName>style.visibility</p:attrName>
                                        </p:attrNameLst>
                                      </p:cBhvr>
                                      <p:to>
                                        <p:strVal val="visible"/>
                                      </p:to>
                                    </p:set>
                                    <p:animEffect filter="fade" transition="in">
                                      <p:cBhvr>
                                        <p:cTn dur="1000"/>
                                        <p:tgtEl>
                                          <p:spTgt spid="2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6" st="6"/>
                                            </p:txEl>
                                          </p:spTgt>
                                        </p:tgtEl>
                                        <p:attrNameLst>
                                          <p:attrName>style.visibility</p:attrName>
                                        </p:attrNameLst>
                                      </p:cBhvr>
                                      <p:to>
                                        <p:strVal val="visible"/>
                                      </p:to>
                                    </p:set>
                                    <p:animEffect filter="fade" transition="in">
                                      <p:cBhvr>
                                        <p:cTn dur="1000"/>
                                        <p:tgtEl>
                                          <p:spTgt spid="2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7" st="7"/>
                                            </p:txEl>
                                          </p:spTgt>
                                        </p:tgtEl>
                                        <p:attrNameLst>
                                          <p:attrName>style.visibility</p:attrName>
                                        </p:attrNameLst>
                                      </p:cBhvr>
                                      <p:to>
                                        <p:strVal val="visible"/>
                                      </p:to>
                                    </p:set>
                                    <p:animEffect filter="fade" transition="in">
                                      <p:cBhvr>
                                        <p:cTn dur="1000"/>
                                        <p:tgtEl>
                                          <p:spTgt spid="2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8" st="8"/>
                                            </p:txEl>
                                          </p:spTgt>
                                        </p:tgtEl>
                                        <p:attrNameLst>
                                          <p:attrName>style.visibility</p:attrName>
                                        </p:attrNameLst>
                                      </p:cBhvr>
                                      <p:to>
                                        <p:strVal val="visible"/>
                                      </p:to>
                                    </p:set>
                                    <p:animEffect filter="fade" transition="in">
                                      <p:cBhvr>
                                        <p:cTn dur="1000"/>
                                        <p:tgtEl>
                                          <p:spTgt spid="24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9" st="9"/>
                                            </p:txEl>
                                          </p:spTgt>
                                        </p:tgtEl>
                                        <p:attrNameLst>
                                          <p:attrName>style.visibility</p:attrName>
                                        </p:attrNameLst>
                                      </p:cBhvr>
                                      <p:to>
                                        <p:strVal val="visible"/>
                                      </p:to>
                                    </p:set>
                                    <p:animEffect filter="fade" transition="in">
                                      <p:cBhvr>
                                        <p:cTn dur="1000"/>
                                        <p:tgtEl>
                                          <p:spTgt spid="24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0" st="10"/>
                                            </p:txEl>
                                          </p:spTgt>
                                        </p:tgtEl>
                                        <p:attrNameLst>
                                          <p:attrName>style.visibility</p:attrName>
                                        </p:attrNameLst>
                                      </p:cBhvr>
                                      <p:to>
                                        <p:strVal val="visible"/>
                                      </p:to>
                                    </p:set>
                                    <p:animEffect filter="fade" transition="in">
                                      <p:cBhvr>
                                        <p:cTn dur="1000"/>
                                        <p:tgtEl>
                                          <p:spTgt spid="24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1" st="11"/>
                                            </p:txEl>
                                          </p:spTgt>
                                        </p:tgtEl>
                                        <p:attrNameLst>
                                          <p:attrName>style.visibility</p:attrName>
                                        </p:attrNameLst>
                                      </p:cBhvr>
                                      <p:to>
                                        <p:strVal val="visible"/>
                                      </p:to>
                                    </p:set>
                                    <p:animEffect filter="fade" transition="in">
                                      <p:cBhvr>
                                        <p:cTn dur="1000"/>
                                        <p:tgtEl>
                                          <p:spTgt spid="24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2" st="12"/>
                                            </p:txEl>
                                          </p:spTgt>
                                        </p:tgtEl>
                                        <p:attrNameLst>
                                          <p:attrName>style.visibility</p:attrName>
                                        </p:attrNameLst>
                                      </p:cBhvr>
                                      <p:to>
                                        <p:strVal val="visible"/>
                                      </p:to>
                                    </p:set>
                                    <p:animEffect filter="fade" transition="in">
                                      <p:cBhvr>
                                        <p:cTn dur="1000"/>
                                        <p:tgtEl>
                                          <p:spTgt spid="24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3" st="13"/>
                                            </p:txEl>
                                          </p:spTgt>
                                        </p:tgtEl>
                                        <p:attrNameLst>
                                          <p:attrName>style.visibility</p:attrName>
                                        </p:attrNameLst>
                                      </p:cBhvr>
                                      <p:to>
                                        <p:strVal val="visible"/>
                                      </p:to>
                                    </p:set>
                                    <p:animEffect filter="fade" transition="in">
                                      <p:cBhvr>
                                        <p:cTn dur="1000"/>
                                        <p:tgtEl>
                                          <p:spTgt spid="24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4" st="14"/>
                                            </p:txEl>
                                          </p:spTgt>
                                        </p:tgtEl>
                                        <p:attrNameLst>
                                          <p:attrName>style.visibility</p:attrName>
                                        </p:attrNameLst>
                                      </p:cBhvr>
                                      <p:to>
                                        <p:strVal val="visible"/>
                                      </p:to>
                                    </p:set>
                                    <p:animEffect filter="fade" transition="in">
                                      <p:cBhvr>
                                        <p:cTn dur="1000"/>
                                        <p:tgtEl>
                                          <p:spTgt spid="24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5" st="15"/>
                                            </p:txEl>
                                          </p:spTgt>
                                        </p:tgtEl>
                                        <p:attrNameLst>
                                          <p:attrName>style.visibility</p:attrName>
                                        </p:attrNameLst>
                                      </p:cBhvr>
                                      <p:to>
                                        <p:strVal val="visible"/>
                                      </p:to>
                                    </p:set>
                                    <p:animEffect filter="fade" transition="in">
                                      <p:cBhvr>
                                        <p:cTn dur="1000"/>
                                        <p:tgtEl>
                                          <p:spTgt spid="24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6" st="16"/>
                                            </p:txEl>
                                          </p:spTgt>
                                        </p:tgtEl>
                                        <p:attrNameLst>
                                          <p:attrName>style.visibility</p:attrName>
                                        </p:attrNameLst>
                                      </p:cBhvr>
                                      <p:to>
                                        <p:strVal val="visible"/>
                                      </p:to>
                                    </p:set>
                                    <p:animEffect filter="fade" transition="in">
                                      <p:cBhvr>
                                        <p:cTn dur="1000"/>
                                        <p:tgtEl>
                                          <p:spTgt spid="24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7" st="17"/>
                                            </p:txEl>
                                          </p:spTgt>
                                        </p:tgtEl>
                                        <p:attrNameLst>
                                          <p:attrName>style.visibility</p:attrName>
                                        </p:attrNameLst>
                                      </p:cBhvr>
                                      <p:to>
                                        <p:strVal val="visible"/>
                                      </p:to>
                                    </p:set>
                                    <p:animEffect filter="fade" transition="in">
                                      <p:cBhvr>
                                        <p:cTn dur="1000"/>
                                        <p:tgtEl>
                                          <p:spTgt spid="246">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8" st="18"/>
                                            </p:txEl>
                                          </p:spTgt>
                                        </p:tgtEl>
                                        <p:attrNameLst>
                                          <p:attrName>style.visibility</p:attrName>
                                        </p:attrNameLst>
                                      </p:cBhvr>
                                      <p:to>
                                        <p:strVal val="visible"/>
                                      </p:to>
                                    </p:set>
                                    <p:animEffect filter="fade" transition="in">
                                      <p:cBhvr>
                                        <p:cTn dur="1000"/>
                                        <p:tgtEl>
                                          <p:spTgt spid="246">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9" st="19"/>
                                            </p:txEl>
                                          </p:spTgt>
                                        </p:tgtEl>
                                        <p:attrNameLst>
                                          <p:attrName>style.visibility</p:attrName>
                                        </p:attrNameLst>
                                      </p:cBhvr>
                                      <p:to>
                                        <p:strVal val="visible"/>
                                      </p:to>
                                    </p:set>
                                    <p:animEffect filter="fade" transition="in">
                                      <p:cBhvr>
                                        <p:cTn dur="1000"/>
                                        <p:tgtEl>
                                          <p:spTgt spid="246">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0" st="20"/>
                                            </p:txEl>
                                          </p:spTgt>
                                        </p:tgtEl>
                                        <p:attrNameLst>
                                          <p:attrName>style.visibility</p:attrName>
                                        </p:attrNameLst>
                                      </p:cBhvr>
                                      <p:to>
                                        <p:strVal val="visible"/>
                                      </p:to>
                                    </p:set>
                                    <p:animEffect filter="fade" transition="in">
                                      <p:cBhvr>
                                        <p:cTn dur="1000"/>
                                        <p:tgtEl>
                                          <p:spTgt spid="246">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1" st="21"/>
                                            </p:txEl>
                                          </p:spTgt>
                                        </p:tgtEl>
                                        <p:attrNameLst>
                                          <p:attrName>style.visibility</p:attrName>
                                        </p:attrNameLst>
                                      </p:cBhvr>
                                      <p:to>
                                        <p:strVal val="visible"/>
                                      </p:to>
                                    </p:set>
                                    <p:animEffect filter="fade" transition="in">
                                      <p:cBhvr>
                                        <p:cTn dur="1000"/>
                                        <p:tgtEl>
                                          <p:spTgt spid="246">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2" st="22"/>
                                            </p:txEl>
                                          </p:spTgt>
                                        </p:tgtEl>
                                        <p:attrNameLst>
                                          <p:attrName>style.visibility</p:attrName>
                                        </p:attrNameLst>
                                      </p:cBhvr>
                                      <p:to>
                                        <p:strVal val="visible"/>
                                      </p:to>
                                    </p:set>
                                    <p:animEffect filter="fade" transition="in">
                                      <p:cBhvr>
                                        <p:cTn dur="1000"/>
                                        <p:tgtEl>
                                          <p:spTgt spid="246">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3" st="23"/>
                                            </p:txEl>
                                          </p:spTgt>
                                        </p:tgtEl>
                                        <p:attrNameLst>
                                          <p:attrName>style.visibility</p:attrName>
                                        </p:attrNameLst>
                                      </p:cBhvr>
                                      <p:to>
                                        <p:strVal val="visible"/>
                                      </p:to>
                                    </p:set>
                                    <p:animEffect filter="fade" transition="in">
                                      <p:cBhvr>
                                        <p:cTn dur="1000"/>
                                        <p:tgtEl>
                                          <p:spTgt spid="246">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4" st="24"/>
                                            </p:txEl>
                                          </p:spTgt>
                                        </p:tgtEl>
                                        <p:attrNameLst>
                                          <p:attrName>style.visibility</p:attrName>
                                        </p:attrNameLst>
                                      </p:cBhvr>
                                      <p:to>
                                        <p:strVal val="visible"/>
                                      </p:to>
                                    </p:set>
                                    <p:animEffect filter="fade" transition="in">
                                      <p:cBhvr>
                                        <p:cTn dur="1000"/>
                                        <p:tgtEl>
                                          <p:spTgt spid="246">
                                            <p:txEl>
                                              <p:pRg end="24" st="2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5" st="25"/>
                                            </p:txEl>
                                          </p:spTgt>
                                        </p:tgtEl>
                                        <p:attrNameLst>
                                          <p:attrName>style.visibility</p:attrName>
                                        </p:attrNameLst>
                                      </p:cBhvr>
                                      <p:to>
                                        <p:strVal val="visible"/>
                                      </p:to>
                                    </p:set>
                                    <p:animEffect filter="fade" transition="in">
                                      <p:cBhvr>
                                        <p:cTn dur="1000"/>
                                        <p:tgtEl>
                                          <p:spTgt spid="246">
                                            <p:txEl>
                                              <p:pRg end="25" st="2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6" st="26"/>
                                            </p:txEl>
                                          </p:spTgt>
                                        </p:tgtEl>
                                        <p:attrNameLst>
                                          <p:attrName>style.visibility</p:attrName>
                                        </p:attrNameLst>
                                      </p:cBhvr>
                                      <p:to>
                                        <p:strVal val="visible"/>
                                      </p:to>
                                    </p:set>
                                    <p:animEffect filter="fade" transition="in">
                                      <p:cBhvr>
                                        <p:cTn dur="1000"/>
                                        <p:tgtEl>
                                          <p:spTgt spid="246">
                                            <p:txEl>
                                              <p:pRg end="26" st="2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7" st="27"/>
                                            </p:txEl>
                                          </p:spTgt>
                                        </p:tgtEl>
                                        <p:attrNameLst>
                                          <p:attrName>style.visibility</p:attrName>
                                        </p:attrNameLst>
                                      </p:cBhvr>
                                      <p:to>
                                        <p:strVal val="visible"/>
                                      </p:to>
                                    </p:set>
                                    <p:animEffect filter="fade" transition="in">
                                      <p:cBhvr>
                                        <p:cTn dur="1000"/>
                                        <p:tgtEl>
                                          <p:spTgt spid="246">
                                            <p:txEl>
                                              <p:pRg end="27" st="2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8" st="28"/>
                                            </p:txEl>
                                          </p:spTgt>
                                        </p:tgtEl>
                                        <p:attrNameLst>
                                          <p:attrName>style.visibility</p:attrName>
                                        </p:attrNameLst>
                                      </p:cBhvr>
                                      <p:to>
                                        <p:strVal val="visible"/>
                                      </p:to>
                                    </p:set>
                                    <p:animEffect filter="fade" transition="in">
                                      <p:cBhvr>
                                        <p:cTn dur="1000"/>
                                        <p:tgtEl>
                                          <p:spTgt spid="246">
                                            <p:txEl>
                                              <p:pRg end="28" st="2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9" st="29"/>
                                            </p:txEl>
                                          </p:spTgt>
                                        </p:tgtEl>
                                        <p:attrNameLst>
                                          <p:attrName>style.visibility</p:attrName>
                                        </p:attrNameLst>
                                      </p:cBhvr>
                                      <p:to>
                                        <p:strVal val="visible"/>
                                      </p:to>
                                    </p:set>
                                    <p:animEffect filter="fade" transition="in">
                                      <p:cBhvr>
                                        <p:cTn dur="1000"/>
                                        <p:tgtEl>
                                          <p:spTgt spid="246">
                                            <p:txEl>
                                              <p:pRg end="29" st="2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30" st="30"/>
                                            </p:txEl>
                                          </p:spTgt>
                                        </p:tgtEl>
                                        <p:attrNameLst>
                                          <p:attrName>style.visibility</p:attrName>
                                        </p:attrNameLst>
                                      </p:cBhvr>
                                      <p:to>
                                        <p:strVal val="visible"/>
                                      </p:to>
                                    </p:set>
                                    <p:animEffect filter="fade" transition="in">
                                      <p:cBhvr>
                                        <p:cTn dur="1000"/>
                                        <p:tgtEl>
                                          <p:spTgt spid="246">
                                            <p:txEl>
                                              <p:pRg end="30" st="3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31" st="31"/>
                                            </p:txEl>
                                          </p:spTgt>
                                        </p:tgtEl>
                                        <p:attrNameLst>
                                          <p:attrName>style.visibility</p:attrName>
                                        </p:attrNameLst>
                                      </p:cBhvr>
                                      <p:to>
                                        <p:strVal val="visible"/>
                                      </p:to>
                                    </p:set>
                                    <p:animEffect filter="fade" transition="in">
                                      <p:cBhvr>
                                        <p:cTn dur="1000"/>
                                        <p:tgtEl>
                                          <p:spTgt spid="246">
                                            <p:txEl>
                                              <p:pRg end="31" st="3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32" st="32"/>
                                            </p:txEl>
                                          </p:spTgt>
                                        </p:tgtEl>
                                        <p:attrNameLst>
                                          <p:attrName>style.visibility</p:attrName>
                                        </p:attrNameLst>
                                      </p:cBhvr>
                                      <p:to>
                                        <p:strVal val="visible"/>
                                      </p:to>
                                    </p:set>
                                    <p:animEffect filter="fade" transition="in">
                                      <p:cBhvr>
                                        <p:cTn dur="1000"/>
                                        <p:tgtEl>
                                          <p:spTgt spid="246">
                                            <p:txEl>
                                              <p:pRg end="32" st="3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State</a:t>
            </a:r>
            <a:endParaRPr/>
          </a:p>
        </p:txBody>
      </p:sp>
      <p:sp>
        <p:nvSpPr>
          <p:cNvPr id="252" name="Shape 252"/>
          <p:cNvSpPr txBox="1"/>
          <p:nvPr/>
        </p:nvSpPr>
        <p:spPr>
          <a:xfrm>
            <a:off x="2447400" y="1190625"/>
            <a:ext cx="4249200" cy="446700"/>
          </a:xfrm>
          <a:prstGeom prst="rect">
            <a:avLst/>
          </a:prstGeom>
          <a:noFill/>
          <a:ln>
            <a:noFill/>
          </a:ln>
        </p:spPr>
        <p:txBody>
          <a:bodyPr anchorCtr="0" anchor="t" bIns="91425" lIns="91425" spcFirstLastPara="1" rIns="91425" wrap="square" tIns="91425">
            <a:noAutofit/>
          </a:bodyPr>
          <a:lstStyle/>
          <a:p>
            <a:pPr indent="0" lvl="0" marL="38100" marR="38100" rtl="0" algn="ctr">
              <a:lnSpc>
                <a:spcPct val="100000"/>
              </a:lnSpc>
              <a:spcBef>
                <a:spcPts val="0"/>
              </a:spcBef>
              <a:spcAft>
                <a:spcPts val="0"/>
              </a:spcAft>
              <a:buNone/>
            </a:pPr>
            <a:r>
              <a:rPr lang="en-GB" sz="1200">
                <a:solidFill>
                  <a:srgbClr val="586E75"/>
                </a:solidFill>
                <a:latin typeface="Roboto Mono"/>
                <a:ea typeface="Roboto Mono"/>
                <a:cs typeface="Roboto Mono"/>
                <a:sym typeface="Roboto Mono"/>
              </a:rPr>
              <a:t>console</a:t>
            </a:r>
            <a:r>
              <a:rPr lang="en-GB" sz="1200">
                <a:solidFill>
                  <a:srgbClr val="268BD2"/>
                </a:solidFill>
                <a:latin typeface="Roboto Mono"/>
                <a:ea typeface="Roboto Mono"/>
                <a:cs typeface="Roboto Mono"/>
                <a:sym typeface="Roboto Mono"/>
              </a:rPr>
              <a:t>.log</a:t>
            </a:r>
            <a:r>
              <a:rPr lang="en-GB" sz="1200">
                <a:solidFill>
                  <a:srgbClr val="93A1A1"/>
                </a:solidFill>
                <a:latin typeface="Roboto Mono"/>
                <a:ea typeface="Roboto Mono"/>
                <a:cs typeface="Roboto Mono"/>
                <a:sym typeface="Roboto Mono"/>
              </a:rPr>
              <a:t>(</a:t>
            </a:r>
            <a:r>
              <a:rPr lang="en-GB" sz="1200">
                <a:solidFill>
                  <a:srgbClr val="586E75"/>
                </a:solidFill>
                <a:latin typeface="Roboto Mono"/>
                <a:ea typeface="Roboto Mono"/>
                <a:cs typeface="Roboto Mono"/>
                <a:sym typeface="Roboto Mono"/>
              </a:rPr>
              <a:t>store.getState</a:t>
            </a:r>
            <a:r>
              <a:rPr lang="en-GB" sz="1200">
                <a:solidFill>
                  <a:srgbClr val="93A1A1"/>
                </a:solidFill>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253" name="Shape 253"/>
          <p:cNvSpPr/>
          <p:nvPr/>
        </p:nvSpPr>
        <p:spPr>
          <a:xfrm>
            <a:off x="3379200" y="2119425"/>
            <a:ext cx="2385600" cy="16941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38100" marR="38100" rtl="0">
              <a:lnSpc>
                <a:spcPct val="100000"/>
              </a:lnSpc>
              <a:spcBef>
                <a:spcPts val="0"/>
              </a:spcBef>
              <a:spcAft>
                <a:spcPts val="0"/>
              </a:spcAft>
              <a:buNone/>
            </a:pPr>
            <a:r>
              <a:rPr lang="en-GB" sz="1200">
                <a:solidFill>
                  <a:srgbClr val="586E75"/>
                </a:solidFill>
                <a:latin typeface="Roboto Mono"/>
                <a:ea typeface="Roboto Mono"/>
                <a:cs typeface="Roboto Mono"/>
                <a:sym typeface="Roboto Mono"/>
              </a:rPr>
              <a:t>{</a:t>
            </a:r>
            <a:br>
              <a:rPr lang="en-GB" sz="1200">
                <a:solidFill>
                  <a:srgbClr val="586E75"/>
                </a:solidFill>
                <a:latin typeface="Roboto Mono"/>
                <a:ea typeface="Roboto Mono"/>
                <a:cs typeface="Roboto Mono"/>
                <a:sym typeface="Roboto Mono"/>
              </a:rPr>
            </a:br>
            <a:r>
              <a:rPr lang="en-GB" sz="1200">
                <a:solidFill>
                  <a:srgbClr val="586E75"/>
                </a:solidFill>
                <a:latin typeface="Roboto Mono"/>
                <a:ea typeface="Roboto Mono"/>
                <a:cs typeface="Roboto Mono"/>
                <a:sym typeface="Roboto Mono"/>
              </a:rPr>
              <a:t>  jobs: {</a:t>
            </a:r>
            <a:br>
              <a:rPr lang="en-GB" sz="1200">
                <a:solidFill>
                  <a:srgbClr val="586E75"/>
                </a:solidFill>
                <a:latin typeface="Roboto Mono"/>
                <a:ea typeface="Roboto Mono"/>
                <a:cs typeface="Roboto Mono"/>
                <a:sym typeface="Roboto Mono"/>
              </a:rPr>
            </a:br>
            <a:r>
              <a:rPr lang="en-GB" sz="1200">
                <a:solidFill>
                  <a:srgbClr val="586E75"/>
                </a:solidFill>
                <a:latin typeface="Roboto Mono"/>
                <a:ea typeface="Roboto Mono"/>
                <a:cs typeface="Roboto Mono"/>
                <a:sym typeface="Roboto Mono"/>
              </a:rPr>
              <a:t>    fetching: </a:t>
            </a:r>
            <a:r>
              <a:rPr lang="en-GB" sz="1200">
                <a:solidFill>
                  <a:srgbClr val="B58900"/>
                </a:solidFill>
                <a:latin typeface="Roboto Mono"/>
                <a:ea typeface="Roboto Mono"/>
                <a:cs typeface="Roboto Mono"/>
                <a:sym typeface="Roboto Mono"/>
              </a:rPr>
              <a:t>false</a:t>
            </a:r>
            <a:r>
              <a:rPr lang="en-GB" sz="1200">
                <a:solidFill>
                  <a:srgbClr val="586E75"/>
                </a:solidFill>
                <a:latin typeface="Roboto Mono"/>
                <a:ea typeface="Roboto Mono"/>
                <a:cs typeface="Roboto Mono"/>
                <a:sym typeface="Roboto Mono"/>
              </a:rPr>
              <a:t>,</a:t>
            </a:r>
            <a:br>
              <a:rPr lang="en-GB" sz="1200">
                <a:solidFill>
                  <a:srgbClr val="586E75"/>
                </a:solidFill>
                <a:latin typeface="Roboto Mono"/>
                <a:ea typeface="Roboto Mono"/>
                <a:cs typeface="Roboto Mono"/>
                <a:sym typeface="Roboto Mono"/>
              </a:rPr>
            </a:br>
            <a:r>
              <a:rPr lang="en-GB" sz="1200">
                <a:solidFill>
                  <a:srgbClr val="586E75"/>
                </a:solidFill>
                <a:latin typeface="Roboto Mono"/>
                <a:ea typeface="Roboto Mono"/>
                <a:cs typeface="Roboto Mono"/>
                <a:sym typeface="Roboto Mono"/>
              </a:rPr>
              <a:t>    fetched: </a:t>
            </a:r>
            <a:r>
              <a:rPr lang="en-GB" sz="1200">
                <a:solidFill>
                  <a:srgbClr val="B58900"/>
                </a:solidFill>
                <a:latin typeface="Roboto Mono"/>
                <a:ea typeface="Roboto Mono"/>
                <a:cs typeface="Roboto Mono"/>
                <a:sym typeface="Roboto Mono"/>
              </a:rPr>
              <a:t>false</a:t>
            </a:r>
            <a:r>
              <a:rPr lang="en-GB" sz="1200">
                <a:solidFill>
                  <a:srgbClr val="586E75"/>
                </a:solidFill>
                <a:latin typeface="Roboto Mono"/>
                <a:ea typeface="Roboto Mono"/>
                <a:cs typeface="Roboto Mono"/>
                <a:sym typeface="Roboto Mono"/>
              </a:rPr>
              <a:t>,</a:t>
            </a:r>
            <a:br>
              <a:rPr lang="en-GB" sz="1200">
                <a:solidFill>
                  <a:srgbClr val="586E75"/>
                </a:solidFill>
                <a:latin typeface="Roboto Mono"/>
                <a:ea typeface="Roboto Mono"/>
                <a:cs typeface="Roboto Mono"/>
                <a:sym typeface="Roboto Mono"/>
              </a:rPr>
            </a:br>
            <a:r>
              <a:rPr lang="en-GB" sz="1200">
                <a:solidFill>
                  <a:srgbClr val="586E75"/>
                </a:solidFill>
                <a:latin typeface="Roboto Mono"/>
                <a:ea typeface="Roboto Mono"/>
                <a:cs typeface="Roboto Mono"/>
                <a:sym typeface="Roboto Mono"/>
              </a:rPr>
              <a:t>    data: </a:t>
            </a:r>
            <a:r>
              <a:rPr lang="en-GB" sz="1200">
                <a:solidFill>
                  <a:srgbClr val="D31E1E"/>
                </a:solidFill>
                <a:latin typeface="Roboto Mono"/>
                <a:ea typeface="Roboto Mono"/>
                <a:cs typeface="Roboto Mono"/>
                <a:sym typeface="Roboto Mono"/>
              </a:rPr>
              <a:t>[]</a:t>
            </a:r>
            <a:br>
              <a:rPr lang="en-GB" sz="1200">
                <a:solidFill>
                  <a:srgbClr val="586E75"/>
                </a:solidFill>
                <a:latin typeface="Roboto Mono"/>
                <a:ea typeface="Roboto Mono"/>
                <a:cs typeface="Roboto Mono"/>
                <a:sym typeface="Roboto Mono"/>
              </a:rPr>
            </a:br>
            <a:r>
              <a:rPr lang="en-GB" sz="1200">
                <a:solidFill>
                  <a:srgbClr val="586E75"/>
                </a:solidFill>
                <a:latin typeface="Roboto Mono"/>
                <a:ea typeface="Roboto Mono"/>
                <a:cs typeface="Roboto Mono"/>
                <a:sym typeface="Roboto Mono"/>
              </a:rPr>
              <a:t>  }</a:t>
            </a:r>
            <a:br>
              <a:rPr lang="en-GB" sz="1200">
                <a:solidFill>
                  <a:srgbClr val="586E75"/>
                </a:solidFill>
                <a:latin typeface="Roboto Mono"/>
                <a:ea typeface="Roboto Mono"/>
                <a:cs typeface="Roboto Mono"/>
                <a:sym typeface="Roboto Mono"/>
              </a:rPr>
            </a:br>
            <a:r>
              <a:rPr lang="en-GB" sz="1200">
                <a:solidFill>
                  <a:srgbClr val="586E75"/>
                </a:solidFill>
                <a:latin typeface="Roboto Mono"/>
                <a:ea typeface="Roboto Mono"/>
                <a:cs typeface="Roboto Mono"/>
                <a:sym typeface="Roboto Mono"/>
              </a:rPr>
              <a:t>}</a:t>
            </a:r>
            <a:endParaRPr sz="1200">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Dispatching</a:t>
            </a:r>
            <a:endParaRPr/>
          </a:p>
        </p:txBody>
      </p:sp>
      <p:sp>
        <p:nvSpPr>
          <p:cNvPr id="259" name="Shape 259"/>
          <p:cNvSpPr txBox="1"/>
          <p:nvPr/>
        </p:nvSpPr>
        <p:spPr>
          <a:xfrm>
            <a:off x="3043950" y="637350"/>
            <a:ext cx="3056100" cy="1163400"/>
          </a:xfrm>
          <a:prstGeom prst="rect">
            <a:avLst/>
          </a:prstGeom>
          <a:noFill/>
          <a:ln>
            <a:noFill/>
          </a:ln>
        </p:spPr>
        <p:txBody>
          <a:bodyPr anchorCtr="0" anchor="t" bIns="91425" lIns="91425" spcFirstLastPara="1" rIns="91425" wrap="square" tIns="91425">
            <a:noAutofit/>
          </a:bodyPr>
          <a:lstStyle/>
          <a:p>
            <a:pPr indent="0" lvl="0" marL="38100" marR="38100" rtl="0">
              <a:lnSpc>
                <a:spcPct val="100000"/>
              </a:lnSpc>
              <a:spcBef>
                <a:spcPts val="0"/>
              </a:spcBef>
              <a:spcAft>
                <a:spcPts val="0"/>
              </a:spcAft>
              <a:buNone/>
            </a:pPr>
            <a:r>
              <a:rPr lang="en-GB" sz="1200">
                <a:solidFill>
                  <a:srgbClr val="586E75"/>
                </a:solidFill>
                <a:latin typeface="Roboto Mono"/>
                <a:ea typeface="Roboto Mono"/>
                <a:cs typeface="Roboto Mono"/>
                <a:sym typeface="Roboto Mono"/>
              </a:rPr>
              <a:t>store.dispatch</a:t>
            </a:r>
            <a:r>
              <a:rPr lang="en-GB" sz="1200">
                <a:solidFill>
                  <a:srgbClr val="93A1A1"/>
                </a:solidFill>
                <a:latin typeface="Roboto Mono"/>
                <a:ea typeface="Roboto Mono"/>
                <a:cs typeface="Roboto Mono"/>
                <a:sym typeface="Roboto Mono"/>
              </a:rPr>
              <a:t>(</a:t>
            </a:r>
            <a:r>
              <a:rPr lang="en-GB" sz="1200">
                <a:solidFill>
                  <a:srgbClr val="268BD2"/>
                </a:solidFill>
                <a:latin typeface="Roboto Mono"/>
                <a:ea typeface="Roboto Mono"/>
                <a:cs typeface="Roboto Mono"/>
                <a:sym typeface="Roboto Mono"/>
              </a:rPr>
              <a:t>{</a:t>
            </a:r>
            <a:br>
              <a:rPr lang="en-GB" sz="1200">
                <a:solidFill>
                  <a:srgbClr val="586E75"/>
                </a:solidFill>
                <a:latin typeface="Roboto Mono"/>
                <a:ea typeface="Roboto Mono"/>
                <a:cs typeface="Roboto Mono"/>
                <a:sym typeface="Roboto Mono"/>
              </a:rPr>
            </a:br>
            <a:r>
              <a:rPr lang="en-GB" sz="1200">
                <a:solidFill>
                  <a:srgbClr val="586E75"/>
                </a:solidFill>
                <a:latin typeface="Roboto Mono"/>
                <a:ea typeface="Roboto Mono"/>
                <a:cs typeface="Roboto Mono"/>
                <a:sym typeface="Roboto Mono"/>
              </a:rPr>
              <a:t>  type: </a:t>
            </a:r>
            <a:r>
              <a:rPr lang="en-GB" sz="1200">
                <a:solidFill>
                  <a:srgbClr val="C60000"/>
                </a:solidFill>
                <a:latin typeface="Roboto Mono"/>
                <a:ea typeface="Roboto Mono"/>
                <a:cs typeface="Roboto Mono"/>
                <a:sym typeface="Roboto Mono"/>
              </a:rPr>
              <a:t>'</a:t>
            </a:r>
            <a:r>
              <a:rPr lang="en-GB" sz="1200">
                <a:solidFill>
                  <a:srgbClr val="269186"/>
                </a:solidFill>
                <a:latin typeface="Roboto Mono"/>
                <a:ea typeface="Roboto Mono"/>
                <a:cs typeface="Roboto Mono"/>
                <a:sym typeface="Roboto Mono"/>
              </a:rPr>
              <a:t>REQUEST_JOBS</a:t>
            </a:r>
            <a:r>
              <a:rPr lang="en-GB" sz="1200">
                <a:solidFill>
                  <a:srgbClr val="C60000"/>
                </a:solidFill>
                <a:latin typeface="Roboto Mono"/>
                <a:ea typeface="Roboto Mono"/>
                <a:cs typeface="Roboto Mono"/>
                <a:sym typeface="Roboto Mono"/>
              </a:rPr>
              <a:t>'</a:t>
            </a:r>
            <a:br>
              <a:rPr lang="en-GB" sz="1200">
                <a:solidFill>
                  <a:srgbClr val="586E75"/>
                </a:solidFill>
                <a:latin typeface="Roboto Mono"/>
                <a:ea typeface="Roboto Mono"/>
                <a:cs typeface="Roboto Mono"/>
                <a:sym typeface="Roboto Mono"/>
              </a:rPr>
            </a:br>
            <a:r>
              <a:rPr lang="en-GB" sz="1200">
                <a:solidFill>
                  <a:srgbClr val="268BD2"/>
                </a:solidFill>
                <a:latin typeface="Roboto Mono"/>
                <a:ea typeface="Roboto Mono"/>
                <a:cs typeface="Roboto Mono"/>
                <a:sym typeface="Roboto Mono"/>
              </a:rPr>
              <a:t>}</a:t>
            </a:r>
            <a:r>
              <a:rPr lang="en-GB" sz="1200">
                <a:solidFill>
                  <a:srgbClr val="93A1A1"/>
                </a:solidFill>
                <a:latin typeface="Roboto Mono"/>
                <a:ea typeface="Roboto Mono"/>
                <a:cs typeface="Roboto Mono"/>
                <a:sym typeface="Roboto Mono"/>
              </a:rPr>
              <a:t>)</a:t>
            </a:r>
            <a:r>
              <a:rPr lang="en-GB" sz="1200">
                <a:solidFill>
                  <a:srgbClr val="586E75"/>
                </a:solidFill>
                <a:latin typeface="Roboto Mono"/>
                <a:ea typeface="Roboto Mono"/>
                <a:cs typeface="Roboto Mono"/>
                <a:sym typeface="Roboto Mono"/>
              </a:rPr>
              <a:t>;</a:t>
            </a:r>
            <a:br>
              <a:rPr lang="en-GB" sz="1200">
                <a:solidFill>
                  <a:srgbClr val="586E75"/>
                </a:solidFill>
                <a:latin typeface="Roboto Mono"/>
                <a:ea typeface="Roboto Mono"/>
                <a:cs typeface="Roboto Mono"/>
                <a:sym typeface="Roboto Mono"/>
              </a:rPr>
            </a:br>
            <a:br>
              <a:rPr lang="en-GB" sz="1200">
                <a:solidFill>
                  <a:srgbClr val="586E75"/>
                </a:solidFill>
                <a:latin typeface="Roboto Mono"/>
                <a:ea typeface="Roboto Mono"/>
                <a:cs typeface="Roboto Mono"/>
                <a:sym typeface="Roboto Mono"/>
              </a:rPr>
            </a:br>
            <a:r>
              <a:rPr lang="en-GB" sz="1200">
                <a:solidFill>
                  <a:srgbClr val="586E75"/>
                </a:solidFill>
                <a:latin typeface="Roboto Mono"/>
                <a:ea typeface="Roboto Mono"/>
                <a:cs typeface="Roboto Mono"/>
                <a:sym typeface="Roboto Mono"/>
              </a:rPr>
              <a:t>console</a:t>
            </a:r>
            <a:r>
              <a:rPr lang="en-GB" sz="1200">
                <a:solidFill>
                  <a:srgbClr val="268BD2"/>
                </a:solidFill>
                <a:latin typeface="Roboto Mono"/>
                <a:ea typeface="Roboto Mono"/>
                <a:cs typeface="Roboto Mono"/>
                <a:sym typeface="Roboto Mono"/>
              </a:rPr>
              <a:t>.log</a:t>
            </a:r>
            <a:r>
              <a:rPr lang="en-GB" sz="1200">
                <a:solidFill>
                  <a:srgbClr val="93A1A1"/>
                </a:solidFill>
                <a:latin typeface="Roboto Mono"/>
                <a:ea typeface="Roboto Mono"/>
                <a:cs typeface="Roboto Mono"/>
                <a:sym typeface="Roboto Mono"/>
              </a:rPr>
              <a:t>(</a:t>
            </a:r>
            <a:r>
              <a:rPr lang="en-GB" sz="1200">
                <a:solidFill>
                  <a:srgbClr val="586E75"/>
                </a:solidFill>
                <a:latin typeface="Roboto Mono"/>
                <a:ea typeface="Roboto Mono"/>
                <a:cs typeface="Roboto Mono"/>
                <a:sym typeface="Roboto Mono"/>
              </a:rPr>
              <a:t>store.getState</a:t>
            </a:r>
            <a:r>
              <a:rPr lang="en-GB" sz="1200">
                <a:solidFill>
                  <a:srgbClr val="93A1A1"/>
                </a:solidFill>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260" name="Shape 260"/>
          <p:cNvSpPr/>
          <p:nvPr/>
        </p:nvSpPr>
        <p:spPr>
          <a:xfrm>
            <a:off x="3379200" y="2249338"/>
            <a:ext cx="2385600" cy="16941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38100" marR="38100" rtl="0">
              <a:lnSpc>
                <a:spcPct val="100000"/>
              </a:lnSpc>
              <a:spcBef>
                <a:spcPts val="0"/>
              </a:spcBef>
              <a:spcAft>
                <a:spcPts val="0"/>
              </a:spcAft>
              <a:buNone/>
            </a:pPr>
            <a:r>
              <a:rPr lang="en-GB" sz="1200">
                <a:solidFill>
                  <a:srgbClr val="586E75"/>
                </a:solidFill>
                <a:latin typeface="Roboto Mono"/>
                <a:ea typeface="Roboto Mono"/>
                <a:cs typeface="Roboto Mono"/>
                <a:sym typeface="Roboto Mono"/>
              </a:rPr>
              <a:t>{</a:t>
            </a:r>
            <a:br>
              <a:rPr lang="en-GB" sz="1200">
                <a:solidFill>
                  <a:srgbClr val="586E75"/>
                </a:solidFill>
                <a:latin typeface="Roboto Mono"/>
                <a:ea typeface="Roboto Mono"/>
                <a:cs typeface="Roboto Mono"/>
                <a:sym typeface="Roboto Mono"/>
              </a:rPr>
            </a:br>
            <a:r>
              <a:rPr lang="en-GB" sz="1200">
                <a:solidFill>
                  <a:srgbClr val="586E75"/>
                </a:solidFill>
                <a:latin typeface="Roboto Mono"/>
                <a:ea typeface="Roboto Mono"/>
                <a:cs typeface="Roboto Mono"/>
                <a:sym typeface="Roboto Mono"/>
              </a:rPr>
              <a:t>  jobs: {</a:t>
            </a:r>
            <a:br>
              <a:rPr lang="en-GB" sz="1200">
                <a:solidFill>
                  <a:srgbClr val="586E75"/>
                </a:solidFill>
                <a:latin typeface="Roboto Mono"/>
                <a:ea typeface="Roboto Mono"/>
                <a:cs typeface="Roboto Mono"/>
                <a:sym typeface="Roboto Mono"/>
              </a:rPr>
            </a:br>
            <a:r>
              <a:rPr lang="en-GB" sz="1200">
                <a:solidFill>
                  <a:srgbClr val="586E75"/>
                </a:solidFill>
                <a:latin typeface="Roboto Mono"/>
                <a:ea typeface="Roboto Mono"/>
                <a:cs typeface="Roboto Mono"/>
                <a:sym typeface="Roboto Mono"/>
              </a:rPr>
              <a:t>    fetching: </a:t>
            </a:r>
            <a:r>
              <a:rPr lang="en-GB" sz="1200">
                <a:solidFill>
                  <a:srgbClr val="B58900"/>
                </a:solidFill>
                <a:latin typeface="Roboto Mono"/>
                <a:ea typeface="Roboto Mono"/>
                <a:cs typeface="Roboto Mono"/>
                <a:sym typeface="Roboto Mono"/>
              </a:rPr>
              <a:t>true</a:t>
            </a:r>
            <a:r>
              <a:rPr lang="en-GB" sz="1200">
                <a:solidFill>
                  <a:srgbClr val="586E75"/>
                </a:solidFill>
                <a:latin typeface="Roboto Mono"/>
                <a:ea typeface="Roboto Mono"/>
                <a:cs typeface="Roboto Mono"/>
                <a:sym typeface="Roboto Mono"/>
              </a:rPr>
              <a:t>,</a:t>
            </a:r>
            <a:br>
              <a:rPr lang="en-GB" sz="1200">
                <a:solidFill>
                  <a:srgbClr val="586E75"/>
                </a:solidFill>
                <a:latin typeface="Roboto Mono"/>
                <a:ea typeface="Roboto Mono"/>
                <a:cs typeface="Roboto Mono"/>
                <a:sym typeface="Roboto Mono"/>
              </a:rPr>
            </a:br>
            <a:r>
              <a:rPr lang="en-GB" sz="1200">
                <a:solidFill>
                  <a:srgbClr val="586E75"/>
                </a:solidFill>
                <a:latin typeface="Roboto Mono"/>
                <a:ea typeface="Roboto Mono"/>
                <a:cs typeface="Roboto Mono"/>
                <a:sym typeface="Roboto Mono"/>
              </a:rPr>
              <a:t>    fetched: </a:t>
            </a:r>
            <a:r>
              <a:rPr lang="en-GB" sz="1200">
                <a:solidFill>
                  <a:srgbClr val="B58900"/>
                </a:solidFill>
                <a:latin typeface="Roboto Mono"/>
                <a:ea typeface="Roboto Mono"/>
                <a:cs typeface="Roboto Mono"/>
                <a:sym typeface="Roboto Mono"/>
              </a:rPr>
              <a:t>false</a:t>
            </a:r>
            <a:r>
              <a:rPr lang="en-GB" sz="1200">
                <a:solidFill>
                  <a:srgbClr val="586E75"/>
                </a:solidFill>
                <a:latin typeface="Roboto Mono"/>
                <a:ea typeface="Roboto Mono"/>
                <a:cs typeface="Roboto Mono"/>
                <a:sym typeface="Roboto Mono"/>
              </a:rPr>
              <a:t>,</a:t>
            </a:r>
            <a:br>
              <a:rPr lang="en-GB" sz="1200">
                <a:solidFill>
                  <a:srgbClr val="586E75"/>
                </a:solidFill>
                <a:latin typeface="Roboto Mono"/>
                <a:ea typeface="Roboto Mono"/>
                <a:cs typeface="Roboto Mono"/>
                <a:sym typeface="Roboto Mono"/>
              </a:rPr>
            </a:br>
            <a:r>
              <a:rPr lang="en-GB" sz="1200">
                <a:solidFill>
                  <a:srgbClr val="586E75"/>
                </a:solidFill>
                <a:latin typeface="Roboto Mono"/>
                <a:ea typeface="Roboto Mono"/>
                <a:cs typeface="Roboto Mono"/>
                <a:sym typeface="Roboto Mono"/>
              </a:rPr>
              <a:t>    data: </a:t>
            </a:r>
            <a:r>
              <a:rPr lang="en-GB" sz="1200">
                <a:solidFill>
                  <a:srgbClr val="D31E1E"/>
                </a:solidFill>
                <a:latin typeface="Roboto Mono"/>
                <a:ea typeface="Roboto Mono"/>
                <a:cs typeface="Roboto Mono"/>
                <a:sym typeface="Roboto Mono"/>
              </a:rPr>
              <a:t>[]</a:t>
            </a:r>
            <a:br>
              <a:rPr lang="en-GB" sz="1200">
                <a:solidFill>
                  <a:srgbClr val="586E75"/>
                </a:solidFill>
                <a:latin typeface="Roboto Mono"/>
                <a:ea typeface="Roboto Mono"/>
                <a:cs typeface="Roboto Mono"/>
                <a:sym typeface="Roboto Mono"/>
              </a:rPr>
            </a:br>
            <a:r>
              <a:rPr lang="en-GB" sz="1200">
                <a:solidFill>
                  <a:srgbClr val="586E75"/>
                </a:solidFill>
                <a:latin typeface="Roboto Mono"/>
                <a:ea typeface="Roboto Mono"/>
                <a:cs typeface="Roboto Mono"/>
                <a:sym typeface="Roboto Mono"/>
              </a:rPr>
              <a:t>  }</a:t>
            </a:r>
            <a:br>
              <a:rPr lang="en-GB" sz="1200">
                <a:solidFill>
                  <a:srgbClr val="586E75"/>
                </a:solidFill>
                <a:latin typeface="Roboto Mono"/>
                <a:ea typeface="Roboto Mono"/>
                <a:cs typeface="Roboto Mono"/>
                <a:sym typeface="Roboto Mono"/>
              </a:rPr>
            </a:br>
            <a:r>
              <a:rPr lang="en-GB" sz="1200">
                <a:solidFill>
                  <a:srgbClr val="586E75"/>
                </a:solidFill>
                <a:latin typeface="Roboto Mono"/>
                <a:ea typeface="Roboto Mono"/>
                <a:cs typeface="Roboto Mono"/>
                <a:sym typeface="Roboto Mono"/>
              </a:rPr>
              <a:t>}</a:t>
            </a:r>
            <a:endParaRPr sz="1200">
              <a:solidFill>
                <a:srgbClr val="586E75"/>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Dispatching</a:t>
            </a:r>
            <a:endParaRPr/>
          </a:p>
        </p:txBody>
      </p:sp>
      <p:sp>
        <p:nvSpPr>
          <p:cNvPr id="266" name="Shape 266"/>
          <p:cNvSpPr txBox="1"/>
          <p:nvPr/>
        </p:nvSpPr>
        <p:spPr>
          <a:xfrm>
            <a:off x="3130350" y="103450"/>
            <a:ext cx="2883300" cy="1742700"/>
          </a:xfrm>
          <a:prstGeom prst="rect">
            <a:avLst/>
          </a:prstGeom>
          <a:noFill/>
          <a:ln>
            <a:noFill/>
          </a:ln>
        </p:spPr>
        <p:txBody>
          <a:bodyPr anchorCtr="0" anchor="t" bIns="91425" lIns="91425" spcFirstLastPara="1" rIns="91425" wrap="square" tIns="91425">
            <a:noAutofit/>
          </a:bodyPr>
          <a:lstStyle/>
          <a:p>
            <a:pPr indent="0" lvl="0" marL="38100" marR="38100" rtl="0">
              <a:lnSpc>
                <a:spcPct val="100000"/>
              </a:lnSpc>
              <a:spcBef>
                <a:spcPts val="0"/>
              </a:spcBef>
              <a:spcAft>
                <a:spcPts val="0"/>
              </a:spcAft>
              <a:buNone/>
            </a:pPr>
            <a:r>
              <a:rPr lang="en-GB" sz="1100">
                <a:solidFill>
                  <a:srgbClr val="586E75"/>
                </a:solidFill>
                <a:latin typeface="Roboto Mono"/>
                <a:ea typeface="Roboto Mono"/>
                <a:cs typeface="Roboto Mono"/>
                <a:sym typeface="Roboto Mono"/>
              </a:rPr>
              <a:t>store.dispatch</a:t>
            </a:r>
            <a:r>
              <a:rPr lang="en-GB" sz="1100">
                <a:solidFill>
                  <a:srgbClr val="93A1A1"/>
                </a:solidFill>
                <a:latin typeface="Roboto Mono"/>
                <a:ea typeface="Roboto Mono"/>
                <a:cs typeface="Roboto Mono"/>
                <a:sym typeface="Roboto Mono"/>
              </a:rPr>
              <a:t>(</a:t>
            </a:r>
            <a:r>
              <a:rPr lang="en-GB" sz="1100">
                <a:solidFill>
                  <a:srgbClr val="268BD2"/>
                </a:solidFill>
                <a:latin typeface="Roboto Mono"/>
                <a:ea typeface="Roboto Mono"/>
                <a:cs typeface="Roboto Mono"/>
                <a:sym typeface="Roboto Mono"/>
              </a:rPr>
              <a:t>{</a:t>
            </a:r>
            <a:br>
              <a:rPr lang="en-GB" sz="1100">
                <a:solidFill>
                  <a:srgbClr val="586E75"/>
                </a:solidFill>
                <a:latin typeface="Roboto Mono"/>
                <a:ea typeface="Roboto Mono"/>
                <a:cs typeface="Roboto Mono"/>
                <a:sym typeface="Roboto Mono"/>
              </a:rPr>
            </a:br>
            <a:r>
              <a:rPr lang="en-GB" sz="1100">
                <a:solidFill>
                  <a:srgbClr val="586E75"/>
                </a:solidFill>
                <a:latin typeface="Roboto Mono"/>
                <a:ea typeface="Roboto Mono"/>
                <a:cs typeface="Roboto Mono"/>
                <a:sym typeface="Roboto Mono"/>
              </a:rPr>
              <a:t>  type: </a:t>
            </a:r>
            <a:r>
              <a:rPr lang="en-GB" sz="1100">
                <a:solidFill>
                  <a:srgbClr val="C60000"/>
                </a:solidFill>
                <a:latin typeface="Roboto Mono"/>
                <a:ea typeface="Roboto Mono"/>
                <a:cs typeface="Roboto Mono"/>
                <a:sym typeface="Roboto Mono"/>
              </a:rPr>
              <a:t>'</a:t>
            </a:r>
            <a:r>
              <a:rPr lang="en-GB" sz="1100">
                <a:solidFill>
                  <a:srgbClr val="269186"/>
                </a:solidFill>
                <a:latin typeface="Roboto Mono"/>
                <a:ea typeface="Roboto Mono"/>
                <a:cs typeface="Roboto Mono"/>
                <a:sym typeface="Roboto Mono"/>
              </a:rPr>
              <a:t>RECEIVE_JOBS</a:t>
            </a:r>
            <a:r>
              <a:rPr lang="en-GB" sz="1100">
                <a:solidFill>
                  <a:srgbClr val="C60000"/>
                </a:solidFill>
                <a:latin typeface="Roboto Mono"/>
                <a:ea typeface="Roboto Mono"/>
                <a:cs typeface="Roboto Mono"/>
                <a:sym typeface="Roboto Mono"/>
              </a:rPr>
              <a:t>'</a:t>
            </a:r>
            <a:r>
              <a:rPr lang="en-GB" sz="1100">
                <a:solidFill>
                  <a:srgbClr val="586E75"/>
                </a:solidFill>
                <a:latin typeface="Roboto Mono"/>
                <a:ea typeface="Roboto Mono"/>
                <a:cs typeface="Roboto Mono"/>
                <a:sym typeface="Roboto Mono"/>
              </a:rPr>
              <a:t>,</a:t>
            </a:r>
            <a:br>
              <a:rPr lang="en-GB" sz="1100">
                <a:solidFill>
                  <a:srgbClr val="586E75"/>
                </a:solidFill>
                <a:latin typeface="Roboto Mono"/>
                <a:ea typeface="Roboto Mono"/>
                <a:cs typeface="Roboto Mono"/>
                <a:sym typeface="Roboto Mono"/>
              </a:rPr>
            </a:br>
            <a:r>
              <a:rPr lang="en-GB" sz="1100">
                <a:solidFill>
                  <a:srgbClr val="586E75"/>
                </a:solidFill>
                <a:latin typeface="Roboto Mono"/>
                <a:ea typeface="Roboto Mono"/>
                <a:cs typeface="Roboto Mono"/>
                <a:sym typeface="Roboto Mono"/>
              </a:rPr>
              <a:t>  jobs: </a:t>
            </a:r>
            <a:r>
              <a:rPr lang="en-GB" sz="1100">
                <a:solidFill>
                  <a:srgbClr val="268BD2"/>
                </a:solidFill>
                <a:latin typeface="Roboto Mono"/>
                <a:ea typeface="Roboto Mono"/>
                <a:cs typeface="Roboto Mono"/>
                <a:sym typeface="Roboto Mono"/>
              </a:rPr>
              <a:t>[</a:t>
            </a:r>
            <a:br>
              <a:rPr lang="en-GB" sz="1100">
                <a:solidFill>
                  <a:srgbClr val="586E75"/>
                </a:solidFill>
                <a:latin typeface="Roboto Mono"/>
                <a:ea typeface="Roboto Mono"/>
                <a:cs typeface="Roboto Mono"/>
                <a:sym typeface="Roboto Mono"/>
              </a:rPr>
            </a:br>
            <a:r>
              <a:rPr lang="en-GB" sz="1100">
                <a:solidFill>
                  <a:srgbClr val="586E75"/>
                </a:solidFill>
                <a:latin typeface="Roboto Mono"/>
                <a:ea typeface="Roboto Mono"/>
                <a:cs typeface="Roboto Mono"/>
                <a:sym typeface="Roboto Mono"/>
              </a:rPr>
              <a:t>    </a:t>
            </a:r>
            <a:r>
              <a:rPr lang="en-GB" sz="1100">
                <a:solidFill>
                  <a:srgbClr val="268BD2"/>
                </a:solidFill>
                <a:latin typeface="Roboto Mono"/>
                <a:ea typeface="Roboto Mono"/>
                <a:cs typeface="Roboto Mono"/>
                <a:sym typeface="Roboto Mono"/>
              </a:rPr>
              <a:t>{</a:t>
            </a:r>
            <a:r>
              <a:rPr lang="en-GB" sz="1100">
                <a:solidFill>
                  <a:srgbClr val="586E75"/>
                </a:solidFill>
                <a:latin typeface="Roboto Mono"/>
                <a:ea typeface="Roboto Mono"/>
                <a:cs typeface="Roboto Mono"/>
                <a:sym typeface="Roboto Mono"/>
              </a:rPr>
              <a:t>id: </a:t>
            </a:r>
            <a:r>
              <a:rPr lang="en-GB" sz="1100">
                <a:solidFill>
                  <a:srgbClr val="269186"/>
                </a:solidFill>
                <a:latin typeface="Roboto Mono"/>
                <a:ea typeface="Roboto Mono"/>
                <a:cs typeface="Roboto Mono"/>
                <a:sym typeface="Roboto Mono"/>
              </a:rPr>
              <a:t>1</a:t>
            </a:r>
            <a:r>
              <a:rPr lang="en-GB" sz="1100">
                <a:solidFill>
                  <a:srgbClr val="586E75"/>
                </a:solidFill>
                <a:latin typeface="Roboto Mono"/>
                <a:ea typeface="Roboto Mono"/>
                <a:cs typeface="Roboto Mono"/>
                <a:sym typeface="Roboto Mono"/>
              </a:rPr>
              <a:t>, name: </a:t>
            </a:r>
            <a:r>
              <a:rPr lang="en-GB" sz="1100">
                <a:solidFill>
                  <a:srgbClr val="C60000"/>
                </a:solidFill>
                <a:latin typeface="Roboto Mono"/>
                <a:ea typeface="Roboto Mono"/>
                <a:cs typeface="Roboto Mono"/>
                <a:sym typeface="Roboto Mono"/>
              </a:rPr>
              <a:t>'</a:t>
            </a:r>
            <a:r>
              <a:rPr lang="en-GB" sz="1100">
                <a:solidFill>
                  <a:srgbClr val="269186"/>
                </a:solidFill>
                <a:latin typeface="Roboto Mono"/>
                <a:ea typeface="Roboto Mono"/>
                <a:cs typeface="Roboto Mono"/>
                <a:sym typeface="Roboto Mono"/>
              </a:rPr>
              <a:t>Lorem</a:t>
            </a:r>
            <a:r>
              <a:rPr lang="en-GB" sz="1100">
                <a:solidFill>
                  <a:srgbClr val="C60000"/>
                </a:solidFill>
                <a:latin typeface="Roboto Mono"/>
                <a:ea typeface="Roboto Mono"/>
                <a:cs typeface="Roboto Mono"/>
                <a:sym typeface="Roboto Mono"/>
              </a:rPr>
              <a:t>'</a:t>
            </a:r>
            <a:r>
              <a:rPr lang="en-GB" sz="1100">
                <a:solidFill>
                  <a:srgbClr val="268BD2"/>
                </a:solidFill>
                <a:latin typeface="Roboto Mono"/>
                <a:ea typeface="Roboto Mono"/>
                <a:cs typeface="Roboto Mono"/>
                <a:sym typeface="Roboto Mono"/>
              </a:rPr>
              <a:t>}</a:t>
            </a:r>
            <a:r>
              <a:rPr lang="en-GB" sz="1100">
                <a:solidFill>
                  <a:srgbClr val="586E75"/>
                </a:solidFill>
                <a:latin typeface="Roboto Mono"/>
                <a:ea typeface="Roboto Mono"/>
                <a:cs typeface="Roboto Mono"/>
                <a:sym typeface="Roboto Mono"/>
              </a:rPr>
              <a:t>,</a:t>
            </a:r>
            <a:br>
              <a:rPr lang="en-GB" sz="1100">
                <a:solidFill>
                  <a:srgbClr val="586E75"/>
                </a:solidFill>
                <a:latin typeface="Roboto Mono"/>
                <a:ea typeface="Roboto Mono"/>
                <a:cs typeface="Roboto Mono"/>
                <a:sym typeface="Roboto Mono"/>
              </a:rPr>
            </a:br>
            <a:r>
              <a:rPr lang="en-GB" sz="1100">
                <a:solidFill>
                  <a:srgbClr val="586E75"/>
                </a:solidFill>
                <a:latin typeface="Roboto Mono"/>
                <a:ea typeface="Roboto Mono"/>
                <a:cs typeface="Roboto Mono"/>
                <a:sym typeface="Roboto Mono"/>
              </a:rPr>
              <a:t>    </a:t>
            </a:r>
            <a:r>
              <a:rPr lang="en-GB" sz="1100">
                <a:solidFill>
                  <a:srgbClr val="268BD2"/>
                </a:solidFill>
                <a:latin typeface="Roboto Mono"/>
                <a:ea typeface="Roboto Mono"/>
                <a:cs typeface="Roboto Mono"/>
                <a:sym typeface="Roboto Mono"/>
              </a:rPr>
              <a:t>{</a:t>
            </a:r>
            <a:r>
              <a:rPr lang="en-GB" sz="1100">
                <a:solidFill>
                  <a:srgbClr val="586E75"/>
                </a:solidFill>
                <a:latin typeface="Roboto Mono"/>
                <a:ea typeface="Roboto Mono"/>
                <a:cs typeface="Roboto Mono"/>
                <a:sym typeface="Roboto Mono"/>
              </a:rPr>
              <a:t>id: </a:t>
            </a:r>
            <a:r>
              <a:rPr lang="en-GB" sz="1100">
                <a:solidFill>
                  <a:srgbClr val="269186"/>
                </a:solidFill>
                <a:latin typeface="Roboto Mono"/>
                <a:ea typeface="Roboto Mono"/>
                <a:cs typeface="Roboto Mono"/>
                <a:sym typeface="Roboto Mono"/>
              </a:rPr>
              <a:t>2</a:t>
            </a:r>
            <a:r>
              <a:rPr lang="en-GB" sz="1100">
                <a:solidFill>
                  <a:srgbClr val="586E75"/>
                </a:solidFill>
                <a:latin typeface="Roboto Mono"/>
                <a:ea typeface="Roboto Mono"/>
                <a:cs typeface="Roboto Mono"/>
                <a:sym typeface="Roboto Mono"/>
              </a:rPr>
              <a:t>, name: </a:t>
            </a:r>
            <a:r>
              <a:rPr lang="en-GB" sz="1100">
                <a:solidFill>
                  <a:srgbClr val="C60000"/>
                </a:solidFill>
                <a:latin typeface="Roboto Mono"/>
                <a:ea typeface="Roboto Mono"/>
                <a:cs typeface="Roboto Mono"/>
                <a:sym typeface="Roboto Mono"/>
              </a:rPr>
              <a:t>'</a:t>
            </a:r>
            <a:r>
              <a:rPr lang="en-GB" sz="1100">
                <a:solidFill>
                  <a:srgbClr val="269186"/>
                </a:solidFill>
                <a:latin typeface="Roboto Mono"/>
                <a:ea typeface="Roboto Mono"/>
                <a:cs typeface="Roboto Mono"/>
                <a:sym typeface="Roboto Mono"/>
              </a:rPr>
              <a:t>Ipsum</a:t>
            </a:r>
            <a:r>
              <a:rPr lang="en-GB" sz="1100">
                <a:solidFill>
                  <a:srgbClr val="C60000"/>
                </a:solidFill>
                <a:latin typeface="Roboto Mono"/>
                <a:ea typeface="Roboto Mono"/>
                <a:cs typeface="Roboto Mono"/>
                <a:sym typeface="Roboto Mono"/>
              </a:rPr>
              <a:t>'</a:t>
            </a:r>
            <a:r>
              <a:rPr lang="en-GB" sz="1100">
                <a:solidFill>
                  <a:srgbClr val="268BD2"/>
                </a:solidFill>
                <a:latin typeface="Roboto Mono"/>
                <a:ea typeface="Roboto Mono"/>
                <a:cs typeface="Roboto Mono"/>
                <a:sym typeface="Roboto Mono"/>
              </a:rPr>
              <a:t>}</a:t>
            </a:r>
            <a:br>
              <a:rPr lang="en-GB" sz="1100">
                <a:solidFill>
                  <a:srgbClr val="586E75"/>
                </a:solidFill>
                <a:latin typeface="Roboto Mono"/>
                <a:ea typeface="Roboto Mono"/>
                <a:cs typeface="Roboto Mono"/>
                <a:sym typeface="Roboto Mono"/>
              </a:rPr>
            </a:br>
            <a:r>
              <a:rPr lang="en-GB" sz="1100">
                <a:solidFill>
                  <a:srgbClr val="586E75"/>
                </a:solidFill>
                <a:latin typeface="Roboto Mono"/>
                <a:ea typeface="Roboto Mono"/>
                <a:cs typeface="Roboto Mono"/>
                <a:sym typeface="Roboto Mono"/>
              </a:rPr>
              <a:t>  </a:t>
            </a:r>
            <a:r>
              <a:rPr lang="en-GB" sz="1100">
                <a:solidFill>
                  <a:srgbClr val="268BD2"/>
                </a:solidFill>
                <a:latin typeface="Roboto Mono"/>
                <a:ea typeface="Roboto Mono"/>
                <a:cs typeface="Roboto Mono"/>
                <a:sym typeface="Roboto Mono"/>
              </a:rPr>
              <a:t>]</a:t>
            </a:r>
            <a:br>
              <a:rPr lang="en-GB" sz="1100">
                <a:solidFill>
                  <a:srgbClr val="586E75"/>
                </a:solidFill>
                <a:latin typeface="Roboto Mono"/>
                <a:ea typeface="Roboto Mono"/>
                <a:cs typeface="Roboto Mono"/>
                <a:sym typeface="Roboto Mono"/>
              </a:rPr>
            </a:br>
            <a:r>
              <a:rPr lang="en-GB" sz="1100">
                <a:solidFill>
                  <a:srgbClr val="268BD2"/>
                </a:solidFill>
                <a:latin typeface="Roboto Mono"/>
                <a:ea typeface="Roboto Mono"/>
                <a:cs typeface="Roboto Mono"/>
                <a:sym typeface="Roboto Mono"/>
              </a:rPr>
              <a:t>}</a:t>
            </a:r>
            <a:r>
              <a:rPr lang="en-GB" sz="1100">
                <a:solidFill>
                  <a:srgbClr val="93A1A1"/>
                </a:solidFill>
                <a:latin typeface="Roboto Mono"/>
                <a:ea typeface="Roboto Mono"/>
                <a:cs typeface="Roboto Mono"/>
                <a:sym typeface="Roboto Mono"/>
              </a:rPr>
              <a:t>)</a:t>
            </a:r>
            <a:r>
              <a:rPr lang="en-GB" sz="1100">
                <a:solidFill>
                  <a:srgbClr val="586E75"/>
                </a:solidFill>
                <a:latin typeface="Roboto Mono"/>
                <a:ea typeface="Roboto Mono"/>
                <a:cs typeface="Roboto Mono"/>
                <a:sym typeface="Roboto Mono"/>
              </a:rPr>
              <a:t>;</a:t>
            </a:r>
            <a:br>
              <a:rPr lang="en-GB" sz="1100">
                <a:solidFill>
                  <a:srgbClr val="586E75"/>
                </a:solidFill>
                <a:latin typeface="Roboto Mono"/>
                <a:ea typeface="Roboto Mono"/>
                <a:cs typeface="Roboto Mono"/>
                <a:sym typeface="Roboto Mono"/>
              </a:rPr>
            </a:br>
            <a:br>
              <a:rPr lang="en-GB" sz="1100">
                <a:solidFill>
                  <a:srgbClr val="586E75"/>
                </a:solidFill>
                <a:latin typeface="Roboto Mono"/>
                <a:ea typeface="Roboto Mono"/>
                <a:cs typeface="Roboto Mono"/>
                <a:sym typeface="Roboto Mono"/>
              </a:rPr>
            </a:br>
            <a:r>
              <a:rPr lang="en-GB" sz="1100">
                <a:solidFill>
                  <a:srgbClr val="586E75"/>
                </a:solidFill>
                <a:latin typeface="Roboto Mono"/>
                <a:ea typeface="Roboto Mono"/>
                <a:cs typeface="Roboto Mono"/>
                <a:sym typeface="Roboto Mono"/>
              </a:rPr>
              <a:t>console</a:t>
            </a:r>
            <a:r>
              <a:rPr lang="en-GB" sz="1100">
                <a:solidFill>
                  <a:srgbClr val="268BD2"/>
                </a:solidFill>
                <a:latin typeface="Roboto Mono"/>
                <a:ea typeface="Roboto Mono"/>
                <a:cs typeface="Roboto Mono"/>
                <a:sym typeface="Roboto Mono"/>
              </a:rPr>
              <a:t>.log</a:t>
            </a:r>
            <a:r>
              <a:rPr lang="en-GB" sz="1100">
                <a:solidFill>
                  <a:srgbClr val="93A1A1"/>
                </a:solidFill>
                <a:latin typeface="Roboto Mono"/>
                <a:ea typeface="Roboto Mono"/>
                <a:cs typeface="Roboto Mono"/>
                <a:sym typeface="Roboto Mono"/>
              </a:rPr>
              <a:t>(</a:t>
            </a:r>
            <a:r>
              <a:rPr lang="en-GB" sz="1100">
                <a:solidFill>
                  <a:srgbClr val="586E75"/>
                </a:solidFill>
                <a:latin typeface="Roboto Mono"/>
                <a:ea typeface="Roboto Mono"/>
                <a:cs typeface="Roboto Mono"/>
                <a:sym typeface="Roboto Mono"/>
              </a:rPr>
              <a:t>store.getState</a:t>
            </a:r>
            <a:r>
              <a:rPr lang="en-GB" sz="1100">
                <a:solidFill>
                  <a:srgbClr val="93A1A1"/>
                </a:solidFill>
                <a:latin typeface="Roboto Mono"/>
                <a:ea typeface="Roboto Mono"/>
                <a:cs typeface="Roboto Mono"/>
                <a:sym typeface="Roboto Mono"/>
              </a:rPr>
              <a:t>())</a:t>
            </a:r>
            <a:r>
              <a:rPr lang="en-GB" sz="1100">
                <a:solidFill>
                  <a:srgbClr val="586E75"/>
                </a:solidFill>
                <a:latin typeface="Roboto Mono"/>
                <a:ea typeface="Roboto Mono"/>
                <a:cs typeface="Roboto Mono"/>
                <a:sym typeface="Roboto Mono"/>
              </a:rPr>
              <a:t>;</a:t>
            </a:r>
            <a:br>
              <a:rPr lang="en-GB">
                <a:latin typeface="Roboto Mono"/>
                <a:ea typeface="Roboto Mono"/>
                <a:cs typeface="Roboto Mono"/>
                <a:sym typeface="Roboto Mono"/>
              </a:rPr>
            </a:br>
            <a:endParaRPr>
              <a:latin typeface="Roboto Mono"/>
              <a:ea typeface="Roboto Mono"/>
              <a:cs typeface="Roboto Mono"/>
              <a:sym typeface="Roboto Mono"/>
            </a:endParaRPr>
          </a:p>
        </p:txBody>
      </p:sp>
      <p:sp>
        <p:nvSpPr>
          <p:cNvPr id="267" name="Shape 267"/>
          <p:cNvSpPr/>
          <p:nvPr/>
        </p:nvSpPr>
        <p:spPr>
          <a:xfrm>
            <a:off x="3039150" y="2279250"/>
            <a:ext cx="3065700" cy="2081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38100" marR="38100" rtl="0">
              <a:lnSpc>
                <a:spcPct val="100000"/>
              </a:lnSpc>
              <a:spcBef>
                <a:spcPts val="0"/>
              </a:spcBef>
              <a:spcAft>
                <a:spcPts val="0"/>
              </a:spcAft>
              <a:buNone/>
            </a:pPr>
            <a:r>
              <a:rPr lang="en-GB" sz="1100">
                <a:solidFill>
                  <a:srgbClr val="586E75"/>
                </a:solidFill>
                <a:latin typeface="Roboto Mono"/>
                <a:ea typeface="Roboto Mono"/>
                <a:cs typeface="Roboto Mono"/>
                <a:sym typeface="Roboto Mono"/>
              </a:rPr>
              <a:t>{</a:t>
            </a:r>
            <a:br>
              <a:rPr lang="en-GB" sz="1100">
                <a:solidFill>
                  <a:srgbClr val="586E75"/>
                </a:solidFill>
                <a:latin typeface="Roboto Mono"/>
                <a:ea typeface="Roboto Mono"/>
                <a:cs typeface="Roboto Mono"/>
                <a:sym typeface="Roboto Mono"/>
              </a:rPr>
            </a:br>
            <a:r>
              <a:rPr lang="en-GB" sz="1100">
                <a:solidFill>
                  <a:srgbClr val="586E75"/>
                </a:solidFill>
                <a:latin typeface="Roboto Mono"/>
                <a:ea typeface="Roboto Mono"/>
                <a:cs typeface="Roboto Mono"/>
                <a:sym typeface="Roboto Mono"/>
              </a:rPr>
              <a:t>  jobs: {</a:t>
            </a:r>
            <a:br>
              <a:rPr lang="en-GB" sz="1100">
                <a:solidFill>
                  <a:srgbClr val="586E75"/>
                </a:solidFill>
                <a:latin typeface="Roboto Mono"/>
                <a:ea typeface="Roboto Mono"/>
                <a:cs typeface="Roboto Mono"/>
                <a:sym typeface="Roboto Mono"/>
              </a:rPr>
            </a:br>
            <a:r>
              <a:rPr lang="en-GB" sz="1100">
                <a:solidFill>
                  <a:srgbClr val="586E75"/>
                </a:solidFill>
                <a:latin typeface="Roboto Mono"/>
                <a:ea typeface="Roboto Mono"/>
                <a:cs typeface="Roboto Mono"/>
                <a:sym typeface="Roboto Mono"/>
              </a:rPr>
              <a:t>    fetching: </a:t>
            </a:r>
            <a:r>
              <a:rPr lang="en-GB" sz="1100">
                <a:solidFill>
                  <a:srgbClr val="B58900"/>
                </a:solidFill>
                <a:latin typeface="Roboto Mono"/>
                <a:ea typeface="Roboto Mono"/>
                <a:cs typeface="Roboto Mono"/>
                <a:sym typeface="Roboto Mono"/>
              </a:rPr>
              <a:t>false</a:t>
            </a:r>
            <a:r>
              <a:rPr lang="en-GB" sz="1100">
                <a:solidFill>
                  <a:srgbClr val="586E75"/>
                </a:solidFill>
                <a:latin typeface="Roboto Mono"/>
                <a:ea typeface="Roboto Mono"/>
                <a:cs typeface="Roboto Mono"/>
                <a:sym typeface="Roboto Mono"/>
              </a:rPr>
              <a:t>,</a:t>
            </a:r>
            <a:br>
              <a:rPr lang="en-GB" sz="1100">
                <a:solidFill>
                  <a:srgbClr val="586E75"/>
                </a:solidFill>
                <a:latin typeface="Roboto Mono"/>
                <a:ea typeface="Roboto Mono"/>
                <a:cs typeface="Roboto Mono"/>
                <a:sym typeface="Roboto Mono"/>
              </a:rPr>
            </a:br>
            <a:r>
              <a:rPr lang="en-GB" sz="1100">
                <a:solidFill>
                  <a:srgbClr val="586E75"/>
                </a:solidFill>
                <a:latin typeface="Roboto Mono"/>
                <a:ea typeface="Roboto Mono"/>
                <a:cs typeface="Roboto Mono"/>
                <a:sym typeface="Roboto Mono"/>
              </a:rPr>
              <a:t>    fetched: </a:t>
            </a:r>
            <a:r>
              <a:rPr lang="en-GB" sz="1100">
                <a:solidFill>
                  <a:srgbClr val="B58900"/>
                </a:solidFill>
                <a:latin typeface="Roboto Mono"/>
                <a:ea typeface="Roboto Mono"/>
                <a:cs typeface="Roboto Mono"/>
                <a:sym typeface="Roboto Mono"/>
              </a:rPr>
              <a:t>true</a:t>
            </a:r>
            <a:r>
              <a:rPr lang="en-GB" sz="1100">
                <a:solidFill>
                  <a:srgbClr val="586E75"/>
                </a:solidFill>
                <a:latin typeface="Roboto Mono"/>
                <a:ea typeface="Roboto Mono"/>
                <a:cs typeface="Roboto Mono"/>
                <a:sym typeface="Roboto Mono"/>
              </a:rPr>
              <a:t>,</a:t>
            </a:r>
            <a:br>
              <a:rPr lang="en-GB" sz="1100">
                <a:solidFill>
                  <a:srgbClr val="586E75"/>
                </a:solidFill>
                <a:latin typeface="Roboto Mono"/>
                <a:ea typeface="Roboto Mono"/>
                <a:cs typeface="Roboto Mono"/>
                <a:sym typeface="Roboto Mono"/>
              </a:rPr>
            </a:br>
            <a:r>
              <a:rPr lang="en-GB" sz="1100">
                <a:solidFill>
                  <a:srgbClr val="586E75"/>
                </a:solidFill>
                <a:latin typeface="Roboto Mono"/>
                <a:ea typeface="Roboto Mono"/>
                <a:cs typeface="Roboto Mono"/>
                <a:sym typeface="Roboto Mono"/>
              </a:rPr>
              <a:t>    data: </a:t>
            </a:r>
            <a:r>
              <a:rPr lang="en-GB" sz="1100">
                <a:solidFill>
                  <a:srgbClr val="D31E1E"/>
                </a:solidFill>
                <a:latin typeface="Roboto Mono"/>
                <a:ea typeface="Roboto Mono"/>
                <a:cs typeface="Roboto Mono"/>
                <a:sym typeface="Roboto Mono"/>
              </a:rPr>
              <a:t>[</a:t>
            </a:r>
            <a:br>
              <a:rPr lang="en-GB" sz="1100">
                <a:solidFill>
                  <a:srgbClr val="586E75"/>
                </a:solidFill>
                <a:latin typeface="Roboto Mono"/>
                <a:ea typeface="Roboto Mono"/>
                <a:cs typeface="Roboto Mono"/>
                <a:sym typeface="Roboto Mono"/>
              </a:rPr>
            </a:br>
            <a:r>
              <a:rPr lang="en-GB" sz="1100">
                <a:solidFill>
                  <a:srgbClr val="586E75"/>
                </a:solidFill>
                <a:latin typeface="Roboto Mono"/>
                <a:ea typeface="Roboto Mono"/>
                <a:cs typeface="Roboto Mono"/>
                <a:sym typeface="Roboto Mono"/>
              </a:rPr>
              <a:t>      {id: </a:t>
            </a:r>
            <a:r>
              <a:rPr lang="en-GB" sz="1100">
                <a:solidFill>
                  <a:srgbClr val="D33682"/>
                </a:solidFill>
                <a:latin typeface="Roboto Mono"/>
                <a:ea typeface="Roboto Mono"/>
                <a:cs typeface="Roboto Mono"/>
                <a:sym typeface="Roboto Mono"/>
              </a:rPr>
              <a:t>1</a:t>
            </a:r>
            <a:r>
              <a:rPr lang="en-GB" sz="1100">
                <a:solidFill>
                  <a:srgbClr val="586E75"/>
                </a:solidFill>
                <a:latin typeface="Roboto Mono"/>
                <a:ea typeface="Roboto Mono"/>
                <a:cs typeface="Roboto Mono"/>
                <a:sym typeface="Roboto Mono"/>
              </a:rPr>
              <a:t>, name: 'Lorem'},</a:t>
            </a:r>
            <a:br>
              <a:rPr lang="en-GB" sz="1100">
                <a:solidFill>
                  <a:srgbClr val="586E75"/>
                </a:solidFill>
                <a:latin typeface="Roboto Mono"/>
                <a:ea typeface="Roboto Mono"/>
                <a:cs typeface="Roboto Mono"/>
                <a:sym typeface="Roboto Mono"/>
              </a:rPr>
            </a:br>
            <a:r>
              <a:rPr lang="en-GB" sz="1100">
                <a:solidFill>
                  <a:srgbClr val="586E75"/>
                </a:solidFill>
                <a:latin typeface="Roboto Mono"/>
                <a:ea typeface="Roboto Mono"/>
                <a:cs typeface="Roboto Mono"/>
                <a:sym typeface="Roboto Mono"/>
              </a:rPr>
              <a:t>      {id: </a:t>
            </a:r>
            <a:r>
              <a:rPr lang="en-GB" sz="1100">
                <a:solidFill>
                  <a:srgbClr val="D33682"/>
                </a:solidFill>
                <a:latin typeface="Roboto Mono"/>
                <a:ea typeface="Roboto Mono"/>
                <a:cs typeface="Roboto Mono"/>
                <a:sym typeface="Roboto Mono"/>
              </a:rPr>
              <a:t>2</a:t>
            </a:r>
            <a:r>
              <a:rPr lang="en-GB" sz="1100">
                <a:solidFill>
                  <a:srgbClr val="586E75"/>
                </a:solidFill>
                <a:latin typeface="Roboto Mono"/>
                <a:ea typeface="Roboto Mono"/>
                <a:cs typeface="Roboto Mono"/>
                <a:sym typeface="Roboto Mono"/>
              </a:rPr>
              <a:t>, name: 'Ipsum'}</a:t>
            </a:r>
            <a:br>
              <a:rPr lang="en-GB" sz="1100">
                <a:solidFill>
                  <a:srgbClr val="586E75"/>
                </a:solidFill>
                <a:latin typeface="Roboto Mono"/>
                <a:ea typeface="Roboto Mono"/>
                <a:cs typeface="Roboto Mono"/>
                <a:sym typeface="Roboto Mono"/>
              </a:rPr>
            </a:br>
            <a:r>
              <a:rPr lang="en-GB" sz="1100">
                <a:solidFill>
                  <a:srgbClr val="586E75"/>
                </a:solidFill>
                <a:latin typeface="Roboto Mono"/>
                <a:ea typeface="Roboto Mono"/>
                <a:cs typeface="Roboto Mono"/>
                <a:sym typeface="Roboto Mono"/>
              </a:rPr>
              <a:t>    </a:t>
            </a:r>
            <a:r>
              <a:rPr lang="en-GB" sz="1100">
                <a:solidFill>
                  <a:srgbClr val="D31E1E"/>
                </a:solidFill>
                <a:latin typeface="Roboto Mono"/>
                <a:ea typeface="Roboto Mono"/>
                <a:cs typeface="Roboto Mono"/>
                <a:sym typeface="Roboto Mono"/>
              </a:rPr>
              <a:t>]</a:t>
            </a:r>
            <a:br>
              <a:rPr lang="en-GB" sz="1100">
                <a:solidFill>
                  <a:srgbClr val="586E75"/>
                </a:solidFill>
                <a:latin typeface="Roboto Mono"/>
                <a:ea typeface="Roboto Mono"/>
                <a:cs typeface="Roboto Mono"/>
                <a:sym typeface="Roboto Mono"/>
              </a:rPr>
            </a:br>
            <a:r>
              <a:rPr lang="en-GB" sz="1100">
                <a:solidFill>
                  <a:srgbClr val="586E75"/>
                </a:solidFill>
                <a:latin typeface="Roboto Mono"/>
                <a:ea typeface="Roboto Mono"/>
                <a:cs typeface="Roboto Mono"/>
                <a:sym typeface="Roboto Mono"/>
              </a:rPr>
              <a:t>  }</a:t>
            </a:r>
            <a:br>
              <a:rPr lang="en-GB" sz="1100">
                <a:solidFill>
                  <a:srgbClr val="586E75"/>
                </a:solidFill>
                <a:latin typeface="Roboto Mono"/>
                <a:ea typeface="Roboto Mono"/>
                <a:cs typeface="Roboto Mono"/>
                <a:sym typeface="Roboto Mono"/>
              </a:rPr>
            </a:br>
            <a:r>
              <a:rPr lang="en-GB" sz="1100">
                <a:solidFill>
                  <a:srgbClr val="586E75"/>
                </a:solidFill>
                <a:latin typeface="Roboto Mono"/>
                <a:ea typeface="Roboto Mono"/>
                <a:cs typeface="Roboto Mono"/>
                <a:sym typeface="Roboto Mono"/>
              </a:rPr>
              <a:t>}</a:t>
            </a:r>
            <a:endParaRPr sz="1100">
              <a:solidFill>
                <a:srgbClr val="586E75"/>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GB"/>
              <a:t>Component Overview</a:t>
            </a:r>
            <a:endParaRPr/>
          </a:p>
        </p:txBody>
      </p:sp>
      <p:sp>
        <p:nvSpPr>
          <p:cNvPr id="273" name="Shape 273"/>
          <p:cNvSpPr/>
          <p:nvPr/>
        </p:nvSpPr>
        <p:spPr>
          <a:xfrm>
            <a:off x="4188300" y="1012975"/>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Root</a:t>
            </a:r>
            <a:endParaRPr/>
          </a:p>
        </p:txBody>
      </p:sp>
      <p:sp>
        <p:nvSpPr>
          <p:cNvPr id="274" name="Shape 274"/>
          <p:cNvSpPr/>
          <p:nvPr/>
        </p:nvSpPr>
        <p:spPr>
          <a:xfrm>
            <a:off x="7900356" y="1775500"/>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Shape 275"/>
          <p:cNvSpPr/>
          <p:nvPr/>
        </p:nvSpPr>
        <p:spPr>
          <a:xfrm>
            <a:off x="588931" y="1775500"/>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 name="Shape 276"/>
          <p:cNvSpPr/>
          <p:nvPr/>
        </p:nvSpPr>
        <p:spPr>
          <a:xfrm>
            <a:off x="2051216" y="1775500"/>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Shape 277"/>
          <p:cNvSpPr/>
          <p:nvPr/>
        </p:nvSpPr>
        <p:spPr>
          <a:xfrm>
            <a:off x="3513501" y="1775500"/>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Shape 278"/>
          <p:cNvSpPr/>
          <p:nvPr/>
        </p:nvSpPr>
        <p:spPr>
          <a:xfrm>
            <a:off x="4975786" y="1775500"/>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Shape 279"/>
          <p:cNvSpPr/>
          <p:nvPr/>
        </p:nvSpPr>
        <p:spPr>
          <a:xfrm>
            <a:off x="6438071" y="1775500"/>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Shape 280"/>
          <p:cNvSpPr/>
          <p:nvPr/>
        </p:nvSpPr>
        <p:spPr>
          <a:xfrm>
            <a:off x="8667753"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Shape 281"/>
          <p:cNvSpPr/>
          <p:nvPr/>
        </p:nvSpPr>
        <p:spPr>
          <a:xfrm>
            <a:off x="1187849" y="26453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Shape 282"/>
          <p:cNvSpPr/>
          <p:nvPr/>
        </p:nvSpPr>
        <p:spPr>
          <a:xfrm>
            <a:off x="2185169" y="26453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Shape 283"/>
          <p:cNvSpPr/>
          <p:nvPr/>
        </p:nvSpPr>
        <p:spPr>
          <a:xfrm>
            <a:off x="2683829" y="26453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Shape 284"/>
          <p:cNvSpPr/>
          <p:nvPr/>
        </p:nvSpPr>
        <p:spPr>
          <a:xfrm>
            <a:off x="3681150" y="26453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Shape 285"/>
          <p:cNvSpPr/>
          <p:nvPr/>
        </p:nvSpPr>
        <p:spPr>
          <a:xfrm>
            <a:off x="5177131" y="26453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6" name="Shape 286"/>
          <p:cNvSpPr/>
          <p:nvPr/>
        </p:nvSpPr>
        <p:spPr>
          <a:xfrm>
            <a:off x="5675791" y="26453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 name="Shape 287"/>
          <p:cNvSpPr/>
          <p:nvPr/>
        </p:nvSpPr>
        <p:spPr>
          <a:xfrm>
            <a:off x="6174452" y="26453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Shape 288"/>
          <p:cNvSpPr/>
          <p:nvPr/>
        </p:nvSpPr>
        <p:spPr>
          <a:xfrm>
            <a:off x="6673112" y="26453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Shape 289"/>
          <p:cNvSpPr/>
          <p:nvPr/>
        </p:nvSpPr>
        <p:spPr>
          <a:xfrm>
            <a:off x="7171772"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Shape 290"/>
          <p:cNvSpPr/>
          <p:nvPr/>
        </p:nvSpPr>
        <p:spPr>
          <a:xfrm>
            <a:off x="7670432"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Shape 291"/>
          <p:cNvSpPr/>
          <p:nvPr/>
        </p:nvSpPr>
        <p:spPr>
          <a:xfrm>
            <a:off x="8169093"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2" name="Shape 292"/>
          <p:cNvSpPr/>
          <p:nvPr/>
        </p:nvSpPr>
        <p:spPr>
          <a:xfrm>
            <a:off x="190528" y="26453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Shape 293"/>
          <p:cNvSpPr/>
          <p:nvPr/>
        </p:nvSpPr>
        <p:spPr>
          <a:xfrm>
            <a:off x="689188" y="26453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Shape 294"/>
          <p:cNvSpPr/>
          <p:nvPr/>
        </p:nvSpPr>
        <p:spPr>
          <a:xfrm>
            <a:off x="1686509" y="26453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Shape 295"/>
          <p:cNvSpPr/>
          <p:nvPr/>
        </p:nvSpPr>
        <p:spPr>
          <a:xfrm>
            <a:off x="3182490" y="26453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 name="Shape 296"/>
          <p:cNvSpPr/>
          <p:nvPr/>
        </p:nvSpPr>
        <p:spPr>
          <a:xfrm>
            <a:off x="4179810" y="26453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 name="Shape 297"/>
          <p:cNvSpPr/>
          <p:nvPr/>
        </p:nvSpPr>
        <p:spPr>
          <a:xfrm>
            <a:off x="4678471" y="26453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 name="Shape 298"/>
          <p:cNvSpPr/>
          <p:nvPr/>
        </p:nvSpPr>
        <p:spPr>
          <a:xfrm>
            <a:off x="8667753" y="3864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9" name="Shape 299"/>
          <p:cNvSpPr/>
          <p:nvPr/>
        </p:nvSpPr>
        <p:spPr>
          <a:xfrm>
            <a:off x="1187849"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 name="Shape 300"/>
          <p:cNvSpPr/>
          <p:nvPr/>
        </p:nvSpPr>
        <p:spPr>
          <a:xfrm>
            <a:off x="2185169"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1" name="Shape 301"/>
          <p:cNvSpPr/>
          <p:nvPr/>
        </p:nvSpPr>
        <p:spPr>
          <a:xfrm>
            <a:off x="2683829"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2" name="Shape 302"/>
          <p:cNvSpPr/>
          <p:nvPr/>
        </p:nvSpPr>
        <p:spPr>
          <a:xfrm>
            <a:off x="3681150"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 name="Shape 303"/>
          <p:cNvSpPr/>
          <p:nvPr/>
        </p:nvSpPr>
        <p:spPr>
          <a:xfrm>
            <a:off x="5177131"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4" name="Shape 304"/>
          <p:cNvSpPr/>
          <p:nvPr/>
        </p:nvSpPr>
        <p:spPr>
          <a:xfrm>
            <a:off x="5675791"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5" name="Shape 305"/>
          <p:cNvSpPr/>
          <p:nvPr/>
        </p:nvSpPr>
        <p:spPr>
          <a:xfrm>
            <a:off x="6174452"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Shape 306"/>
          <p:cNvSpPr/>
          <p:nvPr/>
        </p:nvSpPr>
        <p:spPr>
          <a:xfrm>
            <a:off x="6673112"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Shape 307"/>
          <p:cNvSpPr/>
          <p:nvPr/>
        </p:nvSpPr>
        <p:spPr>
          <a:xfrm>
            <a:off x="7171772" y="3864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Shape 308"/>
          <p:cNvSpPr/>
          <p:nvPr/>
        </p:nvSpPr>
        <p:spPr>
          <a:xfrm>
            <a:off x="7670432" y="3864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Shape 309"/>
          <p:cNvSpPr/>
          <p:nvPr/>
        </p:nvSpPr>
        <p:spPr>
          <a:xfrm>
            <a:off x="8169093" y="3864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Shape 310"/>
          <p:cNvSpPr/>
          <p:nvPr/>
        </p:nvSpPr>
        <p:spPr>
          <a:xfrm>
            <a:off x="190528"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1" name="Shape 311"/>
          <p:cNvSpPr/>
          <p:nvPr/>
        </p:nvSpPr>
        <p:spPr>
          <a:xfrm>
            <a:off x="689188"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 name="Shape 312"/>
          <p:cNvSpPr/>
          <p:nvPr/>
        </p:nvSpPr>
        <p:spPr>
          <a:xfrm>
            <a:off x="1686509"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 name="Shape 313"/>
          <p:cNvSpPr/>
          <p:nvPr/>
        </p:nvSpPr>
        <p:spPr>
          <a:xfrm>
            <a:off x="3182490"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Shape 314"/>
          <p:cNvSpPr/>
          <p:nvPr/>
        </p:nvSpPr>
        <p:spPr>
          <a:xfrm>
            <a:off x="4179810"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5" name="Shape 315"/>
          <p:cNvSpPr/>
          <p:nvPr/>
        </p:nvSpPr>
        <p:spPr>
          <a:xfrm>
            <a:off x="4678471" y="32549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 name="Shape 316"/>
          <p:cNvSpPr/>
          <p:nvPr/>
        </p:nvSpPr>
        <p:spPr>
          <a:xfrm>
            <a:off x="8298756" y="2645375"/>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Shape 317"/>
          <p:cNvSpPr/>
          <p:nvPr/>
        </p:nvSpPr>
        <p:spPr>
          <a:xfrm>
            <a:off x="7401706" y="2645375"/>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8" name="Shape 318"/>
          <p:cNvCxnSpPr>
            <a:stCxn id="273" idx="1"/>
            <a:endCxn id="275" idx="0"/>
          </p:cNvCxnSpPr>
          <p:nvPr/>
        </p:nvCxnSpPr>
        <p:spPr>
          <a:xfrm flipH="1">
            <a:off x="972600" y="1191475"/>
            <a:ext cx="3215700" cy="584100"/>
          </a:xfrm>
          <a:prstGeom prst="bentConnector2">
            <a:avLst/>
          </a:prstGeom>
          <a:noFill/>
          <a:ln cap="flat" cmpd="sng" w="9525">
            <a:solidFill>
              <a:srgbClr val="FF0000"/>
            </a:solidFill>
            <a:prstDash val="solid"/>
            <a:round/>
            <a:headEnd len="med" w="med" type="none"/>
            <a:tailEnd len="med" w="med" type="triangle"/>
          </a:ln>
        </p:spPr>
      </p:cxnSp>
      <p:cxnSp>
        <p:nvCxnSpPr>
          <p:cNvPr id="319" name="Shape 319"/>
          <p:cNvCxnSpPr>
            <a:stCxn id="273" idx="1"/>
            <a:endCxn id="276" idx="0"/>
          </p:cNvCxnSpPr>
          <p:nvPr/>
        </p:nvCxnSpPr>
        <p:spPr>
          <a:xfrm flipH="1">
            <a:off x="2434800" y="1191475"/>
            <a:ext cx="1753500" cy="584100"/>
          </a:xfrm>
          <a:prstGeom prst="bentConnector2">
            <a:avLst/>
          </a:prstGeom>
          <a:noFill/>
          <a:ln cap="flat" cmpd="sng" w="9525">
            <a:solidFill>
              <a:srgbClr val="FF0000"/>
            </a:solidFill>
            <a:prstDash val="solid"/>
            <a:round/>
            <a:headEnd len="med" w="med" type="none"/>
            <a:tailEnd len="med" w="med" type="triangle"/>
          </a:ln>
        </p:spPr>
      </p:cxnSp>
      <p:cxnSp>
        <p:nvCxnSpPr>
          <p:cNvPr id="320" name="Shape 320"/>
          <p:cNvCxnSpPr>
            <a:stCxn id="273" idx="1"/>
            <a:endCxn id="277" idx="0"/>
          </p:cNvCxnSpPr>
          <p:nvPr/>
        </p:nvCxnSpPr>
        <p:spPr>
          <a:xfrm flipH="1">
            <a:off x="3897300" y="1191475"/>
            <a:ext cx="291000" cy="584100"/>
          </a:xfrm>
          <a:prstGeom prst="bentConnector2">
            <a:avLst/>
          </a:prstGeom>
          <a:noFill/>
          <a:ln cap="flat" cmpd="sng" w="9525">
            <a:solidFill>
              <a:srgbClr val="FF0000"/>
            </a:solidFill>
            <a:prstDash val="solid"/>
            <a:round/>
            <a:headEnd len="med" w="med" type="none"/>
            <a:tailEnd len="med" w="med" type="triangle"/>
          </a:ln>
        </p:spPr>
      </p:cxnSp>
      <p:cxnSp>
        <p:nvCxnSpPr>
          <p:cNvPr id="321" name="Shape 321"/>
          <p:cNvCxnSpPr>
            <a:stCxn id="273" idx="3"/>
            <a:endCxn id="278" idx="0"/>
          </p:cNvCxnSpPr>
          <p:nvPr/>
        </p:nvCxnSpPr>
        <p:spPr>
          <a:xfrm>
            <a:off x="4955700" y="1191475"/>
            <a:ext cx="403800" cy="584100"/>
          </a:xfrm>
          <a:prstGeom prst="bentConnector2">
            <a:avLst/>
          </a:prstGeom>
          <a:noFill/>
          <a:ln cap="flat" cmpd="sng" w="9525">
            <a:solidFill>
              <a:srgbClr val="FF0000"/>
            </a:solidFill>
            <a:prstDash val="solid"/>
            <a:round/>
            <a:headEnd len="med" w="med" type="none"/>
            <a:tailEnd len="med" w="med" type="triangle"/>
          </a:ln>
        </p:spPr>
      </p:cxnSp>
      <p:cxnSp>
        <p:nvCxnSpPr>
          <p:cNvPr id="322" name="Shape 322"/>
          <p:cNvCxnSpPr>
            <a:stCxn id="273" idx="3"/>
            <a:endCxn id="279" idx="0"/>
          </p:cNvCxnSpPr>
          <p:nvPr/>
        </p:nvCxnSpPr>
        <p:spPr>
          <a:xfrm>
            <a:off x="4955700" y="1191475"/>
            <a:ext cx="1866000" cy="584100"/>
          </a:xfrm>
          <a:prstGeom prst="bentConnector2">
            <a:avLst/>
          </a:prstGeom>
          <a:noFill/>
          <a:ln cap="flat" cmpd="sng" w="9525">
            <a:solidFill>
              <a:srgbClr val="FF0000"/>
            </a:solidFill>
            <a:prstDash val="solid"/>
            <a:round/>
            <a:headEnd len="med" w="med" type="none"/>
            <a:tailEnd len="med" w="med" type="triangle"/>
          </a:ln>
        </p:spPr>
      </p:cxnSp>
      <p:cxnSp>
        <p:nvCxnSpPr>
          <p:cNvPr id="323" name="Shape 323"/>
          <p:cNvCxnSpPr>
            <a:stCxn id="273" idx="3"/>
            <a:endCxn id="274" idx="0"/>
          </p:cNvCxnSpPr>
          <p:nvPr/>
        </p:nvCxnSpPr>
        <p:spPr>
          <a:xfrm>
            <a:off x="4955700" y="1191475"/>
            <a:ext cx="3328500" cy="584100"/>
          </a:xfrm>
          <a:prstGeom prst="bentConnector2">
            <a:avLst/>
          </a:prstGeom>
          <a:noFill/>
          <a:ln cap="flat" cmpd="sng" w="9525">
            <a:solidFill>
              <a:srgbClr val="FF0000"/>
            </a:solidFill>
            <a:prstDash val="solid"/>
            <a:round/>
            <a:headEnd len="med" w="med" type="none"/>
            <a:tailEnd len="med" w="med" type="triangle"/>
          </a:ln>
        </p:spPr>
      </p:cxnSp>
      <p:cxnSp>
        <p:nvCxnSpPr>
          <p:cNvPr id="324" name="Shape 324"/>
          <p:cNvCxnSpPr>
            <a:stCxn id="275" idx="2"/>
            <a:endCxn id="292" idx="0"/>
          </p:cNvCxnSpPr>
          <p:nvPr/>
        </p:nvCxnSpPr>
        <p:spPr>
          <a:xfrm rot="5400000">
            <a:off x="424681" y="2097550"/>
            <a:ext cx="513000" cy="5829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325" name="Shape 325"/>
          <p:cNvCxnSpPr>
            <a:stCxn id="275" idx="2"/>
            <a:endCxn id="293" idx="0"/>
          </p:cNvCxnSpPr>
          <p:nvPr/>
        </p:nvCxnSpPr>
        <p:spPr>
          <a:xfrm rot="5400000">
            <a:off x="673981" y="2346850"/>
            <a:ext cx="513000" cy="843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326" name="Shape 326"/>
          <p:cNvCxnSpPr>
            <a:stCxn id="275" idx="2"/>
            <a:endCxn id="281" idx="0"/>
          </p:cNvCxnSpPr>
          <p:nvPr/>
        </p:nvCxnSpPr>
        <p:spPr>
          <a:xfrm flipH="1" rot="-5400000">
            <a:off x="923281" y="2181850"/>
            <a:ext cx="513000" cy="4143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327" name="Shape 327"/>
          <p:cNvCxnSpPr>
            <a:stCxn id="276" idx="2"/>
            <a:endCxn id="294" idx="0"/>
          </p:cNvCxnSpPr>
          <p:nvPr/>
        </p:nvCxnSpPr>
        <p:spPr>
          <a:xfrm rot="5400000">
            <a:off x="1903766" y="2114350"/>
            <a:ext cx="513000" cy="5493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328" name="Shape 328"/>
          <p:cNvCxnSpPr>
            <a:stCxn id="276" idx="2"/>
            <a:endCxn id="282" idx="0"/>
          </p:cNvCxnSpPr>
          <p:nvPr/>
        </p:nvCxnSpPr>
        <p:spPr>
          <a:xfrm rot="5400000">
            <a:off x="2153216" y="2363800"/>
            <a:ext cx="513000" cy="504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329" name="Shape 329"/>
          <p:cNvCxnSpPr>
            <a:stCxn id="276" idx="2"/>
            <a:endCxn id="283" idx="0"/>
          </p:cNvCxnSpPr>
          <p:nvPr/>
        </p:nvCxnSpPr>
        <p:spPr>
          <a:xfrm flipH="1" rot="-5400000">
            <a:off x="2402516" y="2164900"/>
            <a:ext cx="513000" cy="4482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330" name="Shape 330"/>
          <p:cNvCxnSpPr>
            <a:stCxn id="277" idx="2"/>
            <a:endCxn id="295" idx="0"/>
          </p:cNvCxnSpPr>
          <p:nvPr/>
        </p:nvCxnSpPr>
        <p:spPr>
          <a:xfrm rot="5400000">
            <a:off x="3383001" y="2131300"/>
            <a:ext cx="513000" cy="5154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331" name="Shape 331"/>
          <p:cNvCxnSpPr>
            <a:stCxn id="277" idx="2"/>
            <a:endCxn id="284" idx="0"/>
          </p:cNvCxnSpPr>
          <p:nvPr/>
        </p:nvCxnSpPr>
        <p:spPr>
          <a:xfrm rot="5400000">
            <a:off x="3632301" y="2380600"/>
            <a:ext cx="513000" cy="168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332" name="Shape 332"/>
          <p:cNvCxnSpPr>
            <a:stCxn id="277" idx="2"/>
            <a:endCxn id="296" idx="0"/>
          </p:cNvCxnSpPr>
          <p:nvPr/>
        </p:nvCxnSpPr>
        <p:spPr>
          <a:xfrm flipH="1" rot="-5400000">
            <a:off x="3881601" y="2148100"/>
            <a:ext cx="513000" cy="4818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333" name="Shape 333"/>
          <p:cNvCxnSpPr>
            <a:stCxn id="278" idx="2"/>
            <a:endCxn id="297" idx="0"/>
          </p:cNvCxnSpPr>
          <p:nvPr/>
        </p:nvCxnSpPr>
        <p:spPr>
          <a:xfrm rot="5400000">
            <a:off x="4862086" y="2148100"/>
            <a:ext cx="513000" cy="4818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334" name="Shape 334"/>
          <p:cNvCxnSpPr>
            <a:stCxn id="278" idx="2"/>
            <a:endCxn id="285" idx="0"/>
          </p:cNvCxnSpPr>
          <p:nvPr/>
        </p:nvCxnSpPr>
        <p:spPr>
          <a:xfrm flipH="1" rot="-5400000">
            <a:off x="5111386" y="2380600"/>
            <a:ext cx="513000" cy="168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335" name="Shape 335"/>
          <p:cNvCxnSpPr>
            <a:stCxn id="278" idx="2"/>
            <a:endCxn id="286" idx="0"/>
          </p:cNvCxnSpPr>
          <p:nvPr/>
        </p:nvCxnSpPr>
        <p:spPr>
          <a:xfrm flipH="1" rot="-5400000">
            <a:off x="5360686" y="2131300"/>
            <a:ext cx="513000" cy="5154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336" name="Shape 336"/>
          <p:cNvCxnSpPr>
            <a:stCxn id="279" idx="2"/>
            <a:endCxn id="287" idx="0"/>
          </p:cNvCxnSpPr>
          <p:nvPr/>
        </p:nvCxnSpPr>
        <p:spPr>
          <a:xfrm rot="5400000">
            <a:off x="6341171" y="2164900"/>
            <a:ext cx="513000" cy="4482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337" name="Shape 337"/>
          <p:cNvCxnSpPr>
            <a:stCxn id="279" idx="2"/>
            <a:endCxn id="288" idx="0"/>
          </p:cNvCxnSpPr>
          <p:nvPr/>
        </p:nvCxnSpPr>
        <p:spPr>
          <a:xfrm flipH="1" rot="-5400000">
            <a:off x="6590471" y="2363800"/>
            <a:ext cx="513000" cy="504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338" name="Shape 338"/>
          <p:cNvCxnSpPr>
            <a:stCxn id="274" idx="2"/>
            <a:endCxn id="317" idx="0"/>
          </p:cNvCxnSpPr>
          <p:nvPr/>
        </p:nvCxnSpPr>
        <p:spPr>
          <a:xfrm rot="5400000">
            <a:off x="7778256" y="2139700"/>
            <a:ext cx="513000" cy="498600"/>
          </a:xfrm>
          <a:prstGeom prst="bentConnector3">
            <a:avLst>
              <a:gd fmla="val 49988" name="adj1"/>
            </a:avLst>
          </a:prstGeom>
          <a:noFill/>
          <a:ln cap="flat" cmpd="sng" w="9525">
            <a:solidFill>
              <a:srgbClr val="FF0000"/>
            </a:solidFill>
            <a:prstDash val="solid"/>
            <a:round/>
            <a:headEnd len="med" w="med" type="none"/>
            <a:tailEnd len="med" w="med" type="triangle"/>
          </a:ln>
        </p:spPr>
      </p:cxnSp>
      <p:cxnSp>
        <p:nvCxnSpPr>
          <p:cNvPr id="339" name="Shape 339"/>
          <p:cNvCxnSpPr>
            <a:stCxn id="274" idx="2"/>
            <a:endCxn id="316" idx="0"/>
          </p:cNvCxnSpPr>
          <p:nvPr/>
        </p:nvCxnSpPr>
        <p:spPr>
          <a:xfrm flipH="1" rot="-5400000">
            <a:off x="8226756" y="2189800"/>
            <a:ext cx="513000" cy="398400"/>
          </a:xfrm>
          <a:prstGeom prst="bentConnector3">
            <a:avLst>
              <a:gd fmla="val 49988" name="adj1"/>
            </a:avLst>
          </a:prstGeom>
          <a:noFill/>
          <a:ln cap="flat" cmpd="sng" w="9525">
            <a:solidFill>
              <a:srgbClr val="FF0000"/>
            </a:solidFill>
            <a:prstDash val="solid"/>
            <a:round/>
            <a:headEnd len="med" w="med" type="none"/>
            <a:tailEnd len="med" w="med" type="triangle"/>
          </a:ln>
        </p:spPr>
      </p:cxnSp>
      <p:cxnSp>
        <p:nvCxnSpPr>
          <p:cNvPr id="340" name="Shape 340"/>
          <p:cNvCxnSpPr>
            <a:stCxn id="317" idx="2"/>
            <a:endCxn id="289" idx="0"/>
          </p:cNvCxnSpPr>
          <p:nvPr/>
        </p:nvCxnSpPr>
        <p:spPr>
          <a:xfrm rot="5400000">
            <a:off x="7451956" y="2921525"/>
            <a:ext cx="252600" cy="4143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41" name="Shape 341"/>
          <p:cNvCxnSpPr>
            <a:stCxn id="317" idx="2"/>
            <a:endCxn id="290" idx="0"/>
          </p:cNvCxnSpPr>
          <p:nvPr/>
        </p:nvCxnSpPr>
        <p:spPr>
          <a:xfrm flipH="1" rot="-5400000">
            <a:off x="7701256" y="3086525"/>
            <a:ext cx="252600" cy="843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42" name="Shape 342"/>
          <p:cNvCxnSpPr>
            <a:stCxn id="316" idx="2"/>
            <a:endCxn id="291" idx="0"/>
          </p:cNvCxnSpPr>
          <p:nvPr/>
        </p:nvCxnSpPr>
        <p:spPr>
          <a:xfrm rot="5400000">
            <a:off x="8399106" y="2971625"/>
            <a:ext cx="252600" cy="3141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43" name="Shape 343"/>
          <p:cNvCxnSpPr>
            <a:stCxn id="316" idx="2"/>
            <a:endCxn id="280" idx="0"/>
          </p:cNvCxnSpPr>
          <p:nvPr/>
        </p:nvCxnSpPr>
        <p:spPr>
          <a:xfrm flipH="1" rot="-5400000">
            <a:off x="8648406" y="3036425"/>
            <a:ext cx="252600" cy="1845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44" name="Shape 344"/>
          <p:cNvCxnSpPr>
            <a:stCxn id="289" idx="2"/>
            <a:endCxn id="307" idx="0"/>
          </p:cNvCxnSpPr>
          <p:nvPr/>
        </p:nvCxnSpPr>
        <p:spPr>
          <a:xfrm flipH="1" rot="-5400000">
            <a:off x="7244972" y="37379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45" name="Shape 345"/>
          <p:cNvCxnSpPr>
            <a:stCxn id="289" idx="2"/>
            <a:endCxn id="308" idx="0"/>
          </p:cNvCxnSpPr>
          <p:nvPr/>
        </p:nvCxnSpPr>
        <p:spPr>
          <a:xfrm flipH="1" rot="-5400000">
            <a:off x="7493972" y="3488975"/>
            <a:ext cx="252600" cy="498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46" name="Shape 346"/>
          <p:cNvCxnSpPr>
            <a:stCxn id="289" idx="2"/>
            <a:endCxn id="309" idx="0"/>
          </p:cNvCxnSpPr>
          <p:nvPr/>
        </p:nvCxnSpPr>
        <p:spPr>
          <a:xfrm flipH="1" rot="-5400000">
            <a:off x="7743272" y="3239675"/>
            <a:ext cx="252600" cy="9972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47" name="Shape 347"/>
          <p:cNvCxnSpPr>
            <a:stCxn id="280" idx="2"/>
            <a:endCxn id="308" idx="0"/>
          </p:cNvCxnSpPr>
          <p:nvPr/>
        </p:nvCxnSpPr>
        <p:spPr>
          <a:xfrm rot="5400000">
            <a:off x="8242053" y="3239675"/>
            <a:ext cx="252600" cy="9972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48" name="Shape 348"/>
          <p:cNvCxnSpPr>
            <a:stCxn id="280" idx="2"/>
            <a:endCxn id="298" idx="0"/>
          </p:cNvCxnSpPr>
          <p:nvPr/>
        </p:nvCxnSpPr>
        <p:spPr>
          <a:xfrm flipH="1" rot="-5400000">
            <a:off x="8740953" y="37379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49" name="Shape 349"/>
          <p:cNvCxnSpPr>
            <a:stCxn id="292" idx="2"/>
            <a:endCxn id="310" idx="0"/>
          </p:cNvCxnSpPr>
          <p:nvPr/>
        </p:nvCxnSpPr>
        <p:spPr>
          <a:xfrm flipH="1" rot="-5400000">
            <a:off x="263728" y="31283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50" name="Shape 350"/>
          <p:cNvCxnSpPr>
            <a:stCxn id="293" idx="2"/>
            <a:endCxn id="311" idx="0"/>
          </p:cNvCxnSpPr>
          <p:nvPr/>
        </p:nvCxnSpPr>
        <p:spPr>
          <a:xfrm flipH="1" rot="-5400000">
            <a:off x="762388" y="31283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51" name="Shape 351"/>
          <p:cNvCxnSpPr>
            <a:stCxn id="281" idx="2"/>
            <a:endCxn id="299" idx="0"/>
          </p:cNvCxnSpPr>
          <p:nvPr/>
        </p:nvCxnSpPr>
        <p:spPr>
          <a:xfrm flipH="1" rot="-5400000">
            <a:off x="1261049" y="31283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52" name="Shape 352"/>
          <p:cNvCxnSpPr>
            <a:stCxn id="294" idx="2"/>
            <a:endCxn id="312" idx="0"/>
          </p:cNvCxnSpPr>
          <p:nvPr/>
        </p:nvCxnSpPr>
        <p:spPr>
          <a:xfrm flipH="1" rot="-5400000">
            <a:off x="1759709" y="31283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53" name="Shape 353"/>
          <p:cNvCxnSpPr>
            <a:stCxn id="282" idx="2"/>
            <a:endCxn id="300" idx="0"/>
          </p:cNvCxnSpPr>
          <p:nvPr/>
        </p:nvCxnSpPr>
        <p:spPr>
          <a:xfrm flipH="1" rot="-5400000">
            <a:off x="2258369" y="31283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54" name="Shape 354"/>
          <p:cNvCxnSpPr>
            <a:stCxn id="283" idx="2"/>
            <a:endCxn id="301" idx="0"/>
          </p:cNvCxnSpPr>
          <p:nvPr/>
        </p:nvCxnSpPr>
        <p:spPr>
          <a:xfrm flipH="1" rot="-5400000">
            <a:off x="2757029" y="31283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55" name="Shape 355"/>
          <p:cNvCxnSpPr>
            <a:stCxn id="295" idx="2"/>
            <a:endCxn id="313" idx="0"/>
          </p:cNvCxnSpPr>
          <p:nvPr/>
        </p:nvCxnSpPr>
        <p:spPr>
          <a:xfrm flipH="1" rot="-5400000">
            <a:off x="3255690" y="31283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56" name="Shape 356"/>
          <p:cNvCxnSpPr>
            <a:stCxn id="284" idx="2"/>
            <a:endCxn id="302" idx="0"/>
          </p:cNvCxnSpPr>
          <p:nvPr/>
        </p:nvCxnSpPr>
        <p:spPr>
          <a:xfrm flipH="1" rot="-5400000">
            <a:off x="3754350" y="31283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57" name="Shape 357"/>
          <p:cNvCxnSpPr>
            <a:stCxn id="296" idx="2"/>
            <a:endCxn id="314" idx="0"/>
          </p:cNvCxnSpPr>
          <p:nvPr/>
        </p:nvCxnSpPr>
        <p:spPr>
          <a:xfrm flipH="1" rot="-5400000">
            <a:off x="4253010" y="31283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58" name="Shape 358"/>
          <p:cNvCxnSpPr>
            <a:stCxn id="297" idx="2"/>
            <a:endCxn id="315" idx="0"/>
          </p:cNvCxnSpPr>
          <p:nvPr/>
        </p:nvCxnSpPr>
        <p:spPr>
          <a:xfrm flipH="1" rot="-5400000">
            <a:off x="4751671" y="31283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59" name="Shape 359"/>
          <p:cNvCxnSpPr>
            <a:stCxn id="285" idx="2"/>
            <a:endCxn id="303" idx="0"/>
          </p:cNvCxnSpPr>
          <p:nvPr/>
        </p:nvCxnSpPr>
        <p:spPr>
          <a:xfrm flipH="1" rot="-5400000">
            <a:off x="5250331" y="31283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60" name="Shape 360"/>
          <p:cNvCxnSpPr>
            <a:stCxn id="286" idx="2"/>
            <a:endCxn id="304" idx="0"/>
          </p:cNvCxnSpPr>
          <p:nvPr/>
        </p:nvCxnSpPr>
        <p:spPr>
          <a:xfrm flipH="1" rot="-5400000">
            <a:off x="5748991" y="31283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61" name="Shape 361"/>
          <p:cNvCxnSpPr>
            <a:stCxn id="287" idx="2"/>
            <a:endCxn id="305" idx="0"/>
          </p:cNvCxnSpPr>
          <p:nvPr/>
        </p:nvCxnSpPr>
        <p:spPr>
          <a:xfrm flipH="1" rot="-5400000">
            <a:off x="6247652" y="31283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362" name="Shape 362"/>
          <p:cNvCxnSpPr>
            <a:stCxn id="288" idx="2"/>
            <a:endCxn id="306" idx="0"/>
          </p:cNvCxnSpPr>
          <p:nvPr/>
        </p:nvCxnSpPr>
        <p:spPr>
          <a:xfrm flipH="1" rot="-5400000">
            <a:off x="6746312" y="31283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sp>
        <p:nvSpPr>
          <p:cNvPr id="363" name="Shape 363"/>
          <p:cNvSpPr/>
          <p:nvPr/>
        </p:nvSpPr>
        <p:spPr>
          <a:xfrm>
            <a:off x="3793500" y="250450"/>
            <a:ext cx="1557000" cy="3570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Redux Provider</a:t>
            </a:r>
            <a:endParaRPr/>
          </a:p>
        </p:txBody>
      </p:sp>
      <p:cxnSp>
        <p:nvCxnSpPr>
          <p:cNvPr id="364" name="Shape 364"/>
          <p:cNvCxnSpPr>
            <a:stCxn id="363" idx="2"/>
            <a:endCxn id="273" idx="0"/>
          </p:cNvCxnSpPr>
          <p:nvPr/>
        </p:nvCxnSpPr>
        <p:spPr>
          <a:xfrm>
            <a:off x="4572000" y="607450"/>
            <a:ext cx="0" cy="4056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Provider</a:t>
            </a:r>
            <a:endParaRPr/>
          </a:p>
        </p:txBody>
      </p:sp>
      <p:sp>
        <p:nvSpPr>
          <p:cNvPr id="370" name="Shape 370"/>
          <p:cNvSpPr txBox="1"/>
          <p:nvPr/>
        </p:nvSpPr>
        <p:spPr>
          <a:xfrm>
            <a:off x="2304150" y="447800"/>
            <a:ext cx="4535700" cy="3800100"/>
          </a:xfrm>
          <a:prstGeom prst="rect">
            <a:avLst/>
          </a:prstGeom>
          <a:noFill/>
          <a:ln>
            <a:noFill/>
          </a:ln>
        </p:spPr>
        <p:txBody>
          <a:bodyPr anchorCtr="0" anchor="t" bIns="91425" lIns="91425" spcFirstLastPara="1" rIns="91425" wrap="square" tIns="91425">
            <a:noAutofit/>
          </a:bodyPr>
          <a:lstStyle/>
          <a:p>
            <a:pPr indent="0" lvl="0" marL="38100" marR="38100" rtl="0">
              <a:lnSpc>
                <a:spcPct val="100000"/>
              </a:lnSpc>
              <a:spcBef>
                <a:spcPts val="0"/>
              </a:spcBef>
              <a:spcAft>
                <a:spcPts val="0"/>
              </a:spcAft>
              <a:buNone/>
            </a:pPr>
            <a:r>
              <a:rPr lang="en-GB">
                <a:solidFill>
                  <a:srgbClr val="859900"/>
                </a:solidFill>
                <a:latin typeface="Roboto Mono"/>
                <a:ea typeface="Roboto Mono"/>
                <a:cs typeface="Roboto Mono"/>
                <a:sym typeface="Roboto Mono"/>
              </a:rPr>
              <a:t>import</a:t>
            </a:r>
            <a:r>
              <a:rPr lang="en-GB">
                <a:solidFill>
                  <a:srgbClr val="586E75"/>
                </a:solidFill>
                <a:latin typeface="Roboto Mono"/>
                <a:ea typeface="Roboto Mono"/>
                <a:cs typeface="Roboto Mono"/>
                <a:sym typeface="Roboto Mono"/>
              </a:rPr>
              <a:t> React from </a:t>
            </a:r>
            <a:r>
              <a:rPr lang="en-GB">
                <a:solidFill>
                  <a:srgbClr val="C60000"/>
                </a:solidFill>
                <a:latin typeface="Roboto Mono"/>
                <a:ea typeface="Roboto Mono"/>
                <a:cs typeface="Roboto Mono"/>
                <a:sym typeface="Roboto Mono"/>
              </a:rPr>
              <a:t>'</a:t>
            </a:r>
            <a:r>
              <a:rPr lang="en-GB">
                <a:solidFill>
                  <a:srgbClr val="269186"/>
                </a:solidFill>
                <a:latin typeface="Roboto Mono"/>
                <a:ea typeface="Roboto Mono"/>
                <a:cs typeface="Roboto Mono"/>
                <a:sym typeface="Roboto Mono"/>
              </a:rPr>
              <a:t>react</a:t>
            </a:r>
            <a:r>
              <a:rPr lang="en-GB">
                <a:solidFill>
                  <a:srgbClr val="C60000"/>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a:t>
            </a:r>
            <a:endParaRPr>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a:solidFill>
                  <a:srgbClr val="859900"/>
                </a:solidFill>
                <a:latin typeface="Roboto Mono"/>
                <a:ea typeface="Roboto Mono"/>
                <a:cs typeface="Roboto Mono"/>
                <a:sym typeface="Roboto Mono"/>
              </a:rPr>
              <a:t>import</a:t>
            </a:r>
            <a:r>
              <a:rPr lang="en-GB">
                <a:solidFill>
                  <a:srgbClr val="586E75"/>
                </a:solidFill>
                <a:latin typeface="Roboto Mono"/>
                <a:ea typeface="Roboto Mono"/>
                <a:cs typeface="Roboto Mono"/>
                <a:sym typeface="Roboto Mono"/>
              </a:rPr>
              <a:t> </a:t>
            </a:r>
            <a:r>
              <a:rPr lang="en-GB">
                <a:solidFill>
                  <a:srgbClr val="268BD2"/>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 render </a:t>
            </a:r>
            <a:r>
              <a:rPr lang="en-GB">
                <a:solidFill>
                  <a:srgbClr val="268BD2"/>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 from </a:t>
            </a:r>
            <a:r>
              <a:rPr lang="en-GB">
                <a:solidFill>
                  <a:srgbClr val="C60000"/>
                </a:solidFill>
                <a:latin typeface="Roboto Mono"/>
                <a:ea typeface="Roboto Mono"/>
                <a:cs typeface="Roboto Mono"/>
                <a:sym typeface="Roboto Mono"/>
              </a:rPr>
              <a:t>'</a:t>
            </a:r>
            <a:r>
              <a:rPr lang="en-GB">
                <a:solidFill>
                  <a:srgbClr val="269186"/>
                </a:solidFill>
                <a:latin typeface="Roboto Mono"/>
                <a:ea typeface="Roboto Mono"/>
                <a:cs typeface="Roboto Mono"/>
                <a:sym typeface="Roboto Mono"/>
              </a:rPr>
              <a:t>react-dom</a:t>
            </a:r>
            <a:r>
              <a:rPr lang="en-GB">
                <a:solidFill>
                  <a:srgbClr val="C60000"/>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a:t>
            </a:r>
            <a:endParaRPr>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a:solidFill>
                  <a:srgbClr val="859900"/>
                </a:solidFill>
                <a:latin typeface="Roboto Mono"/>
                <a:ea typeface="Roboto Mono"/>
                <a:cs typeface="Roboto Mono"/>
                <a:sym typeface="Roboto Mono"/>
              </a:rPr>
              <a:t>import</a:t>
            </a:r>
            <a:r>
              <a:rPr lang="en-GB">
                <a:solidFill>
                  <a:srgbClr val="586E75"/>
                </a:solidFill>
                <a:latin typeface="Roboto Mono"/>
                <a:ea typeface="Roboto Mono"/>
                <a:cs typeface="Roboto Mono"/>
                <a:sym typeface="Roboto Mono"/>
              </a:rPr>
              <a:t> </a:t>
            </a:r>
            <a:r>
              <a:rPr lang="en-GB">
                <a:solidFill>
                  <a:srgbClr val="268BD2"/>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 Provider </a:t>
            </a:r>
            <a:r>
              <a:rPr lang="en-GB">
                <a:solidFill>
                  <a:srgbClr val="268BD2"/>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 from </a:t>
            </a:r>
            <a:r>
              <a:rPr lang="en-GB">
                <a:solidFill>
                  <a:srgbClr val="C60000"/>
                </a:solidFill>
                <a:latin typeface="Roboto Mono"/>
                <a:ea typeface="Roboto Mono"/>
                <a:cs typeface="Roboto Mono"/>
                <a:sym typeface="Roboto Mono"/>
              </a:rPr>
              <a:t>'</a:t>
            </a:r>
            <a:r>
              <a:rPr lang="en-GB">
                <a:solidFill>
                  <a:srgbClr val="269186"/>
                </a:solidFill>
                <a:latin typeface="Roboto Mono"/>
                <a:ea typeface="Roboto Mono"/>
                <a:cs typeface="Roboto Mono"/>
                <a:sym typeface="Roboto Mono"/>
              </a:rPr>
              <a:t>react-redux</a:t>
            </a:r>
            <a:r>
              <a:rPr lang="en-GB">
                <a:solidFill>
                  <a:srgbClr val="C60000"/>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a:t>
            </a:r>
            <a:endParaRPr>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a:solidFill>
                  <a:srgbClr val="859900"/>
                </a:solidFill>
                <a:latin typeface="Roboto Mono"/>
                <a:ea typeface="Roboto Mono"/>
                <a:cs typeface="Roboto Mono"/>
                <a:sym typeface="Roboto Mono"/>
              </a:rPr>
              <a:t>import</a:t>
            </a:r>
            <a:r>
              <a:rPr lang="en-GB">
                <a:solidFill>
                  <a:srgbClr val="586E75"/>
                </a:solidFill>
                <a:latin typeface="Roboto Mono"/>
                <a:ea typeface="Roboto Mono"/>
                <a:cs typeface="Roboto Mono"/>
                <a:sym typeface="Roboto Mono"/>
              </a:rPr>
              <a:t> </a:t>
            </a:r>
            <a:r>
              <a:rPr lang="en-GB">
                <a:solidFill>
                  <a:srgbClr val="268BD2"/>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 createStore </a:t>
            </a:r>
            <a:r>
              <a:rPr lang="en-GB">
                <a:solidFill>
                  <a:srgbClr val="268BD2"/>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 from </a:t>
            </a:r>
            <a:r>
              <a:rPr lang="en-GB">
                <a:solidFill>
                  <a:srgbClr val="C60000"/>
                </a:solidFill>
                <a:latin typeface="Roboto Mono"/>
                <a:ea typeface="Roboto Mono"/>
                <a:cs typeface="Roboto Mono"/>
                <a:sym typeface="Roboto Mono"/>
              </a:rPr>
              <a:t>'</a:t>
            </a:r>
            <a:r>
              <a:rPr lang="en-GB">
                <a:solidFill>
                  <a:srgbClr val="269186"/>
                </a:solidFill>
                <a:latin typeface="Roboto Mono"/>
                <a:ea typeface="Roboto Mono"/>
                <a:cs typeface="Roboto Mono"/>
                <a:sym typeface="Roboto Mono"/>
              </a:rPr>
              <a:t>redux</a:t>
            </a:r>
            <a:r>
              <a:rPr lang="en-GB">
                <a:solidFill>
                  <a:srgbClr val="C60000"/>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a:t>
            </a:r>
            <a:endParaRPr>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a:solidFill>
                  <a:srgbClr val="859900"/>
                </a:solidFill>
                <a:latin typeface="Roboto Mono"/>
                <a:ea typeface="Roboto Mono"/>
                <a:cs typeface="Roboto Mono"/>
                <a:sym typeface="Roboto Mono"/>
              </a:rPr>
              <a:t>import</a:t>
            </a:r>
            <a:r>
              <a:rPr lang="en-GB">
                <a:solidFill>
                  <a:srgbClr val="586E75"/>
                </a:solidFill>
                <a:latin typeface="Roboto Mono"/>
                <a:ea typeface="Roboto Mono"/>
                <a:cs typeface="Roboto Mono"/>
                <a:sym typeface="Roboto Mono"/>
              </a:rPr>
              <a:t> reducer from </a:t>
            </a:r>
            <a:r>
              <a:rPr lang="en-GB">
                <a:solidFill>
                  <a:srgbClr val="C60000"/>
                </a:solidFill>
                <a:latin typeface="Roboto Mono"/>
                <a:ea typeface="Roboto Mono"/>
                <a:cs typeface="Roboto Mono"/>
                <a:sym typeface="Roboto Mono"/>
              </a:rPr>
              <a:t>'</a:t>
            </a:r>
            <a:r>
              <a:rPr lang="en-GB">
                <a:solidFill>
                  <a:srgbClr val="269186"/>
                </a:solidFill>
                <a:latin typeface="Roboto Mono"/>
                <a:ea typeface="Roboto Mono"/>
                <a:cs typeface="Roboto Mono"/>
                <a:sym typeface="Roboto Mono"/>
              </a:rPr>
              <a:t>./reducer</a:t>
            </a:r>
            <a:r>
              <a:rPr lang="en-GB">
                <a:solidFill>
                  <a:srgbClr val="C60000"/>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a:t>
            </a:r>
            <a:endParaRPr>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a:solidFill>
                  <a:srgbClr val="859900"/>
                </a:solidFill>
                <a:latin typeface="Roboto Mono"/>
                <a:ea typeface="Roboto Mono"/>
                <a:cs typeface="Roboto Mono"/>
                <a:sym typeface="Roboto Mono"/>
              </a:rPr>
              <a:t>import</a:t>
            </a:r>
            <a:r>
              <a:rPr lang="en-GB">
                <a:solidFill>
                  <a:srgbClr val="586E75"/>
                </a:solidFill>
                <a:latin typeface="Roboto Mono"/>
                <a:ea typeface="Roboto Mono"/>
                <a:cs typeface="Roboto Mono"/>
                <a:sym typeface="Roboto Mono"/>
              </a:rPr>
              <a:t> App from </a:t>
            </a:r>
            <a:r>
              <a:rPr lang="en-GB">
                <a:solidFill>
                  <a:srgbClr val="C60000"/>
                </a:solidFill>
                <a:latin typeface="Roboto Mono"/>
                <a:ea typeface="Roboto Mono"/>
                <a:cs typeface="Roboto Mono"/>
                <a:sym typeface="Roboto Mono"/>
              </a:rPr>
              <a:t>'</a:t>
            </a:r>
            <a:r>
              <a:rPr lang="en-GB">
                <a:solidFill>
                  <a:srgbClr val="269186"/>
                </a:solidFill>
                <a:latin typeface="Roboto Mono"/>
                <a:ea typeface="Roboto Mono"/>
                <a:cs typeface="Roboto Mono"/>
                <a:sym typeface="Roboto Mono"/>
              </a:rPr>
              <a:t>./components/App</a:t>
            </a:r>
            <a:r>
              <a:rPr lang="en-GB">
                <a:solidFill>
                  <a:srgbClr val="C60000"/>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a:t>
            </a:r>
            <a:endParaRPr>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t/>
            </a:r>
            <a:endParaRPr>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b="1" lang="en-GB">
                <a:solidFill>
                  <a:srgbClr val="073642"/>
                </a:solidFill>
                <a:latin typeface="Roboto Mono"/>
                <a:ea typeface="Roboto Mono"/>
                <a:cs typeface="Roboto Mono"/>
                <a:sym typeface="Roboto Mono"/>
              </a:rPr>
              <a:t>const</a:t>
            </a:r>
            <a:r>
              <a:rPr lang="en-GB">
                <a:solidFill>
                  <a:srgbClr val="586E75"/>
                </a:solidFill>
                <a:latin typeface="Roboto Mono"/>
                <a:ea typeface="Roboto Mono"/>
                <a:cs typeface="Roboto Mono"/>
                <a:sym typeface="Roboto Mono"/>
              </a:rPr>
              <a:t> store </a:t>
            </a:r>
            <a:r>
              <a:rPr lang="en-GB">
                <a:solidFill>
                  <a:srgbClr val="859900"/>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 createStore</a:t>
            </a:r>
            <a:r>
              <a:rPr lang="en-GB">
                <a:solidFill>
                  <a:srgbClr val="93A1A1"/>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reducer</a:t>
            </a:r>
            <a:r>
              <a:rPr lang="en-GB">
                <a:solidFill>
                  <a:srgbClr val="93A1A1"/>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a:t>
            </a:r>
            <a:endParaRPr>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t/>
            </a:r>
            <a:endParaRPr>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a:solidFill>
                  <a:srgbClr val="586E75"/>
                </a:solidFill>
                <a:latin typeface="Roboto Mono"/>
                <a:ea typeface="Roboto Mono"/>
                <a:cs typeface="Roboto Mono"/>
                <a:sym typeface="Roboto Mono"/>
              </a:rPr>
              <a:t>render</a:t>
            </a:r>
            <a:r>
              <a:rPr lang="en-GB">
                <a:solidFill>
                  <a:srgbClr val="93A1A1"/>
                </a:solidFill>
                <a:latin typeface="Roboto Mono"/>
                <a:ea typeface="Roboto Mono"/>
                <a:cs typeface="Roboto Mono"/>
                <a:sym typeface="Roboto Mono"/>
              </a:rPr>
              <a:t>(</a:t>
            </a:r>
            <a:endParaRPr>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a:solidFill>
                  <a:srgbClr val="586E75"/>
                </a:solidFill>
                <a:latin typeface="Roboto Mono"/>
                <a:ea typeface="Roboto Mono"/>
                <a:cs typeface="Roboto Mono"/>
                <a:sym typeface="Roboto Mono"/>
              </a:rPr>
              <a:t>  </a:t>
            </a:r>
            <a:r>
              <a:rPr lang="en-GB">
                <a:solidFill>
                  <a:srgbClr val="859900"/>
                </a:solidFill>
                <a:latin typeface="Roboto Mono"/>
                <a:ea typeface="Roboto Mono"/>
                <a:cs typeface="Roboto Mono"/>
                <a:sym typeface="Roboto Mono"/>
              </a:rPr>
              <a:t>&lt;</a:t>
            </a:r>
            <a:r>
              <a:rPr lang="en-GB">
                <a:solidFill>
                  <a:srgbClr val="586E75"/>
                </a:solidFill>
                <a:latin typeface="Roboto Mono"/>
                <a:ea typeface="Roboto Mono"/>
                <a:cs typeface="Roboto Mono"/>
                <a:sym typeface="Roboto Mono"/>
              </a:rPr>
              <a:t>Provider store</a:t>
            </a:r>
            <a:r>
              <a:rPr lang="en-GB">
                <a:solidFill>
                  <a:srgbClr val="859900"/>
                </a:solidFill>
                <a:latin typeface="Roboto Mono"/>
                <a:ea typeface="Roboto Mono"/>
                <a:cs typeface="Roboto Mono"/>
                <a:sym typeface="Roboto Mono"/>
              </a:rPr>
              <a:t>=</a:t>
            </a:r>
            <a:r>
              <a:rPr lang="en-GB">
                <a:solidFill>
                  <a:srgbClr val="268BD2"/>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store</a:t>
            </a:r>
            <a:r>
              <a:rPr lang="en-GB">
                <a:solidFill>
                  <a:srgbClr val="268BD2"/>
                </a:solidFill>
                <a:latin typeface="Roboto Mono"/>
                <a:ea typeface="Roboto Mono"/>
                <a:cs typeface="Roboto Mono"/>
                <a:sym typeface="Roboto Mono"/>
              </a:rPr>
              <a:t>}</a:t>
            </a:r>
            <a:r>
              <a:rPr lang="en-GB">
                <a:solidFill>
                  <a:srgbClr val="859900"/>
                </a:solidFill>
                <a:latin typeface="Roboto Mono"/>
                <a:ea typeface="Roboto Mono"/>
                <a:cs typeface="Roboto Mono"/>
                <a:sym typeface="Roboto Mono"/>
              </a:rPr>
              <a:t>&gt;</a:t>
            </a:r>
            <a:endParaRPr>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a:solidFill>
                  <a:srgbClr val="586E75"/>
                </a:solidFill>
                <a:latin typeface="Roboto Mono"/>
                <a:ea typeface="Roboto Mono"/>
                <a:cs typeface="Roboto Mono"/>
                <a:sym typeface="Roboto Mono"/>
              </a:rPr>
              <a:t>    </a:t>
            </a:r>
            <a:r>
              <a:rPr lang="en-GB">
                <a:solidFill>
                  <a:srgbClr val="859900"/>
                </a:solidFill>
                <a:latin typeface="Roboto Mono"/>
                <a:ea typeface="Roboto Mono"/>
                <a:cs typeface="Roboto Mono"/>
                <a:sym typeface="Roboto Mono"/>
              </a:rPr>
              <a:t>&lt;</a:t>
            </a:r>
            <a:r>
              <a:rPr lang="en-GB">
                <a:solidFill>
                  <a:srgbClr val="586E75"/>
                </a:solidFill>
                <a:latin typeface="Roboto Mono"/>
                <a:ea typeface="Roboto Mono"/>
                <a:cs typeface="Roboto Mono"/>
                <a:sym typeface="Roboto Mono"/>
              </a:rPr>
              <a:t>App /</a:t>
            </a:r>
            <a:r>
              <a:rPr lang="en-GB">
                <a:solidFill>
                  <a:srgbClr val="859900"/>
                </a:solidFill>
                <a:latin typeface="Roboto Mono"/>
                <a:ea typeface="Roboto Mono"/>
                <a:cs typeface="Roboto Mono"/>
                <a:sym typeface="Roboto Mono"/>
              </a:rPr>
              <a:t>&gt;</a:t>
            </a:r>
            <a:endParaRPr>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a:solidFill>
                  <a:srgbClr val="586E75"/>
                </a:solidFill>
                <a:latin typeface="Roboto Mono"/>
                <a:ea typeface="Roboto Mono"/>
                <a:cs typeface="Roboto Mono"/>
                <a:sym typeface="Roboto Mono"/>
              </a:rPr>
              <a:t>  </a:t>
            </a:r>
            <a:r>
              <a:rPr lang="en-GB">
                <a:solidFill>
                  <a:srgbClr val="859900"/>
                </a:solidFill>
                <a:latin typeface="Roboto Mono"/>
                <a:ea typeface="Roboto Mono"/>
                <a:cs typeface="Roboto Mono"/>
                <a:sym typeface="Roboto Mono"/>
              </a:rPr>
              <a:t>&lt;</a:t>
            </a:r>
            <a:r>
              <a:rPr lang="en-GB">
                <a:solidFill>
                  <a:srgbClr val="586E75"/>
                </a:solidFill>
                <a:latin typeface="Roboto Mono"/>
                <a:ea typeface="Roboto Mono"/>
                <a:cs typeface="Roboto Mono"/>
                <a:sym typeface="Roboto Mono"/>
              </a:rPr>
              <a:t>/Provider</a:t>
            </a:r>
            <a:r>
              <a:rPr lang="en-GB">
                <a:solidFill>
                  <a:srgbClr val="859900"/>
                </a:solidFill>
                <a:latin typeface="Roboto Mono"/>
                <a:ea typeface="Roboto Mono"/>
                <a:cs typeface="Roboto Mono"/>
                <a:sym typeface="Roboto Mono"/>
              </a:rPr>
              <a:t>&gt;</a:t>
            </a:r>
            <a:r>
              <a:rPr lang="en-GB">
                <a:solidFill>
                  <a:srgbClr val="586E75"/>
                </a:solidFill>
                <a:latin typeface="Roboto Mono"/>
                <a:ea typeface="Roboto Mono"/>
                <a:cs typeface="Roboto Mono"/>
                <a:sym typeface="Roboto Mono"/>
              </a:rPr>
              <a:t>,</a:t>
            </a:r>
            <a:endParaRPr>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a:solidFill>
                  <a:srgbClr val="586E75"/>
                </a:solidFill>
                <a:latin typeface="Roboto Mono"/>
                <a:ea typeface="Roboto Mono"/>
                <a:cs typeface="Roboto Mono"/>
                <a:sym typeface="Roboto Mono"/>
              </a:rPr>
              <a:t>  </a:t>
            </a:r>
            <a:r>
              <a:rPr lang="en-GB">
                <a:solidFill>
                  <a:srgbClr val="859900"/>
                </a:solidFill>
                <a:latin typeface="Roboto Mono"/>
                <a:ea typeface="Roboto Mono"/>
                <a:cs typeface="Roboto Mono"/>
                <a:sym typeface="Roboto Mono"/>
              </a:rPr>
              <a:t>document</a:t>
            </a:r>
            <a:r>
              <a:rPr lang="en-GB">
                <a:solidFill>
                  <a:srgbClr val="586E75"/>
                </a:solidFill>
                <a:latin typeface="Roboto Mono"/>
                <a:ea typeface="Roboto Mono"/>
                <a:cs typeface="Roboto Mono"/>
                <a:sym typeface="Roboto Mono"/>
              </a:rPr>
              <a:t>.</a:t>
            </a:r>
            <a:r>
              <a:rPr lang="en-GB">
                <a:solidFill>
                  <a:srgbClr val="A57800"/>
                </a:solidFill>
                <a:latin typeface="Roboto Mono"/>
                <a:ea typeface="Roboto Mono"/>
                <a:cs typeface="Roboto Mono"/>
                <a:sym typeface="Roboto Mono"/>
              </a:rPr>
              <a:t>getElementById</a:t>
            </a:r>
            <a:r>
              <a:rPr lang="en-GB">
                <a:solidFill>
                  <a:srgbClr val="93A1A1"/>
                </a:solidFill>
                <a:latin typeface="Roboto Mono"/>
                <a:ea typeface="Roboto Mono"/>
                <a:cs typeface="Roboto Mono"/>
                <a:sym typeface="Roboto Mono"/>
              </a:rPr>
              <a:t>(</a:t>
            </a:r>
            <a:r>
              <a:rPr lang="en-GB">
                <a:solidFill>
                  <a:srgbClr val="C60000"/>
                </a:solidFill>
                <a:latin typeface="Roboto Mono"/>
                <a:ea typeface="Roboto Mono"/>
                <a:cs typeface="Roboto Mono"/>
                <a:sym typeface="Roboto Mono"/>
              </a:rPr>
              <a:t>'</a:t>
            </a:r>
            <a:r>
              <a:rPr lang="en-GB">
                <a:solidFill>
                  <a:srgbClr val="269186"/>
                </a:solidFill>
                <a:latin typeface="Roboto Mono"/>
                <a:ea typeface="Roboto Mono"/>
                <a:cs typeface="Roboto Mono"/>
                <a:sym typeface="Roboto Mono"/>
              </a:rPr>
              <a:t>root</a:t>
            </a:r>
            <a:r>
              <a:rPr lang="en-GB">
                <a:solidFill>
                  <a:srgbClr val="C60000"/>
                </a:solidFill>
                <a:latin typeface="Roboto Mono"/>
                <a:ea typeface="Roboto Mono"/>
                <a:cs typeface="Roboto Mono"/>
                <a:sym typeface="Roboto Mono"/>
              </a:rPr>
              <a:t>'</a:t>
            </a:r>
            <a:r>
              <a:rPr lang="en-GB">
                <a:solidFill>
                  <a:srgbClr val="93A1A1"/>
                </a:solidFill>
                <a:latin typeface="Roboto Mono"/>
                <a:ea typeface="Roboto Mono"/>
                <a:cs typeface="Roboto Mono"/>
                <a:sym typeface="Roboto Mono"/>
              </a:rPr>
              <a:t>)</a:t>
            </a:r>
            <a:endParaRPr>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a:solidFill>
                  <a:srgbClr val="93A1A1"/>
                </a:solidFill>
                <a:latin typeface="Roboto Mono"/>
                <a:ea typeface="Roboto Mono"/>
                <a:cs typeface="Roboto Mono"/>
                <a:sym typeface="Roboto Mono"/>
              </a:rPr>
              <a:t>)</a:t>
            </a:r>
            <a:r>
              <a:rPr lang="en-GB">
                <a:solidFill>
                  <a:srgbClr val="586E75"/>
                </a:solidFill>
                <a:latin typeface="Roboto Mono"/>
                <a:ea typeface="Roboto Mono"/>
                <a:cs typeface="Roboto Mono"/>
                <a:sym typeface="Roboto Mono"/>
              </a:rPr>
              <a:t>;</a:t>
            </a:r>
            <a:endParaRPr>
              <a:solidFill>
                <a:srgbClr val="586E75"/>
              </a:solidFill>
              <a:latin typeface="Roboto Mono"/>
              <a:ea typeface="Roboto Mono"/>
              <a:cs typeface="Roboto Mono"/>
              <a:sym typeface="Roboto Mono"/>
            </a:endParaRPr>
          </a:p>
          <a:p>
            <a:pPr indent="0" lvl="0" marL="0">
              <a:lnSpc>
                <a:spcPct val="100000"/>
              </a:lnSpc>
              <a:spcBef>
                <a:spcPts val="0"/>
              </a:spcBef>
              <a:spcAft>
                <a:spcPts val="0"/>
              </a:spcAft>
              <a:buNone/>
            </a:pPr>
            <a:r>
              <a:t/>
            </a:r>
            <a:endParaRPr>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animEffect filter="fade" transition="in">
                                      <p:cBhvr>
                                        <p:cTn dur="1000"/>
                                        <p:tgtEl>
                                          <p:spTgt spid="3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1" st="1"/>
                                            </p:txEl>
                                          </p:spTgt>
                                        </p:tgtEl>
                                        <p:attrNameLst>
                                          <p:attrName>style.visibility</p:attrName>
                                        </p:attrNameLst>
                                      </p:cBhvr>
                                      <p:to>
                                        <p:strVal val="visible"/>
                                      </p:to>
                                    </p:set>
                                    <p:animEffect filter="fade" transition="in">
                                      <p:cBhvr>
                                        <p:cTn dur="1000"/>
                                        <p:tgtEl>
                                          <p:spTgt spid="3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2" st="2"/>
                                            </p:txEl>
                                          </p:spTgt>
                                        </p:tgtEl>
                                        <p:attrNameLst>
                                          <p:attrName>style.visibility</p:attrName>
                                        </p:attrNameLst>
                                      </p:cBhvr>
                                      <p:to>
                                        <p:strVal val="visible"/>
                                      </p:to>
                                    </p:set>
                                    <p:animEffect filter="fade" transition="in">
                                      <p:cBhvr>
                                        <p:cTn dur="1000"/>
                                        <p:tgtEl>
                                          <p:spTgt spid="3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3" st="3"/>
                                            </p:txEl>
                                          </p:spTgt>
                                        </p:tgtEl>
                                        <p:attrNameLst>
                                          <p:attrName>style.visibility</p:attrName>
                                        </p:attrNameLst>
                                      </p:cBhvr>
                                      <p:to>
                                        <p:strVal val="visible"/>
                                      </p:to>
                                    </p:set>
                                    <p:animEffect filter="fade" transition="in">
                                      <p:cBhvr>
                                        <p:cTn dur="1000"/>
                                        <p:tgtEl>
                                          <p:spTgt spid="3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4" st="4"/>
                                            </p:txEl>
                                          </p:spTgt>
                                        </p:tgtEl>
                                        <p:attrNameLst>
                                          <p:attrName>style.visibility</p:attrName>
                                        </p:attrNameLst>
                                      </p:cBhvr>
                                      <p:to>
                                        <p:strVal val="visible"/>
                                      </p:to>
                                    </p:set>
                                    <p:animEffect filter="fade" transition="in">
                                      <p:cBhvr>
                                        <p:cTn dur="1000"/>
                                        <p:tgtEl>
                                          <p:spTgt spid="3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5" st="5"/>
                                            </p:txEl>
                                          </p:spTgt>
                                        </p:tgtEl>
                                        <p:attrNameLst>
                                          <p:attrName>style.visibility</p:attrName>
                                        </p:attrNameLst>
                                      </p:cBhvr>
                                      <p:to>
                                        <p:strVal val="visible"/>
                                      </p:to>
                                    </p:set>
                                    <p:animEffect filter="fade" transition="in">
                                      <p:cBhvr>
                                        <p:cTn dur="1000"/>
                                        <p:tgtEl>
                                          <p:spTgt spid="3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6" st="6"/>
                                            </p:txEl>
                                          </p:spTgt>
                                        </p:tgtEl>
                                        <p:attrNameLst>
                                          <p:attrName>style.visibility</p:attrName>
                                        </p:attrNameLst>
                                      </p:cBhvr>
                                      <p:to>
                                        <p:strVal val="visible"/>
                                      </p:to>
                                    </p:set>
                                    <p:animEffect filter="fade" transition="in">
                                      <p:cBhvr>
                                        <p:cTn dur="1000"/>
                                        <p:tgtEl>
                                          <p:spTgt spid="3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7" st="7"/>
                                            </p:txEl>
                                          </p:spTgt>
                                        </p:tgtEl>
                                        <p:attrNameLst>
                                          <p:attrName>style.visibility</p:attrName>
                                        </p:attrNameLst>
                                      </p:cBhvr>
                                      <p:to>
                                        <p:strVal val="visible"/>
                                      </p:to>
                                    </p:set>
                                    <p:animEffect filter="fade" transition="in">
                                      <p:cBhvr>
                                        <p:cTn dur="1000"/>
                                        <p:tgtEl>
                                          <p:spTgt spid="3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8" st="8"/>
                                            </p:txEl>
                                          </p:spTgt>
                                        </p:tgtEl>
                                        <p:attrNameLst>
                                          <p:attrName>style.visibility</p:attrName>
                                        </p:attrNameLst>
                                      </p:cBhvr>
                                      <p:to>
                                        <p:strVal val="visible"/>
                                      </p:to>
                                    </p:set>
                                    <p:animEffect filter="fade" transition="in">
                                      <p:cBhvr>
                                        <p:cTn dur="1000"/>
                                        <p:tgtEl>
                                          <p:spTgt spid="37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9" st="9"/>
                                            </p:txEl>
                                          </p:spTgt>
                                        </p:tgtEl>
                                        <p:attrNameLst>
                                          <p:attrName>style.visibility</p:attrName>
                                        </p:attrNameLst>
                                      </p:cBhvr>
                                      <p:to>
                                        <p:strVal val="visible"/>
                                      </p:to>
                                    </p:set>
                                    <p:animEffect filter="fade" transition="in">
                                      <p:cBhvr>
                                        <p:cTn dur="1000"/>
                                        <p:tgtEl>
                                          <p:spTgt spid="37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10" st="10"/>
                                            </p:txEl>
                                          </p:spTgt>
                                        </p:tgtEl>
                                        <p:attrNameLst>
                                          <p:attrName>style.visibility</p:attrName>
                                        </p:attrNameLst>
                                      </p:cBhvr>
                                      <p:to>
                                        <p:strVal val="visible"/>
                                      </p:to>
                                    </p:set>
                                    <p:animEffect filter="fade" transition="in">
                                      <p:cBhvr>
                                        <p:cTn dur="1000"/>
                                        <p:tgtEl>
                                          <p:spTgt spid="37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11" st="11"/>
                                            </p:txEl>
                                          </p:spTgt>
                                        </p:tgtEl>
                                        <p:attrNameLst>
                                          <p:attrName>style.visibility</p:attrName>
                                        </p:attrNameLst>
                                      </p:cBhvr>
                                      <p:to>
                                        <p:strVal val="visible"/>
                                      </p:to>
                                    </p:set>
                                    <p:animEffect filter="fade" transition="in">
                                      <p:cBhvr>
                                        <p:cTn dur="1000"/>
                                        <p:tgtEl>
                                          <p:spTgt spid="37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12" st="12"/>
                                            </p:txEl>
                                          </p:spTgt>
                                        </p:tgtEl>
                                        <p:attrNameLst>
                                          <p:attrName>style.visibility</p:attrName>
                                        </p:attrNameLst>
                                      </p:cBhvr>
                                      <p:to>
                                        <p:strVal val="visible"/>
                                      </p:to>
                                    </p:set>
                                    <p:animEffect filter="fade" transition="in">
                                      <p:cBhvr>
                                        <p:cTn dur="1000"/>
                                        <p:tgtEl>
                                          <p:spTgt spid="37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13" st="13"/>
                                            </p:txEl>
                                          </p:spTgt>
                                        </p:tgtEl>
                                        <p:attrNameLst>
                                          <p:attrName>style.visibility</p:attrName>
                                        </p:attrNameLst>
                                      </p:cBhvr>
                                      <p:to>
                                        <p:strVal val="visible"/>
                                      </p:to>
                                    </p:set>
                                    <p:animEffect filter="fade" transition="in">
                                      <p:cBhvr>
                                        <p:cTn dur="1000"/>
                                        <p:tgtEl>
                                          <p:spTgt spid="37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14" st="14"/>
                                            </p:txEl>
                                          </p:spTgt>
                                        </p:tgtEl>
                                        <p:attrNameLst>
                                          <p:attrName>style.visibility</p:attrName>
                                        </p:attrNameLst>
                                      </p:cBhvr>
                                      <p:to>
                                        <p:strVal val="visible"/>
                                      </p:to>
                                    </p:set>
                                    <p:animEffect filter="fade" transition="in">
                                      <p:cBhvr>
                                        <p:cTn dur="1000"/>
                                        <p:tgtEl>
                                          <p:spTgt spid="370">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15" st="15"/>
                                            </p:txEl>
                                          </p:spTgt>
                                        </p:tgtEl>
                                        <p:attrNameLst>
                                          <p:attrName>style.visibility</p:attrName>
                                        </p:attrNameLst>
                                      </p:cBhvr>
                                      <p:to>
                                        <p:strVal val="visible"/>
                                      </p:to>
                                    </p:set>
                                    <p:animEffect filter="fade" transition="in">
                                      <p:cBhvr>
                                        <p:cTn dur="1000"/>
                                        <p:tgtEl>
                                          <p:spTgt spid="370">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Container</a:t>
            </a:r>
            <a:endParaRPr/>
          </a:p>
        </p:txBody>
      </p:sp>
      <p:sp>
        <p:nvSpPr>
          <p:cNvPr id="376" name="Shape 376"/>
          <p:cNvSpPr txBox="1"/>
          <p:nvPr/>
        </p:nvSpPr>
        <p:spPr>
          <a:xfrm>
            <a:off x="2630850" y="0"/>
            <a:ext cx="3882300" cy="4649700"/>
          </a:xfrm>
          <a:prstGeom prst="rect">
            <a:avLst/>
          </a:prstGeom>
          <a:noFill/>
          <a:ln>
            <a:noFill/>
          </a:ln>
        </p:spPr>
        <p:txBody>
          <a:bodyPr anchorCtr="0" anchor="t" bIns="91425" lIns="91425" spcFirstLastPara="1" rIns="91425" wrap="square" tIns="91425">
            <a:noAutofit/>
          </a:bodyPr>
          <a:lstStyle/>
          <a:p>
            <a:pPr indent="0" lvl="0" marL="38100" marR="38100" rtl="0">
              <a:lnSpc>
                <a:spcPct val="100000"/>
              </a:lnSpc>
              <a:spcBef>
                <a:spcPts val="0"/>
              </a:spcBef>
              <a:spcAft>
                <a:spcPts val="0"/>
              </a:spcAft>
              <a:buNone/>
            </a:pPr>
            <a:r>
              <a:rPr lang="en-GB" sz="700">
                <a:solidFill>
                  <a:srgbClr val="BD3800"/>
                </a:solidFill>
                <a:latin typeface="Roboto Mono"/>
                <a:ea typeface="Roboto Mono"/>
                <a:cs typeface="Roboto Mono"/>
                <a:sym typeface="Roboto Mono"/>
              </a:rPr>
              <a:t>import</a:t>
            </a:r>
            <a:r>
              <a:rPr lang="en-GB" sz="700">
                <a:solidFill>
                  <a:srgbClr val="586E75"/>
                </a:solidFill>
                <a:latin typeface="Roboto Mono"/>
                <a:ea typeface="Roboto Mono"/>
                <a:cs typeface="Roboto Mono"/>
                <a:sym typeface="Roboto Mono"/>
              </a:rPr>
              <a:t> React from </a:t>
            </a:r>
            <a:r>
              <a:rPr lang="en-GB" sz="700">
                <a:solidFill>
                  <a:srgbClr val="C60000"/>
                </a:solidFill>
                <a:latin typeface="Roboto Mono"/>
                <a:ea typeface="Roboto Mono"/>
                <a:cs typeface="Roboto Mono"/>
                <a:sym typeface="Roboto Mono"/>
              </a:rPr>
              <a:t>'</a:t>
            </a:r>
            <a:r>
              <a:rPr lang="en-GB" sz="700">
                <a:solidFill>
                  <a:srgbClr val="269186"/>
                </a:solidFill>
                <a:latin typeface="Roboto Mono"/>
                <a:ea typeface="Roboto Mono"/>
                <a:cs typeface="Roboto Mono"/>
                <a:sym typeface="Roboto Mono"/>
              </a:rPr>
              <a:t>react</a:t>
            </a:r>
            <a:r>
              <a:rPr lang="en-GB" sz="700">
                <a:solidFill>
                  <a:srgbClr val="C600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a:t>
            </a:r>
            <a:br>
              <a:rPr lang="en-GB" sz="700">
                <a:solidFill>
                  <a:srgbClr val="586E75"/>
                </a:solidFill>
                <a:latin typeface="Roboto Mono"/>
                <a:ea typeface="Roboto Mono"/>
                <a:cs typeface="Roboto Mono"/>
                <a:sym typeface="Roboto Mono"/>
              </a:rPr>
            </a:br>
            <a:r>
              <a:rPr lang="en-GB" sz="700">
                <a:solidFill>
                  <a:srgbClr val="BD3800"/>
                </a:solidFill>
                <a:latin typeface="Roboto Mono"/>
                <a:ea typeface="Roboto Mono"/>
                <a:cs typeface="Roboto Mono"/>
                <a:sym typeface="Roboto Mono"/>
              </a:rPr>
              <a:t>import</a:t>
            </a:r>
            <a:r>
              <a:rPr lang="en-GB" sz="700">
                <a:solidFill>
                  <a:srgbClr val="586E75"/>
                </a:solidFill>
                <a:latin typeface="Roboto Mono"/>
                <a:ea typeface="Roboto Mono"/>
                <a:cs typeface="Roboto Mono"/>
                <a:sym typeface="Roboto Mono"/>
              </a:rPr>
              <a:t> {connect} from </a:t>
            </a:r>
            <a:r>
              <a:rPr lang="en-GB" sz="700">
                <a:solidFill>
                  <a:srgbClr val="C60000"/>
                </a:solidFill>
                <a:latin typeface="Roboto Mono"/>
                <a:ea typeface="Roboto Mono"/>
                <a:cs typeface="Roboto Mono"/>
                <a:sym typeface="Roboto Mono"/>
              </a:rPr>
              <a:t>'</a:t>
            </a:r>
            <a:r>
              <a:rPr lang="en-GB" sz="700">
                <a:solidFill>
                  <a:srgbClr val="269186"/>
                </a:solidFill>
                <a:latin typeface="Roboto Mono"/>
                <a:ea typeface="Roboto Mono"/>
                <a:cs typeface="Roboto Mono"/>
                <a:sym typeface="Roboto Mono"/>
              </a:rPr>
              <a:t>react-redux</a:t>
            </a:r>
            <a:r>
              <a:rPr lang="en-GB" sz="700">
                <a:solidFill>
                  <a:srgbClr val="C600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a:t>
            </a:r>
            <a:br>
              <a:rPr lang="en-GB" sz="700">
                <a:solidFill>
                  <a:srgbClr val="586E75"/>
                </a:solidFill>
                <a:latin typeface="Roboto Mono"/>
                <a:ea typeface="Roboto Mono"/>
                <a:cs typeface="Roboto Mono"/>
                <a:sym typeface="Roboto Mono"/>
              </a:rPr>
            </a:br>
            <a:br>
              <a:rPr lang="en-GB" sz="700">
                <a:solidFill>
                  <a:srgbClr val="586E75"/>
                </a:solidFill>
                <a:latin typeface="Roboto Mono"/>
                <a:ea typeface="Roboto Mono"/>
                <a:cs typeface="Roboto Mono"/>
                <a:sym typeface="Roboto Mono"/>
              </a:rPr>
            </a:br>
            <a:r>
              <a:rPr lang="en-GB" sz="700">
                <a:solidFill>
                  <a:srgbClr val="BD3800"/>
                </a:solidFill>
                <a:latin typeface="Roboto Mono"/>
                <a:ea typeface="Roboto Mono"/>
                <a:cs typeface="Roboto Mono"/>
                <a:sym typeface="Roboto Mono"/>
              </a:rPr>
              <a:t>import</a:t>
            </a:r>
            <a:r>
              <a:rPr lang="en-GB" sz="700">
                <a:solidFill>
                  <a:srgbClr val="586E75"/>
                </a:solidFill>
                <a:latin typeface="Roboto Mono"/>
                <a:ea typeface="Roboto Mono"/>
                <a:cs typeface="Roboto Mono"/>
                <a:sym typeface="Roboto Mono"/>
              </a:rPr>
              <a:t> {Navbar, </a:t>
            </a:r>
            <a:r>
              <a:rPr lang="en-GB" sz="700">
                <a:solidFill>
                  <a:srgbClr val="073642"/>
                </a:solidFill>
                <a:latin typeface="Roboto Mono"/>
                <a:ea typeface="Roboto Mono"/>
                <a:cs typeface="Roboto Mono"/>
                <a:sym typeface="Roboto Mono"/>
              </a:rPr>
              <a:t>Jobs</a:t>
            </a:r>
            <a:r>
              <a:rPr lang="en-GB" sz="700">
                <a:solidFill>
                  <a:srgbClr val="586E75"/>
                </a:solidFill>
                <a:latin typeface="Roboto Mono"/>
                <a:ea typeface="Roboto Mono"/>
                <a:cs typeface="Roboto Mono"/>
                <a:sym typeface="Roboto Mono"/>
              </a:rPr>
              <a:t>} from </a:t>
            </a:r>
            <a:r>
              <a:rPr lang="en-GB" sz="700">
                <a:solidFill>
                  <a:srgbClr val="C60000"/>
                </a:solidFill>
                <a:latin typeface="Roboto Mono"/>
                <a:ea typeface="Roboto Mono"/>
                <a:cs typeface="Roboto Mono"/>
                <a:sym typeface="Roboto Mono"/>
              </a:rPr>
              <a:t>'</a:t>
            </a:r>
            <a:r>
              <a:rPr lang="en-GB" sz="700">
                <a:solidFill>
                  <a:srgbClr val="269186"/>
                </a:solidFill>
                <a:latin typeface="Roboto Mono"/>
                <a:ea typeface="Roboto Mono"/>
                <a:cs typeface="Roboto Mono"/>
                <a:sym typeface="Roboto Mono"/>
              </a:rPr>
              <a:t>../components</a:t>
            </a:r>
            <a:r>
              <a:rPr lang="en-GB" sz="700">
                <a:solidFill>
                  <a:srgbClr val="C600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a:t>
            </a:r>
            <a:br>
              <a:rPr lang="en-GB" sz="700">
                <a:solidFill>
                  <a:srgbClr val="586E75"/>
                </a:solidFill>
                <a:latin typeface="Roboto Mono"/>
                <a:ea typeface="Roboto Mono"/>
                <a:cs typeface="Roboto Mono"/>
                <a:sym typeface="Roboto Mono"/>
              </a:rPr>
            </a:br>
            <a:br>
              <a:rPr lang="en-GB" sz="700">
                <a:solidFill>
                  <a:srgbClr val="586E75"/>
                </a:solidFill>
                <a:latin typeface="Roboto Mono"/>
                <a:ea typeface="Roboto Mono"/>
                <a:cs typeface="Roboto Mono"/>
                <a:sym typeface="Roboto Mono"/>
              </a:rPr>
            </a:br>
            <a:r>
              <a:rPr lang="en-GB" sz="700">
                <a:solidFill>
                  <a:srgbClr val="A57800"/>
                </a:solidFill>
                <a:latin typeface="Roboto Mono"/>
                <a:ea typeface="Roboto Mono"/>
                <a:cs typeface="Roboto Mono"/>
                <a:sym typeface="Roboto Mono"/>
              </a:rPr>
              <a:t>class</a:t>
            </a:r>
            <a:r>
              <a:rPr lang="en-GB" sz="700">
                <a:solidFill>
                  <a:srgbClr val="586E75"/>
                </a:solidFill>
                <a:latin typeface="Roboto Mono"/>
                <a:ea typeface="Roboto Mono"/>
                <a:cs typeface="Roboto Mono"/>
                <a:sym typeface="Roboto Mono"/>
              </a:rPr>
              <a:t> </a:t>
            </a:r>
            <a:r>
              <a:rPr lang="en-GB" sz="700">
                <a:solidFill>
                  <a:srgbClr val="268BD2"/>
                </a:solidFill>
                <a:latin typeface="Roboto Mono"/>
                <a:ea typeface="Roboto Mono"/>
                <a:cs typeface="Roboto Mono"/>
                <a:sym typeface="Roboto Mono"/>
              </a:rPr>
              <a:t>Page</a:t>
            </a:r>
            <a:r>
              <a:rPr lang="en-GB" sz="700">
                <a:solidFill>
                  <a:srgbClr val="586E75"/>
                </a:solidFill>
                <a:latin typeface="Roboto Mono"/>
                <a:ea typeface="Roboto Mono"/>
                <a:cs typeface="Roboto Mono"/>
                <a:sym typeface="Roboto Mono"/>
              </a:rPr>
              <a:t> </a:t>
            </a:r>
            <a:r>
              <a:rPr lang="en-GB" sz="700">
                <a:solidFill>
                  <a:srgbClr val="073642"/>
                </a:solidFill>
                <a:latin typeface="Roboto Mono"/>
                <a:ea typeface="Roboto Mono"/>
                <a:cs typeface="Roboto Mono"/>
                <a:sym typeface="Roboto Mono"/>
              </a:rPr>
              <a:t>extends</a:t>
            </a:r>
            <a:r>
              <a:rPr lang="en-GB" sz="700">
                <a:solidFill>
                  <a:srgbClr val="586E75"/>
                </a:solidFill>
                <a:latin typeface="Roboto Mono"/>
                <a:ea typeface="Roboto Mono"/>
                <a:cs typeface="Roboto Mono"/>
                <a:sym typeface="Roboto Mono"/>
              </a:rPr>
              <a:t> React.Component {</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a:t>
            </a:r>
            <a:r>
              <a:rPr lang="en-GB" sz="700">
                <a:solidFill>
                  <a:srgbClr val="268BD2"/>
                </a:solidFill>
                <a:latin typeface="Roboto Mono"/>
                <a:ea typeface="Roboto Mono"/>
                <a:cs typeface="Roboto Mono"/>
                <a:sym typeface="Roboto Mono"/>
              </a:rPr>
              <a:t>componentDidMount</a:t>
            </a:r>
            <a:r>
              <a:rPr lang="en-GB" sz="700">
                <a:solidFill>
                  <a:srgbClr val="586E75"/>
                </a:solidFill>
                <a:latin typeface="Roboto Mono"/>
                <a:ea typeface="Roboto Mono"/>
                <a:cs typeface="Roboto Mono"/>
                <a:sym typeface="Roboto Mono"/>
              </a:rPr>
              <a:t>()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r>
              <a:rPr lang="en-GB" sz="700">
                <a:solidFill>
                  <a:srgbClr val="A57800"/>
                </a:solidFill>
                <a:latin typeface="Roboto Mono"/>
                <a:ea typeface="Roboto Mono"/>
                <a:cs typeface="Roboto Mono"/>
                <a:sym typeface="Roboto Mono"/>
              </a:rPr>
              <a:t>if</a:t>
            </a:r>
            <a:r>
              <a:rPr lang="en-GB" sz="700">
                <a:solidFill>
                  <a:srgbClr val="586E75"/>
                </a:solidFill>
                <a:latin typeface="Roboto Mono"/>
                <a:ea typeface="Roboto Mono"/>
                <a:cs typeface="Roboto Mono"/>
                <a:sym typeface="Roboto Mono"/>
              </a:rPr>
              <a:t>(!</a:t>
            </a:r>
            <a:r>
              <a:rPr lang="en-GB" sz="700">
                <a:solidFill>
                  <a:srgbClr val="268BD2"/>
                </a:solidFill>
                <a:latin typeface="Roboto Mono"/>
                <a:ea typeface="Roboto Mono"/>
                <a:cs typeface="Roboto Mono"/>
                <a:sym typeface="Roboto Mono"/>
              </a:rPr>
              <a:t>this</a:t>
            </a:r>
            <a:r>
              <a:rPr lang="en-GB" sz="700">
                <a:solidFill>
                  <a:srgbClr val="586E75"/>
                </a:solidFill>
                <a:latin typeface="Roboto Mono"/>
                <a:ea typeface="Roboto Mono"/>
                <a:cs typeface="Roboto Mono"/>
                <a:sym typeface="Roboto Mono"/>
              </a:rPr>
              <a:t>.props.jobs.fetched &amp;&amp; !</a:t>
            </a:r>
            <a:r>
              <a:rPr lang="en-GB" sz="700">
                <a:solidFill>
                  <a:srgbClr val="268BD2"/>
                </a:solidFill>
                <a:latin typeface="Roboto Mono"/>
                <a:ea typeface="Roboto Mono"/>
                <a:cs typeface="Roboto Mono"/>
                <a:sym typeface="Roboto Mono"/>
              </a:rPr>
              <a:t>this</a:t>
            </a:r>
            <a:r>
              <a:rPr lang="en-GB" sz="700">
                <a:solidFill>
                  <a:srgbClr val="586E75"/>
                </a:solidFill>
                <a:latin typeface="Roboto Mono"/>
                <a:ea typeface="Roboto Mono"/>
                <a:cs typeface="Roboto Mono"/>
                <a:sym typeface="Roboto Mono"/>
              </a:rPr>
              <a:t>.props.jobs.fetching) {</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a:t>
            </a:r>
            <a:r>
              <a:rPr lang="en-GB" sz="700">
                <a:solidFill>
                  <a:srgbClr val="268BD2"/>
                </a:solidFill>
                <a:latin typeface="Roboto Mono"/>
                <a:ea typeface="Roboto Mono"/>
                <a:cs typeface="Roboto Mono"/>
                <a:sym typeface="Roboto Mono"/>
              </a:rPr>
              <a:t>this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props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requestJobs();</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fetch(</a:t>
            </a:r>
            <a:r>
              <a:rPr lang="en-GB" sz="700">
                <a:solidFill>
                  <a:srgbClr val="C60000"/>
                </a:solidFill>
                <a:latin typeface="Roboto Mono"/>
                <a:ea typeface="Roboto Mono"/>
                <a:cs typeface="Roboto Mono"/>
                <a:sym typeface="Roboto Mono"/>
              </a:rPr>
              <a:t>'</a:t>
            </a:r>
            <a:r>
              <a:rPr lang="en-GB" sz="700">
                <a:solidFill>
                  <a:srgbClr val="269186"/>
                </a:solidFill>
                <a:latin typeface="Roboto Mono"/>
                <a:ea typeface="Roboto Mono"/>
                <a:cs typeface="Roboto Mono"/>
                <a:sym typeface="Roboto Mono"/>
              </a:rPr>
              <a:t>https://api.com/jobs</a:t>
            </a:r>
            <a:r>
              <a:rPr lang="en-GB" sz="700">
                <a:solidFill>
                  <a:srgbClr val="C600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.then(response </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 response</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json())</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.then(jobs </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 </a:t>
            </a:r>
            <a:r>
              <a:rPr lang="en-GB" sz="700">
                <a:solidFill>
                  <a:srgbClr val="268BD2"/>
                </a:solidFill>
                <a:latin typeface="Roboto Mono"/>
                <a:ea typeface="Roboto Mono"/>
                <a:cs typeface="Roboto Mono"/>
                <a:sym typeface="Roboto Mono"/>
              </a:rPr>
              <a:t>this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props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receiveJobs(jobs));</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br>
              <a:rPr lang="en-GB" sz="700">
                <a:solidFill>
                  <a:srgbClr val="586E75"/>
                </a:solidFill>
                <a:latin typeface="Roboto Mono"/>
                <a:ea typeface="Roboto Mono"/>
                <a:cs typeface="Roboto Mono"/>
                <a:sym typeface="Roboto Mono"/>
              </a:rPr>
            </a:b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a:t>
            </a:r>
            <a:r>
              <a:rPr lang="en-GB" sz="700">
                <a:solidFill>
                  <a:srgbClr val="268BD2"/>
                </a:solidFill>
                <a:latin typeface="Roboto Mono"/>
                <a:ea typeface="Roboto Mono"/>
                <a:cs typeface="Roboto Mono"/>
                <a:sym typeface="Roboto Mono"/>
              </a:rPr>
              <a:t>render</a:t>
            </a:r>
            <a:r>
              <a:rPr lang="en-GB" sz="700">
                <a:solidFill>
                  <a:srgbClr val="586E75"/>
                </a:solidFill>
                <a:latin typeface="Roboto Mono"/>
                <a:ea typeface="Roboto Mono"/>
                <a:cs typeface="Roboto Mono"/>
                <a:sym typeface="Roboto Mono"/>
              </a:rPr>
              <a:t>() {</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return</a:t>
            </a:r>
            <a:r>
              <a:rPr lang="en-GB" sz="700">
                <a:solidFill>
                  <a:srgbClr val="586E75"/>
                </a:solidFill>
                <a:latin typeface="Roboto Mono"/>
                <a:ea typeface="Roboto Mono"/>
                <a:cs typeface="Roboto Mono"/>
                <a:sym typeface="Roboto Mono"/>
              </a:rPr>
              <a:t> (</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&lt;</a:t>
            </a:r>
            <a:r>
              <a:rPr lang="en-GB" sz="700">
                <a:solidFill>
                  <a:srgbClr val="586E75"/>
                </a:solidFill>
                <a:latin typeface="Roboto Mono"/>
                <a:ea typeface="Roboto Mono"/>
                <a:cs typeface="Roboto Mono"/>
                <a:sym typeface="Roboto Mono"/>
              </a:rPr>
              <a:t>div</a:t>
            </a:r>
            <a:r>
              <a:rPr lang="en-GB" sz="700">
                <a:solidFill>
                  <a:srgbClr val="859900"/>
                </a:solidFill>
                <a:latin typeface="Roboto Mono"/>
                <a:ea typeface="Roboto Mono"/>
                <a:cs typeface="Roboto Mono"/>
                <a:sym typeface="Roboto Mono"/>
              </a:rPr>
              <a:t>&gt;</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&lt;</a:t>
            </a:r>
            <a:r>
              <a:rPr lang="en-GB" sz="700">
                <a:solidFill>
                  <a:srgbClr val="073642"/>
                </a:solidFill>
                <a:latin typeface="Roboto Mono"/>
                <a:ea typeface="Roboto Mono"/>
                <a:cs typeface="Roboto Mono"/>
                <a:sym typeface="Roboto Mono"/>
              </a:rPr>
              <a:t>Navbar</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fetchingJobs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a:t>
            </a:r>
            <a:r>
              <a:rPr lang="en-GB" sz="700">
                <a:solidFill>
                  <a:srgbClr val="268BD2"/>
                </a:solidFill>
                <a:latin typeface="Roboto Mono"/>
                <a:ea typeface="Roboto Mono"/>
                <a:cs typeface="Roboto Mono"/>
                <a:sym typeface="Roboto Mono"/>
              </a:rPr>
              <a:t>this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props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fetching}</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fetchedJobs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a:t>
            </a:r>
            <a:r>
              <a:rPr lang="en-GB" sz="700">
                <a:solidFill>
                  <a:srgbClr val="268BD2"/>
                </a:solidFill>
                <a:latin typeface="Roboto Mono"/>
                <a:ea typeface="Roboto Mono"/>
                <a:cs typeface="Roboto Mono"/>
                <a:sym typeface="Roboto Mono"/>
              </a:rPr>
              <a:t>this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props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fetched}</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a:t>
            </a:r>
            <a:r>
              <a:rPr lang="en-GB" sz="700">
                <a:solidFill>
                  <a:srgbClr val="268BD2"/>
                </a:solidFill>
                <a:latin typeface="Roboto Mono"/>
                <a:ea typeface="Roboto Mono"/>
                <a:cs typeface="Roboto Mono"/>
                <a:sym typeface="Roboto Mono"/>
              </a:rPr>
              <a:t>this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data}</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/&gt;</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&lt;</a:t>
            </a:r>
            <a:r>
              <a:rPr lang="en-GB" sz="700">
                <a:solidFill>
                  <a:srgbClr val="073642"/>
                </a:solidFill>
                <a:latin typeface="Roboto Mono"/>
                <a:ea typeface="Roboto Mono"/>
                <a:cs typeface="Roboto Mono"/>
                <a:sym typeface="Roboto Mono"/>
              </a:rPr>
              <a:t>Jobs</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fetchingJobs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a:t>
            </a:r>
            <a:r>
              <a:rPr lang="en-GB" sz="700">
                <a:solidFill>
                  <a:srgbClr val="268BD2"/>
                </a:solidFill>
                <a:latin typeface="Roboto Mono"/>
                <a:ea typeface="Roboto Mono"/>
                <a:cs typeface="Roboto Mono"/>
                <a:sym typeface="Roboto Mono"/>
              </a:rPr>
              <a:t>this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props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fetching}</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fetchedJobs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a:t>
            </a:r>
            <a:r>
              <a:rPr lang="en-GB" sz="700">
                <a:solidFill>
                  <a:srgbClr val="268BD2"/>
                </a:solidFill>
                <a:latin typeface="Roboto Mono"/>
                <a:ea typeface="Roboto Mono"/>
                <a:cs typeface="Roboto Mono"/>
                <a:sym typeface="Roboto Mono"/>
              </a:rPr>
              <a:t>this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props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fetched}</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a:t>
            </a:r>
            <a:r>
              <a:rPr lang="en-GB" sz="700">
                <a:solidFill>
                  <a:srgbClr val="268BD2"/>
                </a:solidFill>
                <a:latin typeface="Roboto Mono"/>
                <a:ea typeface="Roboto Mono"/>
                <a:cs typeface="Roboto Mono"/>
                <a:sym typeface="Roboto Mono"/>
              </a:rPr>
              <a:t>this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data}</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/&gt;</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&lt;/</a:t>
            </a:r>
            <a:r>
              <a:rPr lang="en-GB" sz="700">
                <a:solidFill>
                  <a:srgbClr val="586E75"/>
                </a:solidFill>
                <a:latin typeface="Roboto Mono"/>
                <a:ea typeface="Roboto Mono"/>
                <a:cs typeface="Roboto Mono"/>
                <a:sym typeface="Roboto Mono"/>
              </a:rPr>
              <a:t>div</a:t>
            </a:r>
            <a:r>
              <a:rPr lang="en-GB" sz="700">
                <a:solidFill>
                  <a:srgbClr val="859900"/>
                </a:solidFill>
                <a:latin typeface="Roboto Mono"/>
                <a:ea typeface="Roboto Mono"/>
                <a:cs typeface="Roboto Mono"/>
                <a:sym typeface="Roboto Mono"/>
              </a:rPr>
              <a:t>&gt;</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a:t>
            </a:r>
            <a:br>
              <a:rPr lang="en-GB" sz="700">
                <a:solidFill>
                  <a:srgbClr val="586E75"/>
                </a:solidFill>
                <a:latin typeface="Roboto Mono"/>
                <a:ea typeface="Roboto Mono"/>
                <a:cs typeface="Roboto Mono"/>
                <a:sym typeface="Roboto Mono"/>
              </a:rPr>
            </a:b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const mapStateToProps </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 state </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 ({</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 state</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jobs</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a:t>
            </a:r>
            <a:br>
              <a:rPr lang="en-GB" sz="700">
                <a:solidFill>
                  <a:srgbClr val="586E75"/>
                </a:solidFill>
                <a:latin typeface="Roboto Mono"/>
                <a:ea typeface="Roboto Mono"/>
                <a:cs typeface="Roboto Mono"/>
                <a:sym typeface="Roboto Mono"/>
              </a:rPr>
            </a:b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const mapDispatchToProps </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 dispatch </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 ({</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requestJobs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 () </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 dispatch({type</a:t>
            </a:r>
            <a:r>
              <a:rPr lang="en-GB" sz="700">
                <a:solidFill>
                  <a:srgbClr val="859900"/>
                </a:solidFill>
                <a:latin typeface="Roboto Mono"/>
                <a:ea typeface="Roboto Mono"/>
                <a:cs typeface="Roboto Mono"/>
                <a:sym typeface="Roboto Mono"/>
              </a:rPr>
              <a:t>:</a:t>
            </a:r>
            <a:r>
              <a:rPr lang="en-GB" sz="700">
                <a:solidFill>
                  <a:srgbClr val="C60000"/>
                </a:solidFill>
                <a:latin typeface="Roboto Mono"/>
                <a:ea typeface="Roboto Mono"/>
                <a:cs typeface="Roboto Mono"/>
                <a:sym typeface="Roboto Mono"/>
              </a:rPr>
              <a:t>'</a:t>
            </a:r>
            <a:r>
              <a:rPr lang="en-GB" sz="700">
                <a:solidFill>
                  <a:srgbClr val="269186"/>
                </a:solidFill>
                <a:latin typeface="Roboto Mono"/>
                <a:ea typeface="Roboto Mono"/>
                <a:cs typeface="Roboto Mono"/>
                <a:sym typeface="Roboto Mono"/>
              </a:rPr>
              <a:t>REQUEST_JOBS</a:t>
            </a:r>
            <a:r>
              <a:rPr lang="en-GB" sz="700">
                <a:solidFill>
                  <a:srgbClr val="C600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  receiveJobs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 jobs </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 dispatch({type</a:t>
            </a:r>
            <a:r>
              <a:rPr lang="en-GB" sz="700">
                <a:solidFill>
                  <a:srgbClr val="859900"/>
                </a:solidFill>
                <a:latin typeface="Roboto Mono"/>
                <a:ea typeface="Roboto Mono"/>
                <a:cs typeface="Roboto Mono"/>
                <a:sym typeface="Roboto Mono"/>
              </a:rPr>
              <a:t>:</a:t>
            </a:r>
            <a:r>
              <a:rPr lang="en-GB" sz="700">
                <a:solidFill>
                  <a:srgbClr val="C60000"/>
                </a:solidFill>
                <a:latin typeface="Roboto Mono"/>
                <a:ea typeface="Roboto Mono"/>
                <a:cs typeface="Roboto Mono"/>
                <a:sym typeface="Roboto Mono"/>
              </a:rPr>
              <a:t>'</a:t>
            </a:r>
            <a:r>
              <a:rPr lang="en-GB" sz="700">
                <a:solidFill>
                  <a:srgbClr val="269186"/>
                </a:solidFill>
                <a:latin typeface="Roboto Mono"/>
                <a:ea typeface="Roboto Mono"/>
                <a:cs typeface="Roboto Mono"/>
                <a:sym typeface="Roboto Mono"/>
              </a:rPr>
              <a:t>RECEIVE_JOBS</a:t>
            </a:r>
            <a:r>
              <a:rPr lang="en-GB" sz="700">
                <a:solidFill>
                  <a:srgbClr val="C600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jobs})</a:t>
            </a: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a:t>
            </a:r>
            <a:br>
              <a:rPr lang="en-GB" sz="700">
                <a:solidFill>
                  <a:srgbClr val="586E75"/>
                </a:solidFill>
                <a:latin typeface="Roboto Mono"/>
                <a:ea typeface="Roboto Mono"/>
                <a:cs typeface="Roboto Mono"/>
                <a:sym typeface="Roboto Mono"/>
              </a:rPr>
            </a:br>
            <a:br>
              <a:rPr lang="en-GB" sz="700">
                <a:solidFill>
                  <a:srgbClr val="586E75"/>
                </a:solidFill>
                <a:latin typeface="Roboto Mono"/>
                <a:ea typeface="Roboto Mono"/>
                <a:cs typeface="Roboto Mono"/>
                <a:sym typeface="Roboto Mono"/>
              </a:rPr>
            </a:br>
            <a:r>
              <a:rPr lang="en-GB" sz="700">
                <a:solidFill>
                  <a:srgbClr val="586E75"/>
                </a:solidFill>
                <a:latin typeface="Roboto Mono"/>
                <a:ea typeface="Roboto Mono"/>
                <a:cs typeface="Roboto Mono"/>
                <a:sym typeface="Roboto Mono"/>
              </a:rPr>
              <a:t>export </a:t>
            </a:r>
            <a:r>
              <a:rPr lang="en-GB" sz="700">
                <a:solidFill>
                  <a:srgbClr val="859900"/>
                </a:solidFill>
                <a:latin typeface="Roboto Mono"/>
                <a:ea typeface="Roboto Mono"/>
                <a:cs typeface="Roboto Mono"/>
                <a:sym typeface="Roboto Mono"/>
              </a:rPr>
              <a:t>default</a:t>
            </a:r>
            <a:r>
              <a:rPr lang="en-GB" sz="700">
                <a:solidFill>
                  <a:srgbClr val="586E75"/>
                </a:solidFill>
                <a:latin typeface="Roboto Mono"/>
                <a:ea typeface="Roboto Mono"/>
                <a:cs typeface="Roboto Mono"/>
                <a:sym typeface="Roboto Mono"/>
              </a:rPr>
              <a:t> connect(mapStateToProps, mapDispatchToProps)(</a:t>
            </a:r>
            <a:r>
              <a:rPr lang="en-GB" sz="700">
                <a:solidFill>
                  <a:srgbClr val="073642"/>
                </a:solidFill>
                <a:latin typeface="Roboto Mono"/>
                <a:ea typeface="Roboto Mono"/>
                <a:cs typeface="Roboto Mono"/>
                <a:sym typeface="Roboto Mono"/>
              </a:rPr>
              <a:t>Page</a:t>
            </a:r>
            <a:r>
              <a:rPr lang="en-GB" sz="700">
                <a:solidFill>
                  <a:srgbClr val="586E75"/>
                </a:solidFill>
                <a:latin typeface="Roboto Mono"/>
                <a:ea typeface="Roboto Mono"/>
                <a:cs typeface="Roboto Mono"/>
                <a:sym typeface="Roboto Mono"/>
              </a:rPr>
              <a:t>);</a:t>
            </a:r>
            <a:endParaRPr sz="700">
              <a:solidFill>
                <a:srgbClr val="586E75"/>
              </a:solidFill>
              <a:latin typeface="Roboto Mono"/>
              <a:ea typeface="Roboto Mono"/>
              <a:cs typeface="Roboto Mono"/>
              <a:sym typeface="Roboto Mono"/>
            </a:endParaRPr>
          </a:p>
          <a:p>
            <a:pPr indent="0" lvl="0" marL="0">
              <a:lnSpc>
                <a:spcPct val="100000"/>
              </a:lnSpc>
              <a:spcBef>
                <a:spcPts val="0"/>
              </a:spcBef>
              <a:spcAft>
                <a:spcPts val="0"/>
              </a:spcAft>
              <a:buNone/>
            </a:pPr>
            <a:r>
              <a:t/>
            </a:r>
            <a:endParaRPr sz="700">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Thank you for listening!</a:t>
            </a:r>
            <a:endParaRPr/>
          </a:p>
        </p:txBody>
      </p:sp>
      <p:sp>
        <p:nvSpPr>
          <p:cNvPr id="382" name="Shape 382"/>
          <p:cNvSpPr txBox="1"/>
          <p:nvPr/>
        </p:nvSpPr>
        <p:spPr>
          <a:xfrm>
            <a:off x="821075" y="2581350"/>
            <a:ext cx="5193600" cy="51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700">
                <a:latin typeface="Roboto Mono"/>
                <a:ea typeface="Roboto Mono"/>
                <a:cs typeface="Roboto Mono"/>
                <a:sym typeface="Roboto Mono"/>
              </a:rPr>
              <a:t>https://github.com/janczarn/redux_todo</a:t>
            </a:r>
            <a:endParaRPr sz="1700">
              <a:latin typeface="Roboto Mono"/>
              <a:ea typeface="Roboto Mono"/>
              <a:cs typeface="Roboto Mono"/>
              <a:sym typeface="Roboto Mono"/>
            </a:endParaRPr>
          </a:p>
        </p:txBody>
      </p:sp>
      <p:sp>
        <p:nvSpPr>
          <p:cNvPr id="383" name="Shape 383"/>
          <p:cNvSpPr txBox="1"/>
          <p:nvPr/>
        </p:nvSpPr>
        <p:spPr>
          <a:xfrm>
            <a:off x="471775" y="3550975"/>
            <a:ext cx="4798200" cy="110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4" name="Shape 384"/>
          <p:cNvSpPr txBox="1"/>
          <p:nvPr/>
        </p:nvSpPr>
        <p:spPr>
          <a:xfrm>
            <a:off x="821075" y="3676625"/>
            <a:ext cx="2673000" cy="51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800">
                <a:latin typeface="Roboto Mono"/>
                <a:ea typeface="Roboto Mono"/>
                <a:cs typeface="Roboto Mono"/>
                <a:sym typeface="Roboto Mono"/>
              </a:rPr>
              <a:t>jc37@sanger.ac.uk</a:t>
            </a:r>
            <a:endParaRPr sz="1800">
              <a:latin typeface="Roboto Mono"/>
              <a:ea typeface="Roboto Mono"/>
              <a:cs typeface="Roboto Mono"/>
              <a:sym typeface="Roboto Mono"/>
            </a:endParaRPr>
          </a:p>
        </p:txBody>
      </p:sp>
      <p:pic>
        <p:nvPicPr>
          <p:cNvPr id="385" name="Shape 385"/>
          <p:cNvPicPr preferRelativeResize="0"/>
          <p:nvPr/>
        </p:nvPicPr>
        <p:blipFill>
          <a:blip r:embed="rId3">
            <a:alphaModFix/>
          </a:blip>
          <a:stretch>
            <a:fillRect/>
          </a:stretch>
        </p:blipFill>
        <p:spPr>
          <a:xfrm>
            <a:off x="98250" y="2505300"/>
            <a:ext cx="669901" cy="669901"/>
          </a:xfrm>
          <a:prstGeom prst="rect">
            <a:avLst/>
          </a:prstGeom>
          <a:noFill/>
          <a:ln>
            <a:noFill/>
          </a:ln>
        </p:spPr>
      </p:pic>
      <p:pic>
        <p:nvPicPr>
          <p:cNvPr id="386" name="Shape 386"/>
          <p:cNvPicPr preferRelativeResize="0"/>
          <p:nvPr/>
        </p:nvPicPr>
        <p:blipFill>
          <a:blip r:embed="rId4">
            <a:alphaModFix/>
          </a:blip>
          <a:stretch>
            <a:fillRect/>
          </a:stretch>
        </p:blipFill>
        <p:spPr>
          <a:xfrm>
            <a:off x="98250" y="3600575"/>
            <a:ext cx="669900" cy="669900"/>
          </a:xfrm>
          <a:prstGeom prst="rect">
            <a:avLst/>
          </a:prstGeom>
          <a:noFill/>
          <a:ln>
            <a:noFill/>
          </a:ln>
        </p:spPr>
      </p:pic>
      <p:pic>
        <p:nvPicPr>
          <p:cNvPr id="387" name="Shape 387"/>
          <p:cNvPicPr preferRelativeResize="0"/>
          <p:nvPr/>
        </p:nvPicPr>
        <p:blipFill>
          <a:blip r:embed="rId5">
            <a:alphaModFix/>
          </a:blip>
          <a:stretch>
            <a:fillRect/>
          </a:stretch>
        </p:blipFill>
        <p:spPr>
          <a:xfrm>
            <a:off x="98250" y="1395200"/>
            <a:ext cx="669897" cy="605447"/>
          </a:xfrm>
          <a:prstGeom prst="rect">
            <a:avLst/>
          </a:prstGeom>
          <a:noFill/>
          <a:ln>
            <a:noFill/>
          </a:ln>
        </p:spPr>
      </p:pic>
      <p:sp>
        <p:nvSpPr>
          <p:cNvPr id="388" name="Shape 388"/>
          <p:cNvSpPr txBox="1"/>
          <p:nvPr/>
        </p:nvSpPr>
        <p:spPr>
          <a:xfrm>
            <a:off x="821075" y="1439025"/>
            <a:ext cx="5193600" cy="51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700">
                <a:latin typeface="Roboto Mono"/>
                <a:ea typeface="Roboto Mono"/>
                <a:cs typeface="Roboto Mono"/>
                <a:sym typeface="Roboto Mono"/>
              </a:rPr>
              <a:t>https://redux.js.org</a:t>
            </a:r>
            <a:endParaRPr sz="1700">
              <a:latin typeface="Roboto Mono"/>
              <a:ea typeface="Roboto Mono"/>
              <a:cs typeface="Roboto Mono"/>
              <a:sym typeface="Roboto Mono"/>
            </a:endParaRPr>
          </a:p>
        </p:txBody>
      </p:sp>
      <p:pic>
        <p:nvPicPr>
          <p:cNvPr id="389" name="Shape 389"/>
          <p:cNvPicPr preferRelativeResize="0"/>
          <p:nvPr/>
        </p:nvPicPr>
        <p:blipFill rotWithShape="1">
          <a:blip r:embed="rId6">
            <a:alphaModFix/>
          </a:blip>
          <a:srcRect b="9960" l="9624" r="9905" t="10039"/>
          <a:stretch/>
        </p:blipFill>
        <p:spPr>
          <a:xfrm>
            <a:off x="6286500" y="1740775"/>
            <a:ext cx="2272850" cy="225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What is state?</a:t>
            </a:r>
            <a:endParaRPr/>
          </a:p>
        </p:txBody>
      </p:sp>
      <p:sp>
        <p:nvSpPr>
          <p:cNvPr id="74" name="Shape 7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Data that isn’t hard-coded in</a:t>
            </a:r>
            <a:endParaRPr/>
          </a:p>
          <a:p>
            <a:pPr indent="-342900" lvl="0" marL="457200" rtl="0">
              <a:spcBef>
                <a:spcPts val="1600"/>
              </a:spcBef>
              <a:spcAft>
                <a:spcPts val="0"/>
              </a:spcAft>
              <a:buSzPts val="1800"/>
              <a:buChar char="●"/>
            </a:pPr>
            <a:r>
              <a:rPr lang="en-GB"/>
              <a:t>Data downloaded from an API</a:t>
            </a:r>
            <a:endParaRPr/>
          </a:p>
          <a:p>
            <a:pPr indent="-342900" lvl="0" marL="457200" rtl="0">
              <a:spcBef>
                <a:spcPts val="0"/>
              </a:spcBef>
              <a:spcAft>
                <a:spcPts val="0"/>
              </a:spcAft>
              <a:buSzPts val="1800"/>
              <a:buChar char="●"/>
            </a:pPr>
            <a:r>
              <a:rPr lang="en-GB"/>
              <a:t>Current progress of downloading data</a:t>
            </a:r>
            <a:endParaRPr/>
          </a:p>
          <a:p>
            <a:pPr indent="-342900" lvl="0" marL="457200" rtl="0">
              <a:spcBef>
                <a:spcPts val="0"/>
              </a:spcBef>
              <a:spcAft>
                <a:spcPts val="0"/>
              </a:spcAft>
              <a:buSzPts val="1800"/>
              <a:buChar char="●"/>
            </a:pPr>
            <a:r>
              <a:rPr lang="en-GB"/>
              <a:t>Data input by the user</a:t>
            </a:r>
            <a:endParaRPr/>
          </a:p>
          <a:p>
            <a:pPr indent="-342900" lvl="0" marL="457200" rtl="0">
              <a:spcBef>
                <a:spcPts val="0"/>
              </a:spcBef>
              <a:spcAft>
                <a:spcPts val="0"/>
              </a:spcAft>
              <a:buSzPts val="1800"/>
              <a:buChar char="●"/>
            </a:pPr>
            <a:r>
              <a:rPr lang="en-GB"/>
              <a:t>Manipulated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1000"/>
                                        <p:tgtEl>
                                          <p:spTgt spid="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1000"/>
                                        <p:tgtEl>
                                          <p:spTgt spid="7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Component state</a:t>
            </a:r>
            <a:endParaRPr/>
          </a:p>
        </p:txBody>
      </p:sp>
      <p:sp>
        <p:nvSpPr>
          <p:cNvPr id="80" name="Shape 80"/>
          <p:cNvSpPr txBox="1"/>
          <p:nvPr/>
        </p:nvSpPr>
        <p:spPr>
          <a:xfrm>
            <a:off x="2405550" y="143050"/>
            <a:ext cx="4332900" cy="4366200"/>
          </a:xfrm>
          <a:prstGeom prst="rect">
            <a:avLst/>
          </a:prstGeom>
          <a:noFill/>
          <a:ln>
            <a:noFill/>
          </a:ln>
        </p:spPr>
        <p:txBody>
          <a:bodyPr anchorCtr="0" anchor="t" bIns="91425" lIns="91425" spcFirstLastPara="1" rIns="91425" wrap="square" tIns="91425">
            <a:noAutofit/>
          </a:bodyPr>
          <a:lstStyle/>
          <a:p>
            <a:pPr indent="0" lvl="0" marL="38100" marR="38100" rtl="0">
              <a:lnSpc>
                <a:spcPct val="100000"/>
              </a:lnSpc>
              <a:spcBef>
                <a:spcPts val="0"/>
              </a:spcBef>
              <a:spcAft>
                <a:spcPts val="0"/>
              </a:spcAft>
              <a:buNone/>
            </a:pPr>
            <a:r>
              <a:rPr lang="en-GB" sz="700">
                <a:solidFill>
                  <a:srgbClr val="BD3800"/>
                </a:solidFill>
                <a:latin typeface="Roboto Mono"/>
                <a:ea typeface="Roboto Mono"/>
                <a:cs typeface="Roboto Mono"/>
                <a:sym typeface="Roboto Mono"/>
              </a:rPr>
              <a:t>import</a:t>
            </a:r>
            <a:r>
              <a:rPr lang="en-GB" sz="700">
                <a:solidFill>
                  <a:srgbClr val="586E75"/>
                </a:solidFill>
                <a:latin typeface="Roboto Mono"/>
                <a:ea typeface="Roboto Mono"/>
                <a:cs typeface="Roboto Mono"/>
                <a:sym typeface="Roboto Mono"/>
              </a:rPr>
              <a:t> React from </a:t>
            </a:r>
            <a:r>
              <a:rPr lang="en-GB" sz="700">
                <a:solidFill>
                  <a:srgbClr val="C60000"/>
                </a:solidFill>
                <a:latin typeface="Roboto Mono"/>
                <a:ea typeface="Roboto Mono"/>
                <a:cs typeface="Roboto Mono"/>
                <a:sym typeface="Roboto Mono"/>
              </a:rPr>
              <a:t>'</a:t>
            </a:r>
            <a:r>
              <a:rPr lang="en-GB" sz="700">
                <a:solidFill>
                  <a:srgbClr val="269186"/>
                </a:solidFill>
                <a:latin typeface="Roboto Mono"/>
                <a:ea typeface="Roboto Mono"/>
                <a:cs typeface="Roboto Mono"/>
                <a:sym typeface="Roboto Mono"/>
              </a:rPr>
              <a:t>react</a:t>
            </a:r>
            <a:r>
              <a:rPr lang="en-GB" sz="700">
                <a:solidFill>
                  <a:srgbClr val="C600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A57800"/>
                </a:solidFill>
                <a:latin typeface="Roboto Mono"/>
                <a:ea typeface="Roboto Mono"/>
                <a:cs typeface="Roboto Mono"/>
                <a:sym typeface="Roboto Mono"/>
              </a:rPr>
              <a:t>class</a:t>
            </a:r>
            <a:r>
              <a:rPr lang="en-GB" sz="700">
                <a:solidFill>
                  <a:srgbClr val="586E75"/>
                </a:solidFill>
                <a:latin typeface="Roboto Mono"/>
                <a:ea typeface="Roboto Mono"/>
                <a:cs typeface="Roboto Mono"/>
                <a:sym typeface="Roboto Mono"/>
              </a:rPr>
              <a:t> </a:t>
            </a:r>
            <a:r>
              <a:rPr lang="en-GB" sz="700">
                <a:solidFill>
                  <a:srgbClr val="268BD2"/>
                </a:solidFill>
                <a:latin typeface="Roboto Mono"/>
                <a:ea typeface="Roboto Mono"/>
                <a:cs typeface="Roboto Mono"/>
                <a:sym typeface="Roboto Mono"/>
              </a:rPr>
              <a:t>Jobs</a:t>
            </a:r>
            <a:r>
              <a:rPr lang="en-GB" sz="700">
                <a:solidFill>
                  <a:srgbClr val="586E75"/>
                </a:solidFill>
                <a:latin typeface="Roboto Mono"/>
                <a:ea typeface="Roboto Mono"/>
                <a:cs typeface="Roboto Mono"/>
                <a:sym typeface="Roboto Mono"/>
              </a:rPr>
              <a:t> </a:t>
            </a:r>
            <a:r>
              <a:rPr b="1" lang="en-GB" sz="700">
                <a:solidFill>
                  <a:srgbClr val="073642"/>
                </a:solidFill>
                <a:latin typeface="Roboto Mono"/>
                <a:ea typeface="Roboto Mono"/>
                <a:cs typeface="Roboto Mono"/>
                <a:sym typeface="Roboto Mono"/>
              </a:rPr>
              <a:t>extends</a:t>
            </a:r>
            <a:r>
              <a:rPr lang="en-GB" sz="700">
                <a:solidFill>
                  <a:srgbClr val="586E75"/>
                </a:solidFill>
                <a:latin typeface="Roboto Mono"/>
                <a:ea typeface="Roboto Mono"/>
                <a:cs typeface="Roboto Mono"/>
                <a:sym typeface="Roboto Mono"/>
              </a:rPr>
              <a:t> React.Component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r>
              <a:rPr lang="en-GB" sz="700">
                <a:solidFill>
                  <a:srgbClr val="268BD2"/>
                </a:solidFill>
                <a:latin typeface="Roboto Mono"/>
                <a:ea typeface="Roboto Mono"/>
                <a:cs typeface="Roboto Mono"/>
                <a:sym typeface="Roboto Mono"/>
              </a:rPr>
              <a:t>constructor</a:t>
            </a:r>
            <a:r>
              <a:rPr lang="en-GB" sz="700">
                <a:solidFill>
                  <a:srgbClr val="586E75"/>
                </a:solidFill>
                <a:latin typeface="Roboto Mono"/>
                <a:ea typeface="Roboto Mono"/>
                <a:cs typeface="Roboto Mono"/>
                <a:sym typeface="Roboto Mono"/>
              </a:rPr>
              <a:t>(props)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r>
              <a:rPr lang="en-GB" sz="700">
                <a:solidFill>
                  <a:srgbClr val="268BD2"/>
                </a:solidFill>
                <a:latin typeface="Roboto Mono"/>
                <a:ea typeface="Roboto Mono"/>
                <a:cs typeface="Roboto Mono"/>
                <a:sym typeface="Roboto Mono"/>
              </a:rPr>
              <a:t>super</a:t>
            </a:r>
            <a:r>
              <a:rPr lang="en-GB" sz="700">
                <a:solidFill>
                  <a:srgbClr val="586E75"/>
                </a:solidFill>
                <a:latin typeface="Roboto Mono"/>
                <a:ea typeface="Roboto Mono"/>
                <a:cs typeface="Roboto Mono"/>
                <a:sym typeface="Roboto Mono"/>
              </a:rPr>
              <a:t>(props);</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r>
              <a:rPr lang="en-GB" sz="700">
                <a:solidFill>
                  <a:srgbClr val="268BD2"/>
                </a:solidFill>
                <a:latin typeface="Roboto Mono"/>
                <a:ea typeface="Roboto Mono"/>
                <a:cs typeface="Roboto Mono"/>
                <a:sym typeface="Roboto Mono"/>
              </a:rPr>
              <a:t>this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state </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fetching</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 </a:t>
            </a:r>
            <a:r>
              <a:rPr lang="en-GB" sz="700">
                <a:solidFill>
                  <a:srgbClr val="B58900"/>
                </a:solidFill>
                <a:latin typeface="Roboto Mono"/>
                <a:ea typeface="Roboto Mono"/>
                <a:cs typeface="Roboto Mono"/>
                <a:sym typeface="Roboto Mono"/>
              </a:rPr>
              <a:t>false</a:t>
            </a:r>
            <a:r>
              <a:rPr lang="en-GB" sz="700">
                <a:solidFill>
                  <a:srgbClr val="586E75"/>
                </a:solidFill>
                <a:latin typeface="Roboto Mono"/>
                <a:ea typeface="Roboto Mono"/>
                <a:cs typeface="Roboto Mono"/>
                <a:sym typeface="Roboto Mono"/>
              </a:rPr>
              <a:t>,</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fetched</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 </a:t>
            </a:r>
            <a:r>
              <a:rPr lang="en-GB" sz="700">
                <a:solidFill>
                  <a:srgbClr val="B58900"/>
                </a:solidFill>
                <a:latin typeface="Roboto Mono"/>
                <a:ea typeface="Roboto Mono"/>
                <a:cs typeface="Roboto Mono"/>
                <a:sym typeface="Roboto Mono"/>
              </a:rPr>
              <a:t>false</a:t>
            </a:r>
            <a:r>
              <a:rPr lang="en-GB" sz="700">
                <a:solidFill>
                  <a:srgbClr val="586E75"/>
                </a:solidFill>
                <a:latin typeface="Roboto Mono"/>
                <a:ea typeface="Roboto Mono"/>
                <a:cs typeface="Roboto Mono"/>
                <a:sym typeface="Roboto Mono"/>
              </a:rPr>
              <a:t>,</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 </a:t>
            </a:r>
            <a:r>
              <a:rPr lang="en-GB" sz="700">
                <a:solidFill>
                  <a:srgbClr val="B58900"/>
                </a:solidFill>
                <a:latin typeface="Roboto Mono"/>
                <a:ea typeface="Roboto Mono"/>
                <a:cs typeface="Roboto Mono"/>
                <a:sym typeface="Roboto Mono"/>
              </a:rPr>
              <a:t>null</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r>
              <a:rPr lang="en-GB" sz="700">
                <a:solidFill>
                  <a:srgbClr val="268BD2"/>
                </a:solidFill>
                <a:latin typeface="Roboto Mono"/>
                <a:ea typeface="Roboto Mono"/>
                <a:cs typeface="Roboto Mono"/>
                <a:sym typeface="Roboto Mono"/>
              </a:rPr>
              <a:t>componentDidMount</a:t>
            </a:r>
            <a:r>
              <a:rPr lang="en-GB" sz="700">
                <a:solidFill>
                  <a:srgbClr val="586E75"/>
                </a:solidFill>
                <a:latin typeface="Roboto Mono"/>
                <a:ea typeface="Roboto Mono"/>
                <a:cs typeface="Roboto Mono"/>
                <a:sym typeface="Roboto Mono"/>
              </a:rPr>
              <a:t>()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r>
              <a:rPr lang="en-GB" sz="700">
                <a:solidFill>
                  <a:srgbClr val="268BD2"/>
                </a:solidFill>
                <a:latin typeface="Roboto Mono"/>
                <a:ea typeface="Roboto Mono"/>
                <a:cs typeface="Roboto Mono"/>
                <a:sym typeface="Roboto Mono"/>
              </a:rPr>
              <a:t>this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setState({fetching</a:t>
            </a:r>
            <a:r>
              <a:rPr lang="en-GB" sz="700">
                <a:solidFill>
                  <a:srgbClr val="859900"/>
                </a:solidFill>
                <a:latin typeface="Roboto Mono"/>
                <a:ea typeface="Roboto Mono"/>
                <a:cs typeface="Roboto Mono"/>
                <a:sym typeface="Roboto Mono"/>
              </a:rPr>
              <a:t>:</a:t>
            </a:r>
            <a:r>
              <a:rPr lang="en-GB" sz="700">
                <a:solidFill>
                  <a:srgbClr val="B58900"/>
                </a:solidFill>
                <a:latin typeface="Roboto Mono"/>
                <a:ea typeface="Roboto Mono"/>
                <a:cs typeface="Roboto Mono"/>
                <a:sym typeface="Roboto Mono"/>
              </a:rPr>
              <a:t>true</a:t>
            </a:r>
            <a:r>
              <a:rPr lang="en-GB" sz="700">
                <a:solidFill>
                  <a:srgbClr val="586E75"/>
                </a:solidFill>
                <a:latin typeface="Roboto Mono"/>
                <a:ea typeface="Roboto Mono"/>
                <a:cs typeface="Roboto Mono"/>
                <a:sym typeface="Roboto Mono"/>
              </a:rPr>
              <a:t>});</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fetch(</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r>
              <a:rPr lang="en-GB" sz="700">
                <a:solidFill>
                  <a:srgbClr val="C60000"/>
                </a:solidFill>
                <a:latin typeface="Roboto Mono"/>
                <a:ea typeface="Roboto Mono"/>
                <a:cs typeface="Roboto Mono"/>
                <a:sym typeface="Roboto Mono"/>
              </a:rPr>
              <a:t>'</a:t>
            </a:r>
            <a:r>
              <a:rPr lang="en-GB" sz="700" u="sng">
                <a:solidFill>
                  <a:schemeClr val="hlink"/>
                </a:solidFill>
                <a:latin typeface="Roboto Mono"/>
                <a:ea typeface="Roboto Mono"/>
                <a:cs typeface="Roboto Mono"/>
                <a:sym typeface="Roboto Mono"/>
                <a:hlinkClick r:id="rId3"/>
              </a:rPr>
              <a:t>https://api.com/jobs</a:t>
            </a:r>
            <a:r>
              <a:rPr lang="en-GB" sz="700">
                <a:solidFill>
                  <a:srgbClr val="C60000"/>
                </a:solidFill>
                <a:latin typeface="Roboto Mono"/>
                <a:ea typeface="Roboto Mono"/>
                <a:cs typeface="Roboto Mono"/>
                <a:sym typeface="Roboto Mono"/>
              </a:rPr>
              <a:t>'</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then(</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response </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 response</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json()</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then(jobs </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r>
              <a:rPr lang="en-GB" sz="700">
                <a:solidFill>
                  <a:srgbClr val="268BD2"/>
                </a:solidFill>
                <a:latin typeface="Roboto Mono"/>
                <a:ea typeface="Roboto Mono"/>
                <a:cs typeface="Roboto Mono"/>
                <a:sym typeface="Roboto Mono"/>
              </a:rPr>
              <a:t>this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setState({</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fetching</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 </a:t>
            </a:r>
            <a:r>
              <a:rPr lang="en-GB" sz="700">
                <a:solidFill>
                  <a:srgbClr val="B58900"/>
                </a:solidFill>
                <a:latin typeface="Roboto Mono"/>
                <a:ea typeface="Roboto Mono"/>
                <a:cs typeface="Roboto Mono"/>
                <a:sym typeface="Roboto Mono"/>
              </a:rPr>
              <a:t>false</a:t>
            </a:r>
            <a:r>
              <a:rPr lang="en-GB" sz="700">
                <a:solidFill>
                  <a:srgbClr val="586E75"/>
                </a:solidFill>
                <a:latin typeface="Roboto Mono"/>
                <a:ea typeface="Roboto Mono"/>
                <a:cs typeface="Roboto Mono"/>
                <a:sym typeface="Roboto Mono"/>
              </a:rPr>
              <a:t>,</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fetched</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 </a:t>
            </a:r>
            <a:r>
              <a:rPr lang="en-GB" sz="700">
                <a:solidFill>
                  <a:srgbClr val="B58900"/>
                </a:solidFill>
                <a:latin typeface="Roboto Mono"/>
                <a:ea typeface="Roboto Mono"/>
                <a:cs typeface="Roboto Mono"/>
                <a:sym typeface="Roboto Mono"/>
              </a:rPr>
              <a:t>true</a:t>
            </a:r>
            <a:r>
              <a:rPr lang="en-GB" sz="700">
                <a:solidFill>
                  <a:srgbClr val="586E75"/>
                </a:solidFill>
                <a:latin typeface="Roboto Mono"/>
                <a:ea typeface="Roboto Mono"/>
                <a:cs typeface="Roboto Mono"/>
                <a:sym typeface="Roboto Mono"/>
              </a:rPr>
              <a:t>,</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 jobs</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r>
              <a:rPr lang="en-GB" sz="700">
                <a:solidFill>
                  <a:srgbClr val="268BD2"/>
                </a:solidFill>
                <a:latin typeface="Roboto Mono"/>
                <a:ea typeface="Roboto Mono"/>
                <a:cs typeface="Roboto Mono"/>
                <a:sym typeface="Roboto Mono"/>
              </a:rPr>
              <a:t>render</a:t>
            </a:r>
            <a:r>
              <a:rPr lang="en-GB" sz="700">
                <a:solidFill>
                  <a:srgbClr val="586E75"/>
                </a:solidFill>
                <a:latin typeface="Roboto Mono"/>
                <a:ea typeface="Roboto Mono"/>
                <a:cs typeface="Roboto Mono"/>
                <a:sym typeface="Roboto Mono"/>
              </a:rPr>
              <a:t>()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if</a:t>
            </a:r>
            <a:r>
              <a:rPr lang="en-GB" sz="700">
                <a:solidFill>
                  <a:srgbClr val="586E75"/>
                </a:solidFill>
                <a:latin typeface="Roboto Mono"/>
                <a:ea typeface="Roboto Mono"/>
                <a:cs typeface="Roboto Mono"/>
                <a:sym typeface="Roboto Mono"/>
              </a:rPr>
              <a:t>(</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fetching </a:t>
            </a:r>
            <a:r>
              <a:rPr lang="en-GB" sz="700">
                <a:solidFill>
                  <a:srgbClr val="859900"/>
                </a:solidFill>
                <a:latin typeface="Roboto Mono"/>
                <a:ea typeface="Roboto Mono"/>
                <a:cs typeface="Roboto Mono"/>
                <a:sym typeface="Roboto Mono"/>
              </a:rPr>
              <a:t>&amp;&amp;</a:t>
            </a: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fetched)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return</a:t>
            </a: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&lt;</a:t>
            </a:r>
            <a:r>
              <a:rPr lang="en-GB" sz="700">
                <a:solidFill>
                  <a:srgbClr val="586E75"/>
                </a:solidFill>
                <a:latin typeface="Roboto Mono"/>
                <a:ea typeface="Roboto Mono"/>
                <a:cs typeface="Roboto Mono"/>
                <a:sym typeface="Roboto Mono"/>
              </a:rPr>
              <a:t>div</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No jobs</a:t>
            </a:r>
            <a:r>
              <a:rPr lang="en-GB" sz="700">
                <a:solidFill>
                  <a:srgbClr val="859900"/>
                </a:solidFill>
                <a:latin typeface="Roboto Mono"/>
                <a:ea typeface="Roboto Mono"/>
                <a:cs typeface="Roboto Mono"/>
                <a:sym typeface="Roboto Mono"/>
              </a:rPr>
              <a:t>&lt;/</a:t>
            </a:r>
            <a:r>
              <a:rPr lang="en-GB" sz="700">
                <a:solidFill>
                  <a:srgbClr val="586E75"/>
                </a:solidFill>
                <a:latin typeface="Roboto Mono"/>
                <a:ea typeface="Roboto Mono"/>
                <a:cs typeface="Roboto Mono"/>
                <a:sym typeface="Roboto Mono"/>
              </a:rPr>
              <a:t>div</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 </a:t>
            </a:r>
            <a:r>
              <a:rPr lang="en-GB" sz="700">
                <a:solidFill>
                  <a:srgbClr val="859900"/>
                </a:solidFill>
                <a:latin typeface="Roboto Mono"/>
                <a:ea typeface="Roboto Mono"/>
                <a:cs typeface="Roboto Mono"/>
                <a:sym typeface="Roboto Mono"/>
              </a:rPr>
              <a:t>else</a:t>
            </a: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if</a:t>
            </a:r>
            <a:r>
              <a:rPr lang="en-GB" sz="700">
                <a:solidFill>
                  <a:srgbClr val="586E75"/>
                </a:solidFill>
                <a:latin typeface="Roboto Mono"/>
                <a:ea typeface="Roboto Mono"/>
                <a:cs typeface="Roboto Mono"/>
                <a:sym typeface="Roboto Mono"/>
              </a:rPr>
              <a:t>(fetching)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return</a:t>
            </a: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&lt;</a:t>
            </a:r>
            <a:r>
              <a:rPr lang="en-GB" sz="700">
                <a:solidFill>
                  <a:srgbClr val="586E75"/>
                </a:solidFill>
                <a:latin typeface="Roboto Mono"/>
                <a:ea typeface="Roboto Mono"/>
                <a:cs typeface="Roboto Mono"/>
                <a:sym typeface="Roboto Mono"/>
              </a:rPr>
              <a:t>div</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Fetching jobs</a:t>
            </a:r>
            <a:r>
              <a:rPr lang="en-GB" sz="700">
                <a:solidFill>
                  <a:srgbClr val="859900"/>
                </a:solidFill>
                <a:latin typeface="Roboto Mono"/>
                <a:ea typeface="Roboto Mono"/>
                <a:cs typeface="Roboto Mono"/>
                <a:sym typeface="Roboto Mono"/>
              </a:rPr>
              <a:t>&lt;/</a:t>
            </a:r>
            <a:r>
              <a:rPr lang="en-GB" sz="700">
                <a:solidFill>
                  <a:srgbClr val="586E75"/>
                </a:solidFill>
                <a:latin typeface="Roboto Mono"/>
                <a:ea typeface="Roboto Mono"/>
                <a:cs typeface="Roboto Mono"/>
                <a:sym typeface="Roboto Mono"/>
              </a:rPr>
              <a:t>div</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 </a:t>
            </a:r>
            <a:r>
              <a:rPr lang="en-GB" sz="700">
                <a:solidFill>
                  <a:srgbClr val="859900"/>
                </a:solidFill>
                <a:latin typeface="Roboto Mono"/>
                <a:ea typeface="Roboto Mono"/>
                <a:cs typeface="Roboto Mono"/>
                <a:sym typeface="Roboto Mono"/>
              </a:rPr>
              <a:t>else</a:t>
            </a: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if</a:t>
            </a:r>
            <a:r>
              <a:rPr lang="en-GB" sz="700">
                <a:solidFill>
                  <a:srgbClr val="586E75"/>
                </a:solidFill>
                <a:latin typeface="Roboto Mono"/>
                <a:ea typeface="Roboto Mono"/>
                <a:cs typeface="Roboto Mono"/>
                <a:sym typeface="Roboto Mono"/>
              </a:rPr>
              <a:t>(fetched)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return</a:t>
            </a: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&lt;</a:t>
            </a:r>
            <a:r>
              <a:rPr lang="en-GB" sz="700">
                <a:solidFill>
                  <a:srgbClr val="586E75"/>
                </a:solidFill>
                <a:latin typeface="Roboto Mono"/>
                <a:ea typeface="Roboto Mono"/>
                <a:cs typeface="Roboto Mono"/>
                <a:sym typeface="Roboto Mono"/>
              </a:rPr>
              <a:t>ul</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a:t>
            </a:r>
            <a:r>
              <a:rPr lang="en-GB" sz="700">
                <a:solidFill>
                  <a:srgbClr val="268BD2"/>
                </a:solidFill>
                <a:latin typeface="Roboto Mono"/>
                <a:ea typeface="Roboto Mono"/>
                <a:cs typeface="Roboto Mono"/>
                <a:sym typeface="Roboto Mono"/>
              </a:rPr>
              <a:t>this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state</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map(job </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 </a:t>
            </a:r>
            <a:r>
              <a:rPr lang="en-GB" sz="700">
                <a:solidFill>
                  <a:srgbClr val="859900"/>
                </a:solidFill>
                <a:latin typeface="Roboto Mono"/>
                <a:ea typeface="Roboto Mono"/>
                <a:cs typeface="Roboto Mono"/>
                <a:sym typeface="Roboto Mono"/>
              </a:rPr>
              <a:t>&lt;</a:t>
            </a:r>
            <a:r>
              <a:rPr lang="en-GB" sz="700">
                <a:solidFill>
                  <a:srgbClr val="586E75"/>
                </a:solidFill>
                <a:latin typeface="Roboto Mono"/>
                <a:ea typeface="Roboto Mono"/>
                <a:cs typeface="Roboto Mono"/>
                <a:sym typeface="Roboto Mono"/>
              </a:rPr>
              <a:t>li</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{jobs</a:t>
            </a:r>
            <a:r>
              <a:rPr lang="en-GB" sz="700">
                <a:solidFill>
                  <a:srgbClr val="859900"/>
                </a:solidFill>
                <a:latin typeface="Roboto Mono"/>
                <a:ea typeface="Roboto Mono"/>
                <a:cs typeface="Roboto Mono"/>
                <a:sym typeface="Roboto Mono"/>
              </a:rPr>
              <a:t>.</a:t>
            </a:r>
            <a:r>
              <a:rPr lang="en-GB" sz="700">
                <a:solidFill>
                  <a:srgbClr val="586E75"/>
                </a:solidFill>
                <a:latin typeface="Roboto Mono"/>
                <a:ea typeface="Roboto Mono"/>
                <a:cs typeface="Roboto Mono"/>
                <a:sym typeface="Roboto Mono"/>
              </a:rPr>
              <a:t>name}</a:t>
            </a:r>
            <a:r>
              <a:rPr lang="en-GB" sz="700">
                <a:solidFill>
                  <a:srgbClr val="859900"/>
                </a:solidFill>
                <a:latin typeface="Roboto Mono"/>
                <a:ea typeface="Roboto Mono"/>
                <a:cs typeface="Roboto Mono"/>
                <a:sym typeface="Roboto Mono"/>
              </a:rPr>
              <a:t>&lt;/</a:t>
            </a:r>
            <a:r>
              <a:rPr lang="en-GB" sz="700">
                <a:solidFill>
                  <a:srgbClr val="586E75"/>
                </a:solidFill>
                <a:latin typeface="Roboto Mono"/>
                <a:ea typeface="Roboto Mono"/>
                <a:cs typeface="Roboto Mono"/>
                <a:sym typeface="Roboto Mono"/>
              </a:rPr>
              <a:t>li</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a:t>
            </a:r>
            <a:r>
              <a:rPr lang="en-GB" sz="700">
                <a:solidFill>
                  <a:srgbClr val="859900"/>
                </a:solidFill>
                <a:latin typeface="Roboto Mono"/>
                <a:ea typeface="Roboto Mono"/>
                <a:cs typeface="Roboto Mono"/>
                <a:sym typeface="Roboto Mono"/>
              </a:rPr>
              <a:t>&lt;/</a:t>
            </a:r>
            <a:r>
              <a:rPr lang="en-GB" sz="700">
                <a:solidFill>
                  <a:srgbClr val="586E75"/>
                </a:solidFill>
                <a:latin typeface="Roboto Mono"/>
                <a:ea typeface="Roboto Mono"/>
                <a:cs typeface="Roboto Mono"/>
                <a:sym typeface="Roboto Mono"/>
              </a:rPr>
              <a:t>ul</a:t>
            </a:r>
            <a:r>
              <a:rPr lang="en-GB" sz="700">
                <a:solidFill>
                  <a:srgbClr val="859900"/>
                </a:solidFill>
                <a:latin typeface="Roboto Mono"/>
                <a:ea typeface="Roboto Mono"/>
                <a:cs typeface="Roboto Mono"/>
                <a:sym typeface="Roboto Mono"/>
              </a:rPr>
              <a:t>&gt;</a:t>
            </a:r>
            <a:r>
              <a:rPr lang="en-GB" sz="700">
                <a:solidFill>
                  <a:srgbClr val="586E75"/>
                </a:solidFill>
                <a:latin typeface="Roboto Mono"/>
                <a:ea typeface="Roboto Mono"/>
                <a:cs typeface="Roboto Mono"/>
                <a:sym typeface="Roboto Mono"/>
              </a:rPr>
              <a:t>;</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t/>
            </a:r>
            <a:endParaRPr sz="700">
              <a:solidFill>
                <a:srgbClr val="586E75"/>
              </a:solidFill>
              <a:latin typeface="Roboto Mono"/>
              <a:ea typeface="Roboto Mono"/>
              <a:cs typeface="Roboto Mono"/>
              <a:sym typeface="Roboto Mono"/>
            </a:endParaRPr>
          </a:p>
          <a:p>
            <a:pPr indent="0" lvl="0" marL="38100" marR="38100" rtl="0">
              <a:lnSpc>
                <a:spcPct val="100000"/>
              </a:lnSpc>
              <a:spcBef>
                <a:spcPts val="0"/>
              </a:spcBef>
              <a:spcAft>
                <a:spcPts val="0"/>
              </a:spcAft>
              <a:buNone/>
            </a:pPr>
            <a:r>
              <a:rPr lang="en-GB" sz="700">
                <a:solidFill>
                  <a:srgbClr val="586E75"/>
                </a:solidFill>
                <a:latin typeface="Roboto Mono"/>
                <a:ea typeface="Roboto Mono"/>
                <a:cs typeface="Roboto Mono"/>
                <a:sym typeface="Roboto Mono"/>
              </a:rPr>
              <a:t>export </a:t>
            </a:r>
            <a:r>
              <a:rPr lang="en-GB" sz="700">
                <a:solidFill>
                  <a:srgbClr val="859900"/>
                </a:solidFill>
                <a:latin typeface="Roboto Mono"/>
                <a:ea typeface="Roboto Mono"/>
                <a:cs typeface="Roboto Mono"/>
                <a:sym typeface="Roboto Mono"/>
              </a:rPr>
              <a:t>default</a:t>
            </a:r>
            <a:r>
              <a:rPr lang="en-GB" sz="700">
                <a:solidFill>
                  <a:srgbClr val="586E75"/>
                </a:solidFill>
                <a:latin typeface="Roboto Mono"/>
                <a:ea typeface="Roboto Mono"/>
                <a:cs typeface="Roboto Mono"/>
                <a:sym typeface="Roboto Mono"/>
              </a:rPr>
              <a:t> </a:t>
            </a:r>
            <a:r>
              <a:rPr b="1" lang="en-GB" sz="700">
                <a:solidFill>
                  <a:srgbClr val="073642"/>
                </a:solidFill>
                <a:latin typeface="Roboto Mono"/>
                <a:ea typeface="Roboto Mono"/>
                <a:cs typeface="Roboto Mono"/>
                <a:sym typeface="Roboto Mono"/>
              </a:rPr>
              <a:t>Jobs</a:t>
            </a:r>
            <a:r>
              <a:rPr lang="en-GB" sz="700">
                <a:solidFill>
                  <a:srgbClr val="586E75"/>
                </a:solidFill>
                <a:latin typeface="Roboto Mono"/>
                <a:ea typeface="Roboto Mono"/>
                <a:cs typeface="Roboto Mono"/>
                <a:sym typeface="Roboto Mono"/>
              </a:rPr>
              <a:t>;</a:t>
            </a:r>
            <a:endParaRPr sz="700">
              <a:solidFill>
                <a:srgbClr val="586E75"/>
              </a:solidFill>
              <a:latin typeface="Roboto Mono"/>
              <a:ea typeface="Roboto Mono"/>
              <a:cs typeface="Roboto Mono"/>
              <a:sym typeface="Roboto Mono"/>
            </a:endParaRPr>
          </a:p>
          <a:p>
            <a:pPr indent="0" lvl="0" marL="0">
              <a:lnSpc>
                <a:spcPct val="100000"/>
              </a:lnSpc>
              <a:spcBef>
                <a:spcPts val="0"/>
              </a:spcBef>
              <a:spcAft>
                <a:spcPts val="0"/>
              </a:spcAft>
              <a:buNone/>
            </a:pPr>
            <a:r>
              <a:t/>
            </a:r>
            <a:endParaRPr sz="700">
              <a:solidFill>
                <a:srgbClr val="E28964"/>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0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0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000"/>
                                        <p:tgtEl>
                                          <p:spTgt spid="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1000"/>
                                        <p:tgtEl>
                                          <p:spTgt spid="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Effect filter="fade" transition="in">
                                      <p:cBhvr>
                                        <p:cTn dur="1000"/>
                                        <p:tgtEl>
                                          <p:spTgt spid="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animEffect filter="fade" transition="in">
                                      <p:cBhvr>
                                        <p:cTn dur="1000"/>
                                        <p:tgtEl>
                                          <p:spTgt spid="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animEffect filter="fade" transition="in">
                                      <p:cBhvr>
                                        <p:cTn dur="1000"/>
                                        <p:tgtEl>
                                          <p:spTgt spid="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animEffect filter="fade" transition="in">
                                      <p:cBhvr>
                                        <p:cTn dur="1000"/>
                                        <p:tgtEl>
                                          <p:spTgt spid="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8" st="8"/>
                                            </p:txEl>
                                          </p:spTgt>
                                        </p:tgtEl>
                                        <p:attrNameLst>
                                          <p:attrName>style.visibility</p:attrName>
                                        </p:attrNameLst>
                                      </p:cBhvr>
                                      <p:to>
                                        <p:strVal val="visible"/>
                                      </p:to>
                                    </p:set>
                                    <p:animEffect filter="fade" transition="in">
                                      <p:cBhvr>
                                        <p:cTn dur="1000"/>
                                        <p:tgtEl>
                                          <p:spTgt spid="8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9" st="9"/>
                                            </p:txEl>
                                          </p:spTgt>
                                        </p:tgtEl>
                                        <p:attrNameLst>
                                          <p:attrName>style.visibility</p:attrName>
                                        </p:attrNameLst>
                                      </p:cBhvr>
                                      <p:to>
                                        <p:strVal val="visible"/>
                                      </p:to>
                                    </p:set>
                                    <p:animEffect filter="fade" transition="in">
                                      <p:cBhvr>
                                        <p:cTn dur="1000"/>
                                        <p:tgtEl>
                                          <p:spTgt spid="8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0" st="10"/>
                                            </p:txEl>
                                          </p:spTgt>
                                        </p:tgtEl>
                                        <p:attrNameLst>
                                          <p:attrName>style.visibility</p:attrName>
                                        </p:attrNameLst>
                                      </p:cBhvr>
                                      <p:to>
                                        <p:strVal val="visible"/>
                                      </p:to>
                                    </p:set>
                                    <p:animEffect filter="fade" transition="in">
                                      <p:cBhvr>
                                        <p:cTn dur="1000"/>
                                        <p:tgtEl>
                                          <p:spTgt spid="8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1" st="11"/>
                                            </p:txEl>
                                          </p:spTgt>
                                        </p:tgtEl>
                                        <p:attrNameLst>
                                          <p:attrName>style.visibility</p:attrName>
                                        </p:attrNameLst>
                                      </p:cBhvr>
                                      <p:to>
                                        <p:strVal val="visible"/>
                                      </p:to>
                                    </p:set>
                                    <p:animEffect filter="fade" transition="in">
                                      <p:cBhvr>
                                        <p:cTn dur="1000"/>
                                        <p:tgtEl>
                                          <p:spTgt spid="8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2" st="12"/>
                                            </p:txEl>
                                          </p:spTgt>
                                        </p:tgtEl>
                                        <p:attrNameLst>
                                          <p:attrName>style.visibility</p:attrName>
                                        </p:attrNameLst>
                                      </p:cBhvr>
                                      <p:to>
                                        <p:strVal val="visible"/>
                                      </p:to>
                                    </p:set>
                                    <p:animEffect filter="fade" transition="in">
                                      <p:cBhvr>
                                        <p:cTn dur="1000"/>
                                        <p:tgtEl>
                                          <p:spTgt spid="8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3" st="13"/>
                                            </p:txEl>
                                          </p:spTgt>
                                        </p:tgtEl>
                                        <p:attrNameLst>
                                          <p:attrName>style.visibility</p:attrName>
                                        </p:attrNameLst>
                                      </p:cBhvr>
                                      <p:to>
                                        <p:strVal val="visible"/>
                                      </p:to>
                                    </p:set>
                                    <p:animEffect filter="fade" transition="in">
                                      <p:cBhvr>
                                        <p:cTn dur="1000"/>
                                        <p:tgtEl>
                                          <p:spTgt spid="8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4" st="14"/>
                                            </p:txEl>
                                          </p:spTgt>
                                        </p:tgtEl>
                                        <p:attrNameLst>
                                          <p:attrName>style.visibility</p:attrName>
                                        </p:attrNameLst>
                                      </p:cBhvr>
                                      <p:to>
                                        <p:strVal val="visible"/>
                                      </p:to>
                                    </p:set>
                                    <p:animEffect filter="fade" transition="in">
                                      <p:cBhvr>
                                        <p:cTn dur="1000"/>
                                        <p:tgtEl>
                                          <p:spTgt spid="80">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5" st="15"/>
                                            </p:txEl>
                                          </p:spTgt>
                                        </p:tgtEl>
                                        <p:attrNameLst>
                                          <p:attrName>style.visibility</p:attrName>
                                        </p:attrNameLst>
                                      </p:cBhvr>
                                      <p:to>
                                        <p:strVal val="visible"/>
                                      </p:to>
                                    </p:set>
                                    <p:animEffect filter="fade" transition="in">
                                      <p:cBhvr>
                                        <p:cTn dur="1000"/>
                                        <p:tgtEl>
                                          <p:spTgt spid="80">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6" st="16"/>
                                            </p:txEl>
                                          </p:spTgt>
                                        </p:tgtEl>
                                        <p:attrNameLst>
                                          <p:attrName>style.visibility</p:attrName>
                                        </p:attrNameLst>
                                      </p:cBhvr>
                                      <p:to>
                                        <p:strVal val="visible"/>
                                      </p:to>
                                    </p:set>
                                    <p:animEffect filter="fade" transition="in">
                                      <p:cBhvr>
                                        <p:cTn dur="1000"/>
                                        <p:tgtEl>
                                          <p:spTgt spid="80">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7" st="17"/>
                                            </p:txEl>
                                          </p:spTgt>
                                        </p:tgtEl>
                                        <p:attrNameLst>
                                          <p:attrName>style.visibility</p:attrName>
                                        </p:attrNameLst>
                                      </p:cBhvr>
                                      <p:to>
                                        <p:strVal val="visible"/>
                                      </p:to>
                                    </p:set>
                                    <p:animEffect filter="fade" transition="in">
                                      <p:cBhvr>
                                        <p:cTn dur="1000"/>
                                        <p:tgtEl>
                                          <p:spTgt spid="80">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8" st="18"/>
                                            </p:txEl>
                                          </p:spTgt>
                                        </p:tgtEl>
                                        <p:attrNameLst>
                                          <p:attrName>style.visibility</p:attrName>
                                        </p:attrNameLst>
                                      </p:cBhvr>
                                      <p:to>
                                        <p:strVal val="visible"/>
                                      </p:to>
                                    </p:set>
                                    <p:animEffect filter="fade" transition="in">
                                      <p:cBhvr>
                                        <p:cTn dur="1000"/>
                                        <p:tgtEl>
                                          <p:spTgt spid="80">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9" st="19"/>
                                            </p:txEl>
                                          </p:spTgt>
                                        </p:tgtEl>
                                        <p:attrNameLst>
                                          <p:attrName>style.visibility</p:attrName>
                                        </p:attrNameLst>
                                      </p:cBhvr>
                                      <p:to>
                                        <p:strVal val="visible"/>
                                      </p:to>
                                    </p:set>
                                    <p:animEffect filter="fade" transition="in">
                                      <p:cBhvr>
                                        <p:cTn dur="1000"/>
                                        <p:tgtEl>
                                          <p:spTgt spid="80">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0" st="20"/>
                                            </p:txEl>
                                          </p:spTgt>
                                        </p:tgtEl>
                                        <p:attrNameLst>
                                          <p:attrName>style.visibility</p:attrName>
                                        </p:attrNameLst>
                                      </p:cBhvr>
                                      <p:to>
                                        <p:strVal val="visible"/>
                                      </p:to>
                                    </p:set>
                                    <p:animEffect filter="fade" transition="in">
                                      <p:cBhvr>
                                        <p:cTn dur="1000"/>
                                        <p:tgtEl>
                                          <p:spTgt spid="80">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1" st="21"/>
                                            </p:txEl>
                                          </p:spTgt>
                                        </p:tgtEl>
                                        <p:attrNameLst>
                                          <p:attrName>style.visibility</p:attrName>
                                        </p:attrNameLst>
                                      </p:cBhvr>
                                      <p:to>
                                        <p:strVal val="visible"/>
                                      </p:to>
                                    </p:set>
                                    <p:animEffect filter="fade" transition="in">
                                      <p:cBhvr>
                                        <p:cTn dur="1000"/>
                                        <p:tgtEl>
                                          <p:spTgt spid="80">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2" st="22"/>
                                            </p:txEl>
                                          </p:spTgt>
                                        </p:tgtEl>
                                        <p:attrNameLst>
                                          <p:attrName>style.visibility</p:attrName>
                                        </p:attrNameLst>
                                      </p:cBhvr>
                                      <p:to>
                                        <p:strVal val="visible"/>
                                      </p:to>
                                    </p:set>
                                    <p:animEffect filter="fade" transition="in">
                                      <p:cBhvr>
                                        <p:cTn dur="1000"/>
                                        <p:tgtEl>
                                          <p:spTgt spid="80">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3" st="23"/>
                                            </p:txEl>
                                          </p:spTgt>
                                        </p:tgtEl>
                                        <p:attrNameLst>
                                          <p:attrName>style.visibility</p:attrName>
                                        </p:attrNameLst>
                                      </p:cBhvr>
                                      <p:to>
                                        <p:strVal val="visible"/>
                                      </p:to>
                                    </p:set>
                                    <p:animEffect filter="fade" transition="in">
                                      <p:cBhvr>
                                        <p:cTn dur="1000"/>
                                        <p:tgtEl>
                                          <p:spTgt spid="80">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4" st="24"/>
                                            </p:txEl>
                                          </p:spTgt>
                                        </p:tgtEl>
                                        <p:attrNameLst>
                                          <p:attrName>style.visibility</p:attrName>
                                        </p:attrNameLst>
                                      </p:cBhvr>
                                      <p:to>
                                        <p:strVal val="visible"/>
                                      </p:to>
                                    </p:set>
                                    <p:animEffect filter="fade" transition="in">
                                      <p:cBhvr>
                                        <p:cTn dur="1000"/>
                                        <p:tgtEl>
                                          <p:spTgt spid="80">
                                            <p:txEl>
                                              <p:pRg end="24" st="2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5" st="25"/>
                                            </p:txEl>
                                          </p:spTgt>
                                        </p:tgtEl>
                                        <p:attrNameLst>
                                          <p:attrName>style.visibility</p:attrName>
                                        </p:attrNameLst>
                                      </p:cBhvr>
                                      <p:to>
                                        <p:strVal val="visible"/>
                                      </p:to>
                                    </p:set>
                                    <p:animEffect filter="fade" transition="in">
                                      <p:cBhvr>
                                        <p:cTn dur="1000"/>
                                        <p:tgtEl>
                                          <p:spTgt spid="80">
                                            <p:txEl>
                                              <p:pRg end="25" st="2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6" st="26"/>
                                            </p:txEl>
                                          </p:spTgt>
                                        </p:tgtEl>
                                        <p:attrNameLst>
                                          <p:attrName>style.visibility</p:attrName>
                                        </p:attrNameLst>
                                      </p:cBhvr>
                                      <p:to>
                                        <p:strVal val="visible"/>
                                      </p:to>
                                    </p:set>
                                    <p:animEffect filter="fade" transition="in">
                                      <p:cBhvr>
                                        <p:cTn dur="1000"/>
                                        <p:tgtEl>
                                          <p:spTgt spid="80">
                                            <p:txEl>
                                              <p:pRg end="26" st="2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7" st="27"/>
                                            </p:txEl>
                                          </p:spTgt>
                                        </p:tgtEl>
                                        <p:attrNameLst>
                                          <p:attrName>style.visibility</p:attrName>
                                        </p:attrNameLst>
                                      </p:cBhvr>
                                      <p:to>
                                        <p:strVal val="visible"/>
                                      </p:to>
                                    </p:set>
                                    <p:animEffect filter="fade" transition="in">
                                      <p:cBhvr>
                                        <p:cTn dur="1000"/>
                                        <p:tgtEl>
                                          <p:spTgt spid="80">
                                            <p:txEl>
                                              <p:pRg end="27" st="2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8" st="28"/>
                                            </p:txEl>
                                          </p:spTgt>
                                        </p:tgtEl>
                                        <p:attrNameLst>
                                          <p:attrName>style.visibility</p:attrName>
                                        </p:attrNameLst>
                                      </p:cBhvr>
                                      <p:to>
                                        <p:strVal val="visible"/>
                                      </p:to>
                                    </p:set>
                                    <p:animEffect filter="fade" transition="in">
                                      <p:cBhvr>
                                        <p:cTn dur="1000"/>
                                        <p:tgtEl>
                                          <p:spTgt spid="80">
                                            <p:txEl>
                                              <p:pRg end="28" st="2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9" st="29"/>
                                            </p:txEl>
                                          </p:spTgt>
                                        </p:tgtEl>
                                        <p:attrNameLst>
                                          <p:attrName>style.visibility</p:attrName>
                                        </p:attrNameLst>
                                      </p:cBhvr>
                                      <p:to>
                                        <p:strVal val="visible"/>
                                      </p:to>
                                    </p:set>
                                    <p:animEffect filter="fade" transition="in">
                                      <p:cBhvr>
                                        <p:cTn dur="1000"/>
                                        <p:tgtEl>
                                          <p:spTgt spid="80">
                                            <p:txEl>
                                              <p:pRg end="29" st="2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0" st="30"/>
                                            </p:txEl>
                                          </p:spTgt>
                                        </p:tgtEl>
                                        <p:attrNameLst>
                                          <p:attrName>style.visibility</p:attrName>
                                        </p:attrNameLst>
                                      </p:cBhvr>
                                      <p:to>
                                        <p:strVal val="visible"/>
                                      </p:to>
                                    </p:set>
                                    <p:animEffect filter="fade" transition="in">
                                      <p:cBhvr>
                                        <p:cTn dur="1000"/>
                                        <p:tgtEl>
                                          <p:spTgt spid="80">
                                            <p:txEl>
                                              <p:pRg end="30" st="3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1" st="31"/>
                                            </p:txEl>
                                          </p:spTgt>
                                        </p:tgtEl>
                                        <p:attrNameLst>
                                          <p:attrName>style.visibility</p:attrName>
                                        </p:attrNameLst>
                                      </p:cBhvr>
                                      <p:to>
                                        <p:strVal val="visible"/>
                                      </p:to>
                                    </p:set>
                                    <p:animEffect filter="fade" transition="in">
                                      <p:cBhvr>
                                        <p:cTn dur="1000"/>
                                        <p:tgtEl>
                                          <p:spTgt spid="80">
                                            <p:txEl>
                                              <p:pRg end="31" st="3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2" st="32"/>
                                            </p:txEl>
                                          </p:spTgt>
                                        </p:tgtEl>
                                        <p:attrNameLst>
                                          <p:attrName>style.visibility</p:attrName>
                                        </p:attrNameLst>
                                      </p:cBhvr>
                                      <p:to>
                                        <p:strVal val="visible"/>
                                      </p:to>
                                    </p:set>
                                    <p:animEffect filter="fade" transition="in">
                                      <p:cBhvr>
                                        <p:cTn dur="1000"/>
                                        <p:tgtEl>
                                          <p:spTgt spid="80">
                                            <p:txEl>
                                              <p:pRg end="32" st="3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3" st="33"/>
                                            </p:txEl>
                                          </p:spTgt>
                                        </p:tgtEl>
                                        <p:attrNameLst>
                                          <p:attrName>style.visibility</p:attrName>
                                        </p:attrNameLst>
                                      </p:cBhvr>
                                      <p:to>
                                        <p:strVal val="visible"/>
                                      </p:to>
                                    </p:set>
                                    <p:animEffect filter="fade" transition="in">
                                      <p:cBhvr>
                                        <p:cTn dur="1000"/>
                                        <p:tgtEl>
                                          <p:spTgt spid="80">
                                            <p:txEl>
                                              <p:pRg end="33" st="3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4" st="34"/>
                                            </p:txEl>
                                          </p:spTgt>
                                        </p:tgtEl>
                                        <p:attrNameLst>
                                          <p:attrName>style.visibility</p:attrName>
                                        </p:attrNameLst>
                                      </p:cBhvr>
                                      <p:to>
                                        <p:strVal val="visible"/>
                                      </p:to>
                                    </p:set>
                                    <p:animEffect filter="fade" transition="in">
                                      <p:cBhvr>
                                        <p:cTn dur="1000"/>
                                        <p:tgtEl>
                                          <p:spTgt spid="80">
                                            <p:txEl>
                                              <p:pRg end="34" st="3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5" st="35"/>
                                            </p:txEl>
                                          </p:spTgt>
                                        </p:tgtEl>
                                        <p:attrNameLst>
                                          <p:attrName>style.visibility</p:attrName>
                                        </p:attrNameLst>
                                      </p:cBhvr>
                                      <p:to>
                                        <p:strVal val="visible"/>
                                      </p:to>
                                    </p:set>
                                    <p:animEffect filter="fade" transition="in">
                                      <p:cBhvr>
                                        <p:cTn dur="1000"/>
                                        <p:tgtEl>
                                          <p:spTgt spid="80">
                                            <p:txEl>
                                              <p:pRg end="35" st="3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6" st="36"/>
                                            </p:txEl>
                                          </p:spTgt>
                                        </p:tgtEl>
                                        <p:attrNameLst>
                                          <p:attrName>style.visibility</p:attrName>
                                        </p:attrNameLst>
                                      </p:cBhvr>
                                      <p:to>
                                        <p:strVal val="visible"/>
                                      </p:to>
                                    </p:set>
                                    <p:animEffect filter="fade" transition="in">
                                      <p:cBhvr>
                                        <p:cTn dur="1000"/>
                                        <p:tgtEl>
                                          <p:spTgt spid="80">
                                            <p:txEl>
                                              <p:pRg end="36" st="3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7" st="37"/>
                                            </p:txEl>
                                          </p:spTgt>
                                        </p:tgtEl>
                                        <p:attrNameLst>
                                          <p:attrName>style.visibility</p:attrName>
                                        </p:attrNameLst>
                                      </p:cBhvr>
                                      <p:to>
                                        <p:strVal val="visible"/>
                                      </p:to>
                                    </p:set>
                                    <p:animEffect filter="fade" transition="in">
                                      <p:cBhvr>
                                        <p:cTn dur="1000"/>
                                        <p:tgtEl>
                                          <p:spTgt spid="80">
                                            <p:txEl>
                                              <p:pRg end="37" st="3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8" st="38"/>
                                            </p:txEl>
                                          </p:spTgt>
                                        </p:tgtEl>
                                        <p:attrNameLst>
                                          <p:attrName>style.visibility</p:attrName>
                                        </p:attrNameLst>
                                      </p:cBhvr>
                                      <p:to>
                                        <p:strVal val="visible"/>
                                      </p:to>
                                    </p:set>
                                    <p:animEffect filter="fade" transition="in">
                                      <p:cBhvr>
                                        <p:cTn dur="1000"/>
                                        <p:tgtEl>
                                          <p:spTgt spid="80">
                                            <p:txEl>
                                              <p:pRg end="38" st="3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9" st="39"/>
                                            </p:txEl>
                                          </p:spTgt>
                                        </p:tgtEl>
                                        <p:attrNameLst>
                                          <p:attrName>style.visibility</p:attrName>
                                        </p:attrNameLst>
                                      </p:cBhvr>
                                      <p:to>
                                        <p:strVal val="visible"/>
                                      </p:to>
                                    </p:set>
                                    <p:animEffect filter="fade" transition="in">
                                      <p:cBhvr>
                                        <p:cTn dur="1000"/>
                                        <p:tgtEl>
                                          <p:spTgt spid="80">
                                            <p:txEl>
                                              <p:pRg end="39" st="3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2 components showing the same state</a:t>
            </a:r>
            <a:endParaRPr/>
          </a:p>
        </p:txBody>
      </p:sp>
      <p:sp>
        <p:nvSpPr>
          <p:cNvPr id="86" name="Shape 86"/>
          <p:cNvSpPr/>
          <p:nvPr/>
        </p:nvSpPr>
        <p:spPr>
          <a:xfrm>
            <a:off x="1082175" y="621950"/>
            <a:ext cx="7083900" cy="34953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1100850" y="653050"/>
            <a:ext cx="7034100" cy="5847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47150" y="702800"/>
            <a:ext cx="1131900" cy="1648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GB"/>
              <a:t>Jobs</a:t>
            </a:r>
            <a:endParaRPr/>
          </a:p>
        </p:txBody>
      </p:sp>
      <p:sp>
        <p:nvSpPr>
          <p:cNvPr id="89" name="Shape 89"/>
          <p:cNvSpPr/>
          <p:nvPr/>
        </p:nvSpPr>
        <p:spPr>
          <a:xfrm>
            <a:off x="2842300" y="1530000"/>
            <a:ext cx="3613500" cy="23448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GB"/>
              <a:t>Jobs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Saving component state</a:t>
            </a:r>
            <a:endParaRPr/>
          </a:p>
        </p:txBody>
      </p:sp>
      <p:sp>
        <p:nvSpPr>
          <p:cNvPr id="95" name="Shape 95"/>
          <p:cNvSpPr/>
          <p:nvPr/>
        </p:nvSpPr>
        <p:spPr>
          <a:xfrm>
            <a:off x="273650" y="323400"/>
            <a:ext cx="2419500" cy="38313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nvSpPr>
        <p:spPr>
          <a:xfrm>
            <a:off x="3362250" y="323400"/>
            <a:ext cx="2419500" cy="38313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6536800" y="323400"/>
            <a:ext cx="2419500" cy="38313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491350" y="628175"/>
            <a:ext cx="1946700" cy="3165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GB"/>
              <a:t>Jobs</a:t>
            </a:r>
            <a:endParaRPr/>
          </a:p>
        </p:txBody>
      </p:sp>
      <p:sp>
        <p:nvSpPr>
          <p:cNvPr id="99" name="Shape 99"/>
          <p:cNvSpPr/>
          <p:nvPr/>
        </p:nvSpPr>
        <p:spPr>
          <a:xfrm>
            <a:off x="6773200" y="603250"/>
            <a:ext cx="1946700" cy="3165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GB"/>
              <a:t>Jobs</a:t>
            </a:r>
            <a:endParaRPr/>
          </a:p>
        </p:txBody>
      </p:sp>
      <p:sp>
        <p:nvSpPr>
          <p:cNvPr id="100" name="Shape 100"/>
          <p:cNvSpPr/>
          <p:nvPr/>
        </p:nvSpPr>
        <p:spPr>
          <a:xfrm>
            <a:off x="3598650" y="628175"/>
            <a:ext cx="1946700" cy="31656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01" name="Shape 101"/>
          <p:cNvCxnSpPr>
            <a:stCxn id="95" idx="3"/>
            <a:endCxn id="96" idx="1"/>
          </p:cNvCxnSpPr>
          <p:nvPr/>
        </p:nvCxnSpPr>
        <p:spPr>
          <a:xfrm>
            <a:off x="2693150" y="2239050"/>
            <a:ext cx="669000" cy="0"/>
          </a:xfrm>
          <a:prstGeom prst="straightConnector1">
            <a:avLst/>
          </a:prstGeom>
          <a:noFill/>
          <a:ln cap="flat" cmpd="sng" w="9525">
            <a:solidFill>
              <a:schemeClr val="dk2"/>
            </a:solidFill>
            <a:prstDash val="solid"/>
            <a:round/>
            <a:headEnd len="med" w="med" type="none"/>
            <a:tailEnd len="med" w="med" type="triangle"/>
          </a:ln>
        </p:spPr>
      </p:cxnSp>
      <p:cxnSp>
        <p:nvCxnSpPr>
          <p:cNvPr id="102" name="Shape 102"/>
          <p:cNvCxnSpPr>
            <a:stCxn id="96" idx="3"/>
            <a:endCxn id="97" idx="1"/>
          </p:cNvCxnSpPr>
          <p:nvPr/>
        </p:nvCxnSpPr>
        <p:spPr>
          <a:xfrm>
            <a:off x="5781750" y="2239050"/>
            <a:ext cx="755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Testing</a:t>
            </a:r>
            <a:endParaRPr/>
          </a:p>
        </p:txBody>
      </p:sp>
      <p:sp>
        <p:nvSpPr>
          <p:cNvPr id="108" name="Shape 108"/>
          <p:cNvSpPr/>
          <p:nvPr/>
        </p:nvSpPr>
        <p:spPr>
          <a:xfrm>
            <a:off x="470175" y="1891850"/>
            <a:ext cx="1773600" cy="5469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GB"/>
              <a:t>props</a:t>
            </a:r>
            <a:endParaRPr/>
          </a:p>
        </p:txBody>
      </p:sp>
      <p:sp>
        <p:nvSpPr>
          <p:cNvPr id="109" name="Shape 109"/>
          <p:cNvSpPr/>
          <p:nvPr/>
        </p:nvSpPr>
        <p:spPr>
          <a:xfrm>
            <a:off x="3685200" y="1891850"/>
            <a:ext cx="1773600" cy="546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Component</a:t>
            </a:r>
            <a:endParaRPr/>
          </a:p>
        </p:txBody>
      </p:sp>
      <p:sp>
        <p:nvSpPr>
          <p:cNvPr id="110" name="Shape 110"/>
          <p:cNvSpPr/>
          <p:nvPr/>
        </p:nvSpPr>
        <p:spPr>
          <a:xfrm>
            <a:off x="6665550" y="1891850"/>
            <a:ext cx="1773600" cy="546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Rendered HTML</a:t>
            </a:r>
            <a:endParaRPr/>
          </a:p>
        </p:txBody>
      </p:sp>
      <p:cxnSp>
        <p:nvCxnSpPr>
          <p:cNvPr id="111" name="Shape 111"/>
          <p:cNvCxnSpPr>
            <a:stCxn id="108" idx="3"/>
            <a:endCxn id="109" idx="1"/>
          </p:cNvCxnSpPr>
          <p:nvPr/>
        </p:nvCxnSpPr>
        <p:spPr>
          <a:xfrm>
            <a:off x="2243775" y="2165300"/>
            <a:ext cx="1441500" cy="0"/>
          </a:xfrm>
          <a:prstGeom prst="straightConnector1">
            <a:avLst/>
          </a:prstGeom>
          <a:noFill/>
          <a:ln cap="flat" cmpd="sng" w="9525">
            <a:solidFill>
              <a:schemeClr val="dk2"/>
            </a:solidFill>
            <a:prstDash val="solid"/>
            <a:round/>
            <a:headEnd len="med" w="med" type="none"/>
            <a:tailEnd len="med" w="med" type="triangle"/>
          </a:ln>
        </p:spPr>
      </p:cxnSp>
      <p:cxnSp>
        <p:nvCxnSpPr>
          <p:cNvPr id="112" name="Shape 112"/>
          <p:cNvCxnSpPr>
            <a:stCxn id="109" idx="3"/>
            <a:endCxn id="110" idx="1"/>
          </p:cNvCxnSpPr>
          <p:nvPr/>
        </p:nvCxnSpPr>
        <p:spPr>
          <a:xfrm>
            <a:off x="5458800" y="2165300"/>
            <a:ext cx="1206900" cy="0"/>
          </a:xfrm>
          <a:prstGeom prst="straightConnector1">
            <a:avLst/>
          </a:prstGeom>
          <a:noFill/>
          <a:ln cap="flat" cmpd="sng" w="9525">
            <a:solidFill>
              <a:schemeClr val="dk2"/>
            </a:solidFill>
            <a:prstDash val="solid"/>
            <a:round/>
            <a:headEnd len="med" w="med" type="none"/>
            <a:tailEnd len="med" w="med" type="triangle"/>
          </a:ln>
        </p:spPr>
      </p:cxnSp>
      <p:sp>
        <p:nvSpPr>
          <p:cNvPr id="113" name="Shape 113"/>
          <p:cNvSpPr/>
          <p:nvPr/>
        </p:nvSpPr>
        <p:spPr>
          <a:xfrm>
            <a:off x="6665550" y="3219275"/>
            <a:ext cx="1773600" cy="5469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Expected</a:t>
            </a:r>
            <a:r>
              <a:rPr lang="en-GB"/>
              <a:t> HTML</a:t>
            </a:r>
            <a:endParaRPr/>
          </a:p>
        </p:txBody>
      </p:sp>
      <p:cxnSp>
        <p:nvCxnSpPr>
          <p:cNvPr id="114" name="Shape 114"/>
          <p:cNvCxnSpPr>
            <a:stCxn id="110" idx="2"/>
            <a:endCxn id="113" idx="0"/>
          </p:cNvCxnSpPr>
          <p:nvPr/>
        </p:nvCxnSpPr>
        <p:spPr>
          <a:xfrm>
            <a:off x="7552350" y="2438750"/>
            <a:ext cx="0" cy="78060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Centralised state management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Root component state management</a:t>
            </a:r>
            <a:endParaRPr/>
          </a:p>
        </p:txBody>
      </p:sp>
      <p:sp>
        <p:nvSpPr>
          <p:cNvPr id="125" name="Shape 125"/>
          <p:cNvSpPr txBox="1"/>
          <p:nvPr/>
        </p:nvSpPr>
        <p:spPr>
          <a:xfrm>
            <a:off x="3211650" y="68375"/>
            <a:ext cx="2720700" cy="4628400"/>
          </a:xfrm>
          <a:prstGeom prst="rect">
            <a:avLst/>
          </a:prstGeom>
          <a:noFill/>
          <a:ln>
            <a:noFill/>
          </a:ln>
        </p:spPr>
        <p:txBody>
          <a:bodyPr anchorCtr="0" anchor="t" bIns="91425" lIns="91425" spcFirstLastPara="1" rIns="91425" wrap="square" tIns="91425">
            <a:noAutofit/>
          </a:bodyPr>
          <a:lstStyle/>
          <a:p>
            <a:pPr indent="0" lvl="0" marL="38100" marR="38100" rtl="0">
              <a:lnSpc>
                <a:spcPct val="100000"/>
              </a:lnSpc>
              <a:spcBef>
                <a:spcPts val="0"/>
              </a:spcBef>
              <a:spcAft>
                <a:spcPts val="0"/>
              </a:spcAft>
              <a:buNone/>
            </a:pPr>
            <a:r>
              <a:rPr lang="en-GB" sz="600">
                <a:solidFill>
                  <a:srgbClr val="A57800"/>
                </a:solidFill>
                <a:latin typeface="Roboto Mono"/>
                <a:ea typeface="Roboto Mono"/>
                <a:cs typeface="Roboto Mono"/>
                <a:sym typeface="Roboto Mono"/>
              </a:rPr>
              <a:t>class</a:t>
            </a:r>
            <a:r>
              <a:rPr lang="en-GB" sz="600">
                <a:solidFill>
                  <a:srgbClr val="586E75"/>
                </a:solidFill>
                <a:latin typeface="Roboto Mono"/>
                <a:ea typeface="Roboto Mono"/>
                <a:cs typeface="Roboto Mono"/>
                <a:sym typeface="Roboto Mono"/>
              </a:rPr>
              <a:t> </a:t>
            </a:r>
            <a:r>
              <a:rPr lang="en-GB" sz="600">
                <a:solidFill>
                  <a:srgbClr val="268BD2"/>
                </a:solidFill>
                <a:latin typeface="Roboto Mono"/>
                <a:ea typeface="Roboto Mono"/>
                <a:cs typeface="Roboto Mono"/>
                <a:sym typeface="Roboto Mono"/>
              </a:rPr>
              <a:t>App</a:t>
            </a:r>
            <a:r>
              <a:rPr lang="en-GB" sz="600">
                <a:solidFill>
                  <a:srgbClr val="586E75"/>
                </a:solidFill>
                <a:latin typeface="Roboto Mono"/>
                <a:ea typeface="Roboto Mono"/>
                <a:cs typeface="Roboto Mono"/>
                <a:sym typeface="Roboto Mono"/>
              </a:rPr>
              <a:t> </a:t>
            </a:r>
            <a:r>
              <a:rPr b="1" lang="en-GB" sz="600">
                <a:solidFill>
                  <a:srgbClr val="073642"/>
                </a:solidFill>
                <a:latin typeface="Roboto Mono"/>
                <a:ea typeface="Roboto Mono"/>
                <a:cs typeface="Roboto Mono"/>
                <a:sym typeface="Roboto Mono"/>
              </a:rPr>
              <a:t>extends</a:t>
            </a:r>
            <a:r>
              <a:rPr lang="en-GB" sz="600">
                <a:solidFill>
                  <a:srgbClr val="586E75"/>
                </a:solidFill>
                <a:latin typeface="Roboto Mono"/>
                <a:ea typeface="Roboto Mono"/>
                <a:cs typeface="Roboto Mono"/>
                <a:sym typeface="Roboto Mono"/>
              </a:rPr>
              <a:t> React.Component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a:t>
            </a:r>
            <a:r>
              <a:rPr lang="en-GB" sz="600">
                <a:solidFill>
                  <a:srgbClr val="268BD2"/>
                </a:solidFill>
                <a:latin typeface="Roboto Mono"/>
                <a:ea typeface="Roboto Mono"/>
                <a:cs typeface="Roboto Mono"/>
                <a:sym typeface="Roboto Mono"/>
              </a:rPr>
              <a:t>constructor</a:t>
            </a:r>
            <a:r>
              <a:rPr lang="en-GB" sz="600">
                <a:solidFill>
                  <a:srgbClr val="586E75"/>
                </a:solidFill>
                <a:latin typeface="Roboto Mono"/>
                <a:ea typeface="Roboto Mono"/>
                <a:cs typeface="Roboto Mono"/>
                <a:sym typeface="Roboto Mono"/>
              </a:rPr>
              <a:t>(props)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a:t>
            </a:r>
            <a:r>
              <a:rPr lang="en-GB" sz="600">
                <a:solidFill>
                  <a:srgbClr val="268BD2"/>
                </a:solidFill>
                <a:latin typeface="Roboto Mono"/>
                <a:ea typeface="Roboto Mono"/>
                <a:cs typeface="Roboto Mono"/>
                <a:sym typeface="Roboto Mono"/>
              </a:rPr>
              <a:t>super</a:t>
            </a:r>
            <a:r>
              <a:rPr lang="en-GB" sz="600">
                <a:solidFill>
                  <a:srgbClr val="586E75"/>
                </a:solidFill>
                <a:latin typeface="Roboto Mono"/>
                <a:ea typeface="Roboto Mono"/>
                <a:cs typeface="Roboto Mono"/>
                <a:sym typeface="Roboto Mono"/>
              </a:rPr>
              <a:t>(props);</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a:t>
            </a:r>
            <a:r>
              <a:rPr lang="en-GB" sz="600">
                <a:solidFill>
                  <a:srgbClr val="268BD2"/>
                </a:solidFill>
                <a:latin typeface="Roboto Mono"/>
                <a:ea typeface="Roboto Mono"/>
                <a:cs typeface="Roboto Mono"/>
                <a:sym typeface="Roboto Mono"/>
              </a:rPr>
              <a:t>this</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state </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analyse</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form</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name</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referenceBuildId</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null</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method</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null</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file</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null</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url</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signatureType</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C60000"/>
                </a:solidFill>
                <a:latin typeface="Roboto Mono"/>
                <a:ea typeface="Roboto Mono"/>
                <a:cs typeface="Roboto Mono"/>
                <a:sym typeface="Roboto Mono"/>
              </a:rPr>
              <a:t>"</a:t>
            </a:r>
            <a:r>
              <a:rPr lang="en-GB" sz="600">
                <a:solidFill>
                  <a:srgbClr val="269186"/>
                </a:solidFill>
                <a:latin typeface="Roboto Mono"/>
                <a:ea typeface="Roboto Mono"/>
                <a:cs typeface="Roboto Mono"/>
                <a:sym typeface="Roboto Mono"/>
              </a:rPr>
              <a:t>cancerSubstitution</a:t>
            </a:r>
            <a:r>
              <a:rPr lang="en-GB" sz="600">
                <a:solidFill>
                  <a:srgbClr val="C600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cancerSubstitutionSignatures</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mutagenSubstitutionSignatures</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agree</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false</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jobs</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lookup</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order</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submittingJob</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false</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showSubmissionDialog</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false</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showMustAgreeDialog</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false</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jobStatusDialog</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null</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deleteJobDialog</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show</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false</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jobId</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null</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ui</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page</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null</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showConnectionErrorDialog</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false</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showMenu</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false</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showLoginDialog</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false</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showTermsAndConditionsDialog</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false</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showStorageInfoDialog</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false</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cancerSubstitutionSignatureDialogId</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show</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false</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signatureId</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null</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geneKnockoutSubstitutionSignatureDialog</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show</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false</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signatureId</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null</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geneKnockoutIndelSignatureDialog</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show</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false</a:t>
            </a:r>
            <a:r>
              <a:rPr lang="en-GB" sz="600">
                <a:solidFill>
                  <a:srgbClr val="586E75"/>
                </a:solidFill>
                <a:latin typeface="Roboto Mono"/>
                <a:ea typeface="Roboto Mono"/>
                <a:cs typeface="Roboto Mono"/>
                <a:sym typeface="Roboto Mono"/>
              </a:rPr>
              <a:t>,</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signatureId</a:t>
            </a:r>
            <a:r>
              <a:rPr lang="en-GB" sz="600">
                <a:solidFill>
                  <a:srgbClr val="859900"/>
                </a:solidFill>
                <a:latin typeface="Roboto Mono"/>
                <a:ea typeface="Roboto Mono"/>
                <a:cs typeface="Roboto Mono"/>
                <a:sym typeface="Roboto Mono"/>
              </a:rPr>
              <a:t>:</a:t>
            </a:r>
            <a:r>
              <a:rPr lang="en-GB" sz="600">
                <a:solidFill>
                  <a:srgbClr val="586E75"/>
                </a:solidFill>
                <a:latin typeface="Roboto Mono"/>
                <a:ea typeface="Roboto Mono"/>
                <a:cs typeface="Roboto Mono"/>
                <a:sym typeface="Roboto Mono"/>
              </a:rPr>
              <a:t> </a:t>
            </a:r>
            <a:r>
              <a:rPr lang="en-GB" sz="600">
                <a:solidFill>
                  <a:srgbClr val="B58900"/>
                </a:solidFill>
                <a:latin typeface="Roboto Mono"/>
                <a:ea typeface="Roboto Mono"/>
                <a:cs typeface="Roboto Mono"/>
                <a:sym typeface="Roboto Mono"/>
              </a:rPr>
              <a:t>null</a:t>
            </a:r>
            <a:br>
              <a:rPr lang="en-GB" sz="600">
                <a:solidFill>
                  <a:srgbClr val="586E75"/>
                </a:solidFill>
                <a:latin typeface="Roboto Mono"/>
                <a:ea typeface="Roboto Mono"/>
                <a:cs typeface="Roboto Mono"/>
                <a:sym typeface="Roboto Mono"/>
              </a:rPr>
            </a:br>
            <a:r>
              <a:rPr lang="en-GB" sz="600">
                <a:solidFill>
                  <a:srgbClr val="586E75"/>
                </a:solidFill>
                <a:latin typeface="Roboto Mono"/>
                <a:ea typeface="Roboto Mono"/>
                <a:cs typeface="Roboto Mono"/>
                <a:sym typeface="Roboto Mono"/>
              </a:rPr>
              <a:t>        </a:t>
            </a:r>
            <a:endParaRPr sz="6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Root component state management</a:t>
            </a:r>
            <a:endParaRPr/>
          </a:p>
        </p:txBody>
      </p:sp>
      <p:sp>
        <p:nvSpPr>
          <p:cNvPr id="131" name="Shape 131"/>
          <p:cNvSpPr/>
          <p:nvPr/>
        </p:nvSpPr>
        <p:spPr>
          <a:xfrm>
            <a:off x="4188300" y="250975"/>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GB"/>
              <a:t>Root</a:t>
            </a:r>
            <a:endParaRPr/>
          </a:p>
        </p:txBody>
      </p:sp>
      <p:sp>
        <p:nvSpPr>
          <p:cNvPr id="132" name="Shape 132"/>
          <p:cNvSpPr/>
          <p:nvPr/>
        </p:nvSpPr>
        <p:spPr>
          <a:xfrm>
            <a:off x="7900356" y="1470700"/>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Shape 133"/>
          <p:cNvSpPr/>
          <p:nvPr/>
        </p:nvSpPr>
        <p:spPr>
          <a:xfrm>
            <a:off x="588931" y="1470700"/>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Shape 134"/>
          <p:cNvSpPr/>
          <p:nvPr/>
        </p:nvSpPr>
        <p:spPr>
          <a:xfrm>
            <a:off x="2051216" y="1470700"/>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Shape 135"/>
          <p:cNvSpPr/>
          <p:nvPr/>
        </p:nvSpPr>
        <p:spPr>
          <a:xfrm>
            <a:off x="3513501" y="1470700"/>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Shape 136"/>
          <p:cNvSpPr/>
          <p:nvPr/>
        </p:nvSpPr>
        <p:spPr>
          <a:xfrm>
            <a:off x="4975786" y="1470700"/>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Shape 137"/>
          <p:cNvSpPr/>
          <p:nvPr/>
        </p:nvSpPr>
        <p:spPr>
          <a:xfrm>
            <a:off x="6438071" y="1470700"/>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Shape 138"/>
          <p:cNvSpPr/>
          <p:nvPr/>
        </p:nvSpPr>
        <p:spPr>
          <a:xfrm>
            <a:off x="8667753"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Shape 139"/>
          <p:cNvSpPr/>
          <p:nvPr/>
        </p:nvSpPr>
        <p:spPr>
          <a:xfrm>
            <a:off x="1187849" y="2340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Shape 140"/>
          <p:cNvSpPr/>
          <p:nvPr/>
        </p:nvSpPr>
        <p:spPr>
          <a:xfrm>
            <a:off x="2185169" y="2340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Shape 141"/>
          <p:cNvSpPr/>
          <p:nvPr/>
        </p:nvSpPr>
        <p:spPr>
          <a:xfrm>
            <a:off x="2683829" y="2340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Shape 142"/>
          <p:cNvSpPr/>
          <p:nvPr/>
        </p:nvSpPr>
        <p:spPr>
          <a:xfrm>
            <a:off x="3681150" y="2340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Shape 143"/>
          <p:cNvSpPr/>
          <p:nvPr/>
        </p:nvSpPr>
        <p:spPr>
          <a:xfrm>
            <a:off x="5177131" y="2340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Shape 144"/>
          <p:cNvSpPr/>
          <p:nvPr/>
        </p:nvSpPr>
        <p:spPr>
          <a:xfrm>
            <a:off x="5675791" y="2340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Shape 145"/>
          <p:cNvSpPr/>
          <p:nvPr/>
        </p:nvSpPr>
        <p:spPr>
          <a:xfrm>
            <a:off x="6174452" y="2340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Shape 146"/>
          <p:cNvSpPr/>
          <p:nvPr/>
        </p:nvSpPr>
        <p:spPr>
          <a:xfrm>
            <a:off x="6673112" y="2340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Shape 147"/>
          <p:cNvSpPr/>
          <p:nvPr/>
        </p:nvSpPr>
        <p:spPr>
          <a:xfrm>
            <a:off x="7171772"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Shape 148"/>
          <p:cNvSpPr/>
          <p:nvPr/>
        </p:nvSpPr>
        <p:spPr>
          <a:xfrm>
            <a:off x="7670432"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Shape 149"/>
          <p:cNvSpPr/>
          <p:nvPr/>
        </p:nvSpPr>
        <p:spPr>
          <a:xfrm>
            <a:off x="8169093"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Shape 150"/>
          <p:cNvSpPr/>
          <p:nvPr/>
        </p:nvSpPr>
        <p:spPr>
          <a:xfrm>
            <a:off x="190528" y="2340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Shape 151"/>
          <p:cNvSpPr/>
          <p:nvPr/>
        </p:nvSpPr>
        <p:spPr>
          <a:xfrm>
            <a:off x="689188" y="2340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Shape 152"/>
          <p:cNvSpPr/>
          <p:nvPr/>
        </p:nvSpPr>
        <p:spPr>
          <a:xfrm>
            <a:off x="1686509" y="2340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Shape 153"/>
          <p:cNvSpPr/>
          <p:nvPr/>
        </p:nvSpPr>
        <p:spPr>
          <a:xfrm>
            <a:off x="3182490" y="2340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Shape 154"/>
          <p:cNvSpPr/>
          <p:nvPr/>
        </p:nvSpPr>
        <p:spPr>
          <a:xfrm>
            <a:off x="4179810" y="2340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Shape 155"/>
          <p:cNvSpPr/>
          <p:nvPr/>
        </p:nvSpPr>
        <p:spPr>
          <a:xfrm>
            <a:off x="4678471" y="23405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Shape 156"/>
          <p:cNvSpPr/>
          <p:nvPr/>
        </p:nvSpPr>
        <p:spPr>
          <a:xfrm>
            <a:off x="8667753" y="35597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Shape 157"/>
          <p:cNvSpPr/>
          <p:nvPr/>
        </p:nvSpPr>
        <p:spPr>
          <a:xfrm>
            <a:off x="1187849"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Shape 158"/>
          <p:cNvSpPr/>
          <p:nvPr/>
        </p:nvSpPr>
        <p:spPr>
          <a:xfrm>
            <a:off x="2185169"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Shape 159"/>
          <p:cNvSpPr/>
          <p:nvPr/>
        </p:nvSpPr>
        <p:spPr>
          <a:xfrm>
            <a:off x="2683829"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Shape 160"/>
          <p:cNvSpPr/>
          <p:nvPr/>
        </p:nvSpPr>
        <p:spPr>
          <a:xfrm>
            <a:off x="3681150"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Shape 161"/>
          <p:cNvSpPr/>
          <p:nvPr/>
        </p:nvSpPr>
        <p:spPr>
          <a:xfrm>
            <a:off x="5177131"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Shape 162"/>
          <p:cNvSpPr/>
          <p:nvPr/>
        </p:nvSpPr>
        <p:spPr>
          <a:xfrm>
            <a:off x="5675791"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Shape 163"/>
          <p:cNvSpPr/>
          <p:nvPr/>
        </p:nvSpPr>
        <p:spPr>
          <a:xfrm>
            <a:off x="6174452"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Shape 164"/>
          <p:cNvSpPr/>
          <p:nvPr/>
        </p:nvSpPr>
        <p:spPr>
          <a:xfrm>
            <a:off x="6673112"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Shape 165"/>
          <p:cNvSpPr/>
          <p:nvPr/>
        </p:nvSpPr>
        <p:spPr>
          <a:xfrm>
            <a:off x="7171772" y="35597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Shape 166"/>
          <p:cNvSpPr/>
          <p:nvPr/>
        </p:nvSpPr>
        <p:spPr>
          <a:xfrm>
            <a:off x="7670432" y="35597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Shape 167"/>
          <p:cNvSpPr/>
          <p:nvPr/>
        </p:nvSpPr>
        <p:spPr>
          <a:xfrm>
            <a:off x="8169093" y="35597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Shape 168"/>
          <p:cNvSpPr/>
          <p:nvPr/>
        </p:nvSpPr>
        <p:spPr>
          <a:xfrm>
            <a:off x="190528"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Shape 169"/>
          <p:cNvSpPr/>
          <p:nvPr/>
        </p:nvSpPr>
        <p:spPr>
          <a:xfrm>
            <a:off x="689188"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Shape 170"/>
          <p:cNvSpPr/>
          <p:nvPr/>
        </p:nvSpPr>
        <p:spPr>
          <a:xfrm>
            <a:off x="1686509"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Shape 171"/>
          <p:cNvSpPr/>
          <p:nvPr/>
        </p:nvSpPr>
        <p:spPr>
          <a:xfrm>
            <a:off x="3182490"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Shape 172"/>
          <p:cNvSpPr/>
          <p:nvPr/>
        </p:nvSpPr>
        <p:spPr>
          <a:xfrm>
            <a:off x="4179810"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Shape 173"/>
          <p:cNvSpPr/>
          <p:nvPr/>
        </p:nvSpPr>
        <p:spPr>
          <a:xfrm>
            <a:off x="4678471" y="2950175"/>
            <a:ext cx="398400" cy="357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Shape 174"/>
          <p:cNvSpPr/>
          <p:nvPr/>
        </p:nvSpPr>
        <p:spPr>
          <a:xfrm>
            <a:off x="8298756" y="2340575"/>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Shape 175"/>
          <p:cNvSpPr/>
          <p:nvPr/>
        </p:nvSpPr>
        <p:spPr>
          <a:xfrm>
            <a:off x="7401706" y="2340575"/>
            <a:ext cx="767400" cy="3570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6" name="Shape 176"/>
          <p:cNvCxnSpPr>
            <a:stCxn id="131" idx="1"/>
            <a:endCxn id="133" idx="0"/>
          </p:cNvCxnSpPr>
          <p:nvPr/>
        </p:nvCxnSpPr>
        <p:spPr>
          <a:xfrm flipH="1">
            <a:off x="972600" y="429475"/>
            <a:ext cx="3215700" cy="1041300"/>
          </a:xfrm>
          <a:prstGeom prst="bentConnector2">
            <a:avLst/>
          </a:prstGeom>
          <a:noFill/>
          <a:ln cap="flat" cmpd="sng" w="9525">
            <a:solidFill>
              <a:schemeClr val="dk2"/>
            </a:solidFill>
            <a:prstDash val="solid"/>
            <a:round/>
            <a:headEnd len="med" w="med" type="none"/>
            <a:tailEnd len="med" w="med" type="triangle"/>
          </a:ln>
        </p:spPr>
      </p:cxnSp>
      <p:cxnSp>
        <p:nvCxnSpPr>
          <p:cNvPr id="177" name="Shape 177"/>
          <p:cNvCxnSpPr>
            <a:stCxn id="131" idx="1"/>
            <a:endCxn id="134" idx="0"/>
          </p:cNvCxnSpPr>
          <p:nvPr/>
        </p:nvCxnSpPr>
        <p:spPr>
          <a:xfrm flipH="1">
            <a:off x="2434800" y="429475"/>
            <a:ext cx="1753500" cy="1041300"/>
          </a:xfrm>
          <a:prstGeom prst="bentConnector2">
            <a:avLst/>
          </a:prstGeom>
          <a:noFill/>
          <a:ln cap="flat" cmpd="sng" w="9525">
            <a:solidFill>
              <a:schemeClr val="dk2"/>
            </a:solidFill>
            <a:prstDash val="solid"/>
            <a:round/>
            <a:headEnd len="med" w="med" type="none"/>
            <a:tailEnd len="med" w="med" type="triangle"/>
          </a:ln>
        </p:spPr>
      </p:cxnSp>
      <p:cxnSp>
        <p:nvCxnSpPr>
          <p:cNvPr id="178" name="Shape 178"/>
          <p:cNvCxnSpPr>
            <a:stCxn id="131" idx="1"/>
            <a:endCxn id="135" idx="0"/>
          </p:cNvCxnSpPr>
          <p:nvPr/>
        </p:nvCxnSpPr>
        <p:spPr>
          <a:xfrm flipH="1">
            <a:off x="3897300" y="429475"/>
            <a:ext cx="291000" cy="1041300"/>
          </a:xfrm>
          <a:prstGeom prst="bentConnector2">
            <a:avLst/>
          </a:prstGeom>
          <a:noFill/>
          <a:ln cap="flat" cmpd="sng" w="9525">
            <a:solidFill>
              <a:schemeClr val="dk2"/>
            </a:solidFill>
            <a:prstDash val="solid"/>
            <a:round/>
            <a:headEnd len="med" w="med" type="none"/>
            <a:tailEnd len="med" w="med" type="triangle"/>
          </a:ln>
        </p:spPr>
      </p:cxnSp>
      <p:cxnSp>
        <p:nvCxnSpPr>
          <p:cNvPr id="179" name="Shape 179"/>
          <p:cNvCxnSpPr>
            <a:stCxn id="131" idx="3"/>
            <a:endCxn id="136" idx="0"/>
          </p:cNvCxnSpPr>
          <p:nvPr/>
        </p:nvCxnSpPr>
        <p:spPr>
          <a:xfrm>
            <a:off x="4955700" y="429475"/>
            <a:ext cx="403800" cy="1041300"/>
          </a:xfrm>
          <a:prstGeom prst="bentConnector2">
            <a:avLst/>
          </a:prstGeom>
          <a:noFill/>
          <a:ln cap="flat" cmpd="sng" w="9525">
            <a:solidFill>
              <a:schemeClr val="dk2"/>
            </a:solidFill>
            <a:prstDash val="solid"/>
            <a:round/>
            <a:headEnd len="med" w="med" type="none"/>
            <a:tailEnd len="med" w="med" type="triangle"/>
          </a:ln>
        </p:spPr>
      </p:cxnSp>
      <p:cxnSp>
        <p:nvCxnSpPr>
          <p:cNvPr id="180" name="Shape 180"/>
          <p:cNvCxnSpPr>
            <a:stCxn id="131" idx="3"/>
            <a:endCxn id="137" idx="0"/>
          </p:cNvCxnSpPr>
          <p:nvPr/>
        </p:nvCxnSpPr>
        <p:spPr>
          <a:xfrm>
            <a:off x="4955700" y="429475"/>
            <a:ext cx="1866000" cy="1041300"/>
          </a:xfrm>
          <a:prstGeom prst="bentConnector2">
            <a:avLst/>
          </a:prstGeom>
          <a:noFill/>
          <a:ln cap="flat" cmpd="sng" w="9525">
            <a:solidFill>
              <a:schemeClr val="dk2"/>
            </a:solidFill>
            <a:prstDash val="solid"/>
            <a:round/>
            <a:headEnd len="med" w="med" type="none"/>
            <a:tailEnd len="med" w="med" type="triangle"/>
          </a:ln>
        </p:spPr>
      </p:cxnSp>
      <p:cxnSp>
        <p:nvCxnSpPr>
          <p:cNvPr id="181" name="Shape 181"/>
          <p:cNvCxnSpPr>
            <a:stCxn id="131" idx="3"/>
            <a:endCxn id="132" idx="0"/>
          </p:cNvCxnSpPr>
          <p:nvPr/>
        </p:nvCxnSpPr>
        <p:spPr>
          <a:xfrm>
            <a:off x="4955700" y="429475"/>
            <a:ext cx="3328500" cy="1041300"/>
          </a:xfrm>
          <a:prstGeom prst="bentConnector2">
            <a:avLst/>
          </a:prstGeom>
          <a:noFill/>
          <a:ln cap="flat" cmpd="sng" w="9525">
            <a:solidFill>
              <a:schemeClr val="dk2"/>
            </a:solidFill>
            <a:prstDash val="solid"/>
            <a:round/>
            <a:headEnd len="med" w="med" type="none"/>
            <a:tailEnd len="med" w="med" type="triangle"/>
          </a:ln>
        </p:spPr>
      </p:cxnSp>
      <p:cxnSp>
        <p:nvCxnSpPr>
          <p:cNvPr id="182" name="Shape 182"/>
          <p:cNvCxnSpPr>
            <a:stCxn id="133" idx="2"/>
            <a:endCxn id="150" idx="0"/>
          </p:cNvCxnSpPr>
          <p:nvPr/>
        </p:nvCxnSpPr>
        <p:spPr>
          <a:xfrm rot="5400000">
            <a:off x="424681" y="1792750"/>
            <a:ext cx="513000" cy="5829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183" name="Shape 183"/>
          <p:cNvCxnSpPr>
            <a:stCxn id="133" idx="2"/>
            <a:endCxn id="151" idx="0"/>
          </p:cNvCxnSpPr>
          <p:nvPr/>
        </p:nvCxnSpPr>
        <p:spPr>
          <a:xfrm rot="5400000">
            <a:off x="673981" y="2042050"/>
            <a:ext cx="513000" cy="843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184" name="Shape 184"/>
          <p:cNvCxnSpPr>
            <a:stCxn id="133" idx="2"/>
            <a:endCxn id="139" idx="0"/>
          </p:cNvCxnSpPr>
          <p:nvPr/>
        </p:nvCxnSpPr>
        <p:spPr>
          <a:xfrm flipH="1" rot="-5400000">
            <a:off x="923281" y="1877050"/>
            <a:ext cx="513000" cy="4143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185" name="Shape 185"/>
          <p:cNvCxnSpPr>
            <a:stCxn id="134" idx="2"/>
            <a:endCxn id="152" idx="0"/>
          </p:cNvCxnSpPr>
          <p:nvPr/>
        </p:nvCxnSpPr>
        <p:spPr>
          <a:xfrm rot="5400000">
            <a:off x="1903766" y="1809550"/>
            <a:ext cx="513000" cy="5493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186" name="Shape 186"/>
          <p:cNvCxnSpPr>
            <a:stCxn id="134" idx="2"/>
            <a:endCxn id="140" idx="0"/>
          </p:cNvCxnSpPr>
          <p:nvPr/>
        </p:nvCxnSpPr>
        <p:spPr>
          <a:xfrm rot="5400000">
            <a:off x="2153216" y="2059000"/>
            <a:ext cx="513000" cy="504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187" name="Shape 187"/>
          <p:cNvCxnSpPr>
            <a:stCxn id="134" idx="2"/>
            <a:endCxn id="141" idx="0"/>
          </p:cNvCxnSpPr>
          <p:nvPr/>
        </p:nvCxnSpPr>
        <p:spPr>
          <a:xfrm flipH="1" rot="-5400000">
            <a:off x="2402516" y="1860100"/>
            <a:ext cx="513000" cy="4482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188" name="Shape 188"/>
          <p:cNvCxnSpPr>
            <a:stCxn id="135" idx="2"/>
            <a:endCxn id="153" idx="0"/>
          </p:cNvCxnSpPr>
          <p:nvPr/>
        </p:nvCxnSpPr>
        <p:spPr>
          <a:xfrm rot="5400000">
            <a:off x="3383001" y="1826500"/>
            <a:ext cx="513000" cy="5154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189" name="Shape 189"/>
          <p:cNvCxnSpPr>
            <a:stCxn id="135" idx="2"/>
            <a:endCxn id="142" idx="0"/>
          </p:cNvCxnSpPr>
          <p:nvPr/>
        </p:nvCxnSpPr>
        <p:spPr>
          <a:xfrm rot="5400000">
            <a:off x="3632301" y="2075800"/>
            <a:ext cx="513000" cy="168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190" name="Shape 190"/>
          <p:cNvCxnSpPr>
            <a:stCxn id="135" idx="2"/>
            <a:endCxn id="154" idx="0"/>
          </p:cNvCxnSpPr>
          <p:nvPr/>
        </p:nvCxnSpPr>
        <p:spPr>
          <a:xfrm flipH="1" rot="-5400000">
            <a:off x="3881601" y="1843300"/>
            <a:ext cx="513000" cy="4818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191" name="Shape 191"/>
          <p:cNvCxnSpPr>
            <a:stCxn id="136" idx="2"/>
            <a:endCxn id="155" idx="0"/>
          </p:cNvCxnSpPr>
          <p:nvPr/>
        </p:nvCxnSpPr>
        <p:spPr>
          <a:xfrm rot="5400000">
            <a:off x="4862086" y="1843300"/>
            <a:ext cx="513000" cy="4818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192" name="Shape 192"/>
          <p:cNvCxnSpPr>
            <a:stCxn id="136" idx="2"/>
            <a:endCxn id="143" idx="0"/>
          </p:cNvCxnSpPr>
          <p:nvPr/>
        </p:nvCxnSpPr>
        <p:spPr>
          <a:xfrm flipH="1" rot="-5400000">
            <a:off x="5111386" y="2075800"/>
            <a:ext cx="513000" cy="168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193" name="Shape 193"/>
          <p:cNvCxnSpPr>
            <a:stCxn id="136" idx="2"/>
            <a:endCxn id="144" idx="0"/>
          </p:cNvCxnSpPr>
          <p:nvPr/>
        </p:nvCxnSpPr>
        <p:spPr>
          <a:xfrm flipH="1" rot="-5400000">
            <a:off x="5360686" y="1826500"/>
            <a:ext cx="513000" cy="5154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194" name="Shape 194"/>
          <p:cNvCxnSpPr>
            <a:stCxn id="137" idx="2"/>
            <a:endCxn id="145" idx="0"/>
          </p:cNvCxnSpPr>
          <p:nvPr/>
        </p:nvCxnSpPr>
        <p:spPr>
          <a:xfrm rot="5400000">
            <a:off x="6341171" y="1860100"/>
            <a:ext cx="513000" cy="4482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195" name="Shape 195"/>
          <p:cNvCxnSpPr>
            <a:stCxn id="137" idx="2"/>
            <a:endCxn id="146" idx="0"/>
          </p:cNvCxnSpPr>
          <p:nvPr/>
        </p:nvCxnSpPr>
        <p:spPr>
          <a:xfrm flipH="1" rot="-5400000">
            <a:off x="6590471" y="2059000"/>
            <a:ext cx="513000" cy="504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196" name="Shape 196"/>
          <p:cNvCxnSpPr>
            <a:stCxn id="132" idx="2"/>
            <a:endCxn id="175" idx="0"/>
          </p:cNvCxnSpPr>
          <p:nvPr/>
        </p:nvCxnSpPr>
        <p:spPr>
          <a:xfrm rot="5400000">
            <a:off x="7778256" y="1834900"/>
            <a:ext cx="513000" cy="4986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197" name="Shape 197"/>
          <p:cNvCxnSpPr>
            <a:stCxn id="132" idx="2"/>
            <a:endCxn id="174" idx="0"/>
          </p:cNvCxnSpPr>
          <p:nvPr/>
        </p:nvCxnSpPr>
        <p:spPr>
          <a:xfrm flipH="1" rot="-5400000">
            <a:off x="8226756" y="1885000"/>
            <a:ext cx="513000" cy="3984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198" name="Shape 198"/>
          <p:cNvCxnSpPr>
            <a:stCxn id="175" idx="2"/>
            <a:endCxn id="147" idx="0"/>
          </p:cNvCxnSpPr>
          <p:nvPr/>
        </p:nvCxnSpPr>
        <p:spPr>
          <a:xfrm rot="5400000">
            <a:off x="7451956" y="2616725"/>
            <a:ext cx="252600" cy="4143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199" name="Shape 199"/>
          <p:cNvCxnSpPr>
            <a:stCxn id="175" idx="2"/>
            <a:endCxn id="148" idx="0"/>
          </p:cNvCxnSpPr>
          <p:nvPr/>
        </p:nvCxnSpPr>
        <p:spPr>
          <a:xfrm flipH="1" rot="-5400000">
            <a:off x="7701256" y="2781725"/>
            <a:ext cx="252600" cy="843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00" name="Shape 200"/>
          <p:cNvCxnSpPr>
            <a:stCxn id="174" idx="2"/>
            <a:endCxn id="149" idx="0"/>
          </p:cNvCxnSpPr>
          <p:nvPr/>
        </p:nvCxnSpPr>
        <p:spPr>
          <a:xfrm rot="5400000">
            <a:off x="8399106" y="2666825"/>
            <a:ext cx="252600" cy="3141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01" name="Shape 201"/>
          <p:cNvCxnSpPr>
            <a:stCxn id="174" idx="2"/>
            <a:endCxn id="138" idx="0"/>
          </p:cNvCxnSpPr>
          <p:nvPr/>
        </p:nvCxnSpPr>
        <p:spPr>
          <a:xfrm flipH="1" rot="-5400000">
            <a:off x="8648406" y="2731625"/>
            <a:ext cx="252600" cy="1845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02" name="Shape 202"/>
          <p:cNvCxnSpPr>
            <a:stCxn id="147" idx="2"/>
            <a:endCxn id="165" idx="0"/>
          </p:cNvCxnSpPr>
          <p:nvPr/>
        </p:nvCxnSpPr>
        <p:spPr>
          <a:xfrm flipH="1" rot="-5400000">
            <a:off x="7244972" y="34331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03" name="Shape 203"/>
          <p:cNvCxnSpPr>
            <a:stCxn id="147" idx="2"/>
            <a:endCxn id="166" idx="0"/>
          </p:cNvCxnSpPr>
          <p:nvPr/>
        </p:nvCxnSpPr>
        <p:spPr>
          <a:xfrm flipH="1" rot="-5400000">
            <a:off x="7493972" y="3184175"/>
            <a:ext cx="252600" cy="498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04" name="Shape 204"/>
          <p:cNvCxnSpPr>
            <a:stCxn id="147" idx="2"/>
            <a:endCxn id="167" idx="0"/>
          </p:cNvCxnSpPr>
          <p:nvPr/>
        </p:nvCxnSpPr>
        <p:spPr>
          <a:xfrm flipH="1" rot="-5400000">
            <a:off x="7743272" y="2934875"/>
            <a:ext cx="252600" cy="9972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05" name="Shape 205"/>
          <p:cNvCxnSpPr>
            <a:stCxn id="138" idx="2"/>
            <a:endCxn id="166" idx="0"/>
          </p:cNvCxnSpPr>
          <p:nvPr/>
        </p:nvCxnSpPr>
        <p:spPr>
          <a:xfrm rot="5400000">
            <a:off x="8242053" y="2934875"/>
            <a:ext cx="252600" cy="9972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06" name="Shape 206"/>
          <p:cNvCxnSpPr>
            <a:stCxn id="138" idx="2"/>
            <a:endCxn id="156" idx="0"/>
          </p:cNvCxnSpPr>
          <p:nvPr/>
        </p:nvCxnSpPr>
        <p:spPr>
          <a:xfrm flipH="1" rot="-5400000">
            <a:off x="8740953" y="34331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07" name="Shape 207"/>
          <p:cNvCxnSpPr>
            <a:stCxn id="150" idx="2"/>
            <a:endCxn id="168" idx="0"/>
          </p:cNvCxnSpPr>
          <p:nvPr/>
        </p:nvCxnSpPr>
        <p:spPr>
          <a:xfrm flipH="1" rot="-5400000">
            <a:off x="263728" y="28235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08" name="Shape 208"/>
          <p:cNvCxnSpPr>
            <a:stCxn id="151" idx="2"/>
            <a:endCxn id="169" idx="0"/>
          </p:cNvCxnSpPr>
          <p:nvPr/>
        </p:nvCxnSpPr>
        <p:spPr>
          <a:xfrm flipH="1" rot="-5400000">
            <a:off x="762388" y="28235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09" name="Shape 209"/>
          <p:cNvCxnSpPr>
            <a:stCxn id="139" idx="2"/>
            <a:endCxn id="157" idx="0"/>
          </p:cNvCxnSpPr>
          <p:nvPr/>
        </p:nvCxnSpPr>
        <p:spPr>
          <a:xfrm flipH="1" rot="-5400000">
            <a:off x="1261049" y="28235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10" name="Shape 210"/>
          <p:cNvCxnSpPr>
            <a:stCxn id="152" idx="2"/>
            <a:endCxn id="170" idx="0"/>
          </p:cNvCxnSpPr>
          <p:nvPr/>
        </p:nvCxnSpPr>
        <p:spPr>
          <a:xfrm flipH="1" rot="-5400000">
            <a:off x="1759709" y="28235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11" name="Shape 211"/>
          <p:cNvCxnSpPr>
            <a:stCxn id="140" idx="2"/>
            <a:endCxn id="158" idx="0"/>
          </p:cNvCxnSpPr>
          <p:nvPr/>
        </p:nvCxnSpPr>
        <p:spPr>
          <a:xfrm flipH="1" rot="-5400000">
            <a:off x="2258369" y="28235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12" name="Shape 212"/>
          <p:cNvCxnSpPr>
            <a:stCxn id="141" idx="2"/>
            <a:endCxn id="159" idx="0"/>
          </p:cNvCxnSpPr>
          <p:nvPr/>
        </p:nvCxnSpPr>
        <p:spPr>
          <a:xfrm flipH="1" rot="-5400000">
            <a:off x="2757029" y="28235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13" name="Shape 213"/>
          <p:cNvCxnSpPr>
            <a:stCxn id="153" idx="2"/>
            <a:endCxn id="171" idx="0"/>
          </p:cNvCxnSpPr>
          <p:nvPr/>
        </p:nvCxnSpPr>
        <p:spPr>
          <a:xfrm flipH="1" rot="-5400000">
            <a:off x="3255690" y="28235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14" name="Shape 214"/>
          <p:cNvCxnSpPr>
            <a:stCxn id="142" idx="2"/>
            <a:endCxn id="160" idx="0"/>
          </p:cNvCxnSpPr>
          <p:nvPr/>
        </p:nvCxnSpPr>
        <p:spPr>
          <a:xfrm flipH="1" rot="-5400000">
            <a:off x="3754350" y="28235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15" name="Shape 215"/>
          <p:cNvCxnSpPr>
            <a:stCxn id="154" idx="2"/>
            <a:endCxn id="172" idx="0"/>
          </p:cNvCxnSpPr>
          <p:nvPr/>
        </p:nvCxnSpPr>
        <p:spPr>
          <a:xfrm flipH="1" rot="-5400000">
            <a:off x="4253010" y="28235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16" name="Shape 216"/>
          <p:cNvCxnSpPr>
            <a:stCxn id="155" idx="2"/>
            <a:endCxn id="173" idx="0"/>
          </p:cNvCxnSpPr>
          <p:nvPr/>
        </p:nvCxnSpPr>
        <p:spPr>
          <a:xfrm flipH="1" rot="-5400000">
            <a:off x="4751671" y="28235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17" name="Shape 217"/>
          <p:cNvCxnSpPr>
            <a:stCxn id="143" idx="2"/>
            <a:endCxn id="161" idx="0"/>
          </p:cNvCxnSpPr>
          <p:nvPr/>
        </p:nvCxnSpPr>
        <p:spPr>
          <a:xfrm flipH="1" rot="-5400000">
            <a:off x="5250331" y="28235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18" name="Shape 218"/>
          <p:cNvCxnSpPr>
            <a:stCxn id="144" idx="2"/>
            <a:endCxn id="162" idx="0"/>
          </p:cNvCxnSpPr>
          <p:nvPr/>
        </p:nvCxnSpPr>
        <p:spPr>
          <a:xfrm flipH="1" rot="-5400000">
            <a:off x="5748991" y="28235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19" name="Shape 219"/>
          <p:cNvCxnSpPr>
            <a:stCxn id="145" idx="2"/>
            <a:endCxn id="163" idx="0"/>
          </p:cNvCxnSpPr>
          <p:nvPr/>
        </p:nvCxnSpPr>
        <p:spPr>
          <a:xfrm flipH="1" rot="-5400000">
            <a:off x="6247652" y="28235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20" name="Shape 220"/>
          <p:cNvCxnSpPr>
            <a:stCxn id="146" idx="2"/>
            <a:endCxn id="164" idx="0"/>
          </p:cNvCxnSpPr>
          <p:nvPr/>
        </p:nvCxnSpPr>
        <p:spPr>
          <a:xfrm flipH="1" rot="-5400000">
            <a:off x="6746312" y="2823575"/>
            <a:ext cx="252600" cy="600"/>
          </a:xfrm>
          <a:prstGeom prst="bentConnector3">
            <a:avLst>
              <a:gd fmla="val 50000"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