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9" r:id="rId6"/>
    <p:sldId id="258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123825" y="123825"/>
            <a:ext cx="8886825" cy="5961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44" name="Freeform 24"/>
          <p:cNvSpPr>
            <a:spLocks/>
          </p:cNvSpPr>
          <p:nvPr/>
        </p:nvSpPr>
        <p:spPr bwMode="auto">
          <a:xfrm>
            <a:off x="631825" y="673100"/>
            <a:ext cx="3686175" cy="3657600"/>
          </a:xfrm>
          <a:custGeom>
            <a:avLst/>
            <a:gdLst>
              <a:gd name="T0" fmla="*/ 0 w 2322"/>
              <a:gd name="T1" fmla="*/ 2304 h 2304"/>
              <a:gd name="T2" fmla="*/ 2010 w 2322"/>
              <a:gd name="T3" fmla="*/ 2304 h 2304"/>
              <a:gd name="T4" fmla="*/ 2322 w 2322"/>
              <a:gd name="T5" fmla="*/ 1992 h 2304"/>
              <a:gd name="T6" fmla="*/ 2322 w 2322"/>
              <a:gd name="T7" fmla="*/ 0 h 2304"/>
              <a:gd name="T8" fmla="*/ 0 w 2322"/>
              <a:gd name="T9" fmla="*/ 0 h 2304"/>
              <a:gd name="T10" fmla="*/ 0 w 2322"/>
              <a:gd name="T11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2" h="2304">
                <a:moveTo>
                  <a:pt x="0" y="2304"/>
                </a:moveTo>
                <a:lnTo>
                  <a:pt x="2010" y="2304"/>
                </a:lnTo>
                <a:lnTo>
                  <a:pt x="2322" y="1992"/>
                </a:lnTo>
                <a:lnTo>
                  <a:pt x="2322" y="0"/>
                </a:lnTo>
                <a:lnTo>
                  <a:pt x="0" y="0"/>
                </a:lnTo>
                <a:lnTo>
                  <a:pt x="0" y="23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5147" name="Bild 8" descr="AZ_Logo_RGB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5721350"/>
            <a:ext cx="192087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768350"/>
            <a:ext cx="3598863" cy="20097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rIns="90000" bIns="82800"/>
          <a:lstStyle>
            <a:lvl1pPr defTabSz="914400" eaLnBrk="1" hangingPunct="1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1825" y="3654425"/>
            <a:ext cx="3171825" cy="546100"/>
          </a:xfrm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rIns="90000" bIns="10800" anchor="b">
            <a:spAutoFit/>
          </a:bodyPr>
          <a:lstStyle>
            <a:lvl1pPr eaLnBrk="1" hangingPunct="1">
              <a:spcAft>
                <a:spcPct val="0"/>
              </a:spcAft>
              <a:buFont typeface="Wingdings" pitchFamily="2" charset="2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84938" y="611188"/>
            <a:ext cx="2012950" cy="5554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44500" y="611188"/>
            <a:ext cx="5888038" cy="5554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5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44500" y="1363663"/>
            <a:ext cx="3949700" cy="4802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6600" y="1363663"/>
            <a:ext cx="3951288" cy="4802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6225" y="6489700"/>
            <a:ext cx="9032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44500" y="611188"/>
            <a:ext cx="678497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Hier klicken, um Master-Titelformat zu bearbeiten.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44500" y="1363663"/>
            <a:ext cx="8053388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Hier klicken, um Master-Textformat zu bearbeiten.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0025"/>
            <a:ext cx="74199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784225" eaLnBrk="0" hangingPunct="0">
              <a:spcAft>
                <a:spcPct val="0"/>
              </a:spcAft>
              <a:buClrTx/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127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300" y="6343650"/>
            <a:ext cx="75311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Aft>
                <a:spcPct val="0"/>
              </a:spcAft>
              <a:buClrTx/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7150100" y="131763"/>
            <a:ext cx="1781175" cy="658812"/>
            <a:chOff x="4350" y="3617"/>
            <a:chExt cx="1122" cy="415"/>
          </a:xfrm>
        </p:grpSpPr>
        <p:sp>
          <p:nvSpPr>
            <p:cNvPr id="4112" name="Rectangle 16"/>
            <p:cNvSpPr>
              <a:spLocks noChangeArrowheads="1"/>
            </p:cNvSpPr>
            <p:nvPr/>
          </p:nvSpPr>
          <p:spPr bwMode="gray">
            <a:xfrm>
              <a:off x="4350" y="3617"/>
              <a:ext cx="1122" cy="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pic>
          <p:nvPicPr>
            <p:cNvPr id="4113" name="Picture 17" descr="Log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77" y="3716"/>
              <a:ext cx="8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charset="0"/>
        </a:defRPr>
      </a:lvl2pPr>
      <a:lvl3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charset="0"/>
        </a:defRPr>
      </a:lvl3pPr>
      <a:lvl4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charset="0"/>
        </a:defRPr>
      </a:lvl4pPr>
      <a:lvl5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charset="0"/>
        </a:defRPr>
      </a:lvl5pPr>
      <a:lvl6pPr marL="4572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charset="0"/>
        </a:defRPr>
      </a:lvl6pPr>
      <a:lvl7pPr marL="9144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charset="0"/>
        </a:defRPr>
      </a:lvl7pPr>
      <a:lvl8pPr marL="13716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charset="0"/>
        </a:defRPr>
      </a:lvl8pPr>
      <a:lvl9pPr marL="18288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30000"/>
        </a:spcAft>
        <a:tabLst>
          <a:tab pos="195263" algn="l"/>
        </a:tabLst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spcBef>
          <a:spcPct val="0"/>
        </a:spcBef>
        <a:spcAft>
          <a:spcPct val="30000"/>
        </a:spcAft>
        <a:buFont typeface="Wingdings" pitchFamily="2" charset="2"/>
        <a:tabLst>
          <a:tab pos="195263" algn="l"/>
        </a:tabLst>
        <a:defRPr>
          <a:solidFill>
            <a:schemeClr val="tx1"/>
          </a:solidFill>
          <a:latin typeface="+mn-lt"/>
        </a:defRPr>
      </a:lvl2pPr>
      <a:lvl3pPr marL="192088" indent="-188913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tabLst>
          <a:tab pos="195263" algn="l"/>
        </a:tabLst>
        <a:defRPr>
          <a:solidFill>
            <a:schemeClr val="tx1"/>
          </a:solidFill>
          <a:latin typeface="+mn-lt"/>
        </a:defRPr>
      </a:lvl3pPr>
      <a:lvl4pPr marL="384175" indent="-1905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4pPr>
      <a:lvl5pPr marL="5746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5pPr>
      <a:lvl6pPr marL="10318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6pPr>
      <a:lvl7pPr marL="14890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7pPr>
      <a:lvl8pPr marL="19462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8pPr>
      <a:lvl9pPr marL="24034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trippoints</a:t>
            </a:r>
            <a:r>
              <a:rPr lang="de-DE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Way </a:t>
            </a:r>
            <a:r>
              <a:rPr lang="de-DE" dirty="0" err="1" smtClean="0"/>
              <a:t>Estimation</a:t>
            </a:r>
            <a:r>
              <a:rPr lang="de-DE" dirty="0" smtClean="0"/>
              <a:t> Value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non-</a:t>
            </a:r>
            <a:r>
              <a:rPr lang="de-DE" dirty="0" err="1"/>
              <a:t>tricky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tricky</a:t>
            </a:r>
            <a:r>
              <a:rPr lang="de-DE" dirty="0"/>
              <a:t> </a:t>
            </a:r>
            <a:r>
              <a:rPr lang="de-DE" dirty="0" err="1" smtClean="0"/>
              <a:t>points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Optimization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/>
              <a:t>Way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smtClean="0"/>
              <a:t>Value (w</a:t>
            </a:r>
            <a:r>
              <a:rPr lang="de-DE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de-DE" b="1" dirty="0" smtClean="0"/>
                  <a:t>w </a:t>
                </a:r>
                <a:r>
                  <a:rPr lang="de-DE" b="1" dirty="0" err="1" smtClean="0"/>
                  <a:t>is</a:t>
                </a:r>
                <a:r>
                  <a:rPr lang="de-DE" b="1" dirty="0" smtClean="0"/>
                  <a:t> </a:t>
                </a:r>
                <a:r>
                  <a:rPr lang="de-DE" b="1" dirty="0" err="1"/>
                  <a:t>calculated</a:t>
                </a:r>
                <a:r>
                  <a:rPr lang="de-DE" b="1" dirty="0"/>
                  <a:t> </a:t>
                </a:r>
                <a:r>
                  <a:rPr lang="de-DE" b="1" dirty="0" err="1"/>
                  <a:t>for</a:t>
                </a:r>
                <a:r>
                  <a:rPr lang="de-DE" b="1" dirty="0"/>
                  <a:t> </a:t>
                </a:r>
                <a:r>
                  <a:rPr lang="de-DE" b="1" dirty="0" err="1"/>
                  <a:t>each</a:t>
                </a:r>
                <a:r>
                  <a:rPr lang="de-DE" b="1" dirty="0"/>
                  <a:t> </a:t>
                </a:r>
                <a:r>
                  <a:rPr lang="de-DE" b="1" dirty="0" err="1"/>
                  <a:t>neighboring</a:t>
                </a:r>
                <a:r>
                  <a:rPr lang="de-DE" b="1" dirty="0"/>
                  <a:t> </a:t>
                </a:r>
                <a:r>
                  <a:rPr lang="de-DE" b="1" dirty="0" err="1"/>
                  <a:t>way</a:t>
                </a:r>
                <a:r>
                  <a:rPr lang="de-DE" b="1" dirty="0"/>
                  <a:t> </a:t>
                </a:r>
                <a:r>
                  <a:rPr lang="de-DE" b="1" dirty="0" err="1"/>
                  <a:t>and</a:t>
                </a:r>
                <a:r>
                  <a:rPr lang="de-DE" b="1" dirty="0"/>
                  <a:t> </a:t>
                </a:r>
                <a:r>
                  <a:rPr lang="de-DE" b="1" dirty="0" err="1" smtClean="0"/>
                  <a:t>the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neighbour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with</a:t>
                </a:r>
                <a:r>
                  <a:rPr lang="de-DE" b="1" dirty="0" smtClean="0"/>
                  <a:t> </a:t>
                </a:r>
                <a:r>
                  <a:rPr lang="de-DE" b="1" dirty="0" err="1"/>
                  <a:t>lowest</a:t>
                </a:r>
                <a:r>
                  <a:rPr lang="de-DE" b="1" dirty="0"/>
                  <a:t> </a:t>
                </a:r>
                <a:r>
                  <a:rPr lang="de-DE" b="1" dirty="0" smtClean="0"/>
                  <a:t>w </a:t>
                </a:r>
                <a:r>
                  <a:rPr lang="de-DE" b="1" dirty="0" err="1"/>
                  <a:t>is</a:t>
                </a:r>
                <a:r>
                  <a:rPr lang="de-DE" b="1" dirty="0"/>
                  <a:t> </a:t>
                </a:r>
                <a:r>
                  <a:rPr lang="de-DE" b="1" dirty="0" err="1" smtClean="0"/>
                  <a:t>picked</a:t>
                </a:r>
                <a:r>
                  <a:rPr lang="de-DE" b="1" dirty="0" smtClean="0"/>
                  <a:t>. </a:t>
                </a:r>
                <a:r>
                  <a:rPr lang="de-DE" b="1" dirty="0" err="1" smtClean="0"/>
                  <a:t>It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is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calculated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for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tricky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trippoints</a:t>
                </a:r>
                <a:r>
                  <a:rPr lang="de-DE" b="1" dirty="0"/>
                  <a:t>!</a:t>
                </a:r>
                <a:r>
                  <a:rPr lang="de-DE" dirty="0" smtClean="0"/>
                  <a:t> </a:t>
                </a:r>
                <a:endParaRPr lang="de-DE" dirty="0"/>
              </a:p>
              <a:p>
                <a:pPr algn="ctr"/>
                <a:endParaRPr lang="de-DE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>
                        <a:latin typeface="Cambria Math"/>
                      </a:rPr>
                      <m:t>=(</m:t>
                    </m:r>
                    <m:r>
                      <a:rPr lang="de-DE" i="1">
                        <a:latin typeface="Cambria Math"/>
                      </a:rPr>
                      <m:t>𝑥</m:t>
                    </m:r>
                    <m:r>
                      <a:rPr lang="de-DE" i="1">
                        <a:latin typeface="Cambria Math"/>
                      </a:rPr>
                      <m:t>)+(</m:t>
                    </m:r>
                    <m:r>
                      <a:rPr lang="de-DE" i="1">
                        <a:latin typeface="Cambria Math"/>
                      </a:rPr>
                      <m:t>𝑦</m:t>
                    </m:r>
                    <m:r>
                      <a:rPr lang="de-DE" i="1">
                        <a:latin typeface="Cambria Math"/>
                      </a:rPr>
                      <m:t>)+(</m:t>
                    </m:r>
                    <m:r>
                      <a:rPr lang="de-DE" i="1">
                        <a:latin typeface="Cambria Math"/>
                      </a:rPr>
                      <m:t>𝑧</m:t>
                    </m:r>
                    <m:r>
                      <a:rPr lang="de-DE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4" t="-381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99640"/>
            <a:ext cx="7285178" cy="37338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 bwMode="auto">
          <a:xfrm>
            <a:off x="5791200" y="2819400"/>
            <a:ext cx="304800" cy="609600"/>
          </a:xfrm>
          <a:prstGeom prst="downArrow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de-DE" sz="160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w</a:t>
            </a:r>
            <a:endParaRPr kumimoji="0" lang="en-US" sz="160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181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LEGEND</a:t>
            </a:r>
            <a:br>
              <a:rPr lang="de-DE" u="sng" dirty="0" smtClean="0"/>
            </a:br>
            <a:r>
              <a:rPr lang="de-DE" dirty="0" smtClean="0">
                <a:solidFill>
                  <a:srgbClr val="00B050"/>
                </a:solidFill>
              </a:rPr>
              <a:t>Green</a:t>
            </a:r>
            <a:r>
              <a:rPr lang="de-DE" dirty="0" smtClean="0"/>
              <a:t>: GPS </a:t>
            </a:r>
            <a:r>
              <a:rPr lang="de-DE" dirty="0" err="1" smtClean="0"/>
              <a:t>point</a:t>
            </a:r>
            <a:endParaRPr lang="de-DE" dirty="0" smtClean="0"/>
          </a:p>
          <a:p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/>
              <a:t>: </a:t>
            </a:r>
            <a:r>
              <a:rPr lang="de-DE" dirty="0" err="1" smtClean="0"/>
              <a:t>Matched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r>
              <a:rPr lang="de-DE" dirty="0" smtClean="0">
                <a:solidFill>
                  <a:srgbClr val="00B0F0"/>
                </a:solidFill>
              </a:rPr>
              <a:t>Blue</a:t>
            </a:r>
            <a:r>
              <a:rPr lang="de-DE" dirty="0" smtClean="0"/>
              <a:t>: OSM </a:t>
            </a:r>
            <a:r>
              <a:rPr lang="de-DE" dirty="0" err="1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/>
              <a:t>Way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smtClean="0"/>
              <a:t>Value (w)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x: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estimated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y</a:t>
            </a:r>
            <a:r>
              <a:rPr lang="de-DE" dirty="0" smtClean="0"/>
              <a:t>: Path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z: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neighbouring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endParaRPr lang="de-D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52800" y="3962400"/>
                <a:ext cx="2235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>
                        <a:latin typeface="Cambria Math"/>
                      </a:rPr>
                      <m:t>=(</m:t>
                    </m:r>
                    <m:r>
                      <a:rPr lang="de-DE" i="1">
                        <a:latin typeface="Cambria Math"/>
                      </a:rPr>
                      <m:t>𝑥</m:t>
                    </m:r>
                    <m:r>
                      <a:rPr lang="de-DE" i="1">
                        <a:latin typeface="Cambria Math"/>
                      </a:rPr>
                      <m:t>)+(</m:t>
                    </m:r>
                    <m:r>
                      <a:rPr lang="de-DE" i="1">
                        <a:latin typeface="Cambria Math"/>
                      </a:rPr>
                      <m:t>𝑦</m:t>
                    </m:r>
                    <m:r>
                      <a:rPr lang="de-DE" i="1">
                        <a:latin typeface="Cambria Math"/>
                      </a:rPr>
                      <m:t>)+(</m:t>
                    </m:r>
                    <m:r>
                      <a:rPr lang="de-DE" i="1">
                        <a:latin typeface="Cambria Math"/>
                      </a:rPr>
                      <m:t>𝑧</m:t>
                    </m:r>
                    <m:r>
                      <a:rPr lang="de-DE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62400"/>
                <a:ext cx="22357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/>
              <a:t>Way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smtClean="0"/>
              <a:t>Value (w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Q: </a:t>
            </a:r>
            <a:r>
              <a:rPr lang="de-DE" b="1" dirty="0" err="1" smtClean="0"/>
              <a:t>Why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way</a:t>
            </a:r>
            <a:r>
              <a:rPr lang="de-DE" b="1" dirty="0" smtClean="0"/>
              <a:t> </a:t>
            </a:r>
            <a:r>
              <a:rPr lang="de-DE" b="1" dirty="0" err="1" smtClean="0"/>
              <a:t>estimation</a:t>
            </a:r>
            <a:r>
              <a:rPr lang="de-DE" b="1" dirty="0" smtClean="0"/>
              <a:t> </a:t>
            </a:r>
            <a:r>
              <a:rPr lang="de-DE" b="1" dirty="0" err="1" smtClean="0"/>
              <a:t>value</a:t>
            </a:r>
            <a:r>
              <a:rPr lang="de-DE" b="1" dirty="0" smtClean="0"/>
              <a:t>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important</a:t>
            </a:r>
            <a:r>
              <a:rPr lang="de-DE" b="1" dirty="0" smtClean="0"/>
              <a:t>?</a:t>
            </a:r>
          </a:p>
          <a:p>
            <a:r>
              <a:rPr lang="de-DE" b="1" dirty="0" smtClean="0"/>
              <a:t>A: w </a:t>
            </a:r>
            <a:r>
              <a:rPr lang="de-DE" b="1" dirty="0" err="1" smtClean="0"/>
              <a:t>helps</a:t>
            </a:r>
            <a:r>
              <a:rPr lang="de-DE" b="1" dirty="0" smtClean="0"/>
              <a:t> in </a:t>
            </a:r>
            <a:r>
              <a:rPr lang="de-DE" b="1" dirty="0" err="1" smtClean="0"/>
              <a:t>finding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actual</a:t>
            </a:r>
            <a:r>
              <a:rPr lang="de-DE" b="1" dirty="0" smtClean="0"/>
              <a:t> </a:t>
            </a:r>
            <a:r>
              <a:rPr lang="de-DE" b="1" dirty="0" err="1" smtClean="0"/>
              <a:t>matching</a:t>
            </a:r>
            <a:r>
              <a:rPr lang="de-DE" b="1" dirty="0" smtClean="0"/>
              <a:t> </a:t>
            </a:r>
            <a:r>
              <a:rPr lang="de-DE" b="1" dirty="0" err="1" smtClean="0"/>
              <a:t>point</a:t>
            </a:r>
            <a:r>
              <a:rPr lang="de-DE" b="1" dirty="0" smtClean="0"/>
              <a:t>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557584"/>
            <a:ext cx="4876800" cy="4109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2667000"/>
            <a:ext cx="4876801" cy="3762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687" y="5562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LEGEND</a:t>
            </a:r>
            <a:br>
              <a:rPr lang="de-DE" u="sng" dirty="0" smtClean="0"/>
            </a:br>
            <a:r>
              <a:rPr lang="de-DE" dirty="0" smtClean="0">
                <a:solidFill>
                  <a:srgbClr val="00B050"/>
                </a:solidFill>
              </a:rPr>
              <a:t>Green</a:t>
            </a:r>
            <a:r>
              <a:rPr lang="de-DE" dirty="0" smtClean="0"/>
              <a:t>: GPS </a:t>
            </a:r>
            <a:r>
              <a:rPr lang="de-DE" dirty="0" err="1" smtClean="0"/>
              <a:t>point</a:t>
            </a:r>
            <a:endParaRPr lang="de-DE" dirty="0" smtClean="0"/>
          </a:p>
          <a:p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/>
              <a:t>: </a:t>
            </a:r>
            <a:r>
              <a:rPr lang="de-DE" dirty="0" err="1" smtClean="0"/>
              <a:t>Matched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r>
              <a:rPr lang="de-DE" dirty="0" smtClean="0">
                <a:solidFill>
                  <a:srgbClr val="00B0F0"/>
                </a:solidFill>
              </a:rPr>
              <a:t>Blue</a:t>
            </a:r>
            <a:r>
              <a:rPr lang="de-DE" dirty="0" smtClean="0"/>
              <a:t>: OSM </a:t>
            </a:r>
            <a:r>
              <a:rPr lang="de-DE" dirty="0" err="1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de-DE" dirty="0" smtClean="0"/>
                  <a:t>Types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spatial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queries</a:t>
                </a:r>
                <a:endParaRPr lang="de-DE" dirty="0" smtClean="0"/>
              </a:p>
              <a:p>
                <a:pPr marL="649288" lvl="2" indent="-457200">
                  <a:buFont typeface="+mj-lt"/>
                  <a:buAutoNum type="arabicParenR"/>
                </a:pPr>
                <a:r>
                  <a:rPr lang="de-DE" sz="1600" dirty="0" smtClean="0"/>
                  <a:t>The </a:t>
                </a:r>
                <a:r>
                  <a:rPr lang="de-DE" sz="1600" b="1" dirty="0" err="1" smtClean="0"/>
                  <a:t>Distance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3 </a:t>
                </a:r>
                <a:r>
                  <a:rPr lang="de-DE" sz="1600" dirty="0" err="1" smtClean="0"/>
                  <a:t>closest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neighbours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GPS </a:t>
                </a:r>
                <a:r>
                  <a:rPr lang="de-DE" sz="1600" dirty="0" err="1" smtClean="0"/>
                  <a:t>point</a:t>
                </a:r>
                <a:r>
                  <a:rPr lang="de-DE" sz="1600" dirty="0" smtClean="0"/>
                  <a:t>.</a:t>
                </a:r>
              </a:p>
              <a:p>
                <a:pPr marL="649288" lvl="2" indent="-457200">
                  <a:buFont typeface="+mj-lt"/>
                  <a:buAutoNum type="arabicParenR"/>
                </a:pPr>
                <a:r>
                  <a:rPr lang="de-DE" sz="1600" dirty="0" err="1" smtClean="0"/>
                  <a:t>Extraction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of</a:t>
                </a:r>
                <a:r>
                  <a:rPr lang="de-DE" sz="1600" dirty="0" smtClean="0"/>
                  <a:t> </a:t>
                </a:r>
                <a:r>
                  <a:rPr lang="de-DE" sz="1600" b="1" dirty="0" err="1" smtClean="0"/>
                  <a:t>sourceID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for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matched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point</a:t>
                </a:r>
                <a:r>
                  <a:rPr lang="de-DE" sz="1600" dirty="0" smtClean="0"/>
                  <a:t>.</a:t>
                </a:r>
              </a:p>
              <a:p>
                <a:pPr marL="649288" lvl="2" indent="-457200">
                  <a:buFont typeface="+mj-lt"/>
                  <a:buAutoNum type="arabicParenR"/>
                </a:pPr>
                <a:r>
                  <a:rPr lang="de-DE" sz="1600" dirty="0" err="1"/>
                  <a:t>Extraction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b="1" dirty="0" err="1" smtClean="0"/>
                  <a:t>targetID</a:t>
                </a:r>
                <a:r>
                  <a:rPr lang="de-DE" sz="1600" dirty="0" smtClean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matched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point</a:t>
                </a:r>
                <a:r>
                  <a:rPr lang="de-DE" sz="1600" dirty="0" smtClean="0"/>
                  <a:t>.</a:t>
                </a:r>
              </a:p>
              <a:p>
                <a:pPr marL="649288" lvl="2" indent="-457200">
                  <a:buFont typeface="+mj-lt"/>
                  <a:buAutoNum type="arabicParenR"/>
                </a:pPr>
                <a:r>
                  <a:rPr lang="de-DE" sz="1600" dirty="0" smtClean="0"/>
                  <a:t>The </a:t>
                </a:r>
                <a:r>
                  <a:rPr lang="de-DE" sz="1600" b="1" dirty="0" smtClean="0"/>
                  <a:t>Path </a:t>
                </a:r>
                <a:r>
                  <a:rPr lang="de-DE" sz="1600" b="1" dirty="0" err="1" smtClean="0"/>
                  <a:t>cost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reach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from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source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target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node</a:t>
                </a:r>
                <a:r>
                  <a:rPr lang="de-DE" sz="1600" dirty="0" smtClean="0"/>
                  <a:t>.</a:t>
                </a:r>
                <a:endParaRPr lang="en-US" sz="1600" dirty="0" smtClean="0"/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de-DE" dirty="0" smtClean="0"/>
                  <a:t>Features </a:t>
                </a:r>
                <a:r>
                  <a:rPr lang="de-DE" dirty="0" err="1" smtClean="0"/>
                  <a:t>calculation</a:t>
                </a:r>
                <a:endParaRPr lang="de-DE" dirty="0" smtClean="0"/>
              </a:p>
              <a:p>
                <a:pPr marL="649288" lvl="2" indent="-457200">
                  <a:buFont typeface="+mj-lt"/>
                  <a:buAutoNum type="arabicParenR"/>
                </a:pPr>
                <a:r>
                  <a:rPr lang="de-DE" sz="1600" dirty="0" smtClean="0"/>
                  <a:t> </a:t>
                </a:r>
                <a:r>
                  <a:rPr lang="de-DE" sz="1600" b="1" dirty="0" smtClean="0"/>
                  <a:t>x (</a:t>
                </a:r>
                <a:r>
                  <a:rPr lang="de-DE" sz="1600" b="1" dirty="0" err="1" smtClean="0"/>
                  <a:t>matching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point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distance</a:t>
                </a:r>
                <a:r>
                  <a:rPr lang="de-DE" sz="1600" b="1" dirty="0" smtClean="0"/>
                  <a:t>)</a:t>
                </a:r>
                <a:r>
                  <a:rPr lang="de-DE" sz="1600" dirty="0" smtClean="0"/>
                  <a:t>: The </a:t>
                </a:r>
                <a:r>
                  <a:rPr lang="de-DE" sz="1600" dirty="0" err="1" smtClean="0"/>
                  <a:t>distance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computed</a:t>
                </a:r>
                <a:r>
                  <a:rPr lang="de-DE" sz="1600" dirty="0" smtClean="0"/>
                  <a:t> in Python </a:t>
                </a:r>
                <a:r>
                  <a:rPr lang="de-DE" sz="1600" dirty="0" err="1" smtClean="0"/>
                  <a:t>using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results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of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first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query</a:t>
                </a:r>
                <a:r>
                  <a:rPr lang="de-DE" sz="1600" dirty="0" smtClean="0"/>
                  <a:t>.</a:t>
                </a:r>
              </a:p>
              <a:p>
                <a:pPr marL="649288" lvl="2" indent="-457200">
                  <a:buFont typeface="+mj-lt"/>
                  <a:buAutoNum type="arabicParenR"/>
                </a:pPr>
                <a:r>
                  <a:rPr lang="de-DE" sz="1600" dirty="0" smtClean="0"/>
                  <a:t> </a:t>
                </a:r>
                <a:r>
                  <a:rPr lang="de-DE" sz="1600" b="1" dirty="0" smtClean="0"/>
                  <a:t>y (</a:t>
                </a:r>
                <a:r>
                  <a:rPr lang="de-DE" sz="1600" b="1" dirty="0" err="1" smtClean="0"/>
                  <a:t>path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cost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to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reach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target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from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source</a:t>
                </a:r>
                <a:r>
                  <a:rPr lang="de-DE" sz="1600" b="1" dirty="0" smtClean="0"/>
                  <a:t>)</a:t>
                </a:r>
                <a:r>
                  <a:rPr lang="de-DE" sz="1600" dirty="0" smtClean="0"/>
                  <a:t>: </a:t>
                </a:r>
                <a:r>
                  <a:rPr lang="de-DE" sz="1600" dirty="0" err="1" smtClean="0"/>
                  <a:t>Computed</a:t>
                </a:r>
                <a:r>
                  <a:rPr lang="de-DE" sz="1600" dirty="0" smtClean="0"/>
                  <a:t> in Python </a:t>
                </a:r>
                <a:r>
                  <a:rPr lang="de-DE" sz="1600" dirty="0" err="1" smtClean="0"/>
                  <a:t>using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results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of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queries</a:t>
                </a:r>
                <a:r>
                  <a:rPr lang="de-DE" sz="1600" dirty="0" smtClean="0"/>
                  <a:t> 2, 3 </a:t>
                </a:r>
                <a:r>
                  <a:rPr lang="de-DE" sz="1600" dirty="0" err="1" smtClean="0"/>
                  <a:t>and</a:t>
                </a:r>
                <a:r>
                  <a:rPr lang="de-DE" sz="1600" dirty="0" smtClean="0"/>
                  <a:t> 4.</a:t>
                </a:r>
              </a:p>
              <a:p>
                <a:pPr marL="649288" lvl="2" indent="-457200">
                  <a:buFont typeface="+mj-lt"/>
                  <a:buAutoNum type="arabicParenR"/>
                </a:pPr>
                <a:r>
                  <a:rPr lang="de-DE" sz="1600" dirty="0" smtClean="0"/>
                  <a:t> </a:t>
                </a:r>
                <a:r>
                  <a:rPr lang="de-DE" sz="1600" b="1" dirty="0" smtClean="0"/>
                  <a:t>z (</a:t>
                </a:r>
                <a:r>
                  <a:rPr lang="de-DE" sz="1600" b="1" dirty="0" err="1" smtClean="0"/>
                  <a:t>distance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from</a:t>
                </a:r>
                <a:r>
                  <a:rPr lang="de-DE" sz="1600" b="1" dirty="0" smtClean="0"/>
                  <a:t> GPS </a:t>
                </a:r>
                <a:r>
                  <a:rPr lang="de-DE" sz="1600" b="1" dirty="0" err="1" smtClean="0"/>
                  <a:t>to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closest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way</a:t>
                </a:r>
                <a:r>
                  <a:rPr lang="de-DE" sz="1600" b="1" dirty="0" smtClean="0"/>
                  <a:t>)</a:t>
                </a:r>
                <a:r>
                  <a:rPr lang="de-DE" sz="1600" dirty="0" smtClean="0"/>
                  <a:t>: </a:t>
                </a:r>
                <a:r>
                  <a:rPr lang="de-DE" sz="1600" dirty="0" err="1" smtClean="0"/>
                  <a:t>Computed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using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first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query</a:t>
                </a:r>
                <a:r>
                  <a:rPr lang="de-DE" sz="1600" dirty="0" smtClean="0"/>
                  <a:t>.</a:t>
                </a:r>
              </a:p>
              <a:p>
                <a:pPr lvl="2" indent="0">
                  <a:buNone/>
                </a:pPr>
                <a:endParaRPr lang="de-DE" dirty="0"/>
              </a:p>
              <a:p>
                <a:pPr lvl="2" indent="0" algn="ctr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>
                        <a:latin typeface="Cambria Math"/>
                      </a:rPr>
                      <m:t>=(</m:t>
                    </m:r>
                    <m:r>
                      <a:rPr lang="de-DE" b="0" i="1" smtClean="0">
                        <a:latin typeface="Cambria Math"/>
                      </a:rPr>
                      <m:t>𝑥</m:t>
                    </m:r>
                    <m:r>
                      <a:rPr lang="de-DE" i="1">
                        <a:latin typeface="Cambria Math"/>
                      </a:rPr>
                      <m:t>)+(</m:t>
                    </m:r>
                    <m:r>
                      <a:rPr lang="de-DE" i="1">
                        <a:latin typeface="Cambria Math"/>
                      </a:rPr>
                      <m:t>𝑦</m:t>
                    </m:r>
                    <m:r>
                      <a:rPr lang="de-DE" i="1">
                        <a:latin typeface="Cambria Math"/>
                      </a:rPr>
                      <m:t>)+(</m:t>
                    </m:r>
                    <m:r>
                      <a:rPr lang="de-DE" i="1">
                        <a:latin typeface="Cambria Math"/>
                      </a:rPr>
                      <m:t>𝑧</m:t>
                    </m:r>
                    <m:r>
                      <a:rPr lang="de-DE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93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0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non-</a:t>
            </a:r>
            <a:r>
              <a:rPr lang="de-DE" dirty="0" err="1"/>
              <a:t>tricky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tricky</a:t>
            </a:r>
            <a:r>
              <a:rPr lang="de-DE" dirty="0"/>
              <a:t> </a:t>
            </a:r>
            <a:r>
              <a:rPr lang="de-DE" dirty="0" err="1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b="1" dirty="0" smtClean="0"/>
              <a:t>Non-</a:t>
            </a:r>
            <a:r>
              <a:rPr lang="de-DE" b="1" dirty="0" err="1" smtClean="0"/>
              <a:t>tricky</a:t>
            </a:r>
            <a:r>
              <a:rPr lang="de-DE" b="1" dirty="0" smtClean="0"/>
              <a:t> Points</a:t>
            </a:r>
          </a:p>
          <a:p>
            <a:pPr marL="534988" lvl="2" indent="-342900">
              <a:buFont typeface="+mj-lt"/>
              <a:buAutoNum type="arabicParenR"/>
            </a:pP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neighbouring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.</a:t>
            </a:r>
          </a:p>
          <a:p>
            <a:pPr marL="534988" lvl="2" indent="-342900">
              <a:buFont typeface="+mj-lt"/>
              <a:buAutoNum type="arabicParenR"/>
            </a:pP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neibhours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10m.</a:t>
            </a:r>
          </a:p>
          <a:p>
            <a:pPr lvl="2" indent="0">
              <a:buNone/>
            </a:pPr>
            <a:endParaRPr lang="de-DE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b="1" dirty="0" smtClean="0"/>
              <a:t>Tricky Points</a:t>
            </a:r>
          </a:p>
          <a:p>
            <a:pPr marL="534988" lvl="2" indent="-342900">
              <a:buFont typeface="+mj-lt"/>
              <a:buAutoNum type="arabicParenR"/>
            </a:pPr>
            <a:r>
              <a:rPr lang="de-DE" dirty="0" smtClean="0"/>
              <a:t>At </a:t>
            </a:r>
            <a:r>
              <a:rPr lang="de-DE" dirty="0" err="1" smtClean="0"/>
              <a:t>most</a:t>
            </a:r>
            <a:r>
              <a:rPr lang="de-DE" dirty="0" smtClean="0"/>
              <a:t> 3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atleast</a:t>
            </a:r>
            <a:r>
              <a:rPr lang="de-DE" dirty="0" smtClean="0"/>
              <a:t> 2 </a:t>
            </a:r>
            <a:r>
              <a:rPr lang="de-DE" dirty="0" err="1" smtClean="0"/>
              <a:t>neighboring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.</a:t>
            </a:r>
          </a:p>
          <a:p>
            <a:pPr marL="534988" lvl="2" indent="-342900">
              <a:buFont typeface="+mj-lt"/>
              <a:buAutoNum type="arabicParenR"/>
            </a:pP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neighboring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slightly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Indexing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/>
              <a:t> (hh_2po_4pgr</a:t>
            </a:r>
            <a:r>
              <a:rPr 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Postgres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analysing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plan.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Dummy </a:t>
            </a:r>
            <a:r>
              <a:rPr lang="de-DE" dirty="0" err="1" smtClean="0"/>
              <a:t>features</a:t>
            </a:r>
            <a:r>
              <a:rPr lang="de-DE" dirty="0" smtClean="0"/>
              <a:t> ([1, 0]) in Python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:</a:t>
            </a:r>
          </a:p>
          <a:p>
            <a:pPr marL="649288" lvl="2" indent="-457200">
              <a:buFont typeface="+mj-lt"/>
              <a:buAutoNum type="arabicPeriod"/>
            </a:pPr>
            <a:r>
              <a:rPr lang="de-DE" dirty="0" smtClean="0"/>
              <a:t>Road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previously</a:t>
            </a:r>
            <a:r>
              <a:rPr lang="de-DE" dirty="0" smtClean="0"/>
              <a:t> </a:t>
            </a:r>
            <a:r>
              <a:rPr lang="de-DE" dirty="0" err="1" smtClean="0"/>
              <a:t>matched</a:t>
            </a:r>
            <a:r>
              <a:rPr lang="de-DE" dirty="0" smtClean="0"/>
              <a:t> </a:t>
            </a:r>
            <a:r>
              <a:rPr lang="de-DE" dirty="0" err="1" smtClean="0"/>
              <a:t>trippoint</a:t>
            </a:r>
            <a:endParaRPr lang="de-DE" dirty="0" smtClean="0"/>
          </a:p>
          <a:p>
            <a:pPr marL="649288" lvl="2" indent="-457200">
              <a:buFont typeface="+mj-lt"/>
              <a:buAutoNum type="arabicPeriod"/>
            </a:pPr>
            <a:r>
              <a:rPr lang="de-DE" dirty="0" err="1" smtClean="0"/>
              <a:t>Difference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distances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road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Average </a:t>
            </a:r>
            <a:r>
              <a:rPr lang="de-DE" dirty="0" err="1" smtClean="0"/>
              <a:t>execution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1 </a:t>
            </a:r>
            <a:r>
              <a:rPr lang="de-DE" dirty="0" err="1" smtClean="0"/>
              <a:t>tricky</a:t>
            </a:r>
            <a:r>
              <a:rPr lang="de-DE" dirty="0" smtClean="0"/>
              <a:t> </a:t>
            </a:r>
            <a:r>
              <a:rPr lang="de-DE" dirty="0" err="1" smtClean="0"/>
              <a:t>trip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smtClean="0"/>
              <a:t>45 </a:t>
            </a:r>
            <a:r>
              <a:rPr lang="de-DE" b="1" dirty="0" err="1" smtClean="0"/>
              <a:t>ms.</a:t>
            </a: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Average </a:t>
            </a:r>
            <a:r>
              <a:rPr lang="de-DE" dirty="0" err="1"/>
              <a:t>execution</a:t>
            </a:r>
            <a:r>
              <a:rPr lang="de-DE" dirty="0"/>
              <a:t> time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1 </a:t>
            </a:r>
            <a:r>
              <a:rPr lang="de-DE" dirty="0" smtClean="0"/>
              <a:t>non-</a:t>
            </a:r>
            <a:r>
              <a:rPr lang="de-DE" dirty="0" err="1" smtClean="0"/>
              <a:t>tricky</a:t>
            </a:r>
            <a:r>
              <a:rPr lang="de-DE" dirty="0" smtClean="0"/>
              <a:t> </a:t>
            </a:r>
            <a:r>
              <a:rPr lang="de-DE" dirty="0" err="1"/>
              <a:t>trip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smtClean="0"/>
              <a:t>30 </a:t>
            </a:r>
            <a:r>
              <a:rPr lang="de-DE" b="1" dirty="0" err="1" smtClean="0"/>
              <a:t>ms.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25946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Output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5275871" cy="4802187"/>
          </a:xfrm>
        </p:spPr>
      </p:pic>
      <p:sp>
        <p:nvSpPr>
          <p:cNvPr id="5" name="TextBox 4"/>
          <p:cNvSpPr txBox="1"/>
          <p:nvPr/>
        </p:nvSpPr>
        <p:spPr>
          <a:xfrm>
            <a:off x="6400800" y="5181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LEGEND</a:t>
            </a:r>
            <a:br>
              <a:rPr lang="de-DE" u="sng" dirty="0" smtClean="0"/>
            </a:br>
            <a:r>
              <a:rPr lang="de-DE" dirty="0" smtClean="0">
                <a:solidFill>
                  <a:srgbClr val="00B050"/>
                </a:solidFill>
              </a:rPr>
              <a:t>Green</a:t>
            </a:r>
            <a:r>
              <a:rPr lang="de-DE" dirty="0" smtClean="0"/>
              <a:t>: GPS </a:t>
            </a:r>
            <a:r>
              <a:rPr lang="de-DE" dirty="0" err="1" smtClean="0"/>
              <a:t>point</a:t>
            </a:r>
            <a:endParaRPr lang="de-DE" dirty="0" smtClean="0"/>
          </a:p>
          <a:p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/>
              <a:t>: </a:t>
            </a:r>
            <a:r>
              <a:rPr lang="de-DE" dirty="0" err="1" smtClean="0"/>
              <a:t>Matched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r>
              <a:rPr lang="de-DE" dirty="0" smtClean="0"/>
              <a:t>Black: OSM </a:t>
            </a:r>
            <a:r>
              <a:rPr lang="de-DE" dirty="0" err="1" smtClean="0"/>
              <a:t>nodes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667000" y="2667000"/>
            <a:ext cx="3124200" cy="152400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715000" y="23940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Tricky </a:t>
            </a:r>
            <a:r>
              <a:rPr lang="de-DE" dirty="0" err="1" smtClean="0"/>
              <a:t>trippoint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3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Output</a:t>
            </a:r>
            <a:r>
              <a:rPr lang="de-DE" dirty="0"/>
              <a:t>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50" y="1363663"/>
            <a:ext cx="5081288" cy="4802187"/>
          </a:xfrm>
        </p:spPr>
      </p:pic>
      <p:sp>
        <p:nvSpPr>
          <p:cNvPr id="5" name="TextBox 4"/>
          <p:cNvSpPr txBox="1"/>
          <p:nvPr/>
        </p:nvSpPr>
        <p:spPr>
          <a:xfrm>
            <a:off x="6934830" y="426342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Tricky </a:t>
            </a:r>
            <a:r>
              <a:rPr lang="de-DE" dirty="0" err="1" smtClean="0"/>
              <a:t>trippoint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8131" y="525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Tricky </a:t>
            </a:r>
            <a:r>
              <a:rPr lang="de-DE" dirty="0" err="1" smtClean="0"/>
              <a:t>trippoint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 bwMode="auto">
          <a:xfrm flipH="1" flipV="1">
            <a:off x="4724400" y="4114801"/>
            <a:ext cx="2210430" cy="33328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6" idx="1"/>
          </p:cNvCxnSpPr>
          <p:nvPr/>
        </p:nvCxnSpPr>
        <p:spPr bwMode="auto">
          <a:xfrm flipH="1" flipV="1">
            <a:off x="4495800" y="4343400"/>
            <a:ext cx="2462331" cy="1099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4299494"/>
      </p:ext>
    </p:extLst>
  </p:cSld>
  <p:clrMapOvr>
    <a:masterClrMapping/>
  </p:clrMapOvr>
</p:sld>
</file>

<file path=ppt/theme/theme1.xml><?xml version="1.0" encoding="utf-8"?>
<a:theme xmlns:a="http://schemas.openxmlformats.org/drawingml/2006/main" name="xxx">
  <a:themeElements>
    <a:clrScheme name="PPT_Allianz_Master_de_Interim_2013 1">
      <a:dk1>
        <a:srgbClr val="000000"/>
      </a:dk1>
      <a:lt1>
        <a:srgbClr val="FFFFFF"/>
      </a:lt1>
      <a:dk2>
        <a:srgbClr val="D2D2D2"/>
      </a:dk2>
      <a:lt2>
        <a:srgbClr val="5F5F5F"/>
      </a:lt2>
      <a:accent1>
        <a:srgbClr val="113388"/>
      </a:accent1>
      <a:accent2>
        <a:srgbClr val="426BB3"/>
      </a:accent2>
      <a:accent3>
        <a:srgbClr val="FFFFFF"/>
      </a:accent3>
      <a:accent4>
        <a:srgbClr val="000000"/>
      </a:accent4>
      <a:accent5>
        <a:srgbClr val="AAADC3"/>
      </a:accent5>
      <a:accent6>
        <a:srgbClr val="3B60A2"/>
      </a:accent6>
      <a:hlink>
        <a:srgbClr val="819CCC"/>
      </a:hlink>
      <a:folHlink>
        <a:srgbClr val="C6CEE2"/>
      </a:folHlink>
    </a:clrScheme>
    <a:fontScheme name="PPT_Allianz_Master_de_Interim_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Allianz_Master_de_Interim_2013 1">
        <a:dk1>
          <a:srgbClr val="000000"/>
        </a:dk1>
        <a:lt1>
          <a:srgbClr val="FFFFFF"/>
        </a:lt1>
        <a:dk2>
          <a:srgbClr val="D2D2D2"/>
        </a:dk2>
        <a:lt2>
          <a:srgbClr val="5F5F5F"/>
        </a:lt2>
        <a:accent1>
          <a:srgbClr val="113388"/>
        </a:accent1>
        <a:accent2>
          <a:srgbClr val="426BB3"/>
        </a:accent2>
        <a:accent3>
          <a:srgbClr val="FFFFFF"/>
        </a:accent3>
        <a:accent4>
          <a:srgbClr val="000000"/>
        </a:accent4>
        <a:accent5>
          <a:srgbClr val="AAADC3"/>
        </a:accent5>
        <a:accent6>
          <a:srgbClr val="3B60A2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Allianz2010</Template>
  <TotalTime>0</TotalTime>
  <Words>387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xxx</vt:lpstr>
      <vt:lpstr>Matching and routing of trippoints </vt:lpstr>
      <vt:lpstr>Way Estimation Value (w)</vt:lpstr>
      <vt:lpstr>Way Estimation Value (w)</vt:lpstr>
      <vt:lpstr>Way Estimation Value (w)</vt:lpstr>
      <vt:lpstr>Spatial queries and features calculation</vt:lpstr>
      <vt:lpstr>Classification of non-tricky and tricky points</vt:lpstr>
      <vt:lpstr>Optimization and execution time</vt:lpstr>
      <vt:lpstr>Output </vt:lpstr>
      <vt:lpstr>Output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and routing of trip points </dc:title>
  <dc:creator>Jandal, Amir Abu (AMOS SE)</dc:creator>
  <cp:lastModifiedBy>g115509</cp:lastModifiedBy>
  <cp:revision>143</cp:revision>
  <dcterms:created xsi:type="dcterms:W3CDTF">2006-08-16T00:00:00Z</dcterms:created>
  <dcterms:modified xsi:type="dcterms:W3CDTF">2016-12-02T10:17:20Z</dcterms:modified>
</cp:coreProperties>
</file>