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0" r:id="rId4"/>
    <p:sldId id="257" r:id="rId5"/>
    <p:sldId id="269" r:id="rId6"/>
    <p:sldId id="258" r:id="rId7"/>
    <p:sldId id="263" r:id="rId8"/>
    <p:sldId id="264" r:id="rId9"/>
    <p:sldId id="265" r:id="rId10"/>
    <p:sldId id="266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D87A-2ACB-4AF2-88B0-4B97A88A7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8D81B-1C60-46CC-8548-6E334731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EFCAD-0F98-4736-BC43-71EB4CC8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051EF-E9A2-403E-B9F1-1C0572EC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B0E4-C6C7-435E-A333-C738240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B201-03FA-4DA9-8172-F6DE0DA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6A40A-3A88-4DD9-ADDB-39E36787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9EEBE-659F-4244-9097-18CD7A23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0D99-54DF-4561-95F1-E08CB046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3F4D-FF40-4DB8-892C-11A4E1A0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0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6D59C-D4A4-4F4D-8D04-6510110A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1994A-B383-41EA-BA80-A02AB937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8C97F-7DCD-4409-8C2A-98A43E5E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0AF09-B8CD-4750-8813-A262C45A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9EB4E-15C8-4984-8E76-5A8BA9C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AF59-A680-4686-8536-64A19D32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2573-79FB-4D92-993A-05931421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FF51-BDB4-47DA-8209-2B2D1990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222F3-7A5C-46CB-9EB4-6E607A2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B9E9F-6365-40FB-BEB5-C5F41B7D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476B-094A-47E6-B55F-FA9A3E9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DE689-88DB-44C7-91B7-2E46C313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686E-C798-4BC0-A0A2-DFB7A17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77E32-D43B-4639-92A7-650BBD02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66F1-4CE6-4081-B2ED-02A3D6E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7D7C-07A8-4547-B0A3-03E926A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76671-723D-42A4-863B-38F58D2AB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A21BD-AE4C-4DF2-8497-0E52048B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810F-6B96-419D-85BA-1C9106FD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BF2F8-5F93-48BB-A2B1-74D8419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76C6D-8E0C-40E8-BCA6-2E2D5A96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E257-71A9-40EE-A047-86E7C518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04A9D-32D0-40F2-9FFE-2A1902AE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023F6-08CC-409F-9F5A-DBB5201AA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537E99-0248-45EE-B5D9-A2FB9866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0EED9-3866-49C8-BCE1-097960CBD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4B186-6DC9-4119-8FA6-597FDB7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EBCCBF-A83F-43F1-A2F4-DE8D4D7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C6CAC-B745-4336-90A2-871DC8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934F-5B32-4917-9F9B-7331EB2B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B7C132-ABA6-4059-818D-7BC8E6E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3F895-4D2F-4D78-9F00-596E48B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2866E-EF1C-457B-A808-8136022B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B28E8-CF78-4032-800D-702FDA7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2250A-2C8A-4A64-9A99-1A2D9AC0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F33AB-0B79-4B27-8FE4-B85DE46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A4CB5-3A25-4F1D-B243-E34C75B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BCD6-7916-4769-BCBC-DE9C32F9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5AAEE-5862-4A1E-B036-C1096186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B5876-89B0-4A62-AEA8-B12805E2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60AA6-8B06-4183-8BA4-6FBF4D0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FB51-8AA0-4760-B711-A4F4A83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5978-6F9A-41BC-AE5F-463DB957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087C5-9D23-40DE-B7D2-6BE394F2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3E988-D19F-4CCB-B7D3-DB5BCFD5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9E11C-69FE-4570-990B-61A281C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5CAB0-6DFF-4466-B280-7CA9E84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1D6E4-4BA7-4272-BF9F-F556A8AA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67364-691C-4126-B0FB-E0C4B26A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1C78-76B7-4BCD-979B-05974C60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6CEA5-6266-4F6F-8112-60620611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D896D-B467-4DF3-A980-FAA97CA97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97CD2-D85F-4E6D-ABC6-530C1175E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EF1-3B80-4F9A-80BC-581BC292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299"/>
            <a:ext cx="9144000" cy="79193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2024 5th Final Project and Assessment (</a:t>
            </a:r>
            <a:r>
              <a:rPr lang="en-US" altLang="ko-KR" sz="3200" b="1" dirty="0" err="1"/>
              <a:t>ktds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3C01D4-F680-4B88-B820-027B2863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487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뱅킹 사업팀 박준현</a:t>
            </a:r>
          </a:p>
        </p:txBody>
      </p:sp>
    </p:spTree>
    <p:extLst>
      <p:ext uri="{BB962C8B-B14F-4D97-AF65-F5344CB8AC3E}">
        <p14:creationId xmlns:p14="http://schemas.microsoft.com/office/powerpoint/2010/main" val="268059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C43AEF-39E7-447F-BAC5-8E7D84AC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7" y="1940967"/>
            <a:ext cx="5663903" cy="2268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7DF6D-2227-4C42-A501-FF01D3B1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00" y="2849689"/>
            <a:ext cx="4068660" cy="2578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B14AFC-3D47-4C4F-A5FE-0112E31FA3DE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/>
              <a:t>보상처리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2E01F-33E7-418A-A5A9-27D667BE9ED3}"/>
              </a:ext>
            </a:extLst>
          </p:cNvPr>
          <p:cNvSpPr/>
          <p:nvPr/>
        </p:nvSpPr>
        <p:spPr>
          <a:xfrm>
            <a:off x="1107827" y="1405457"/>
            <a:ext cx="3098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서비스간 </a:t>
            </a:r>
            <a:r>
              <a:rPr lang="en-US" altLang="ko-KR" sz="1200" dirty="0"/>
              <a:t>pub/sub  </a:t>
            </a:r>
            <a:r>
              <a:rPr lang="ko-KR" altLang="en-US" sz="1200" dirty="0"/>
              <a:t>에러 발생시 보상 처리</a:t>
            </a:r>
          </a:p>
        </p:txBody>
      </p:sp>
    </p:spTree>
    <p:extLst>
      <p:ext uri="{BB962C8B-B14F-4D97-AF65-F5344CB8AC3E}">
        <p14:creationId xmlns:p14="http://schemas.microsoft.com/office/powerpoint/2010/main" val="285449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DD9CF1-948E-4E37-A26E-9AC167D3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8" y="1926345"/>
            <a:ext cx="11010123" cy="9764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F7CC88-EB67-4648-B379-3A514BEE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7" y="3298977"/>
            <a:ext cx="6404415" cy="2066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613EF-B809-4D70-86FC-ED4ED47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53" y="3298977"/>
            <a:ext cx="3930460" cy="28663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F0F4-CAD8-4745-B874-40AA1B994CEF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클라우드 배포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– Jenkins CI/CD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A9329D-15F6-4BB3-A609-FE51B993D876}"/>
              </a:ext>
            </a:extLst>
          </p:cNvPr>
          <p:cNvSpPr/>
          <p:nvPr/>
        </p:nvSpPr>
        <p:spPr>
          <a:xfrm>
            <a:off x="745610" y="1677169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Jenkins</a:t>
            </a:r>
            <a:r>
              <a:rPr lang="ko-KR" altLang="en-US" sz="1200" dirty="0"/>
              <a:t>를 통한 </a:t>
            </a:r>
            <a:r>
              <a:rPr lang="en-US" altLang="ko-KR" sz="1200" dirty="0"/>
              <a:t>CI/CD </a:t>
            </a:r>
            <a:r>
              <a:rPr lang="ko-KR" altLang="en-US" sz="1200" dirty="0"/>
              <a:t>배포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91DA2-0595-467A-9ADA-8444AD445AD4}"/>
              </a:ext>
            </a:extLst>
          </p:cNvPr>
          <p:cNvSpPr/>
          <p:nvPr/>
        </p:nvSpPr>
        <p:spPr>
          <a:xfrm>
            <a:off x="742375" y="2962400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</a:t>
            </a:r>
            <a:r>
              <a:rPr lang="ko-KR" altLang="en-US" sz="1200" dirty="0"/>
              <a:t> 배포 로그</a:t>
            </a:r>
          </a:p>
        </p:txBody>
      </p:sp>
    </p:spTree>
    <p:extLst>
      <p:ext uri="{BB962C8B-B14F-4D97-AF65-F5344CB8AC3E}">
        <p14:creationId xmlns:p14="http://schemas.microsoft.com/office/powerpoint/2010/main" val="22071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4F0195-CCCA-4BAF-AB68-E23C08D9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898292"/>
            <a:ext cx="4931181" cy="36342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40B619-5C53-4161-AE42-653C44EDC06E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컨테이너 자동확장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B0A913-8ECC-43DD-89B4-72EE37526AE9}"/>
              </a:ext>
            </a:extLst>
          </p:cNvPr>
          <p:cNvSpPr/>
          <p:nvPr/>
        </p:nvSpPr>
        <p:spPr>
          <a:xfrm>
            <a:off x="708361" y="1436627"/>
            <a:ext cx="4113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부하 테스트</a:t>
            </a:r>
            <a:endParaRPr lang="en-US" altLang="ko-KR" sz="1200" b="1" dirty="0"/>
          </a:p>
          <a:p>
            <a:r>
              <a:rPr lang="ko-KR" altLang="en-US" sz="1200" dirty="0" err="1"/>
              <a:t>siege</a:t>
            </a:r>
            <a:r>
              <a:rPr lang="ko-KR" altLang="en-US" sz="1200" dirty="0"/>
              <a:t> -c20 -t40S -</a:t>
            </a:r>
            <a:r>
              <a:rPr lang="ko-KR" altLang="en-US" sz="1200" dirty="0" err="1"/>
              <a:t>v</a:t>
            </a:r>
            <a:r>
              <a:rPr lang="ko-KR" altLang="en-US" sz="1200" dirty="0"/>
              <a:t> http://20.249.199.222:8080/vouchers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743AA-D347-4506-AB3C-0F26E66EE99C}"/>
              </a:ext>
            </a:extLst>
          </p:cNvPr>
          <p:cNvSpPr/>
          <p:nvPr/>
        </p:nvSpPr>
        <p:spPr>
          <a:xfrm>
            <a:off x="5868178" y="1187333"/>
            <a:ext cx="1634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</a:t>
            </a:r>
            <a:r>
              <a:rPr lang="ko-KR" altLang="en-US" sz="1200" b="1" dirty="0"/>
              <a:t>  변동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FEA7E4-B0E3-4894-904E-24CDDE8A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78" y="1500490"/>
            <a:ext cx="4734702" cy="3156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C30DA5-C0F6-40D9-AA2C-67B243D9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78" y="4851719"/>
            <a:ext cx="4482581" cy="18652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39CF2-55F8-4E46-9767-B6F0E3F829EC}"/>
              </a:ext>
            </a:extLst>
          </p:cNvPr>
          <p:cNvSpPr/>
          <p:nvPr/>
        </p:nvSpPr>
        <p:spPr>
          <a:xfrm>
            <a:off x="5887435" y="4606812"/>
            <a:ext cx="1525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 </a:t>
            </a:r>
            <a:r>
              <a:rPr lang="ko-KR" altLang="en-US" sz="1200" b="1" dirty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97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2C187A-3261-4174-A253-B0B822985D04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클라우드스토리지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 활용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- PVC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F81BD-0792-4B00-9434-F901CC41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7" y="4769788"/>
            <a:ext cx="6381750" cy="3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028C20-9DA8-42D8-82F2-9BDFD52E0CC8}"/>
              </a:ext>
            </a:extLst>
          </p:cNvPr>
          <p:cNvSpPr/>
          <p:nvPr/>
        </p:nvSpPr>
        <p:spPr>
          <a:xfrm>
            <a:off x="708361" y="1436627"/>
            <a:ext cx="3900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NAS </a:t>
            </a:r>
            <a:r>
              <a:rPr lang="ko-KR" altLang="en-US" sz="1200" dirty="0"/>
              <a:t>공유 볼륨을 만들고 </a:t>
            </a:r>
            <a:r>
              <a:rPr lang="en-US" altLang="ko-KR" sz="1200" dirty="0"/>
              <a:t>POD</a:t>
            </a:r>
            <a:r>
              <a:rPr lang="ko-KR" altLang="en-US" sz="1200" dirty="0"/>
              <a:t>간 공유되는지 확인한다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C1C05-66C4-407F-8198-D4D0C688378F}"/>
              </a:ext>
            </a:extLst>
          </p:cNvPr>
          <p:cNvSpPr/>
          <p:nvPr/>
        </p:nvSpPr>
        <p:spPr>
          <a:xfrm>
            <a:off x="833680" y="1982316"/>
            <a:ext cx="260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yaml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95C45-5A35-4423-A8D9-C210FDF2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54" y="2259315"/>
            <a:ext cx="3819525" cy="4457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88A17B-C38A-407D-B6FA-9DDEF520CB22}"/>
              </a:ext>
            </a:extLst>
          </p:cNvPr>
          <p:cNvSpPr/>
          <p:nvPr/>
        </p:nvSpPr>
        <p:spPr>
          <a:xfrm>
            <a:off x="5296823" y="2003743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 </a:t>
            </a:r>
            <a:r>
              <a:rPr lang="ko-KR" altLang="en-US" sz="1200" dirty="0"/>
              <a:t>배포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A46B3-2060-47B3-B21C-70238ACC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68" y="2465128"/>
            <a:ext cx="5467350" cy="1647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4DCC6-0988-42DD-9168-981C9D42A5F8}"/>
              </a:ext>
            </a:extLst>
          </p:cNvPr>
          <p:cNvSpPr/>
          <p:nvPr/>
        </p:nvSpPr>
        <p:spPr>
          <a:xfrm>
            <a:off x="5296822" y="4302871"/>
            <a:ext cx="1660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3. Voucher</a:t>
            </a:r>
            <a:r>
              <a:rPr lang="ko-KR" altLang="en-US" sz="1200" dirty="0"/>
              <a:t> </a:t>
            </a:r>
            <a:r>
              <a:rPr lang="en-US" altLang="ko-KR" sz="1200" dirty="0"/>
              <a:t>POD </a:t>
            </a:r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04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9C49E-EDFD-4184-A7B7-5E4473C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2" y="1426123"/>
            <a:ext cx="5553658" cy="15341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427D0C-D75B-4ED0-934E-94AEFB340D40}"/>
              </a:ext>
            </a:extLst>
          </p:cNvPr>
          <p:cNvSpPr/>
          <p:nvPr/>
        </p:nvSpPr>
        <p:spPr>
          <a:xfrm>
            <a:off x="996432" y="1149124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 -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8507D2-F6ED-4772-B453-6D7D78C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3" y="3375781"/>
            <a:ext cx="5553658" cy="2322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D5DC57-4778-4C79-BE96-E28882EA7D74}"/>
              </a:ext>
            </a:extLst>
          </p:cNvPr>
          <p:cNvSpPr/>
          <p:nvPr/>
        </p:nvSpPr>
        <p:spPr>
          <a:xfrm>
            <a:off x="996432" y="3098782"/>
            <a:ext cx="2014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5. Voucher pod</a:t>
            </a:r>
            <a:r>
              <a:rPr lang="ko-KR" altLang="en-US" sz="1200" dirty="0"/>
              <a:t>  </a:t>
            </a:r>
            <a:r>
              <a:rPr lang="en-US" altLang="ko-KR" sz="1200" dirty="0"/>
              <a:t>Scale out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18E5C-6E33-47FD-A1FE-255256A8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2" y="6222204"/>
            <a:ext cx="6248400" cy="57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AE3034-A3AF-401A-9A24-9C91DB6D72D3}"/>
              </a:ext>
            </a:extLst>
          </p:cNvPr>
          <p:cNvSpPr/>
          <p:nvPr/>
        </p:nvSpPr>
        <p:spPr>
          <a:xfrm>
            <a:off x="1002869" y="5836862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확인</a:t>
            </a:r>
          </a:p>
        </p:txBody>
      </p:sp>
    </p:spTree>
    <p:extLst>
      <p:ext uri="{BB962C8B-B14F-4D97-AF65-F5344CB8AC3E}">
        <p14:creationId xmlns:p14="http://schemas.microsoft.com/office/powerpoint/2010/main" val="40425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DEE715-3B22-4D1E-A302-ADCC5FB4664A}"/>
              </a:ext>
            </a:extLst>
          </p:cNvPr>
          <p:cNvGrpSpPr/>
          <p:nvPr/>
        </p:nvGrpSpPr>
        <p:grpSpPr>
          <a:xfrm>
            <a:off x="6555181" y="581635"/>
            <a:ext cx="4533900" cy="2705100"/>
            <a:chOff x="3829050" y="2076450"/>
            <a:chExt cx="4533900" cy="2705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1DC640-149A-46EC-AB00-B9F8ED1E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9050" y="2076450"/>
              <a:ext cx="4533900" cy="2705100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5DF79E-3DD1-482D-824D-773ADCB3E7B3}"/>
                </a:ext>
              </a:extLst>
            </p:cNvPr>
            <p:cNvSpPr/>
            <p:nvPr/>
          </p:nvSpPr>
          <p:spPr>
            <a:xfrm rot="21241106">
              <a:off x="3975873" y="3161784"/>
              <a:ext cx="3585942" cy="861675"/>
            </a:xfrm>
            <a:prstGeom prst="rect">
              <a:avLst/>
            </a:prstGeom>
            <a:gradFill>
              <a:gsLst>
                <a:gs pos="51308">
                  <a:srgbClr val="C2D1EB"/>
                </a:gs>
                <a:gs pos="28342">
                  <a:srgbClr val="D9E3F3"/>
                </a:gs>
                <a:gs pos="16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53000"/>
                    <a:lumOff val="47000"/>
                    <a:alpha val="9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KTDS </a:t>
              </a:r>
              <a:r>
                <a:rPr lang="ko-KR" altLang="en-US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사랑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DE4F9-2714-443C-BFDC-CB419C7A675E}"/>
              </a:ext>
            </a:extLst>
          </p:cNvPr>
          <p:cNvSpPr/>
          <p:nvPr/>
        </p:nvSpPr>
        <p:spPr>
          <a:xfrm>
            <a:off x="1266447" y="2713142"/>
            <a:ext cx="1012623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담당자는 상품권을 등록한다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상품권 구매를 요청한다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 요청 시 상품권별 총 발행금액을 차감한다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구매가 완료되면 고객에게 상품권을 발행한다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 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구매한 상품권을 취소할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취소 요청 시 결제를 취소하고 상품권 총발행액을 복구한다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고객은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MyPage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에서 구매내역을 조회한다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상품권명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상품권상태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구매일자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모든 구매 및 취소 작업이 완료되면 카카오톡 알림이 발송된다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5D45C-0081-4A3F-B03C-90C59295D4CF}"/>
              </a:ext>
            </a:extLst>
          </p:cNvPr>
          <p:cNvSpPr/>
          <p:nvPr/>
        </p:nvSpPr>
        <p:spPr>
          <a:xfrm>
            <a:off x="1266447" y="735608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 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시나리오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4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C61822-44FE-4CC5-8130-843700E9ED1A}"/>
              </a:ext>
            </a:extLst>
          </p:cNvPr>
          <p:cNvSpPr/>
          <p:nvPr/>
        </p:nvSpPr>
        <p:spPr>
          <a:xfrm>
            <a:off x="1206187" y="566678"/>
            <a:ext cx="7647963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도메인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(Voucher):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총 발행금액과 상태를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구매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(Purchase):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구매 및 취소 요청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고객상품권발행내역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CustomerVoucher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 상품권 발행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알림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(Notification):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카카오톡 알림 발송 처리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(payment):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 승인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취소 처리</a:t>
            </a:r>
            <a:endParaRPr lang="ko-KR" altLang="en-US" sz="1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F0A250-DD34-4F39-BA57-34BF5D44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234811"/>
            <a:ext cx="6465604" cy="35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27AECE-640C-45CE-B96B-B059DFFF09E2}"/>
              </a:ext>
            </a:extLst>
          </p:cNvPr>
          <p:cNvSpPr/>
          <p:nvPr/>
        </p:nvSpPr>
        <p:spPr>
          <a:xfrm>
            <a:off x="1641176" y="638067"/>
            <a:ext cx="9323235" cy="61066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3AF542-D901-4E0E-AF31-36984B6CFF5D}"/>
              </a:ext>
            </a:extLst>
          </p:cNvPr>
          <p:cNvSpPr/>
          <p:nvPr/>
        </p:nvSpPr>
        <p:spPr>
          <a:xfrm>
            <a:off x="696286" y="3398729"/>
            <a:ext cx="9520220" cy="836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Inner</a:t>
            </a:r>
          </a:p>
          <a:p>
            <a:r>
              <a:rPr lang="en-US" altLang="ko-KR" sz="1400" dirty="0"/>
              <a:t>Architecture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F31076-8043-41D6-BF6A-232D71C9802F}"/>
              </a:ext>
            </a:extLst>
          </p:cNvPr>
          <p:cNvSpPr/>
          <p:nvPr/>
        </p:nvSpPr>
        <p:spPr>
          <a:xfrm>
            <a:off x="1814236" y="3091716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41E04-26B2-4BEA-B33C-548D70BE31A4}"/>
              </a:ext>
            </a:extLst>
          </p:cNvPr>
          <p:cNvSpPr/>
          <p:nvPr/>
        </p:nvSpPr>
        <p:spPr>
          <a:xfrm>
            <a:off x="2004736" y="1815461"/>
            <a:ext cx="7450763" cy="67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Microservice Management Capabilities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A265CD-1B45-4547-8D7A-60F1CFD0F768}"/>
              </a:ext>
            </a:extLst>
          </p:cNvPr>
          <p:cNvSpPr/>
          <p:nvPr/>
        </p:nvSpPr>
        <p:spPr>
          <a:xfrm>
            <a:off x="3211236" y="3421016"/>
            <a:ext cx="109231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8A770C-64A6-4553-8E44-D26F8F2E4ADB}"/>
              </a:ext>
            </a:extLst>
          </p:cNvPr>
          <p:cNvSpPr/>
          <p:nvPr/>
        </p:nvSpPr>
        <p:spPr>
          <a:xfrm>
            <a:off x="4427260" y="3414664"/>
            <a:ext cx="1412881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</a:p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A8723C-D179-40D0-9D8E-36BDFD6D446D}"/>
              </a:ext>
            </a:extLst>
          </p:cNvPr>
          <p:cNvSpPr/>
          <p:nvPr/>
        </p:nvSpPr>
        <p:spPr>
          <a:xfrm>
            <a:off x="6014760" y="3421016"/>
            <a:ext cx="1163549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payment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CC858C-66E2-4F4B-82A3-8B55D6AE3FAA}"/>
              </a:ext>
            </a:extLst>
          </p:cNvPr>
          <p:cNvSpPr/>
          <p:nvPr/>
        </p:nvSpPr>
        <p:spPr>
          <a:xfrm>
            <a:off x="2004736" y="5726068"/>
            <a:ext cx="7741165" cy="9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 (Automation, Monitoring, etc.)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005DD3-B432-47F8-B577-82A4CFE90267}"/>
              </a:ext>
            </a:extLst>
          </p:cNvPr>
          <p:cNvSpPr/>
          <p:nvPr/>
        </p:nvSpPr>
        <p:spPr>
          <a:xfrm>
            <a:off x="2271436" y="5359360"/>
            <a:ext cx="7201433" cy="25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Messaging Channel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EA4B3-0F54-4059-A720-1F91C2395148}"/>
              </a:ext>
            </a:extLst>
          </p:cNvPr>
          <p:cNvSpPr/>
          <p:nvPr/>
        </p:nvSpPr>
        <p:spPr>
          <a:xfrm>
            <a:off x="8808760" y="3408317"/>
            <a:ext cx="1187295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myPage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F675D-593C-482A-A6B9-A7EA35EA5C72}"/>
              </a:ext>
            </a:extLst>
          </p:cNvPr>
          <p:cNvSpPr/>
          <p:nvPr/>
        </p:nvSpPr>
        <p:spPr>
          <a:xfrm>
            <a:off x="7310160" y="3433715"/>
            <a:ext cx="129415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notification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7D3B88-E83E-4DC3-A3A2-4097773C7BD6}"/>
              </a:ext>
            </a:extLst>
          </p:cNvPr>
          <p:cNvSpPr/>
          <p:nvPr/>
        </p:nvSpPr>
        <p:spPr>
          <a:xfrm>
            <a:off x="3211236" y="3091716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B3810-61AA-4F52-883A-4D05AACEDBA1}"/>
              </a:ext>
            </a:extLst>
          </p:cNvPr>
          <p:cNvSpPr/>
          <p:nvPr/>
        </p:nvSpPr>
        <p:spPr>
          <a:xfrm>
            <a:off x="1826936" y="3401964"/>
            <a:ext cx="1258533" cy="7958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purchase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EED354-EF15-4289-B624-2C887891DAD1}"/>
              </a:ext>
            </a:extLst>
          </p:cNvPr>
          <p:cNvSpPr/>
          <p:nvPr/>
        </p:nvSpPr>
        <p:spPr>
          <a:xfrm>
            <a:off x="1814236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6C1A6-E51C-40A6-856D-9A24469DF66E}"/>
              </a:ext>
            </a:extLst>
          </p:cNvPr>
          <p:cNvSpPr/>
          <p:nvPr/>
        </p:nvSpPr>
        <p:spPr>
          <a:xfrm>
            <a:off x="3211236" y="4205238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AAFD0D-4D88-495D-8324-BA0BA0EBAB9D}"/>
              </a:ext>
            </a:extLst>
          </p:cNvPr>
          <p:cNvSpPr/>
          <p:nvPr/>
        </p:nvSpPr>
        <p:spPr>
          <a:xfrm>
            <a:off x="4427260" y="4205238"/>
            <a:ext cx="1412881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Execution Env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038C-5D4C-48CC-8AC8-1E704C51C472}"/>
              </a:ext>
            </a:extLst>
          </p:cNvPr>
          <p:cNvSpPr/>
          <p:nvPr/>
        </p:nvSpPr>
        <p:spPr>
          <a:xfrm>
            <a:off x="60147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15446B-19C1-496B-AF15-8D4632C0E3C7}"/>
              </a:ext>
            </a:extLst>
          </p:cNvPr>
          <p:cNvSpPr/>
          <p:nvPr/>
        </p:nvSpPr>
        <p:spPr>
          <a:xfrm>
            <a:off x="7335560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AC25D8-C585-4ADE-BFB3-89BACFDF0C4B}"/>
              </a:ext>
            </a:extLst>
          </p:cNvPr>
          <p:cNvSpPr/>
          <p:nvPr/>
        </p:nvSpPr>
        <p:spPr>
          <a:xfrm>
            <a:off x="87960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ED4A1E-97CC-4AE8-87FF-96910C6EBBB1}"/>
              </a:ext>
            </a:extLst>
          </p:cNvPr>
          <p:cNvCxnSpPr>
            <a:cxnSpLocks/>
          </p:cNvCxnSpPr>
          <p:nvPr/>
        </p:nvCxnSpPr>
        <p:spPr>
          <a:xfrm flipH="1">
            <a:off x="2493686" y="4528673"/>
            <a:ext cx="7054" cy="8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57ADB4-EE7D-4F25-AE90-0B329AC0DD6D}"/>
              </a:ext>
            </a:extLst>
          </p:cNvPr>
          <p:cNvSpPr txBox="1"/>
          <p:nvPr/>
        </p:nvSpPr>
        <p:spPr>
          <a:xfrm>
            <a:off x="1814237" y="4681493"/>
            <a:ext cx="67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</a:t>
            </a:r>
            <a:endParaRPr lang="ko-KR" altLang="en-US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4E96A-E04A-424D-BE28-96AEF4B23F37}"/>
              </a:ext>
            </a:extLst>
          </p:cNvPr>
          <p:cNvCxnSpPr>
            <a:cxnSpLocks/>
          </p:cNvCxnSpPr>
          <p:nvPr/>
        </p:nvCxnSpPr>
        <p:spPr>
          <a:xfrm flipV="1">
            <a:off x="4125636" y="536084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471805-9ACA-4C2D-954C-07D40095CC3D}"/>
              </a:ext>
            </a:extLst>
          </p:cNvPr>
          <p:cNvSpPr txBox="1"/>
          <p:nvPr/>
        </p:nvSpPr>
        <p:spPr>
          <a:xfrm>
            <a:off x="3319186" y="4729118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E9749-383A-4757-A828-FF3267269C62}"/>
              </a:ext>
            </a:extLst>
          </p:cNvPr>
          <p:cNvSpPr txBox="1"/>
          <p:nvPr/>
        </p:nvSpPr>
        <p:spPr>
          <a:xfrm>
            <a:off x="5963947" y="4667562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DD3A5-34CE-46D1-B5BB-1A7207A64E5E}"/>
              </a:ext>
            </a:extLst>
          </p:cNvPr>
          <p:cNvSpPr txBox="1"/>
          <p:nvPr/>
        </p:nvSpPr>
        <p:spPr>
          <a:xfrm>
            <a:off x="4462186" y="4659859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4C5ECF-7A0C-410C-A537-E9AD10433B0B}"/>
              </a:ext>
            </a:extLst>
          </p:cNvPr>
          <p:cNvSpPr txBox="1"/>
          <p:nvPr/>
        </p:nvSpPr>
        <p:spPr>
          <a:xfrm>
            <a:off x="7546310" y="4707661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02E26D-E036-4D6D-98AB-F6364D4B2107}"/>
              </a:ext>
            </a:extLst>
          </p:cNvPr>
          <p:cNvCxnSpPr>
            <a:cxnSpLocks/>
          </p:cNvCxnSpPr>
          <p:nvPr/>
        </p:nvCxnSpPr>
        <p:spPr>
          <a:xfrm flipV="1">
            <a:off x="9168841" y="453201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851377-1E79-4F0B-8611-07BC7A7A2F2A}"/>
              </a:ext>
            </a:extLst>
          </p:cNvPr>
          <p:cNvCxnSpPr>
            <a:cxnSpLocks/>
          </p:cNvCxnSpPr>
          <p:nvPr/>
        </p:nvCxnSpPr>
        <p:spPr>
          <a:xfrm>
            <a:off x="5322610" y="4516386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4510FB-F34E-404F-98B8-B0470E291739}"/>
              </a:ext>
            </a:extLst>
          </p:cNvPr>
          <p:cNvCxnSpPr>
            <a:cxnSpLocks/>
          </p:cNvCxnSpPr>
          <p:nvPr/>
        </p:nvCxnSpPr>
        <p:spPr>
          <a:xfrm flipV="1">
            <a:off x="6913273" y="534169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06AD40-743B-47BF-A2FE-75C3AE07C539}"/>
              </a:ext>
            </a:extLst>
          </p:cNvPr>
          <p:cNvCxnSpPr>
            <a:cxnSpLocks/>
          </p:cNvCxnSpPr>
          <p:nvPr/>
        </p:nvCxnSpPr>
        <p:spPr>
          <a:xfrm>
            <a:off x="6732310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번개 50">
            <a:extLst>
              <a:ext uri="{FF2B5EF4-FFF2-40B4-BE49-F238E27FC236}">
                <a16:creationId xmlns:a16="http://schemas.microsoft.com/office/drawing/2014/main" id="{F301577C-B5D1-4666-A5EC-F4F0C4408F89}"/>
              </a:ext>
            </a:extLst>
          </p:cNvPr>
          <p:cNvSpPr/>
          <p:nvPr/>
        </p:nvSpPr>
        <p:spPr>
          <a:xfrm>
            <a:off x="2293649" y="461164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번개 51">
            <a:extLst>
              <a:ext uri="{FF2B5EF4-FFF2-40B4-BE49-F238E27FC236}">
                <a16:creationId xmlns:a16="http://schemas.microsoft.com/office/drawing/2014/main" id="{5DC517F2-282B-47D8-902E-33F50273A806}"/>
              </a:ext>
            </a:extLst>
          </p:cNvPr>
          <p:cNvSpPr/>
          <p:nvPr/>
        </p:nvSpPr>
        <p:spPr>
          <a:xfrm>
            <a:off x="3716748" y="452550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번개 53">
            <a:extLst>
              <a:ext uri="{FF2B5EF4-FFF2-40B4-BE49-F238E27FC236}">
                <a16:creationId xmlns:a16="http://schemas.microsoft.com/office/drawing/2014/main" id="{1CEA9DA3-E972-4245-A5EB-90601A6249FE}"/>
              </a:ext>
            </a:extLst>
          </p:cNvPr>
          <p:cNvSpPr/>
          <p:nvPr/>
        </p:nvSpPr>
        <p:spPr>
          <a:xfrm>
            <a:off x="5206699" y="458386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번개 54">
            <a:extLst>
              <a:ext uri="{FF2B5EF4-FFF2-40B4-BE49-F238E27FC236}">
                <a16:creationId xmlns:a16="http://schemas.microsoft.com/office/drawing/2014/main" id="{92B74832-C077-47E8-BAF2-02C74AC591BE}"/>
              </a:ext>
            </a:extLst>
          </p:cNvPr>
          <p:cNvSpPr/>
          <p:nvPr/>
        </p:nvSpPr>
        <p:spPr>
          <a:xfrm>
            <a:off x="6627513" y="466756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번개 55">
            <a:extLst>
              <a:ext uri="{FF2B5EF4-FFF2-40B4-BE49-F238E27FC236}">
                <a16:creationId xmlns:a16="http://schemas.microsoft.com/office/drawing/2014/main" id="{692C974A-D065-4A7A-9B63-BE0A7F6EB937}"/>
              </a:ext>
            </a:extLst>
          </p:cNvPr>
          <p:cNvSpPr/>
          <p:nvPr/>
        </p:nvSpPr>
        <p:spPr>
          <a:xfrm>
            <a:off x="8997063" y="4628288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3E64D4-0AE0-4BA5-96DC-4EE20159A862}"/>
              </a:ext>
            </a:extLst>
          </p:cNvPr>
          <p:cNvSpPr txBox="1"/>
          <p:nvPr/>
        </p:nvSpPr>
        <p:spPr>
          <a:xfrm>
            <a:off x="1871386" y="726515"/>
            <a:ext cx="197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 Architecture</a:t>
            </a:r>
            <a:endParaRPr lang="ko-KR" altLang="en-US" dirty="0"/>
          </a:p>
        </p:txBody>
      </p:sp>
      <p:pic>
        <p:nvPicPr>
          <p:cNvPr id="60" name="그래픽 59" descr="스마트폰">
            <a:extLst>
              <a:ext uri="{FF2B5EF4-FFF2-40B4-BE49-F238E27FC236}">
                <a16:creationId xmlns:a16="http://schemas.microsoft.com/office/drawing/2014/main" id="{1B562B10-B6C5-4CCF-A3F2-8084AC6D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099" y="786348"/>
            <a:ext cx="524273" cy="524273"/>
          </a:xfrm>
          <a:prstGeom prst="rect">
            <a:avLst/>
          </a:prstGeom>
        </p:spPr>
      </p:pic>
      <p:pic>
        <p:nvPicPr>
          <p:cNvPr id="62" name="그래픽 61" descr="구름">
            <a:extLst>
              <a:ext uri="{FF2B5EF4-FFF2-40B4-BE49-F238E27FC236}">
                <a16:creationId xmlns:a16="http://schemas.microsoft.com/office/drawing/2014/main" id="{EAD00BFB-38D6-4531-91C7-5B833028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2673" y="739041"/>
            <a:ext cx="569345" cy="569345"/>
          </a:xfrm>
          <a:prstGeom prst="rect">
            <a:avLst/>
          </a:prstGeom>
        </p:spPr>
      </p:pic>
      <p:pic>
        <p:nvPicPr>
          <p:cNvPr id="64" name="그래픽 63" descr="랩톱">
            <a:extLst>
              <a:ext uri="{FF2B5EF4-FFF2-40B4-BE49-F238E27FC236}">
                <a16:creationId xmlns:a16="http://schemas.microsoft.com/office/drawing/2014/main" id="{CE0451AB-1B75-46B4-B848-14E4BE6C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9780" y="739041"/>
            <a:ext cx="584281" cy="584281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3A5FF69-57E5-498C-80B2-51C7BCEB143E}"/>
              </a:ext>
            </a:extLst>
          </p:cNvPr>
          <p:cNvCxnSpPr>
            <a:cxnSpLocks/>
          </p:cNvCxnSpPr>
          <p:nvPr/>
        </p:nvCxnSpPr>
        <p:spPr>
          <a:xfrm flipH="1">
            <a:off x="6144937" y="1345084"/>
            <a:ext cx="1" cy="48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9730AC-E64E-41ED-A098-C9E3A6DD4493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55236" y="1310621"/>
            <a:ext cx="9763" cy="5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70FB8D-23A5-4C06-B0AC-298B0200923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241921" y="1323322"/>
            <a:ext cx="10881" cy="50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2585B62-461C-4EAC-A122-E3244E8C9B3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5400000">
            <a:off x="3790601" y="1152198"/>
            <a:ext cx="598357" cy="3280679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6B35727-251C-4DD2-8727-73431807950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4444577" y="1806174"/>
            <a:ext cx="598357" cy="1972726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90601A-40E0-41C3-89F5-D391A23E418F}"/>
              </a:ext>
            </a:extLst>
          </p:cNvPr>
          <p:cNvSpPr/>
          <p:nvPr/>
        </p:nvSpPr>
        <p:spPr>
          <a:xfrm>
            <a:off x="523667" y="143761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클라우드 아키텍처 구성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78F892-0528-4A20-9351-5E22E1581E58}"/>
              </a:ext>
            </a:extLst>
          </p:cNvPr>
          <p:cNvCxnSpPr>
            <a:cxnSpLocks/>
          </p:cNvCxnSpPr>
          <p:nvPr/>
        </p:nvCxnSpPr>
        <p:spPr>
          <a:xfrm flipV="1">
            <a:off x="5503573" y="4551902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583F4C3-2F80-40EE-868B-EB3C97F0C272}"/>
              </a:ext>
            </a:extLst>
          </p:cNvPr>
          <p:cNvCxnSpPr>
            <a:cxnSpLocks/>
          </p:cNvCxnSpPr>
          <p:nvPr/>
        </p:nvCxnSpPr>
        <p:spPr>
          <a:xfrm>
            <a:off x="3878613" y="4535343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B4F2BE-337B-4BF3-895D-3BCACEF12ECE}"/>
              </a:ext>
            </a:extLst>
          </p:cNvPr>
          <p:cNvCxnSpPr>
            <a:cxnSpLocks/>
          </p:cNvCxnSpPr>
          <p:nvPr/>
        </p:nvCxnSpPr>
        <p:spPr>
          <a:xfrm flipV="1">
            <a:off x="3958908" y="4535343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4F5E9D-48D8-43D7-9FCC-CDEA6C5785FB}"/>
              </a:ext>
            </a:extLst>
          </p:cNvPr>
          <p:cNvCxnSpPr>
            <a:cxnSpLocks/>
          </p:cNvCxnSpPr>
          <p:nvPr/>
        </p:nvCxnSpPr>
        <p:spPr>
          <a:xfrm>
            <a:off x="9377834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DFA5D6-9623-48FD-AE5E-555934114DAE}"/>
              </a:ext>
            </a:extLst>
          </p:cNvPr>
          <p:cNvCxnSpPr>
            <a:cxnSpLocks/>
          </p:cNvCxnSpPr>
          <p:nvPr/>
        </p:nvCxnSpPr>
        <p:spPr>
          <a:xfrm flipV="1">
            <a:off x="6888728" y="4544546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ACB0B6-4A58-4DEA-9BAF-D1B1A7C26928}"/>
              </a:ext>
            </a:extLst>
          </p:cNvPr>
          <p:cNvCxnSpPr>
            <a:cxnSpLocks/>
          </p:cNvCxnSpPr>
          <p:nvPr/>
        </p:nvCxnSpPr>
        <p:spPr>
          <a:xfrm flipV="1">
            <a:off x="8350741" y="460137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번개 71">
            <a:extLst>
              <a:ext uri="{FF2B5EF4-FFF2-40B4-BE49-F238E27FC236}">
                <a16:creationId xmlns:a16="http://schemas.microsoft.com/office/drawing/2014/main" id="{F00E3764-29DD-47A0-9A56-CF16FD26899E}"/>
              </a:ext>
            </a:extLst>
          </p:cNvPr>
          <p:cNvSpPr/>
          <p:nvPr/>
        </p:nvSpPr>
        <p:spPr>
          <a:xfrm>
            <a:off x="8015640" y="4638033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3660F23-44C3-4985-81C7-7B270067F11C}"/>
              </a:ext>
            </a:extLst>
          </p:cNvPr>
          <p:cNvCxnSpPr>
            <a:cxnSpLocks/>
          </p:cNvCxnSpPr>
          <p:nvPr/>
        </p:nvCxnSpPr>
        <p:spPr>
          <a:xfrm>
            <a:off x="8223950" y="4572748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4A5B52-B60E-481A-9EC9-542BB69B67FF}"/>
              </a:ext>
            </a:extLst>
          </p:cNvPr>
          <p:cNvSpPr txBox="1"/>
          <p:nvPr/>
        </p:nvSpPr>
        <p:spPr>
          <a:xfrm>
            <a:off x="8604312" y="4844980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0A3DE9-DDF7-416B-8D61-97E6342391E8}"/>
              </a:ext>
            </a:extLst>
          </p:cNvPr>
          <p:cNvCxnSpPr>
            <a:cxnSpLocks/>
          </p:cNvCxnSpPr>
          <p:nvPr/>
        </p:nvCxnSpPr>
        <p:spPr>
          <a:xfrm flipV="1">
            <a:off x="2743903" y="4517468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456BDFF-316C-4E92-9CF9-108542288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971258" y="2655803"/>
            <a:ext cx="921305" cy="596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09145BA-9D94-4992-81CB-D84A8DCAFD5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699498" y="2523978"/>
            <a:ext cx="927657" cy="866417"/>
          </a:xfrm>
          <a:prstGeom prst="bentConnector3">
            <a:avLst>
              <a:gd name="adj1" fmla="val 5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49C24AA-0633-4C87-B103-A341528C2D6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6373499" y="1849978"/>
            <a:ext cx="940356" cy="222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8250273-D2B6-40B8-AA1F-1D41BE8B1D2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108784" y="1114693"/>
            <a:ext cx="914958" cy="3672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647834-E21E-4FE1-8B23-0ED3B1D1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6" y="1251278"/>
            <a:ext cx="8940419" cy="5405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2EA0-27DD-4846-B4E7-A329C40B61DD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이벤트스토밍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3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40A234-4F28-41D7-BFE5-A4AFC5BE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3" y="1401253"/>
            <a:ext cx="5570246" cy="2489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D3482A-9555-4E2D-89B4-F165D8AE3D2C}"/>
              </a:ext>
            </a:extLst>
          </p:cNvPr>
          <p:cNvSpPr/>
          <p:nvPr/>
        </p:nvSpPr>
        <p:spPr>
          <a:xfrm>
            <a:off x="249582" y="1124253"/>
            <a:ext cx="176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1. Voucher 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F8F22-754C-4934-8384-CF55265DA456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분산트랜잭션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Saga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151AE-0231-415C-A2C9-12D063B2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79" y="1437068"/>
            <a:ext cx="5554059" cy="23965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5F7BEE-69D7-405B-A6C0-203860F793AA}"/>
              </a:ext>
            </a:extLst>
          </p:cNvPr>
          <p:cNvSpPr/>
          <p:nvPr/>
        </p:nvSpPr>
        <p:spPr>
          <a:xfrm>
            <a:off x="6096000" y="1067453"/>
            <a:ext cx="2231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2.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구매 요청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EF6FCE-A5C8-4E86-AEF7-99DB29A9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1" y="4403611"/>
            <a:ext cx="3347953" cy="23144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DF7BA-5FD9-4171-9FE7-A14624202DAD}"/>
              </a:ext>
            </a:extLst>
          </p:cNvPr>
          <p:cNvSpPr/>
          <p:nvPr/>
        </p:nvSpPr>
        <p:spPr>
          <a:xfrm>
            <a:off x="249582" y="4027229"/>
            <a:ext cx="2152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3. Payment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결제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109873-83C2-4709-ABAE-B45685A4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479" y="4403611"/>
            <a:ext cx="2821892" cy="23840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2B5C8C-1373-468E-8D81-7B075FCAEED3}"/>
              </a:ext>
            </a:extLst>
          </p:cNvPr>
          <p:cNvSpPr/>
          <p:nvPr/>
        </p:nvSpPr>
        <p:spPr>
          <a:xfrm>
            <a:off x="3769058" y="4069361"/>
            <a:ext cx="3109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4.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 상태 갱신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64D84C-1786-4D40-BFD7-4F99F0EBA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361" y="4403611"/>
            <a:ext cx="2885650" cy="23840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34EE9E-849F-4AD2-B53C-DB1A3AB5DD04}"/>
              </a:ext>
            </a:extLst>
          </p:cNvPr>
          <p:cNvSpPr/>
          <p:nvPr/>
        </p:nvSpPr>
        <p:spPr>
          <a:xfrm>
            <a:off x="7186572" y="4084965"/>
            <a:ext cx="294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en-US" altLang="ko-KR" sz="1200" dirty="0" err="1">
                <a:solidFill>
                  <a:srgbClr val="000000"/>
                </a:solidFill>
                <a:latin typeface="+mj-ea"/>
                <a:ea typeface="+mj-ea"/>
              </a:rPr>
              <a:t>CustomerVoucher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</a:t>
            </a:r>
          </a:p>
        </p:txBody>
      </p:sp>
    </p:spTree>
    <p:extLst>
      <p:ext uri="{BB962C8B-B14F-4D97-AF65-F5344CB8AC3E}">
        <p14:creationId xmlns:p14="http://schemas.microsoft.com/office/powerpoint/2010/main" val="10080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CF056-52E6-4E08-A935-EFCA0966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5" y="1415932"/>
            <a:ext cx="9645592" cy="22764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C7B05E-F9C4-4B7D-A080-13CF1F683F61}"/>
              </a:ext>
            </a:extLst>
          </p:cNvPr>
          <p:cNvSpPr/>
          <p:nvPr/>
        </p:nvSpPr>
        <p:spPr>
          <a:xfrm>
            <a:off x="713545" y="95168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Kafka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pub/sub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DF2EF-258A-4EFE-A1A4-AA51C588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5" y="3787342"/>
            <a:ext cx="9714451" cy="28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995BAF-58E0-49F3-9927-1BD2DD31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5" y="3074729"/>
            <a:ext cx="4165340" cy="32371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940212-6BFD-45A4-B17A-A342C4E196F0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/>
              <a:t>단일진입접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en-US" altLang="ko-KR" dirty="0" err="1"/>
              <a:t>gw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A3933-50AE-47B4-8657-3FD3EE007E4D}"/>
              </a:ext>
            </a:extLst>
          </p:cNvPr>
          <p:cNvSpPr/>
          <p:nvPr/>
        </p:nvSpPr>
        <p:spPr>
          <a:xfrm>
            <a:off x="1035529" y="1297109"/>
            <a:ext cx="222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서비스 직접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01B25C-91DF-442F-A8BC-45066EE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17" y="2067243"/>
            <a:ext cx="5486400" cy="514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FFBD4-1194-4096-BCFF-882E0E8A9777}"/>
              </a:ext>
            </a:extLst>
          </p:cNvPr>
          <p:cNvSpPr/>
          <p:nvPr/>
        </p:nvSpPr>
        <p:spPr>
          <a:xfrm>
            <a:off x="1107827" y="2665236"/>
            <a:ext cx="2965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2. Gateway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를 통한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서비스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64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EA2E3B-6122-4B70-8D77-1230E0B4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8" y="1827494"/>
            <a:ext cx="5200650" cy="4752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731E1B-611D-414E-A802-309D4CA1B28B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C5E68-4A17-4B33-A0F9-40A9CE992CE0}"/>
              </a:ext>
            </a:extLst>
          </p:cNvPr>
          <p:cNvSpPr/>
          <p:nvPr/>
        </p:nvSpPr>
        <p:spPr>
          <a:xfrm>
            <a:off x="1035529" y="1297109"/>
            <a:ext cx="1331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rgbClr val="000000"/>
                </a:solidFill>
                <a:latin typeface="+mj-ea"/>
              </a:rPr>
              <a:t>MyPage</a:t>
            </a: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구성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583914-2ECF-47DD-83F4-7FA761E8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9" y="1574108"/>
            <a:ext cx="2452472" cy="2494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97B7E-851B-4EDF-ACCB-81738F64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10" y="1297109"/>
            <a:ext cx="2874897" cy="43018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1FBA0E-9FC4-43D4-B9F5-B237A91B9B7A}"/>
              </a:ext>
            </a:extLst>
          </p:cNvPr>
          <p:cNvSpPr/>
          <p:nvPr/>
        </p:nvSpPr>
        <p:spPr>
          <a:xfrm>
            <a:off x="6375749" y="129710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테스트 결과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0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373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HY목각파임B</vt:lpstr>
      <vt:lpstr>맑은 고딕</vt:lpstr>
      <vt:lpstr>Arial</vt:lpstr>
      <vt:lpstr>Wingdings</vt:lpstr>
      <vt:lpstr>Office 테마</vt:lpstr>
      <vt:lpstr>2024 5th Final Project and Assessment (ktds)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</dc:title>
  <dc:creator>User</dc:creator>
  <cp:lastModifiedBy>User</cp:lastModifiedBy>
  <cp:revision>32</cp:revision>
  <dcterms:created xsi:type="dcterms:W3CDTF">2024-11-20T01:03:38Z</dcterms:created>
  <dcterms:modified xsi:type="dcterms:W3CDTF">2024-11-22T05:36:25Z</dcterms:modified>
</cp:coreProperties>
</file>