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3"/>
  </p:notesMasterIdLst>
  <p:sldIdLst>
    <p:sldId id="257" r:id="rId2"/>
    <p:sldId id="268" r:id="rId3"/>
    <p:sldId id="265" r:id="rId4"/>
    <p:sldId id="269" r:id="rId5"/>
    <p:sldId id="329" r:id="rId6"/>
    <p:sldId id="325" r:id="rId7"/>
    <p:sldId id="271" r:id="rId8"/>
    <p:sldId id="326" r:id="rId9"/>
    <p:sldId id="331" r:id="rId10"/>
    <p:sldId id="272" r:id="rId11"/>
    <p:sldId id="259" r:id="rId12"/>
    <p:sldId id="263" r:id="rId13"/>
    <p:sldId id="262" r:id="rId14"/>
    <p:sldId id="264" r:id="rId15"/>
    <p:sldId id="275" r:id="rId16"/>
    <p:sldId id="277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3" r:id="rId29"/>
    <p:sldId id="291" r:id="rId30"/>
    <p:sldId id="296" r:id="rId31"/>
    <p:sldId id="300" r:id="rId32"/>
    <p:sldId id="304" r:id="rId33"/>
    <p:sldId id="308" r:id="rId34"/>
    <p:sldId id="305" r:id="rId35"/>
    <p:sldId id="306" r:id="rId36"/>
    <p:sldId id="298" r:id="rId37"/>
    <p:sldId id="332" r:id="rId38"/>
    <p:sldId id="307" r:id="rId39"/>
    <p:sldId id="310" r:id="rId40"/>
    <p:sldId id="330" r:id="rId41"/>
    <p:sldId id="333" r:id="rId42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605" y="8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AEAA2-895B-4093-883B-363BC8E57D2A}" type="datetimeFigureOut">
              <a:rPr lang="de-DE" smtClean="0"/>
              <a:t>15.06.2015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A7C23-9486-49BB-B7DE-4908D498D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992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A7C23-9486-49BB-B7DE-4908D498D5FA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398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A7C23-9486-49BB-B7DE-4908D498D5FA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794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A7C23-9486-49BB-B7DE-4908D498D5FA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52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A7C23-9486-49BB-B7DE-4908D498D5FA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631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A7C23-9486-49BB-B7DE-4908D498D5FA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007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A7C23-9486-49BB-B7DE-4908D498D5FA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996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A7C23-9486-49BB-B7DE-4908D498D5FA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074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A7C23-9486-49BB-B7DE-4908D498D5FA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884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A7C23-9486-49BB-B7DE-4908D498D5FA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530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A7C23-9486-49BB-B7DE-4908D498D5FA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758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A7C23-9486-49BB-B7DE-4908D498D5FA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595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A7C23-9486-49BB-B7DE-4908D498D5FA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371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D744-9B66-423E-AEDA-2FFC7F655CCE}" type="datetimeFigureOut">
              <a:rPr lang="de-DE" smtClean="0"/>
              <a:t>15.06.2015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8B5F-873D-41D3-8FE2-2C8E56AE1F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11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D744-9B66-423E-AEDA-2FFC7F655CCE}" type="datetimeFigureOut">
              <a:rPr lang="de-DE" smtClean="0"/>
              <a:t>15.06.2015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8B5F-873D-41D3-8FE2-2C8E56AE1F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0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D744-9B66-423E-AEDA-2FFC7F655CCE}" type="datetimeFigureOut">
              <a:rPr lang="de-DE" smtClean="0"/>
              <a:t>15.06.2015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8B5F-873D-41D3-8FE2-2C8E56AE1F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093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D744-9B66-423E-AEDA-2FFC7F655CCE}" type="datetimeFigureOut">
              <a:rPr lang="de-DE" smtClean="0"/>
              <a:t>15.06.2015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8B5F-873D-41D3-8FE2-2C8E56AE1F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80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D744-9B66-423E-AEDA-2FFC7F655CCE}" type="datetimeFigureOut">
              <a:rPr lang="de-DE" smtClean="0"/>
              <a:t>15.06.2015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8B5F-873D-41D3-8FE2-2C8E56AE1F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951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D744-9B66-423E-AEDA-2FFC7F655CCE}" type="datetimeFigureOut">
              <a:rPr lang="de-DE" smtClean="0"/>
              <a:t>15.06.2015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8B5F-873D-41D3-8FE2-2C8E56AE1F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18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D744-9B66-423E-AEDA-2FFC7F655CCE}" type="datetimeFigureOut">
              <a:rPr lang="de-DE" smtClean="0"/>
              <a:t>15.06.2015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8B5F-873D-41D3-8FE2-2C8E56AE1F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62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D744-9B66-423E-AEDA-2FFC7F655CCE}" type="datetimeFigureOut">
              <a:rPr lang="de-DE" smtClean="0"/>
              <a:t>15.06.2015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8B5F-873D-41D3-8FE2-2C8E56AE1F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11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D744-9B66-423E-AEDA-2FFC7F655CCE}" type="datetimeFigureOut">
              <a:rPr lang="de-DE" smtClean="0"/>
              <a:t>15.06.2015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8B5F-873D-41D3-8FE2-2C8E56AE1F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70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D744-9B66-423E-AEDA-2FFC7F655CCE}" type="datetimeFigureOut">
              <a:rPr lang="de-DE" smtClean="0"/>
              <a:t>15.06.2015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8B5F-873D-41D3-8FE2-2C8E56AE1F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21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D744-9B66-423E-AEDA-2FFC7F655CCE}" type="datetimeFigureOut">
              <a:rPr lang="de-DE" smtClean="0"/>
              <a:t>15.06.2015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8B5F-873D-41D3-8FE2-2C8E56AE1F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80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7D744-9B66-423E-AEDA-2FFC7F655CCE}" type="datetimeFigureOut">
              <a:rPr lang="de-DE" smtClean="0"/>
              <a:t>15.06.2015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38B5F-873D-41D3-8FE2-2C8E56AE1F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1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hyperlink" Target="http://zguide.zeromq.org/" TargetMode="External"/><Relationship Id="rId4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93" y="148188"/>
            <a:ext cx="1628385" cy="50018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0" y="2223254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 smtClean="0"/>
              <a:t>Messaging mit ØMQ</a:t>
            </a:r>
          </a:p>
          <a:p>
            <a:pPr algn="ctr"/>
            <a:r>
              <a:rPr lang="de-DE" dirty="0" smtClean="0"/>
              <a:t>- Kommunikation nicht nur für Server -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0" y="3371356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 smtClean="0"/>
              <a:t>Philip Jander</a:t>
            </a:r>
          </a:p>
          <a:p>
            <a:pPr algn="ctr"/>
            <a:r>
              <a:rPr lang="de-DE" sz="1200" dirty="0" smtClean="0"/>
              <a:t>info@jander.it</a:t>
            </a:r>
            <a:endParaRPr lang="de-DE" sz="12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926" y="5203040"/>
            <a:ext cx="1569614" cy="33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7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926" y="5203040"/>
            <a:ext cx="1569614" cy="3365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93" y="148188"/>
            <a:ext cx="1628385" cy="50018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75260" y="5371296"/>
            <a:ext cx="248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ØMQ – DWX2015 – </a:t>
            </a:r>
            <a:r>
              <a:rPr lang="de-DE" sz="1100" dirty="0" err="1" smtClean="0"/>
              <a:t>Ph</a:t>
            </a:r>
            <a:r>
              <a:rPr lang="de-DE" sz="1100" dirty="0" smtClean="0"/>
              <a:t>. Jander</a:t>
            </a:r>
            <a:endParaRPr lang="de-DE" sz="1100" dirty="0"/>
          </a:p>
        </p:txBody>
      </p:sp>
      <p:sp>
        <p:nvSpPr>
          <p:cNvPr id="33" name="Textfeld 32"/>
          <p:cNvSpPr txBox="1"/>
          <p:nvPr/>
        </p:nvSpPr>
        <p:spPr>
          <a:xfrm>
            <a:off x="175260" y="213612"/>
            <a:ext cx="192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ØMQ - Architektur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005321" y="2657445"/>
            <a:ext cx="3133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Grundbaustein</a:t>
            </a:r>
            <a:r>
              <a:rPr lang="en-US" sz="2000" dirty="0" smtClean="0"/>
              <a:t>: </a:t>
            </a:r>
            <a:r>
              <a:rPr lang="en-US" sz="2000" dirty="0" err="1" smtClean="0"/>
              <a:t>ein</a:t>
            </a:r>
            <a:r>
              <a:rPr lang="en-US" sz="2000" dirty="0" smtClean="0"/>
              <a:t> "Socket"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82917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2" y="1014412"/>
            <a:ext cx="7038975" cy="368617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926" y="5203040"/>
            <a:ext cx="1569614" cy="3365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93" y="148188"/>
            <a:ext cx="1628385" cy="50018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75260" y="5371296"/>
            <a:ext cx="248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ØMQ – DWX2015 – </a:t>
            </a:r>
            <a:r>
              <a:rPr lang="de-DE" sz="1100" dirty="0" err="1" smtClean="0"/>
              <a:t>Ph</a:t>
            </a:r>
            <a:r>
              <a:rPr lang="de-DE" sz="1100" dirty="0" smtClean="0"/>
              <a:t>. Jander</a:t>
            </a:r>
            <a:endParaRPr lang="de-DE" sz="1100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4813" y="2225040"/>
            <a:ext cx="349568" cy="190673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0517" y="2075015"/>
            <a:ext cx="398159" cy="111925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0517" y="3331838"/>
            <a:ext cx="398159" cy="111925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953" y="3873807"/>
            <a:ext cx="398159" cy="111925"/>
          </a:xfrm>
          <a:prstGeom prst="rect">
            <a:avLst/>
          </a:prstGeom>
        </p:spPr>
      </p:pic>
      <p:sp>
        <p:nvSpPr>
          <p:cNvPr id="33" name="Textfeld 32"/>
          <p:cNvSpPr txBox="1"/>
          <p:nvPr/>
        </p:nvSpPr>
        <p:spPr>
          <a:xfrm>
            <a:off x="175260" y="213612"/>
            <a:ext cx="192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ØMQ - Architektur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6355080" y="4701641"/>
            <a:ext cx="766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transport</a:t>
            </a:r>
            <a:endParaRPr lang="de-DE" sz="1200" dirty="0"/>
          </a:p>
        </p:txBody>
      </p:sp>
      <p:cxnSp>
        <p:nvCxnSpPr>
          <p:cNvPr id="28" name="Gerader Verbinder 27"/>
          <p:cNvCxnSpPr>
            <a:stCxn id="25" idx="0"/>
          </p:cNvCxnSpPr>
          <p:nvPr/>
        </p:nvCxnSpPr>
        <p:spPr>
          <a:xfrm flipH="1" flipV="1">
            <a:off x="6682740" y="4099561"/>
            <a:ext cx="55650" cy="602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517719" y="4635975"/>
            <a:ext cx="3976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Jeder Socket darf nur von einem Thread </a:t>
            </a:r>
          </a:p>
          <a:p>
            <a:r>
              <a:rPr lang="de-DE" dirty="0" smtClean="0"/>
              <a:t>gelesen &amp; geschrieben werden!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221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2" y="1014412"/>
            <a:ext cx="7038975" cy="368617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926" y="5203040"/>
            <a:ext cx="1569614" cy="3365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93" y="148188"/>
            <a:ext cx="1628385" cy="50018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75260" y="5371296"/>
            <a:ext cx="248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ØMQ – DWX2015 – </a:t>
            </a:r>
            <a:r>
              <a:rPr lang="de-DE" sz="1100" dirty="0" err="1" smtClean="0"/>
              <a:t>Ph</a:t>
            </a:r>
            <a:r>
              <a:rPr lang="de-DE" sz="1100" dirty="0" smtClean="0"/>
              <a:t>. Jander</a:t>
            </a:r>
            <a:endParaRPr lang="de-DE" sz="1100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4813" y="2225040"/>
            <a:ext cx="349568" cy="190673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0517" y="2075015"/>
            <a:ext cx="398159" cy="111925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0517" y="3331838"/>
            <a:ext cx="398159" cy="111925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953" y="3873807"/>
            <a:ext cx="398159" cy="111925"/>
          </a:xfrm>
          <a:prstGeom prst="rect">
            <a:avLst/>
          </a:prstGeom>
        </p:spPr>
      </p:pic>
      <p:sp>
        <p:nvSpPr>
          <p:cNvPr id="33" name="Textfeld 32"/>
          <p:cNvSpPr txBox="1"/>
          <p:nvPr/>
        </p:nvSpPr>
        <p:spPr>
          <a:xfrm>
            <a:off x="175260" y="213612"/>
            <a:ext cx="192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ØMQ - Architektur</a:t>
            </a:r>
            <a:endParaRPr lang="de-DE" dirty="0"/>
          </a:p>
        </p:txBody>
      </p:sp>
      <p:sp>
        <p:nvSpPr>
          <p:cNvPr id="6" name="Bogen 5"/>
          <p:cNvSpPr/>
          <p:nvPr/>
        </p:nvSpPr>
        <p:spPr>
          <a:xfrm>
            <a:off x="3794760" y="2324100"/>
            <a:ext cx="1699260" cy="1007738"/>
          </a:xfrm>
          <a:prstGeom prst="arc">
            <a:avLst>
              <a:gd name="adj1" fmla="val 16200000"/>
              <a:gd name="adj2" fmla="val 5263343"/>
            </a:avLst>
          </a:prstGeom>
          <a:ln w="38100">
            <a:solidFill>
              <a:schemeClr val="accent5">
                <a:lumMod val="75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5379720" y="4686015"/>
            <a:ext cx="457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pipe</a:t>
            </a:r>
            <a:endParaRPr lang="de-DE" sz="1200" dirty="0"/>
          </a:p>
        </p:txBody>
      </p:sp>
      <p:cxnSp>
        <p:nvCxnSpPr>
          <p:cNvPr id="16" name="Gerader Verbinder 15"/>
          <p:cNvCxnSpPr>
            <a:stCxn id="13" idx="0"/>
          </p:cNvCxnSpPr>
          <p:nvPr/>
        </p:nvCxnSpPr>
        <p:spPr>
          <a:xfrm flipH="1" flipV="1">
            <a:off x="5166360" y="3223261"/>
            <a:ext cx="441948" cy="1462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72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2" y="1014412"/>
            <a:ext cx="7038975" cy="368617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926" y="5203040"/>
            <a:ext cx="1569614" cy="3365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93" y="148188"/>
            <a:ext cx="1628385" cy="50018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75260" y="5371296"/>
            <a:ext cx="248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ØMQ – DWX2015 – </a:t>
            </a:r>
            <a:r>
              <a:rPr lang="de-DE" sz="1100" dirty="0" err="1" smtClean="0"/>
              <a:t>Ph</a:t>
            </a:r>
            <a:r>
              <a:rPr lang="de-DE" sz="1100" dirty="0" smtClean="0"/>
              <a:t>. Jander</a:t>
            </a:r>
            <a:endParaRPr lang="de-DE" sz="1100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4813" y="2225040"/>
            <a:ext cx="349568" cy="190673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0517" y="2075015"/>
            <a:ext cx="398159" cy="111925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0517" y="3331838"/>
            <a:ext cx="398159" cy="111925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953" y="3873807"/>
            <a:ext cx="398159" cy="111925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7371926" y="2361005"/>
            <a:ext cx="398159" cy="111925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7371926" y="2873407"/>
            <a:ext cx="349568" cy="190673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7354371" y="3691660"/>
            <a:ext cx="349568" cy="190673"/>
          </a:xfrm>
          <a:prstGeom prst="rect">
            <a:avLst/>
          </a:prstGeom>
        </p:spPr>
      </p:pic>
      <p:cxnSp>
        <p:nvCxnSpPr>
          <p:cNvPr id="26" name="Gerader Verbinder 25"/>
          <p:cNvCxnSpPr/>
          <p:nvPr/>
        </p:nvCxnSpPr>
        <p:spPr>
          <a:xfrm>
            <a:off x="4637545" y="2329568"/>
            <a:ext cx="2661217" cy="95337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>
            <a:off x="4637545" y="2139271"/>
            <a:ext cx="2661217" cy="82947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flipV="1">
            <a:off x="4637545" y="2968743"/>
            <a:ext cx="2612348" cy="419057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flipV="1">
            <a:off x="4637545" y="3786996"/>
            <a:ext cx="2612348" cy="11419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175260" y="213612"/>
            <a:ext cx="192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ØMQ - Architektur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5379720" y="4686015"/>
            <a:ext cx="457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pipe</a:t>
            </a:r>
            <a:endParaRPr lang="de-DE" sz="1200" dirty="0"/>
          </a:p>
        </p:txBody>
      </p:sp>
      <p:cxnSp>
        <p:nvCxnSpPr>
          <p:cNvPr id="30" name="Gerader Verbinder 29"/>
          <p:cNvCxnSpPr>
            <a:stCxn id="28" idx="0"/>
          </p:cNvCxnSpPr>
          <p:nvPr/>
        </p:nvCxnSpPr>
        <p:spPr>
          <a:xfrm flipH="1" flipV="1">
            <a:off x="5570220" y="3882333"/>
            <a:ext cx="38088" cy="803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4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2" y="1014412"/>
            <a:ext cx="7038975" cy="368617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926" y="5203040"/>
            <a:ext cx="1569614" cy="3365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93" y="148188"/>
            <a:ext cx="1628385" cy="50018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75260" y="5371296"/>
            <a:ext cx="248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ØMQ – DWX2015 – </a:t>
            </a:r>
            <a:r>
              <a:rPr lang="de-DE" sz="1100" dirty="0" err="1" smtClean="0"/>
              <a:t>Ph</a:t>
            </a:r>
            <a:r>
              <a:rPr lang="de-DE" sz="1100" dirty="0" smtClean="0"/>
              <a:t>. Jander</a:t>
            </a:r>
            <a:endParaRPr lang="de-DE" sz="1100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4813" y="2225040"/>
            <a:ext cx="349568" cy="190673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0517" y="2075015"/>
            <a:ext cx="398159" cy="111925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0517" y="3331838"/>
            <a:ext cx="398159" cy="111925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953" y="3873807"/>
            <a:ext cx="398159" cy="111925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7371926" y="2361005"/>
            <a:ext cx="398159" cy="111925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7371926" y="2873407"/>
            <a:ext cx="349568" cy="190673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7354371" y="3691660"/>
            <a:ext cx="349568" cy="190673"/>
          </a:xfrm>
          <a:prstGeom prst="rect">
            <a:avLst/>
          </a:prstGeom>
        </p:spPr>
      </p:pic>
      <p:sp>
        <p:nvSpPr>
          <p:cNvPr id="33" name="Textfeld 32"/>
          <p:cNvSpPr txBox="1"/>
          <p:nvPr/>
        </p:nvSpPr>
        <p:spPr>
          <a:xfrm>
            <a:off x="175260" y="213612"/>
            <a:ext cx="192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ØMQ - Architektur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1107916" y="4604651"/>
            <a:ext cx="5881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IPC wird unter Windows derzeit nicht unterstützt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NetMQ</a:t>
            </a:r>
            <a:r>
              <a:rPr lang="de-DE" dirty="0" smtClean="0"/>
              <a:t> bietet z.Zt. eine gefährliche '</a:t>
            </a:r>
            <a:r>
              <a:rPr lang="de-DE" dirty="0" err="1" smtClean="0"/>
              <a:t>Fake</a:t>
            </a:r>
            <a:r>
              <a:rPr lang="de-DE" dirty="0" smtClean="0"/>
              <a:t>' Implementierung)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201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2" y="1014412"/>
            <a:ext cx="7038975" cy="368617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926" y="5203040"/>
            <a:ext cx="1569614" cy="3365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93" y="148188"/>
            <a:ext cx="1628385" cy="50018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75260" y="5371296"/>
            <a:ext cx="248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ØMQ – DWX2015 – </a:t>
            </a:r>
            <a:r>
              <a:rPr lang="de-DE" sz="1100" dirty="0" err="1" smtClean="0"/>
              <a:t>Ph</a:t>
            </a:r>
            <a:r>
              <a:rPr lang="de-DE" sz="1100" dirty="0" smtClean="0"/>
              <a:t>. Jander</a:t>
            </a:r>
            <a:endParaRPr lang="de-DE" sz="1100" dirty="0"/>
          </a:p>
        </p:txBody>
      </p:sp>
      <p:sp>
        <p:nvSpPr>
          <p:cNvPr id="33" name="Textfeld 32"/>
          <p:cNvSpPr txBox="1"/>
          <p:nvPr/>
        </p:nvSpPr>
        <p:spPr>
          <a:xfrm>
            <a:off x="175260" y="213612"/>
            <a:ext cx="227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ØMQ – Request/Reply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0386" y="2638460"/>
            <a:ext cx="398159" cy="11192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5847926" y="2599087"/>
            <a:ext cx="349568" cy="190673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404739" y="4002375"/>
            <a:ext cx="8337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rgbClr val="FF0000"/>
                </a:solidFill>
              </a:rPr>
              <a:t>Beispielcode: https://github.com/janderit/dwx2015zmq</a:t>
            </a:r>
            <a:endParaRPr lang="de-DE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0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2" y="1014412"/>
            <a:ext cx="7038975" cy="368617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926" y="5203040"/>
            <a:ext cx="1569614" cy="3365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93" y="148188"/>
            <a:ext cx="1628385" cy="50018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75260" y="5371296"/>
            <a:ext cx="248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ØMQ – DWX2015 – </a:t>
            </a:r>
            <a:r>
              <a:rPr lang="de-DE" sz="1100" dirty="0" err="1" smtClean="0"/>
              <a:t>Ph</a:t>
            </a:r>
            <a:r>
              <a:rPr lang="de-DE" sz="1100" dirty="0" smtClean="0"/>
              <a:t>. Jander</a:t>
            </a:r>
            <a:endParaRPr lang="de-DE" sz="1100" dirty="0"/>
          </a:p>
        </p:txBody>
      </p:sp>
      <p:sp>
        <p:nvSpPr>
          <p:cNvPr id="33" name="Textfeld 32"/>
          <p:cNvSpPr txBox="1"/>
          <p:nvPr/>
        </p:nvSpPr>
        <p:spPr>
          <a:xfrm>
            <a:off x="175260" y="213612"/>
            <a:ext cx="227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ØMQ – Request/Reply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0386" y="2638460"/>
            <a:ext cx="398159" cy="111925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867400" y="246358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?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425656" y="4066206"/>
            <a:ext cx="629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Mehrere Worker – wie findet und wählt ein Client den 'richtigen'?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9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926" y="5203040"/>
            <a:ext cx="1569614" cy="3365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93" y="148188"/>
            <a:ext cx="1628385" cy="50018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75260" y="5371296"/>
            <a:ext cx="248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ØMQ – DWX2015 – </a:t>
            </a:r>
            <a:r>
              <a:rPr lang="de-DE" sz="1100" dirty="0" err="1" smtClean="0"/>
              <a:t>Ph</a:t>
            </a:r>
            <a:r>
              <a:rPr lang="de-DE" sz="1100" dirty="0" smtClean="0"/>
              <a:t>. Jander</a:t>
            </a:r>
            <a:endParaRPr lang="de-DE" sz="1100" dirty="0"/>
          </a:p>
        </p:txBody>
      </p:sp>
      <p:sp>
        <p:nvSpPr>
          <p:cNvPr id="33" name="Textfeld 32"/>
          <p:cNvSpPr txBox="1"/>
          <p:nvPr/>
        </p:nvSpPr>
        <p:spPr>
          <a:xfrm>
            <a:off x="175260" y="213612"/>
            <a:ext cx="227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ØMQ – Request/Reply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2" y="1014412"/>
            <a:ext cx="7038975" cy="36861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7007" y="2637195"/>
            <a:ext cx="215980" cy="11445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3024348" y="2599507"/>
            <a:ext cx="220817" cy="18982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5989402" y="2637193"/>
            <a:ext cx="215980" cy="11445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7063" y="2599507"/>
            <a:ext cx="220817" cy="18982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629245" y="3615069"/>
            <a:ext cx="315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Verbindungsaufbau != Protokoll</a:t>
            </a:r>
          </a:p>
          <a:p>
            <a:r>
              <a:rPr lang="de-DE" dirty="0" smtClean="0"/>
              <a:t>Client </a:t>
            </a:r>
            <a:r>
              <a:rPr lang="de-DE" dirty="0" err="1" smtClean="0"/>
              <a:t>vs</a:t>
            </a:r>
            <a:r>
              <a:rPr lang="de-DE" dirty="0" smtClean="0"/>
              <a:t> Server?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310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926" y="5203040"/>
            <a:ext cx="1569614" cy="3365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93" y="148188"/>
            <a:ext cx="1628385" cy="50018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75260" y="5371296"/>
            <a:ext cx="248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ØMQ – DWX2015 – </a:t>
            </a:r>
            <a:r>
              <a:rPr lang="de-DE" sz="1100" dirty="0" err="1" smtClean="0"/>
              <a:t>Ph</a:t>
            </a:r>
            <a:r>
              <a:rPr lang="de-DE" sz="1100" dirty="0" smtClean="0"/>
              <a:t>. Jander</a:t>
            </a:r>
            <a:endParaRPr lang="de-DE" sz="1100" dirty="0"/>
          </a:p>
        </p:txBody>
      </p:sp>
      <p:sp>
        <p:nvSpPr>
          <p:cNvPr id="33" name="Textfeld 32"/>
          <p:cNvSpPr txBox="1"/>
          <p:nvPr/>
        </p:nvSpPr>
        <p:spPr>
          <a:xfrm>
            <a:off x="175260" y="213612"/>
            <a:ext cx="227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ØMQ – Request/Reply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2" y="1014412"/>
            <a:ext cx="7038975" cy="36861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7007" y="2637195"/>
            <a:ext cx="215980" cy="11445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3024348" y="2599507"/>
            <a:ext cx="220817" cy="18982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5989402" y="2637193"/>
            <a:ext cx="215980" cy="11445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7063" y="2599507"/>
            <a:ext cx="220817" cy="189825"/>
          </a:xfrm>
          <a:prstGeom prst="rect">
            <a:avLst/>
          </a:prstGeom>
        </p:spPr>
      </p:pic>
      <p:sp>
        <p:nvSpPr>
          <p:cNvPr id="6" name="Abgerundetes Rechteck 5"/>
          <p:cNvSpPr/>
          <p:nvPr/>
        </p:nvSpPr>
        <p:spPr>
          <a:xfrm>
            <a:off x="1275751" y="1672856"/>
            <a:ext cx="1176671" cy="3260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accent1"/>
                </a:solidFill>
              </a:rPr>
              <a:t>Nachricht</a:t>
            </a:r>
            <a:endParaRPr lang="de-DE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66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926" y="5203040"/>
            <a:ext cx="1569614" cy="3365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93" y="148188"/>
            <a:ext cx="1628385" cy="50018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75260" y="5371296"/>
            <a:ext cx="248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ØMQ – DWX2015 – </a:t>
            </a:r>
            <a:r>
              <a:rPr lang="de-DE" sz="1100" dirty="0" err="1" smtClean="0"/>
              <a:t>Ph</a:t>
            </a:r>
            <a:r>
              <a:rPr lang="de-DE" sz="1100" dirty="0" smtClean="0"/>
              <a:t>. Jander</a:t>
            </a:r>
            <a:endParaRPr lang="de-DE" sz="1100" dirty="0"/>
          </a:p>
        </p:txBody>
      </p:sp>
      <p:sp>
        <p:nvSpPr>
          <p:cNvPr id="33" name="Textfeld 32"/>
          <p:cNvSpPr txBox="1"/>
          <p:nvPr/>
        </p:nvSpPr>
        <p:spPr>
          <a:xfrm>
            <a:off x="175260" y="213612"/>
            <a:ext cx="227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ØMQ – Request/Reply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2" y="1014412"/>
            <a:ext cx="7038975" cy="36861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7007" y="2637195"/>
            <a:ext cx="215980" cy="11445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3024348" y="2599507"/>
            <a:ext cx="220817" cy="18982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5989402" y="2637193"/>
            <a:ext cx="215980" cy="11445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7063" y="2599507"/>
            <a:ext cx="220817" cy="189825"/>
          </a:xfrm>
          <a:prstGeom prst="rect">
            <a:avLst/>
          </a:prstGeom>
        </p:spPr>
      </p:pic>
      <p:sp>
        <p:nvSpPr>
          <p:cNvPr id="7" name="Ecken des Rechtecks auf der gleichen Seite schneiden 6"/>
          <p:cNvSpPr/>
          <p:nvPr/>
        </p:nvSpPr>
        <p:spPr>
          <a:xfrm rot="10800000">
            <a:off x="2451858" y="1803638"/>
            <a:ext cx="1176671" cy="326065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2451857" y="1803637"/>
            <a:ext cx="1176671" cy="3260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accent1"/>
                </a:solidFill>
              </a:rPr>
              <a:t>Nachricht</a:t>
            </a: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451856" y="1652364"/>
            <a:ext cx="1176671" cy="105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97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926" y="5203040"/>
            <a:ext cx="1569614" cy="3365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93" y="148188"/>
            <a:ext cx="1628385" cy="50018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75260" y="5371296"/>
            <a:ext cx="248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ØMQ – DWX2015 – </a:t>
            </a:r>
            <a:r>
              <a:rPr lang="de-DE" sz="1100" dirty="0" err="1" smtClean="0"/>
              <a:t>Ph</a:t>
            </a:r>
            <a:r>
              <a:rPr lang="de-DE" sz="1100" dirty="0" smtClean="0"/>
              <a:t>. Jander</a:t>
            </a:r>
            <a:endParaRPr lang="de-DE" sz="1100" dirty="0"/>
          </a:p>
        </p:txBody>
      </p:sp>
      <p:sp>
        <p:nvSpPr>
          <p:cNvPr id="33" name="Textfeld 32"/>
          <p:cNvSpPr txBox="1"/>
          <p:nvPr/>
        </p:nvSpPr>
        <p:spPr>
          <a:xfrm>
            <a:off x="3659879" y="2442001"/>
            <a:ext cx="38991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Ø       ==  </a:t>
            </a:r>
            <a:r>
              <a:rPr lang="de-DE" sz="2400" dirty="0" err="1" smtClean="0"/>
              <a:t>zero</a:t>
            </a:r>
            <a:endParaRPr lang="de-DE" sz="2400" dirty="0" smtClean="0"/>
          </a:p>
          <a:p>
            <a:r>
              <a:rPr lang="de-DE" sz="2400" dirty="0" smtClean="0"/>
              <a:t>MQ   ==  </a:t>
            </a:r>
            <a:r>
              <a:rPr lang="de-DE" sz="2400" dirty="0" err="1" smtClean="0"/>
              <a:t>message</a:t>
            </a:r>
            <a:r>
              <a:rPr lang="de-DE" sz="2400" dirty="0" smtClean="0"/>
              <a:t> </a:t>
            </a:r>
            <a:r>
              <a:rPr lang="de-DE" sz="2400" dirty="0" err="1" smtClean="0"/>
              <a:t>queue</a:t>
            </a:r>
            <a:endParaRPr lang="de-DE" sz="2400" dirty="0" smtClean="0"/>
          </a:p>
          <a:p>
            <a:endParaRPr lang="de-DE" sz="2400" dirty="0" smtClean="0"/>
          </a:p>
          <a:p>
            <a:r>
              <a:rPr lang="de-DE" sz="2400" dirty="0" smtClean="0"/>
              <a:t>ØMQ  :  keine </a:t>
            </a:r>
            <a:r>
              <a:rPr lang="de-DE" sz="2400" dirty="0" err="1" smtClean="0"/>
              <a:t>message</a:t>
            </a:r>
            <a:r>
              <a:rPr lang="de-DE" sz="2400" dirty="0" smtClean="0"/>
              <a:t> </a:t>
            </a:r>
            <a:r>
              <a:rPr lang="de-DE" sz="2400" dirty="0" err="1" smtClean="0"/>
              <a:t>queue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00115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926" y="5203040"/>
            <a:ext cx="1569614" cy="3365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93" y="148188"/>
            <a:ext cx="1628385" cy="50018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75260" y="5371296"/>
            <a:ext cx="248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ØMQ – DWX2015 – </a:t>
            </a:r>
            <a:r>
              <a:rPr lang="de-DE" sz="1100" dirty="0" err="1" smtClean="0"/>
              <a:t>Ph</a:t>
            </a:r>
            <a:r>
              <a:rPr lang="de-DE" sz="1100" dirty="0" smtClean="0"/>
              <a:t>. Jander</a:t>
            </a:r>
            <a:endParaRPr lang="de-DE" sz="1100" dirty="0"/>
          </a:p>
        </p:txBody>
      </p:sp>
      <p:sp>
        <p:nvSpPr>
          <p:cNvPr id="33" name="Textfeld 32"/>
          <p:cNvSpPr txBox="1"/>
          <p:nvPr/>
        </p:nvSpPr>
        <p:spPr>
          <a:xfrm>
            <a:off x="175260" y="213612"/>
            <a:ext cx="227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ØMQ – Request/Reply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2" y="1014412"/>
            <a:ext cx="7038975" cy="36861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7007" y="2637195"/>
            <a:ext cx="215980" cy="11445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3024348" y="2599507"/>
            <a:ext cx="220817" cy="18982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5989402" y="2637193"/>
            <a:ext cx="215980" cy="11445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7063" y="2599507"/>
            <a:ext cx="220817" cy="189825"/>
          </a:xfrm>
          <a:prstGeom prst="rect">
            <a:avLst/>
          </a:prstGeom>
        </p:spPr>
      </p:pic>
      <p:sp>
        <p:nvSpPr>
          <p:cNvPr id="7" name="Ecken des Rechtecks auf der gleichen Seite schneiden 6"/>
          <p:cNvSpPr/>
          <p:nvPr/>
        </p:nvSpPr>
        <p:spPr>
          <a:xfrm rot="10800000">
            <a:off x="3883701" y="1803638"/>
            <a:ext cx="1176671" cy="326065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3883700" y="1803637"/>
            <a:ext cx="1176671" cy="3260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accent1"/>
                </a:solidFill>
              </a:rPr>
              <a:t>Nachricht</a:t>
            </a: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14" name="Ecken des Rechtecks auf der gleichen Seite schneiden 13"/>
          <p:cNvSpPr/>
          <p:nvPr/>
        </p:nvSpPr>
        <p:spPr>
          <a:xfrm>
            <a:off x="3883699" y="1280684"/>
            <a:ext cx="1176671" cy="326065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accent1"/>
                </a:solidFill>
              </a:rPr>
              <a:t>Socket ID</a:t>
            </a: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883699" y="1652364"/>
            <a:ext cx="1176671" cy="105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68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926" y="5203040"/>
            <a:ext cx="1569614" cy="3365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93" y="148188"/>
            <a:ext cx="1628385" cy="50018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75260" y="5371296"/>
            <a:ext cx="248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ØMQ – DWX2015 – </a:t>
            </a:r>
            <a:r>
              <a:rPr lang="de-DE" sz="1100" dirty="0" err="1" smtClean="0"/>
              <a:t>Ph</a:t>
            </a:r>
            <a:r>
              <a:rPr lang="de-DE" sz="1100" dirty="0" smtClean="0"/>
              <a:t>. Jander</a:t>
            </a:r>
            <a:endParaRPr lang="de-DE" sz="1100" dirty="0"/>
          </a:p>
        </p:txBody>
      </p:sp>
      <p:sp>
        <p:nvSpPr>
          <p:cNvPr id="33" name="Textfeld 32"/>
          <p:cNvSpPr txBox="1"/>
          <p:nvPr/>
        </p:nvSpPr>
        <p:spPr>
          <a:xfrm>
            <a:off x="175260" y="213612"/>
            <a:ext cx="227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ØMQ – Request/Reply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2" y="1014412"/>
            <a:ext cx="7038975" cy="36861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7007" y="2637195"/>
            <a:ext cx="215980" cy="11445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3024348" y="2599507"/>
            <a:ext cx="220817" cy="18982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5989402" y="2637193"/>
            <a:ext cx="215980" cy="11445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7063" y="2599507"/>
            <a:ext cx="220817" cy="189825"/>
          </a:xfrm>
          <a:prstGeom prst="rect">
            <a:avLst/>
          </a:prstGeom>
        </p:spPr>
      </p:pic>
      <p:sp>
        <p:nvSpPr>
          <p:cNvPr id="7" name="Ecken des Rechtecks auf der gleichen Seite schneiden 6"/>
          <p:cNvSpPr/>
          <p:nvPr/>
        </p:nvSpPr>
        <p:spPr>
          <a:xfrm rot="10800000">
            <a:off x="5379349" y="1803638"/>
            <a:ext cx="1176671" cy="326065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5379348" y="1803637"/>
            <a:ext cx="1176671" cy="3260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accent1"/>
                </a:solidFill>
              </a:rPr>
              <a:t>Nachricht</a:t>
            </a: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14" name="Ecken des Rechtecks auf der gleichen Seite schneiden 13"/>
          <p:cNvSpPr/>
          <p:nvPr/>
        </p:nvSpPr>
        <p:spPr>
          <a:xfrm>
            <a:off x="5379347" y="1280684"/>
            <a:ext cx="1176671" cy="326065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accent1"/>
                </a:solidFill>
              </a:rPr>
              <a:t>Socket ID</a:t>
            </a: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379347" y="1652364"/>
            <a:ext cx="1176671" cy="105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4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926" y="5203040"/>
            <a:ext cx="1569614" cy="3365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93" y="148188"/>
            <a:ext cx="1628385" cy="50018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75260" y="5371296"/>
            <a:ext cx="248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ØMQ – DWX2015 – </a:t>
            </a:r>
            <a:r>
              <a:rPr lang="de-DE" sz="1100" dirty="0" err="1" smtClean="0"/>
              <a:t>Ph</a:t>
            </a:r>
            <a:r>
              <a:rPr lang="de-DE" sz="1100" dirty="0" smtClean="0"/>
              <a:t>. Jander</a:t>
            </a:r>
            <a:endParaRPr lang="de-DE" sz="1100" dirty="0"/>
          </a:p>
        </p:txBody>
      </p:sp>
      <p:sp>
        <p:nvSpPr>
          <p:cNvPr id="33" name="Textfeld 32"/>
          <p:cNvSpPr txBox="1"/>
          <p:nvPr/>
        </p:nvSpPr>
        <p:spPr>
          <a:xfrm>
            <a:off x="175260" y="213612"/>
            <a:ext cx="227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ØMQ – Request/Reply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2" y="1014412"/>
            <a:ext cx="7038975" cy="36861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7007" y="2637195"/>
            <a:ext cx="215980" cy="11445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3024348" y="2599507"/>
            <a:ext cx="220817" cy="18982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5989402" y="2637193"/>
            <a:ext cx="215980" cy="11445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7063" y="2599507"/>
            <a:ext cx="220817" cy="189825"/>
          </a:xfrm>
          <a:prstGeom prst="rect">
            <a:avLst/>
          </a:prstGeom>
        </p:spPr>
      </p:pic>
      <p:sp>
        <p:nvSpPr>
          <p:cNvPr id="7" name="Ecken des Rechtecks auf der gleichen Seite schneiden 6"/>
          <p:cNvSpPr/>
          <p:nvPr/>
        </p:nvSpPr>
        <p:spPr>
          <a:xfrm rot="10800000">
            <a:off x="6945873" y="1803638"/>
            <a:ext cx="1176671" cy="326065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6945872" y="1803637"/>
            <a:ext cx="1176671" cy="3260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accent1"/>
                </a:solidFill>
              </a:rPr>
              <a:t>Nachricht</a:t>
            </a: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14" name="Ecken des Rechtecks auf der gleichen Seite schneiden 13"/>
          <p:cNvSpPr/>
          <p:nvPr/>
        </p:nvSpPr>
        <p:spPr>
          <a:xfrm>
            <a:off x="5840092" y="1280684"/>
            <a:ext cx="1176671" cy="326065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accent1"/>
                </a:solidFill>
              </a:rPr>
              <a:t>Socket ID</a:t>
            </a: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840092" y="1652364"/>
            <a:ext cx="1176671" cy="105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62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926" y="5203040"/>
            <a:ext cx="1569614" cy="3365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93" y="148188"/>
            <a:ext cx="1628385" cy="50018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75260" y="5371296"/>
            <a:ext cx="248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ØMQ – DWX2015 – </a:t>
            </a:r>
            <a:r>
              <a:rPr lang="de-DE" sz="1100" dirty="0" err="1" smtClean="0"/>
              <a:t>Ph</a:t>
            </a:r>
            <a:r>
              <a:rPr lang="de-DE" sz="1100" dirty="0" smtClean="0"/>
              <a:t>. Jander</a:t>
            </a:r>
            <a:endParaRPr lang="de-DE" sz="1100" dirty="0"/>
          </a:p>
        </p:txBody>
      </p:sp>
      <p:sp>
        <p:nvSpPr>
          <p:cNvPr id="33" name="Textfeld 32"/>
          <p:cNvSpPr txBox="1"/>
          <p:nvPr/>
        </p:nvSpPr>
        <p:spPr>
          <a:xfrm>
            <a:off x="175260" y="213612"/>
            <a:ext cx="227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ØMQ – Request/Reply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2" y="1014412"/>
            <a:ext cx="7038975" cy="36861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7007" y="2637195"/>
            <a:ext cx="215980" cy="11445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3024348" y="2599507"/>
            <a:ext cx="220817" cy="18982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5989402" y="2637193"/>
            <a:ext cx="215980" cy="11445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7063" y="2599507"/>
            <a:ext cx="220817" cy="189825"/>
          </a:xfrm>
          <a:prstGeom prst="rect">
            <a:avLst/>
          </a:prstGeom>
        </p:spPr>
      </p:pic>
      <p:sp>
        <p:nvSpPr>
          <p:cNvPr id="7" name="Ecken des Rechtecks auf der gleichen Seite schneiden 6"/>
          <p:cNvSpPr/>
          <p:nvPr/>
        </p:nvSpPr>
        <p:spPr>
          <a:xfrm rot="10800000">
            <a:off x="6945873" y="1803638"/>
            <a:ext cx="1176671" cy="326065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6945872" y="1803637"/>
            <a:ext cx="1176671" cy="3260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accent1"/>
                </a:solidFill>
              </a:rPr>
              <a:t>Antwort</a:t>
            </a: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14" name="Ecken des Rechtecks auf der gleichen Seite schneiden 13"/>
          <p:cNvSpPr/>
          <p:nvPr/>
        </p:nvSpPr>
        <p:spPr>
          <a:xfrm>
            <a:off x="5840092" y="1280684"/>
            <a:ext cx="1176671" cy="326065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accent1"/>
                </a:solidFill>
              </a:rPr>
              <a:t>Socket ID</a:t>
            </a: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840092" y="1652364"/>
            <a:ext cx="1176671" cy="105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90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926" y="5203040"/>
            <a:ext cx="1569614" cy="3365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93" y="148188"/>
            <a:ext cx="1628385" cy="50018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75260" y="5371296"/>
            <a:ext cx="248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ØMQ – DWX2015 – </a:t>
            </a:r>
            <a:r>
              <a:rPr lang="de-DE" sz="1100" dirty="0" err="1" smtClean="0"/>
              <a:t>Ph</a:t>
            </a:r>
            <a:r>
              <a:rPr lang="de-DE" sz="1100" dirty="0" smtClean="0"/>
              <a:t>. Jander</a:t>
            </a:r>
            <a:endParaRPr lang="de-DE" sz="1100" dirty="0"/>
          </a:p>
        </p:txBody>
      </p:sp>
      <p:sp>
        <p:nvSpPr>
          <p:cNvPr id="33" name="Textfeld 32"/>
          <p:cNvSpPr txBox="1"/>
          <p:nvPr/>
        </p:nvSpPr>
        <p:spPr>
          <a:xfrm>
            <a:off x="175260" y="213612"/>
            <a:ext cx="227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ØMQ – Request/Reply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2" y="1014412"/>
            <a:ext cx="7038975" cy="36861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7007" y="2637195"/>
            <a:ext cx="215980" cy="11445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3024348" y="2599507"/>
            <a:ext cx="220817" cy="18982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5989402" y="2637193"/>
            <a:ext cx="215980" cy="11445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7063" y="2599507"/>
            <a:ext cx="220817" cy="189825"/>
          </a:xfrm>
          <a:prstGeom prst="rect">
            <a:avLst/>
          </a:prstGeom>
        </p:spPr>
      </p:pic>
      <p:sp>
        <p:nvSpPr>
          <p:cNvPr id="7" name="Ecken des Rechtecks auf der gleichen Seite schneiden 6"/>
          <p:cNvSpPr/>
          <p:nvPr/>
        </p:nvSpPr>
        <p:spPr>
          <a:xfrm rot="10800000">
            <a:off x="5379349" y="1803638"/>
            <a:ext cx="1176671" cy="326065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5379348" y="1803637"/>
            <a:ext cx="1176671" cy="3260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accent1"/>
                </a:solidFill>
              </a:rPr>
              <a:t>Antwort</a:t>
            </a: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14" name="Ecken des Rechtecks auf der gleichen Seite schneiden 13"/>
          <p:cNvSpPr/>
          <p:nvPr/>
        </p:nvSpPr>
        <p:spPr>
          <a:xfrm>
            <a:off x="5379347" y="1280684"/>
            <a:ext cx="1176671" cy="326065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accent1"/>
                </a:solidFill>
              </a:rPr>
              <a:t>Socket ID</a:t>
            </a: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379347" y="1652364"/>
            <a:ext cx="1176671" cy="105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38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926" y="5203040"/>
            <a:ext cx="1569614" cy="3365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93" y="148188"/>
            <a:ext cx="1628385" cy="50018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75260" y="5371296"/>
            <a:ext cx="248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ØMQ – DWX2015 – </a:t>
            </a:r>
            <a:r>
              <a:rPr lang="de-DE" sz="1100" dirty="0" err="1" smtClean="0"/>
              <a:t>Ph</a:t>
            </a:r>
            <a:r>
              <a:rPr lang="de-DE" sz="1100" dirty="0" smtClean="0"/>
              <a:t>. Jander</a:t>
            </a:r>
            <a:endParaRPr lang="de-DE" sz="1100" dirty="0"/>
          </a:p>
        </p:txBody>
      </p:sp>
      <p:sp>
        <p:nvSpPr>
          <p:cNvPr id="33" name="Textfeld 32"/>
          <p:cNvSpPr txBox="1"/>
          <p:nvPr/>
        </p:nvSpPr>
        <p:spPr>
          <a:xfrm>
            <a:off x="175260" y="213612"/>
            <a:ext cx="227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ØMQ – Request/Reply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2" y="1014412"/>
            <a:ext cx="7038975" cy="36861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7007" y="2637195"/>
            <a:ext cx="215980" cy="11445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3024348" y="2599507"/>
            <a:ext cx="220817" cy="18982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5989402" y="2637193"/>
            <a:ext cx="215980" cy="11445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7063" y="2599507"/>
            <a:ext cx="220817" cy="189825"/>
          </a:xfrm>
          <a:prstGeom prst="rect">
            <a:avLst/>
          </a:prstGeom>
        </p:spPr>
      </p:pic>
      <p:sp>
        <p:nvSpPr>
          <p:cNvPr id="7" name="Ecken des Rechtecks auf der gleichen Seite schneiden 6"/>
          <p:cNvSpPr/>
          <p:nvPr/>
        </p:nvSpPr>
        <p:spPr>
          <a:xfrm rot="10800000">
            <a:off x="3883701" y="1803638"/>
            <a:ext cx="1176671" cy="326065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3883700" y="1803637"/>
            <a:ext cx="1176671" cy="3260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accent1"/>
                </a:solidFill>
              </a:rPr>
              <a:t>Antwort</a:t>
            </a: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14" name="Ecken des Rechtecks auf der gleichen Seite schneiden 13"/>
          <p:cNvSpPr/>
          <p:nvPr/>
        </p:nvSpPr>
        <p:spPr>
          <a:xfrm>
            <a:off x="3883699" y="1280684"/>
            <a:ext cx="1176671" cy="326065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accent1"/>
                </a:solidFill>
              </a:rPr>
              <a:t>Socket ID</a:t>
            </a: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883699" y="1652364"/>
            <a:ext cx="1176671" cy="105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45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926" y="5203040"/>
            <a:ext cx="1569614" cy="3365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93" y="148188"/>
            <a:ext cx="1628385" cy="50018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75260" y="5371296"/>
            <a:ext cx="248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ØMQ – DWX2015 – </a:t>
            </a:r>
            <a:r>
              <a:rPr lang="de-DE" sz="1100" dirty="0" err="1" smtClean="0"/>
              <a:t>Ph</a:t>
            </a:r>
            <a:r>
              <a:rPr lang="de-DE" sz="1100" dirty="0" smtClean="0"/>
              <a:t>. Jander</a:t>
            </a:r>
            <a:endParaRPr lang="de-DE" sz="1100" dirty="0"/>
          </a:p>
        </p:txBody>
      </p:sp>
      <p:sp>
        <p:nvSpPr>
          <p:cNvPr id="33" name="Textfeld 32"/>
          <p:cNvSpPr txBox="1"/>
          <p:nvPr/>
        </p:nvSpPr>
        <p:spPr>
          <a:xfrm>
            <a:off x="175260" y="213612"/>
            <a:ext cx="227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ØMQ – Request/Reply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2" y="1014412"/>
            <a:ext cx="7038975" cy="36861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7007" y="2637195"/>
            <a:ext cx="215980" cy="11445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3024348" y="2599507"/>
            <a:ext cx="220817" cy="18982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5989402" y="2637193"/>
            <a:ext cx="215980" cy="11445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7063" y="2599507"/>
            <a:ext cx="220817" cy="189825"/>
          </a:xfrm>
          <a:prstGeom prst="rect">
            <a:avLst/>
          </a:prstGeom>
        </p:spPr>
      </p:pic>
      <p:sp>
        <p:nvSpPr>
          <p:cNvPr id="7" name="Ecken des Rechtecks auf der gleichen Seite schneiden 6"/>
          <p:cNvSpPr/>
          <p:nvPr/>
        </p:nvSpPr>
        <p:spPr>
          <a:xfrm rot="10800000">
            <a:off x="2451858" y="1803638"/>
            <a:ext cx="1176671" cy="326065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2451857" y="1803637"/>
            <a:ext cx="1176671" cy="3260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accent1"/>
                </a:solidFill>
              </a:rPr>
              <a:t>Antwort</a:t>
            </a: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451856" y="1652364"/>
            <a:ext cx="1176671" cy="105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74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926" y="5203040"/>
            <a:ext cx="1569614" cy="3365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93" y="148188"/>
            <a:ext cx="1628385" cy="50018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75260" y="5371296"/>
            <a:ext cx="248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ØMQ – DWX2015 – </a:t>
            </a:r>
            <a:r>
              <a:rPr lang="de-DE" sz="1100" dirty="0" err="1" smtClean="0"/>
              <a:t>Ph</a:t>
            </a:r>
            <a:r>
              <a:rPr lang="de-DE" sz="1100" dirty="0" smtClean="0"/>
              <a:t>. Jander</a:t>
            </a:r>
            <a:endParaRPr lang="de-DE" sz="1100" dirty="0"/>
          </a:p>
        </p:txBody>
      </p:sp>
      <p:sp>
        <p:nvSpPr>
          <p:cNvPr id="33" name="Textfeld 32"/>
          <p:cNvSpPr txBox="1"/>
          <p:nvPr/>
        </p:nvSpPr>
        <p:spPr>
          <a:xfrm>
            <a:off x="175260" y="213612"/>
            <a:ext cx="227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ØMQ – Request/Reply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2" y="1014412"/>
            <a:ext cx="7038975" cy="36861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7007" y="2637195"/>
            <a:ext cx="215980" cy="11445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3024348" y="2599507"/>
            <a:ext cx="220817" cy="18982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5989402" y="2637193"/>
            <a:ext cx="215980" cy="11445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7063" y="2599507"/>
            <a:ext cx="220817" cy="189825"/>
          </a:xfrm>
          <a:prstGeom prst="rect">
            <a:avLst/>
          </a:prstGeom>
        </p:spPr>
      </p:pic>
      <p:sp>
        <p:nvSpPr>
          <p:cNvPr id="6" name="Abgerundetes Rechteck 5"/>
          <p:cNvSpPr/>
          <p:nvPr/>
        </p:nvSpPr>
        <p:spPr>
          <a:xfrm>
            <a:off x="1275751" y="1672856"/>
            <a:ext cx="1176671" cy="3260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accent1"/>
                </a:solidFill>
              </a:rPr>
              <a:t>Antwort</a:t>
            </a:r>
            <a:endParaRPr lang="de-DE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70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926" y="5203040"/>
            <a:ext cx="1569614" cy="3365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93" y="148188"/>
            <a:ext cx="1628385" cy="50018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75260" y="5371296"/>
            <a:ext cx="248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ØMQ – DWX2015 – </a:t>
            </a:r>
            <a:r>
              <a:rPr lang="de-DE" sz="1100" dirty="0" err="1" smtClean="0"/>
              <a:t>Ph</a:t>
            </a:r>
            <a:r>
              <a:rPr lang="de-DE" sz="1100" dirty="0" smtClean="0"/>
              <a:t>. Jander</a:t>
            </a:r>
            <a:endParaRPr lang="de-DE" sz="1100" dirty="0"/>
          </a:p>
        </p:txBody>
      </p:sp>
      <p:sp>
        <p:nvSpPr>
          <p:cNvPr id="33" name="Textfeld 32"/>
          <p:cNvSpPr txBox="1"/>
          <p:nvPr/>
        </p:nvSpPr>
        <p:spPr>
          <a:xfrm>
            <a:off x="175260" y="213612"/>
            <a:ext cx="152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ØMQ – Socket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434" y="787589"/>
            <a:ext cx="7038975" cy="368617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0960" y="2263930"/>
            <a:ext cx="349568" cy="190673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0960" y="1911987"/>
            <a:ext cx="398159" cy="11192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0960" y="2630676"/>
            <a:ext cx="398159" cy="111925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5184935" y="1868047"/>
            <a:ext cx="319382" cy="199803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 flipV="1">
            <a:off x="5504317" y="1911987"/>
            <a:ext cx="319382" cy="199803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5184935" y="2197204"/>
            <a:ext cx="319382" cy="199803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 flipV="1">
            <a:off x="5504317" y="2241144"/>
            <a:ext cx="319382" cy="199803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5184935" y="2535621"/>
            <a:ext cx="319382" cy="199803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 flipV="1">
            <a:off x="5504317" y="2579561"/>
            <a:ext cx="319382" cy="199803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1448773" y="4101648"/>
            <a:ext cx="63719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Ein Socket hat für jede Pipe Send- und </a:t>
            </a:r>
            <a:r>
              <a:rPr lang="de-DE" dirty="0" err="1" smtClean="0"/>
              <a:t>Receive</a:t>
            </a:r>
            <a:r>
              <a:rPr lang="de-DE" dirty="0" smtClean="0"/>
              <a:t>-Warteschlangen</a:t>
            </a:r>
          </a:p>
          <a:p>
            <a:endParaRPr lang="de-DE" dirty="0" smtClean="0"/>
          </a:p>
          <a:p>
            <a:r>
              <a:rPr lang="de-DE" dirty="0" smtClean="0"/>
              <a:t>Verschiedene </a:t>
            </a:r>
            <a:r>
              <a:rPr lang="de-DE" dirty="0" err="1" smtClean="0"/>
              <a:t>Sockettypen</a:t>
            </a:r>
            <a:r>
              <a:rPr lang="de-DE" dirty="0" smtClean="0"/>
              <a:t> verwenden unterschiedliche Strategien</a:t>
            </a:r>
          </a:p>
          <a:p>
            <a:r>
              <a:rPr lang="de-DE" dirty="0" smtClean="0"/>
              <a:t>für die Wahl der richtigen Pipe zum Senden und Empfangen</a:t>
            </a:r>
            <a:endParaRPr lang="de-DE" dirty="0"/>
          </a:p>
        </p:txBody>
      </p:sp>
      <p:sp>
        <p:nvSpPr>
          <p:cNvPr id="25" name="Pfeil nach rechts 24"/>
          <p:cNvSpPr/>
          <p:nvPr/>
        </p:nvSpPr>
        <p:spPr>
          <a:xfrm>
            <a:off x="4104167" y="2067850"/>
            <a:ext cx="609600" cy="46777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 nach rechts 26"/>
          <p:cNvSpPr/>
          <p:nvPr/>
        </p:nvSpPr>
        <p:spPr>
          <a:xfrm rot="10800000">
            <a:off x="4104167" y="2742601"/>
            <a:ext cx="609600" cy="46777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3259865" y="3266667"/>
            <a:ext cx="1564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dirty="0" err="1" smtClean="0">
                <a:solidFill>
                  <a:schemeClr val="accent1"/>
                </a:solidFill>
              </a:rPr>
              <a:t>balancing+queueing</a:t>
            </a:r>
            <a:endParaRPr lang="de-DE" sz="1200" dirty="0" smtClean="0">
              <a:solidFill>
                <a:schemeClr val="accent1"/>
              </a:solidFill>
            </a:endParaRPr>
          </a:p>
          <a:p>
            <a:pPr algn="r"/>
            <a:r>
              <a:rPr lang="de-DE" sz="1200" dirty="0" err="1" smtClean="0">
                <a:solidFill>
                  <a:schemeClr val="accent1"/>
                </a:solidFill>
              </a:rPr>
              <a:t>strategies</a:t>
            </a:r>
            <a:r>
              <a:rPr lang="de-DE" sz="1200" dirty="0" smtClean="0">
                <a:solidFill>
                  <a:schemeClr val="accent1"/>
                </a:solidFill>
              </a:rPr>
              <a:t> </a:t>
            </a:r>
            <a:r>
              <a:rPr lang="de-DE" sz="1200" dirty="0" err="1" smtClean="0">
                <a:solidFill>
                  <a:schemeClr val="accent1"/>
                </a:solidFill>
              </a:rPr>
              <a:t>and</a:t>
            </a:r>
            <a:r>
              <a:rPr lang="de-DE" sz="1200" dirty="0" smtClean="0">
                <a:solidFill>
                  <a:schemeClr val="accent1"/>
                </a:solidFill>
              </a:rPr>
              <a:t> </a:t>
            </a:r>
            <a:r>
              <a:rPr lang="de-DE" sz="1200" dirty="0" err="1" smtClean="0">
                <a:solidFill>
                  <a:schemeClr val="accent1"/>
                </a:solidFill>
              </a:rPr>
              <a:t>options</a:t>
            </a:r>
            <a:endParaRPr lang="de-DE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73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926" y="5203040"/>
            <a:ext cx="1569614" cy="3365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93" y="148188"/>
            <a:ext cx="1628385" cy="50018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75260" y="5371296"/>
            <a:ext cx="248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ØMQ – DWX2015 – </a:t>
            </a:r>
            <a:r>
              <a:rPr lang="de-DE" sz="1100" dirty="0" err="1" smtClean="0"/>
              <a:t>Ph</a:t>
            </a:r>
            <a:r>
              <a:rPr lang="de-DE" sz="1100" dirty="0" smtClean="0"/>
              <a:t>. Jander</a:t>
            </a:r>
            <a:endParaRPr lang="de-DE" sz="1100" dirty="0"/>
          </a:p>
        </p:txBody>
      </p:sp>
      <p:sp>
        <p:nvSpPr>
          <p:cNvPr id="33" name="Textfeld 32"/>
          <p:cNvSpPr txBox="1"/>
          <p:nvPr/>
        </p:nvSpPr>
        <p:spPr>
          <a:xfrm>
            <a:off x="175260" y="213612"/>
            <a:ext cx="306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ØMQ – Request/Reply - Broker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2" y="1014412"/>
            <a:ext cx="7038975" cy="368617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7007" y="2637195"/>
            <a:ext cx="215980" cy="11445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3024348" y="2599507"/>
            <a:ext cx="220817" cy="1898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5989402" y="2637193"/>
            <a:ext cx="215980" cy="11445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7063" y="2599507"/>
            <a:ext cx="220817" cy="189825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448773" y="3704705"/>
            <a:ext cx="47638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Worker melden sich jetzt beim Broker an und ab,</a:t>
            </a:r>
          </a:p>
          <a:p>
            <a:endParaRPr lang="de-DE" dirty="0" smtClean="0"/>
          </a:p>
          <a:p>
            <a:r>
              <a:rPr lang="de-DE" dirty="0" smtClean="0"/>
              <a:t>Broker hat interne Queue für Tasks </a:t>
            </a:r>
          </a:p>
          <a:p>
            <a:r>
              <a:rPr lang="de-DE" dirty="0" smtClean="0"/>
              <a:t>und least-</a:t>
            </a:r>
            <a:r>
              <a:rPr lang="de-DE" dirty="0" err="1" smtClean="0"/>
              <a:t>recently</a:t>
            </a:r>
            <a:r>
              <a:rPr lang="de-DE" dirty="0" smtClean="0"/>
              <a:t>-</a:t>
            </a:r>
            <a:r>
              <a:rPr lang="de-DE" dirty="0" err="1" smtClean="0"/>
              <a:t>used</a:t>
            </a:r>
            <a:r>
              <a:rPr lang="de-DE" dirty="0" smtClean="0"/>
              <a:t> Liste für Worker</a:t>
            </a:r>
          </a:p>
        </p:txBody>
      </p:sp>
    </p:spTree>
    <p:extLst>
      <p:ext uri="{BB962C8B-B14F-4D97-AF65-F5344CB8AC3E}">
        <p14:creationId xmlns:p14="http://schemas.microsoft.com/office/powerpoint/2010/main" val="267337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926" y="5203040"/>
            <a:ext cx="1569614" cy="3365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93" y="148188"/>
            <a:ext cx="1628385" cy="50018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75260" y="5371296"/>
            <a:ext cx="248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ØMQ – DWX2015 – </a:t>
            </a:r>
            <a:r>
              <a:rPr lang="de-DE" sz="1100" dirty="0" err="1" smtClean="0"/>
              <a:t>Ph</a:t>
            </a:r>
            <a:r>
              <a:rPr lang="de-DE" sz="1100" dirty="0" smtClean="0"/>
              <a:t>. Jander</a:t>
            </a:r>
            <a:endParaRPr lang="de-DE" sz="1100" dirty="0"/>
          </a:p>
        </p:txBody>
      </p:sp>
      <p:sp>
        <p:nvSpPr>
          <p:cNvPr id="33" name="Textfeld 32"/>
          <p:cNvSpPr txBox="1"/>
          <p:nvPr/>
        </p:nvSpPr>
        <p:spPr>
          <a:xfrm>
            <a:off x="1920240" y="2503557"/>
            <a:ext cx="562070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"ØMQ looks like an embeddable networking library, </a:t>
            </a:r>
          </a:p>
          <a:p>
            <a:r>
              <a:rPr lang="en-US" sz="2000" dirty="0" smtClean="0"/>
              <a:t>  but acts as a concurrency framework" </a:t>
            </a:r>
          </a:p>
          <a:p>
            <a:endParaRPr lang="en-US" sz="2000" dirty="0"/>
          </a:p>
          <a:p>
            <a:r>
              <a:rPr lang="en-US" sz="1600" dirty="0" smtClean="0"/>
              <a:t>[the </a:t>
            </a:r>
            <a:r>
              <a:rPr lang="en-US" sz="1600" dirty="0" err="1" smtClean="0"/>
              <a:t>zeromq</a:t>
            </a:r>
            <a:r>
              <a:rPr lang="en-US" sz="1600" dirty="0" smtClean="0"/>
              <a:t> guide]</a:t>
            </a:r>
          </a:p>
        </p:txBody>
      </p:sp>
    </p:spTree>
    <p:extLst>
      <p:ext uri="{BB962C8B-B14F-4D97-AF65-F5344CB8AC3E}">
        <p14:creationId xmlns:p14="http://schemas.microsoft.com/office/powerpoint/2010/main" val="52710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926" y="5203040"/>
            <a:ext cx="1569614" cy="3365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93" y="148188"/>
            <a:ext cx="1628385" cy="50018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75260" y="5371296"/>
            <a:ext cx="248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ØMQ – DWX2015 – </a:t>
            </a:r>
            <a:r>
              <a:rPr lang="de-DE" sz="1100" dirty="0" err="1" smtClean="0"/>
              <a:t>Ph</a:t>
            </a:r>
            <a:r>
              <a:rPr lang="de-DE" sz="1100" dirty="0" smtClean="0"/>
              <a:t>. Jander</a:t>
            </a:r>
            <a:endParaRPr lang="de-DE" sz="1100" dirty="0"/>
          </a:p>
        </p:txBody>
      </p:sp>
      <p:sp>
        <p:nvSpPr>
          <p:cNvPr id="33" name="Textfeld 32"/>
          <p:cNvSpPr txBox="1"/>
          <p:nvPr/>
        </p:nvSpPr>
        <p:spPr>
          <a:xfrm>
            <a:off x="175260" y="213612"/>
            <a:ext cx="2062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ØMQ – </a:t>
            </a:r>
            <a:r>
              <a:rPr lang="de-DE" dirty="0" err="1" smtClean="0"/>
              <a:t>Sockettypen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2659379" y="1243718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Request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5639787" y="1243718"/>
            <a:ext cx="70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Reply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2730615" y="1938316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Dealer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580476" y="1938316"/>
            <a:ext cx="81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Router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4296724" y="4506734"/>
            <a:ext cx="54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Pair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2543240" y="3127591"/>
            <a:ext cx="117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Subscriber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5475546" y="3127591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Publisher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4706400" y="3822189"/>
            <a:ext cx="128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XSubscriber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3356935" y="3822189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XPublisher</a:t>
            </a:r>
            <a:r>
              <a:rPr lang="de-DE" dirty="0" smtClean="0"/>
              <a:t>  ---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2838045" y="262042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Push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5732876" y="262042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Pull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463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926" y="5203040"/>
            <a:ext cx="1569614" cy="3365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93" y="148188"/>
            <a:ext cx="1628385" cy="50018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75260" y="5371296"/>
            <a:ext cx="248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ØMQ – DWX2015 – </a:t>
            </a:r>
            <a:r>
              <a:rPr lang="de-DE" sz="1100" dirty="0" err="1" smtClean="0"/>
              <a:t>Ph</a:t>
            </a:r>
            <a:r>
              <a:rPr lang="de-DE" sz="1100" dirty="0" smtClean="0"/>
              <a:t>. Jander</a:t>
            </a:r>
            <a:endParaRPr lang="de-DE" sz="1100" dirty="0"/>
          </a:p>
        </p:txBody>
      </p:sp>
      <p:sp>
        <p:nvSpPr>
          <p:cNvPr id="33" name="Textfeld 32"/>
          <p:cNvSpPr txBox="1"/>
          <p:nvPr/>
        </p:nvSpPr>
        <p:spPr>
          <a:xfrm>
            <a:off x="175260" y="213612"/>
            <a:ext cx="2062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ØMQ – </a:t>
            </a:r>
            <a:r>
              <a:rPr lang="de-DE" dirty="0" err="1" smtClean="0"/>
              <a:t>Sockettypen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2659379" y="1243718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Request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5639787" y="1243718"/>
            <a:ext cx="70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Reply</a:t>
            </a:r>
            <a:endParaRPr lang="de-DE" dirty="0"/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3864728" y="1416570"/>
            <a:ext cx="1514006" cy="7495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448773" y="3704705"/>
            <a:ext cx="6288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Request und Reply erzwingen synchronen Zwei-Schritt Prozess</a:t>
            </a:r>
          </a:p>
          <a:p>
            <a:r>
              <a:rPr lang="de-DE" dirty="0" smtClean="0"/>
              <a:t>- Request fügt einen leeren Frame als Header-Schnittmarke hinzu</a:t>
            </a:r>
          </a:p>
          <a:p>
            <a:r>
              <a:rPr lang="de-DE" dirty="0" smtClean="0"/>
              <a:t>- Reply schneidet den Header bis zum ersten leeren Frame ab</a:t>
            </a:r>
          </a:p>
        </p:txBody>
      </p:sp>
    </p:spTree>
    <p:extLst>
      <p:ext uri="{BB962C8B-B14F-4D97-AF65-F5344CB8AC3E}">
        <p14:creationId xmlns:p14="http://schemas.microsoft.com/office/powerpoint/2010/main" val="174425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926" y="5203040"/>
            <a:ext cx="1569614" cy="3365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93" y="148188"/>
            <a:ext cx="1628385" cy="50018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75260" y="5371296"/>
            <a:ext cx="248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ØMQ – DWX2015 – </a:t>
            </a:r>
            <a:r>
              <a:rPr lang="de-DE" sz="1100" dirty="0" err="1" smtClean="0"/>
              <a:t>Ph</a:t>
            </a:r>
            <a:r>
              <a:rPr lang="de-DE" sz="1100" dirty="0" smtClean="0"/>
              <a:t>. Jander</a:t>
            </a:r>
            <a:endParaRPr lang="de-DE" sz="1100" dirty="0"/>
          </a:p>
        </p:txBody>
      </p:sp>
      <p:sp>
        <p:nvSpPr>
          <p:cNvPr id="33" name="Textfeld 32"/>
          <p:cNvSpPr txBox="1"/>
          <p:nvPr/>
        </p:nvSpPr>
        <p:spPr>
          <a:xfrm>
            <a:off x="175260" y="213612"/>
            <a:ext cx="2062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ØMQ – </a:t>
            </a:r>
            <a:r>
              <a:rPr lang="de-DE" dirty="0" err="1" smtClean="0"/>
              <a:t>Sockettypen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2659379" y="1243718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Request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5639787" y="1243718"/>
            <a:ext cx="70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Reply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2730615" y="1938316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Dealer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580476" y="1938316"/>
            <a:ext cx="81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Router</a:t>
            </a:r>
            <a:endParaRPr lang="de-DE" dirty="0"/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3864728" y="1416570"/>
            <a:ext cx="1514006" cy="7495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3856720" y="2115487"/>
            <a:ext cx="1514006" cy="7495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448773" y="3704705"/>
            <a:ext cx="64816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Dealer und Router sind asynchron</a:t>
            </a:r>
          </a:p>
          <a:p>
            <a:r>
              <a:rPr lang="de-DE" dirty="0" smtClean="0"/>
              <a:t>- Router hält eine </a:t>
            </a:r>
            <a:r>
              <a:rPr lang="de-DE" dirty="0" err="1" smtClean="0"/>
              <a:t>Id</a:t>
            </a:r>
            <a:r>
              <a:rPr lang="de-DE" dirty="0" smtClean="0"/>
              <a:t> für jede Verbindung vor und fügt beim</a:t>
            </a:r>
          </a:p>
          <a:p>
            <a:r>
              <a:rPr lang="de-DE" dirty="0" smtClean="0"/>
              <a:t>  Lesen einen Frame mit der </a:t>
            </a:r>
            <a:r>
              <a:rPr lang="de-DE" dirty="0" err="1" smtClean="0"/>
              <a:t>Id</a:t>
            </a:r>
            <a:r>
              <a:rPr lang="de-DE" dirty="0" smtClean="0"/>
              <a:t> der Verbindung hinzu, beim </a:t>
            </a:r>
          </a:p>
          <a:p>
            <a:r>
              <a:rPr lang="de-DE" dirty="0"/>
              <a:t> </a:t>
            </a:r>
            <a:r>
              <a:rPr lang="de-DE" dirty="0" smtClean="0"/>
              <a:t> Senden wird die Verbindung anhand des 1. Frames gesucht</a:t>
            </a:r>
            <a:br>
              <a:rPr lang="de-DE" dirty="0" smtClean="0"/>
            </a:br>
            <a:r>
              <a:rPr lang="de-DE" dirty="0" smtClean="0"/>
              <a:t>  und dieser verworfen. Unbekannte </a:t>
            </a:r>
            <a:r>
              <a:rPr lang="de-DE" dirty="0" err="1" smtClean="0"/>
              <a:t>Id</a:t>
            </a:r>
            <a:r>
              <a:rPr lang="de-DE" dirty="0" smtClean="0"/>
              <a:t> -&gt; Nachricht wird verworfen</a:t>
            </a:r>
          </a:p>
        </p:txBody>
      </p:sp>
    </p:spTree>
    <p:extLst>
      <p:ext uri="{BB962C8B-B14F-4D97-AF65-F5344CB8AC3E}">
        <p14:creationId xmlns:p14="http://schemas.microsoft.com/office/powerpoint/2010/main" val="347805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926" y="5203040"/>
            <a:ext cx="1569614" cy="3365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93" y="148188"/>
            <a:ext cx="1628385" cy="50018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75260" y="5371296"/>
            <a:ext cx="248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ØMQ – DWX2015 – </a:t>
            </a:r>
            <a:r>
              <a:rPr lang="de-DE" sz="1100" dirty="0" err="1" smtClean="0"/>
              <a:t>Ph</a:t>
            </a:r>
            <a:r>
              <a:rPr lang="de-DE" sz="1100" dirty="0" smtClean="0"/>
              <a:t>. Jander</a:t>
            </a:r>
            <a:endParaRPr lang="de-DE" sz="1100" dirty="0"/>
          </a:p>
        </p:txBody>
      </p:sp>
      <p:sp>
        <p:nvSpPr>
          <p:cNvPr id="33" name="Textfeld 32"/>
          <p:cNvSpPr txBox="1"/>
          <p:nvPr/>
        </p:nvSpPr>
        <p:spPr>
          <a:xfrm>
            <a:off x="175260" y="213612"/>
            <a:ext cx="2062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ØMQ – </a:t>
            </a:r>
            <a:r>
              <a:rPr lang="de-DE" dirty="0" err="1" smtClean="0"/>
              <a:t>Sockettypen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2659379" y="1243718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Request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5639787" y="1243718"/>
            <a:ext cx="70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Reply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2730615" y="1938316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Dealer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580476" y="1938316"/>
            <a:ext cx="81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Router</a:t>
            </a:r>
            <a:endParaRPr lang="de-DE" dirty="0"/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3864728" y="1416570"/>
            <a:ext cx="1514006" cy="7495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3856720" y="2115487"/>
            <a:ext cx="1514006" cy="7495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448773" y="3704705"/>
            <a:ext cx="49003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Dealer und Router sind asynchron</a:t>
            </a:r>
          </a:p>
          <a:p>
            <a:r>
              <a:rPr lang="de-DE" dirty="0" smtClean="0"/>
              <a:t>- Router kann gezielt an eine Verbindung routen</a:t>
            </a:r>
          </a:p>
          <a:p>
            <a:r>
              <a:rPr lang="de-DE" dirty="0" smtClean="0"/>
              <a:t>- Dealer teilt gleichmäßig (</a:t>
            </a:r>
            <a:r>
              <a:rPr lang="de-DE" dirty="0" err="1" smtClean="0"/>
              <a:t>round-robin</a:t>
            </a:r>
            <a:r>
              <a:rPr lang="de-DE" dirty="0" smtClean="0"/>
              <a:t>) an alle aus</a:t>
            </a:r>
          </a:p>
        </p:txBody>
      </p:sp>
    </p:spTree>
    <p:extLst>
      <p:ext uri="{BB962C8B-B14F-4D97-AF65-F5344CB8AC3E}">
        <p14:creationId xmlns:p14="http://schemas.microsoft.com/office/powerpoint/2010/main" val="263529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926" y="5203040"/>
            <a:ext cx="1569614" cy="3365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93" y="148188"/>
            <a:ext cx="1628385" cy="50018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75260" y="5371296"/>
            <a:ext cx="248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ØMQ – DWX2015 – </a:t>
            </a:r>
            <a:r>
              <a:rPr lang="de-DE" sz="1100" dirty="0" err="1" smtClean="0"/>
              <a:t>Ph</a:t>
            </a:r>
            <a:r>
              <a:rPr lang="de-DE" sz="1100" dirty="0" smtClean="0"/>
              <a:t>. Jander</a:t>
            </a:r>
            <a:endParaRPr lang="de-DE" sz="1100" dirty="0"/>
          </a:p>
        </p:txBody>
      </p:sp>
      <p:sp>
        <p:nvSpPr>
          <p:cNvPr id="33" name="Textfeld 32"/>
          <p:cNvSpPr txBox="1"/>
          <p:nvPr/>
        </p:nvSpPr>
        <p:spPr>
          <a:xfrm>
            <a:off x="175260" y="213612"/>
            <a:ext cx="2062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ØMQ – </a:t>
            </a:r>
            <a:r>
              <a:rPr lang="de-DE" dirty="0" err="1" smtClean="0"/>
              <a:t>Sockettypen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2659379" y="1243718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Request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5639787" y="1243718"/>
            <a:ext cx="70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Reply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2730615" y="1938316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Dealer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580476" y="1938316"/>
            <a:ext cx="81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Router</a:t>
            </a:r>
            <a:endParaRPr lang="de-DE" dirty="0"/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3864728" y="1416570"/>
            <a:ext cx="1514006" cy="7495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3856720" y="2115487"/>
            <a:ext cx="1514006" cy="7495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3856720" y="1613050"/>
            <a:ext cx="1522014" cy="310264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>
            <a:off x="3864728" y="1620546"/>
            <a:ext cx="1514006" cy="296109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1448773" y="3704705"/>
            <a:ext cx="6735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Request-Router: das Zwei-Schritt Protokoll muss eingehalten werden</a:t>
            </a:r>
          </a:p>
          <a:p>
            <a:r>
              <a:rPr lang="de-DE" dirty="0" smtClean="0"/>
              <a:t>- Dealer-Reply: ggf. muss für eine leere Schnittmarke gesorgt werden</a:t>
            </a:r>
          </a:p>
        </p:txBody>
      </p:sp>
    </p:spTree>
    <p:extLst>
      <p:ext uri="{BB962C8B-B14F-4D97-AF65-F5344CB8AC3E}">
        <p14:creationId xmlns:p14="http://schemas.microsoft.com/office/powerpoint/2010/main" val="80799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926" y="5203040"/>
            <a:ext cx="1569614" cy="3365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93" y="148188"/>
            <a:ext cx="1628385" cy="50018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75260" y="5371296"/>
            <a:ext cx="248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ØMQ – DWX2015 – </a:t>
            </a:r>
            <a:r>
              <a:rPr lang="de-DE" sz="1100" dirty="0" err="1" smtClean="0"/>
              <a:t>Ph</a:t>
            </a:r>
            <a:r>
              <a:rPr lang="de-DE" sz="1100" dirty="0" smtClean="0"/>
              <a:t>. Jander</a:t>
            </a:r>
            <a:endParaRPr lang="de-DE" sz="1100" dirty="0"/>
          </a:p>
        </p:txBody>
      </p:sp>
      <p:sp>
        <p:nvSpPr>
          <p:cNvPr id="33" name="Textfeld 32"/>
          <p:cNvSpPr txBox="1"/>
          <p:nvPr/>
        </p:nvSpPr>
        <p:spPr>
          <a:xfrm>
            <a:off x="175260" y="213612"/>
            <a:ext cx="2062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ØMQ – </a:t>
            </a:r>
            <a:r>
              <a:rPr lang="de-DE" dirty="0" err="1" smtClean="0"/>
              <a:t>Sockettypen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2659379" y="1243718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Request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5639787" y="1243718"/>
            <a:ext cx="70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Reply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2730615" y="1938316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Dealer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580476" y="1938316"/>
            <a:ext cx="81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Router</a:t>
            </a:r>
            <a:endParaRPr lang="de-DE" dirty="0"/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3864728" y="1416570"/>
            <a:ext cx="1514006" cy="7495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3856720" y="2115487"/>
            <a:ext cx="1514006" cy="7495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3856720" y="1613050"/>
            <a:ext cx="1522014" cy="310264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>
            <a:off x="3864728" y="1620546"/>
            <a:ext cx="1514006" cy="296109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1448773" y="3704705"/>
            <a:ext cx="566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Router-Router: Mindestens eine </a:t>
            </a:r>
            <a:r>
              <a:rPr lang="de-DE" dirty="0" err="1" smtClean="0"/>
              <a:t>Id</a:t>
            </a:r>
            <a:r>
              <a:rPr lang="de-DE" dirty="0" smtClean="0"/>
              <a:t> muss gesetzt sein und</a:t>
            </a:r>
            <a:br>
              <a:rPr lang="de-DE" dirty="0" smtClean="0"/>
            </a:br>
            <a:r>
              <a:rPr lang="de-DE" dirty="0" smtClean="0"/>
              <a:t>  out-</a:t>
            </a:r>
            <a:r>
              <a:rPr lang="de-DE" dirty="0" err="1" smtClean="0"/>
              <a:t>of</a:t>
            </a:r>
            <a:r>
              <a:rPr lang="de-DE" dirty="0" smtClean="0"/>
              <a:t>-band vereinbart werden</a:t>
            </a:r>
          </a:p>
        </p:txBody>
      </p:sp>
      <p:sp>
        <p:nvSpPr>
          <p:cNvPr id="17" name="Bogen 16"/>
          <p:cNvSpPr/>
          <p:nvPr/>
        </p:nvSpPr>
        <p:spPr>
          <a:xfrm rot="19814012">
            <a:off x="6280363" y="1948979"/>
            <a:ext cx="465208" cy="465208"/>
          </a:xfrm>
          <a:prstGeom prst="arc">
            <a:avLst>
              <a:gd name="adj1" fmla="val 16200000"/>
              <a:gd name="adj2" fmla="val 10325118"/>
            </a:avLst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Bogen 17"/>
          <p:cNvSpPr/>
          <p:nvPr/>
        </p:nvSpPr>
        <p:spPr>
          <a:xfrm rot="8896796">
            <a:off x="2426775" y="1890377"/>
            <a:ext cx="465208" cy="465208"/>
          </a:xfrm>
          <a:prstGeom prst="arc">
            <a:avLst>
              <a:gd name="adj1" fmla="val 16200000"/>
              <a:gd name="adj2" fmla="val 10325118"/>
            </a:avLst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90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926" y="5203040"/>
            <a:ext cx="1569614" cy="3365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93" y="148188"/>
            <a:ext cx="1628385" cy="50018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75260" y="5371296"/>
            <a:ext cx="248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ØMQ – DWX2015 – </a:t>
            </a:r>
            <a:r>
              <a:rPr lang="de-DE" sz="1100" dirty="0" err="1" smtClean="0"/>
              <a:t>Ph</a:t>
            </a:r>
            <a:r>
              <a:rPr lang="de-DE" sz="1100" dirty="0" smtClean="0"/>
              <a:t>. Jander</a:t>
            </a:r>
            <a:endParaRPr lang="de-DE" sz="1100" dirty="0"/>
          </a:p>
        </p:txBody>
      </p:sp>
      <p:sp>
        <p:nvSpPr>
          <p:cNvPr id="33" name="Textfeld 32"/>
          <p:cNvSpPr txBox="1"/>
          <p:nvPr/>
        </p:nvSpPr>
        <p:spPr>
          <a:xfrm>
            <a:off x="175260" y="213612"/>
            <a:ext cx="2062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ØMQ – </a:t>
            </a:r>
            <a:r>
              <a:rPr lang="de-DE" dirty="0" err="1" smtClean="0"/>
              <a:t>Sockettypen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2659379" y="1243718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Request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5639787" y="1243718"/>
            <a:ext cx="70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Reply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2730615" y="1938316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Dealer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580476" y="1938316"/>
            <a:ext cx="81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Router</a:t>
            </a:r>
            <a:endParaRPr lang="de-DE" dirty="0"/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3864728" y="1416570"/>
            <a:ext cx="1514006" cy="7495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3856720" y="2115487"/>
            <a:ext cx="1514006" cy="7495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3856720" y="1613050"/>
            <a:ext cx="1522014" cy="310264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3864728" y="1620546"/>
            <a:ext cx="1514006" cy="296109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Bogen 37"/>
          <p:cNvSpPr/>
          <p:nvPr/>
        </p:nvSpPr>
        <p:spPr>
          <a:xfrm rot="19814012">
            <a:off x="6280363" y="1948979"/>
            <a:ext cx="465208" cy="465208"/>
          </a:xfrm>
          <a:prstGeom prst="arc">
            <a:avLst>
              <a:gd name="adj1" fmla="val 16200000"/>
              <a:gd name="adj2" fmla="val 10325118"/>
            </a:avLst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Bogen 38"/>
          <p:cNvSpPr/>
          <p:nvPr/>
        </p:nvSpPr>
        <p:spPr>
          <a:xfrm rot="8896796">
            <a:off x="2426775" y="1890377"/>
            <a:ext cx="465208" cy="465208"/>
          </a:xfrm>
          <a:prstGeom prst="arc">
            <a:avLst>
              <a:gd name="adj1" fmla="val 16200000"/>
              <a:gd name="adj2" fmla="val 10325118"/>
            </a:avLst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1448773" y="4521666"/>
            <a:ext cx="6917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Push + pull erlauben Systeme von Pipelines aufzubauen</a:t>
            </a:r>
          </a:p>
          <a:p>
            <a:r>
              <a:rPr lang="de-DE" dirty="0" smtClean="0"/>
              <a:t>- der Datenfluss ist unidirektional, trotzdem kann "Push" der Server sein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2838045" y="262042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Push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5732876" y="262042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Pull</a:t>
            </a:r>
            <a:endParaRPr lang="de-DE" dirty="0"/>
          </a:p>
        </p:txBody>
      </p:sp>
      <p:cxnSp>
        <p:nvCxnSpPr>
          <p:cNvPr id="24" name="Gerade Verbindung mit Pfeil 23"/>
          <p:cNvCxnSpPr/>
          <p:nvPr/>
        </p:nvCxnSpPr>
        <p:spPr>
          <a:xfrm flipV="1">
            <a:off x="3859220" y="2815022"/>
            <a:ext cx="1514006" cy="7495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926" y="5203040"/>
            <a:ext cx="1569614" cy="3365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93" y="148188"/>
            <a:ext cx="1628385" cy="50018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75260" y="5371296"/>
            <a:ext cx="248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ØMQ – DWX2015 – </a:t>
            </a:r>
            <a:r>
              <a:rPr lang="de-DE" sz="1100" dirty="0" err="1" smtClean="0"/>
              <a:t>Ph</a:t>
            </a:r>
            <a:r>
              <a:rPr lang="de-DE" sz="1100" dirty="0" smtClean="0"/>
              <a:t>. Jander</a:t>
            </a:r>
            <a:endParaRPr lang="de-DE" sz="1100" dirty="0"/>
          </a:p>
        </p:txBody>
      </p:sp>
      <p:sp>
        <p:nvSpPr>
          <p:cNvPr id="33" name="Textfeld 32"/>
          <p:cNvSpPr txBox="1"/>
          <p:nvPr/>
        </p:nvSpPr>
        <p:spPr>
          <a:xfrm>
            <a:off x="175260" y="213612"/>
            <a:ext cx="2062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ØMQ – </a:t>
            </a:r>
            <a:r>
              <a:rPr lang="de-DE" dirty="0" err="1" smtClean="0"/>
              <a:t>Sockettypen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2659379" y="1243718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Request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5639787" y="1243718"/>
            <a:ext cx="70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Reply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2730615" y="1938316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Dealer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580476" y="1938316"/>
            <a:ext cx="81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Router</a:t>
            </a:r>
            <a:endParaRPr lang="de-DE" dirty="0"/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3864728" y="1416570"/>
            <a:ext cx="1514006" cy="7495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3856720" y="2115487"/>
            <a:ext cx="1514006" cy="7495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3856720" y="1613050"/>
            <a:ext cx="1522014" cy="310264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3864728" y="1620546"/>
            <a:ext cx="1514006" cy="296109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Bogen 37"/>
          <p:cNvSpPr/>
          <p:nvPr/>
        </p:nvSpPr>
        <p:spPr>
          <a:xfrm rot="19814012">
            <a:off x="6280363" y="1948979"/>
            <a:ext cx="465208" cy="465208"/>
          </a:xfrm>
          <a:prstGeom prst="arc">
            <a:avLst>
              <a:gd name="adj1" fmla="val 16200000"/>
              <a:gd name="adj2" fmla="val 10325118"/>
            </a:avLst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Bogen 38"/>
          <p:cNvSpPr/>
          <p:nvPr/>
        </p:nvSpPr>
        <p:spPr>
          <a:xfrm rot="8896796">
            <a:off x="2426775" y="1890377"/>
            <a:ext cx="465208" cy="465208"/>
          </a:xfrm>
          <a:prstGeom prst="arc">
            <a:avLst>
              <a:gd name="adj1" fmla="val 16200000"/>
              <a:gd name="adj2" fmla="val 10325118"/>
            </a:avLst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1448773" y="3704705"/>
            <a:ext cx="7228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Subscriber stellt die Verbindung her und abonniert "Topics" von Interesse</a:t>
            </a:r>
          </a:p>
          <a:p>
            <a:r>
              <a:rPr lang="de-DE" dirty="0" smtClean="0"/>
              <a:t>  beim Publisher</a:t>
            </a:r>
          </a:p>
          <a:p>
            <a:r>
              <a:rPr lang="de-DE" dirty="0" smtClean="0"/>
              <a:t>- Der Publisher sendet Nachrichten mit passenden Topics an alle Subscriber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838045" y="262042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Push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5732876" y="262042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Pull</a:t>
            </a:r>
            <a:endParaRPr lang="de-DE" dirty="0"/>
          </a:p>
        </p:txBody>
      </p:sp>
      <p:cxnSp>
        <p:nvCxnSpPr>
          <p:cNvPr id="19" name="Gerade Verbindung mit Pfeil 18"/>
          <p:cNvCxnSpPr/>
          <p:nvPr/>
        </p:nvCxnSpPr>
        <p:spPr>
          <a:xfrm flipV="1">
            <a:off x="3859220" y="2815022"/>
            <a:ext cx="1514006" cy="7495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77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926" y="5203040"/>
            <a:ext cx="1569614" cy="3365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93" y="148188"/>
            <a:ext cx="1628385" cy="50018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75260" y="5371296"/>
            <a:ext cx="248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ØMQ – DWX2015 – </a:t>
            </a:r>
            <a:r>
              <a:rPr lang="de-DE" sz="1100" dirty="0" err="1" smtClean="0"/>
              <a:t>Ph</a:t>
            </a:r>
            <a:r>
              <a:rPr lang="de-DE" sz="1100" dirty="0" smtClean="0"/>
              <a:t>. Jander</a:t>
            </a:r>
            <a:endParaRPr lang="de-DE" sz="1100" dirty="0"/>
          </a:p>
        </p:txBody>
      </p:sp>
      <p:sp>
        <p:nvSpPr>
          <p:cNvPr id="33" name="Textfeld 32"/>
          <p:cNvSpPr txBox="1"/>
          <p:nvPr/>
        </p:nvSpPr>
        <p:spPr>
          <a:xfrm>
            <a:off x="175260" y="213612"/>
            <a:ext cx="2062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ØMQ – </a:t>
            </a:r>
            <a:r>
              <a:rPr lang="de-DE" dirty="0" err="1" smtClean="0"/>
              <a:t>Sockettypen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2659379" y="1243718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Request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5639787" y="1243718"/>
            <a:ext cx="70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Reply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2730615" y="1938316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Dealer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580476" y="1938316"/>
            <a:ext cx="81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Router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2543240" y="3127591"/>
            <a:ext cx="117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Subscriber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5475546" y="3127591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Publisher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4706400" y="3822189"/>
            <a:ext cx="128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XSubscriber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3356935" y="3822189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XPublisher</a:t>
            </a:r>
            <a:r>
              <a:rPr lang="de-DE" dirty="0" smtClean="0"/>
              <a:t>  ---</a:t>
            </a:r>
            <a:endParaRPr lang="de-DE" dirty="0"/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3864728" y="1416570"/>
            <a:ext cx="1514006" cy="7495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3856720" y="2115487"/>
            <a:ext cx="1514006" cy="7495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>
            <a:off x="3093181" y="3432019"/>
            <a:ext cx="439257" cy="44294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H="1">
            <a:off x="5580476" y="3432019"/>
            <a:ext cx="364232" cy="446168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3856720" y="1613050"/>
            <a:ext cx="1522014" cy="310264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3864728" y="1620546"/>
            <a:ext cx="1514006" cy="296109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Bogen 37"/>
          <p:cNvSpPr/>
          <p:nvPr/>
        </p:nvSpPr>
        <p:spPr>
          <a:xfrm rot="19814012">
            <a:off x="6280363" y="1948979"/>
            <a:ext cx="465208" cy="465208"/>
          </a:xfrm>
          <a:prstGeom prst="arc">
            <a:avLst>
              <a:gd name="adj1" fmla="val 16200000"/>
              <a:gd name="adj2" fmla="val 10325118"/>
            </a:avLst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Bogen 38"/>
          <p:cNvSpPr/>
          <p:nvPr/>
        </p:nvSpPr>
        <p:spPr>
          <a:xfrm rot="8896796">
            <a:off x="2426775" y="1890377"/>
            <a:ext cx="465208" cy="465208"/>
          </a:xfrm>
          <a:prstGeom prst="arc">
            <a:avLst>
              <a:gd name="adj1" fmla="val 16200000"/>
              <a:gd name="adj2" fmla="val 10325118"/>
            </a:avLst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mit Pfeil 27"/>
          <p:cNvCxnSpPr/>
          <p:nvPr/>
        </p:nvCxnSpPr>
        <p:spPr>
          <a:xfrm flipV="1">
            <a:off x="3856720" y="3209772"/>
            <a:ext cx="1514006" cy="7495"/>
          </a:xfrm>
          <a:prstGeom prst="straightConnector1">
            <a:avLst/>
          </a:prstGeom>
          <a:ln w="38100">
            <a:solidFill>
              <a:srgbClr val="0070C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3856720" y="3344682"/>
            <a:ext cx="1514006" cy="7495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321358" y="4341787"/>
            <a:ext cx="650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</a:t>
            </a:r>
            <a:r>
              <a:rPr lang="de-DE" dirty="0" err="1" smtClean="0"/>
              <a:t>XPublisher</a:t>
            </a:r>
            <a:r>
              <a:rPr lang="de-DE" dirty="0" smtClean="0"/>
              <a:t>/</a:t>
            </a:r>
            <a:r>
              <a:rPr lang="de-DE" dirty="0" err="1" smtClean="0"/>
              <a:t>XSubscriber</a:t>
            </a:r>
            <a:r>
              <a:rPr lang="de-DE" dirty="0" smtClean="0"/>
              <a:t> entspricht Dealer-Router für </a:t>
            </a:r>
            <a:r>
              <a:rPr lang="de-DE" dirty="0" err="1" smtClean="0"/>
              <a:t>Subscriptions</a:t>
            </a:r>
            <a:endParaRPr lang="de-DE" dirty="0" smtClean="0"/>
          </a:p>
        </p:txBody>
      </p:sp>
      <p:sp>
        <p:nvSpPr>
          <p:cNvPr id="26" name="Textfeld 25"/>
          <p:cNvSpPr txBox="1"/>
          <p:nvPr/>
        </p:nvSpPr>
        <p:spPr>
          <a:xfrm>
            <a:off x="2838045" y="262042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Push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5732876" y="262042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Pull</a:t>
            </a:r>
            <a:endParaRPr lang="de-DE" dirty="0"/>
          </a:p>
        </p:txBody>
      </p:sp>
      <p:cxnSp>
        <p:nvCxnSpPr>
          <p:cNvPr id="35" name="Gerade Verbindung mit Pfeil 34"/>
          <p:cNvCxnSpPr/>
          <p:nvPr/>
        </p:nvCxnSpPr>
        <p:spPr>
          <a:xfrm flipV="1">
            <a:off x="3859220" y="2815022"/>
            <a:ext cx="1514006" cy="7495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6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926" y="5203040"/>
            <a:ext cx="1569614" cy="3365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93" y="148188"/>
            <a:ext cx="1628385" cy="50018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75260" y="5371296"/>
            <a:ext cx="248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ØMQ – DWX2015 – </a:t>
            </a:r>
            <a:r>
              <a:rPr lang="de-DE" sz="1100" dirty="0" err="1" smtClean="0"/>
              <a:t>Ph</a:t>
            </a:r>
            <a:r>
              <a:rPr lang="de-DE" sz="1100" dirty="0" smtClean="0"/>
              <a:t>. Jander</a:t>
            </a:r>
            <a:endParaRPr lang="de-DE" sz="1100" dirty="0"/>
          </a:p>
        </p:txBody>
      </p:sp>
      <p:sp>
        <p:nvSpPr>
          <p:cNvPr id="33" name="Textfeld 32"/>
          <p:cNvSpPr txBox="1"/>
          <p:nvPr/>
        </p:nvSpPr>
        <p:spPr>
          <a:xfrm>
            <a:off x="175260" y="213612"/>
            <a:ext cx="2062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ØMQ – </a:t>
            </a:r>
            <a:r>
              <a:rPr lang="de-DE" dirty="0" err="1" smtClean="0"/>
              <a:t>Sockettypen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2659379" y="1243718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Request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5639787" y="1243718"/>
            <a:ext cx="70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Reply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2730615" y="1938316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Dealer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580476" y="1938316"/>
            <a:ext cx="81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Router</a:t>
            </a:r>
            <a:endParaRPr lang="de-DE" dirty="0"/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3864728" y="1416570"/>
            <a:ext cx="1514006" cy="7495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3856720" y="2115487"/>
            <a:ext cx="1514006" cy="7495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3856720" y="1613050"/>
            <a:ext cx="1522014" cy="310264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3864728" y="1620546"/>
            <a:ext cx="1514006" cy="296109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Bogen 37"/>
          <p:cNvSpPr/>
          <p:nvPr/>
        </p:nvSpPr>
        <p:spPr>
          <a:xfrm rot="19814012">
            <a:off x="6280363" y="1948979"/>
            <a:ext cx="465208" cy="465208"/>
          </a:xfrm>
          <a:prstGeom prst="arc">
            <a:avLst>
              <a:gd name="adj1" fmla="val 16200000"/>
              <a:gd name="adj2" fmla="val 10325118"/>
            </a:avLst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Bogen 38"/>
          <p:cNvSpPr/>
          <p:nvPr/>
        </p:nvSpPr>
        <p:spPr>
          <a:xfrm rot="8896796">
            <a:off x="2426775" y="1890377"/>
            <a:ext cx="465208" cy="465208"/>
          </a:xfrm>
          <a:prstGeom prst="arc">
            <a:avLst>
              <a:gd name="adj1" fmla="val 16200000"/>
              <a:gd name="adj2" fmla="val 10325118"/>
            </a:avLst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4296724" y="4506734"/>
            <a:ext cx="54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Pair</a:t>
            </a:r>
            <a:endParaRPr lang="de-DE" dirty="0"/>
          </a:p>
        </p:txBody>
      </p:sp>
      <p:sp>
        <p:nvSpPr>
          <p:cNvPr id="31" name="Bogen 30"/>
          <p:cNvSpPr/>
          <p:nvPr/>
        </p:nvSpPr>
        <p:spPr>
          <a:xfrm>
            <a:off x="4621857" y="4643462"/>
            <a:ext cx="465208" cy="465208"/>
          </a:xfrm>
          <a:prstGeom prst="arc">
            <a:avLst>
              <a:gd name="adj1" fmla="val 16200000"/>
              <a:gd name="adj2" fmla="val 10325118"/>
            </a:avLst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2543240" y="3127591"/>
            <a:ext cx="117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Subscriber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5475546" y="3127591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Publisher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4706400" y="3822189"/>
            <a:ext cx="128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XSubscriber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3356935" y="3822189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XPublisher</a:t>
            </a:r>
            <a:r>
              <a:rPr lang="de-DE" dirty="0" smtClean="0"/>
              <a:t>  ---</a:t>
            </a:r>
            <a:endParaRPr lang="de-DE" dirty="0"/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3093181" y="3432019"/>
            <a:ext cx="439257" cy="44294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H="1">
            <a:off x="5580476" y="3432019"/>
            <a:ext cx="364232" cy="446168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V="1">
            <a:off x="3856720" y="3209772"/>
            <a:ext cx="1514006" cy="7495"/>
          </a:xfrm>
          <a:prstGeom prst="straightConnector1">
            <a:avLst/>
          </a:prstGeom>
          <a:ln w="38100">
            <a:solidFill>
              <a:srgbClr val="0070C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3856720" y="3344682"/>
            <a:ext cx="1514006" cy="7495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2838045" y="262042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Push</a:t>
            </a:r>
            <a:endParaRPr lang="de-DE" dirty="0"/>
          </a:p>
        </p:txBody>
      </p:sp>
      <p:sp>
        <p:nvSpPr>
          <p:cNvPr id="46" name="Textfeld 45"/>
          <p:cNvSpPr txBox="1"/>
          <p:nvPr/>
        </p:nvSpPr>
        <p:spPr>
          <a:xfrm>
            <a:off x="5732876" y="262042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Pull</a:t>
            </a:r>
            <a:endParaRPr lang="de-DE" dirty="0"/>
          </a:p>
        </p:txBody>
      </p:sp>
      <p:cxnSp>
        <p:nvCxnSpPr>
          <p:cNvPr id="47" name="Gerade Verbindung mit Pfeil 46"/>
          <p:cNvCxnSpPr/>
          <p:nvPr/>
        </p:nvCxnSpPr>
        <p:spPr>
          <a:xfrm flipV="1">
            <a:off x="3859220" y="2815022"/>
            <a:ext cx="1514006" cy="7495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57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926" y="5203040"/>
            <a:ext cx="1569614" cy="3365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93" y="148188"/>
            <a:ext cx="1628385" cy="50018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75260" y="5371296"/>
            <a:ext cx="248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ØMQ – DWX2015 – </a:t>
            </a:r>
            <a:r>
              <a:rPr lang="de-DE" sz="1100" dirty="0" err="1" smtClean="0"/>
              <a:t>Ph</a:t>
            </a:r>
            <a:r>
              <a:rPr lang="de-DE" sz="1100" dirty="0" smtClean="0"/>
              <a:t>. Jander</a:t>
            </a:r>
            <a:endParaRPr lang="de-DE" sz="1100" dirty="0"/>
          </a:p>
        </p:txBody>
      </p:sp>
      <p:sp>
        <p:nvSpPr>
          <p:cNvPr id="7" name="Textfeld 6"/>
          <p:cNvSpPr txBox="1"/>
          <p:nvPr/>
        </p:nvSpPr>
        <p:spPr>
          <a:xfrm>
            <a:off x="175260" y="213612"/>
            <a:ext cx="244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Warum nutze ich ØMQ?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708879" y="1416576"/>
            <a:ext cx="401937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einfach</a:t>
            </a:r>
          </a:p>
          <a:p>
            <a:endParaRPr lang="de-DE" dirty="0"/>
          </a:p>
          <a:p>
            <a:r>
              <a:rPr lang="de-DE" dirty="0" smtClean="0"/>
              <a:t>schnell (kein Broker, binäre Übertragung)</a:t>
            </a:r>
          </a:p>
          <a:p>
            <a:endParaRPr lang="de-DE" dirty="0"/>
          </a:p>
          <a:p>
            <a:r>
              <a:rPr lang="de-DE" dirty="0" smtClean="0"/>
              <a:t>keine Konfiguration</a:t>
            </a:r>
          </a:p>
          <a:p>
            <a:endParaRPr lang="de-DE" dirty="0"/>
          </a:p>
          <a:p>
            <a:r>
              <a:rPr lang="de-DE" dirty="0" smtClean="0"/>
              <a:t>flexibel </a:t>
            </a:r>
          </a:p>
          <a:p>
            <a:r>
              <a:rPr lang="de-DE" dirty="0"/>
              <a:t> </a:t>
            </a:r>
            <a:r>
              <a:rPr lang="de-DE" dirty="0" smtClean="0"/>
              <a:t>   (</a:t>
            </a:r>
            <a:r>
              <a:rPr lang="de-DE" dirty="0" err="1" smtClean="0"/>
              <a:t>Serialisierung</a:t>
            </a:r>
            <a:r>
              <a:rPr lang="de-DE" dirty="0" smtClean="0"/>
              <a:t>, Topologie, Sprachen)</a:t>
            </a:r>
          </a:p>
          <a:p>
            <a:endParaRPr lang="de-DE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8790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926" y="5203040"/>
            <a:ext cx="1569614" cy="3365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93" y="148188"/>
            <a:ext cx="1628385" cy="50018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75260" y="5371296"/>
            <a:ext cx="248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ØMQ – DWX2015 – </a:t>
            </a:r>
            <a:r>
              <a:rPr lang="de-DE" sz="1100" dirty="0" err="1" smtClean="0"/>
              <a:t>Ph</a:t>
            </a:r>
            <a:r>
              <a:rPr lang="de-DE" sz="1100" dirty="0" smtClean="0"/>
              <a:t>. Jander</a:t>
            </a:r>
            <a:endParaRPr lang="de-DE" sz="1100" dirty="0"/>
          </a:p>
        </p:txBody>
      </p:sp>
      <p:sp>
        <p:nvSpPr>
          <p:cNvPr id="33" name="Textfeld 32"/>
          <p:cNvSpPr txBox="1"/>
          <p:nvPr/>
        </p:nvSpPr>
        <p:spPr>
          <a:xfrm>
            <a:off x="175260" y="213612"/>
            <a:ext cx="300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ØMQ – Open Source Software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1708879" y="1416576"/>
            <a:ext cx="64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ZeroMQ</a:t>
            </a:r>
            <a:r>
              <a:rPr lang="de-DE" dirty="0" smtClean="0"/>
              <a:t> und </a:t>
            </a:r>
            <a:r>
              <a:rPr lang="de-DE" dirty="0" err="1" smtClean="0"/>
              <a:t>NetMQ</a:t>
            </a:r>
            <a:r>
              <a:rPr lang="de-DE" dirty="0" smtClean="0"/>
              <a:t> unterliegen der LGPLv3</a:t>
            </a:r>
          </a:p>
          <a:p>
            <a:endParaRPr lang="de-DE" dirty="0"/>
          </a:p>
          <a:p>
            <a:r>
              <a:rPr lang="de-DE" dirty="0" smtClean="0"/>
              <a:t>Alle </a:t>
            </a:r>
            <a:r>
              <a:rPr lang="de-DE" dirty="0" err="1" smtClean="0"/>
              <a:t>ZeroMQ</a:t>
            </a:r>
            <a:r>
              <a:rPr lang="de-DE" dirty="0" smtClean="0"/>
              <a:t> Projekte werden nach einem definierten Prozess</a:t>
            </a:r>
          </a:p>
          <a:p>
            <a:r>
              <a:rPr lang="de-DE" dirty="0" smtClean="0"/>
              <a:t>verwaltet (C4.1)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Further </a:t>
            </a:r>
            <a:r>
              <a:rPr lang="de-DE" dirty="0" err="1" smtClean="0"/>
              <a:t>reading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r>
              <a:rPr lang="de-DE" dirty="0" err="1" smtClean="0"/>
              <a:t>ZeroMQ</a:t>
            </a:r>
            <a:r>
              <a:rPr lang="de-DE" dirty="0" smtClean="0"/>
              <a:t> Buch (</a:t>
            </a:r>
            <a:r>
              <a:rPr lang="de-DE" dirty="0"/>
              <a:t>ISBN-13: </a:t>
            </a:r>
            <a:r>
              <a:rPr lang="de-DE" dirty="0" smtClean="0"/>
              <a:t>978-1449334062)</a:t>
            </a:r>
          </a:p>
          <a:p>
            <a:r>
              <a:rPr lang="de-DE" dirty="0" err="1" smtClean="0"/>
              <a:t>ZeroMQ</a:t>
            </a:r>
            <a:r>
              <a:rPr lang="de-DE" dirty="0" smtClean="0"/>
              <a:t> Guide (</a:t>
            </a:r>
            <a:r>
              <a:rPr lang="de-DE" dirty="0" smtClean="0">
                <a:hlinkClick r:id="rId5"/>
              </a:rPr>
              <a:t>http://zguide.zeromq.org/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r>
              <a:rPr lang="de-DE" dirty="0" err="1" smtClean="0"/>
              <a:t>NetMQ</a:t>
            </a:r>
            <a:r>
              <a:rPr lang="de-DE" dirty="0" smtClean="0"/>
              <a:t> (https://github.com/zeromq/netmq)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3641" y="2304639"/>
            <a:ext cx="1980888" cy="252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5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926" y="5203040"/>
            <a:ext cx="1569614" cy="3365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93" y="148188"/>
            <a:ext cx="1628385" cy="50018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75260" y="5371296"/>
            <a:ext cx="248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ØMQ – DWX2015 – </a:t>
            </a:r>
            <a:r>
              <a:rPr lang="de-DE" sz="1100" dirty="0" err="1" smtClean="0"/>
              <a:t>Ph</a:t>
            </a:r>
            <a:r>
              <a:rPr lang="de-DE" sz="1100" dirty="0" smtClean="0"/>
              <a:t>. Jander</a:t>
            </a:r>
            <a:endParaRPr lang="de-DE" sz="1100" dirty="0"/>
          </a:p>
        </p:txBody>
      </p:sp>
      <p:pic>
        <p:nvPicPr>
          <p:cNvPr id="1026" name="Picture 2" descr="Jander, Phili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39" y="708545"/>
            <a:ext cx="11811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413416" y="674559"/>
            <a:ext cx="367613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Philip Jander</a:t>
            </a:r>
          </a:p>
          <a:p>
            <a:r>
              <a:rPr lang="de-DE" dirty="0" smtClean="0"/>
              <a:t>info@jander.it</a:t>
            </a:r>
          </a:p>
          <a:p>
            <a:endParaRPr lang="de-DE" dirty="0" smtClean="0"/>
          </a:p>
          <a:p>
            <a:r>
              <a:rPr lang="de-DE" dirty="0" smtClean="0"/>
              <a:t>Jander IT - Beratung und Training</a:t>
            </a:r>
          </a:p>
          <a:p>
            <a:r>
              <a:rPr lang="de-DE" dirty="0" smtClean="0"/>
              <a:t>.net C# F# Agile </a:t>
            </a:r>
            <a:r>
              <a:rPr lang="de-DE" dirty="0" err="1" smtClean="0"/>
              <a:t>Scrum</a:t>
            </a:r>
            <a:r>
              <a:rPr lang="de-DE" dirty="0" smtClean="0"/>
              <a:t> DDD CQRS OO</a:t>
            </a:r>
          </a:p>
          <a:p>
            <a:endParaRPr lang="de-DE" dirty="0" smtClean="0"/>
          </a:p>
          <a:p>
            <a:r>
              <a:rPr lang="de-DE" dirty="0" smtClean="0"/>
              <a:t>In-house </a:t>
            </a:r>
            <a:r>
              <a:rPr lang="de-DE" dirty="0" err="1" smtClean="0"/>
              <a:t>training</a:t>
            </a:r>
            <a:endParaRPr lang="de-DE" dirty="0" smtClean="0"/>
          </a:p>
          <a:p>
            <a:r>
              <a:rPr lang="de-DE" dirty="0" smtClean="0"/>
              <a:t>Community </a:t>
            </a:r>
            <a:r>
              <a:rPr lang="de-DE" dirty="0" err="1" smtClean="0"/>
              <a:t>events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Professional </a:t>
            </a:r>
            <a:r>
              <a:rPr lang="de-DE" dirty="0" err="1" smtClean="0"/>
              <a:t>Scrum</a:t>
            </a:r>
            <a:r>
              <a:rPr lang="de-DE" dirty="0" smtClean="0"/>
              <a:t> Master</a:t>
            </a:r>
          </a:p>
          <a:p>
            <a:r>
              <a:rPr lang="de-DE" dirty="0" smtClean="0"/>
              <a:t>Certified </a:t>
            </a:r>
            <a:r>
              <a:rPr lang="de-DE" dirty="0" err="1" smtClean="0"/>
              <a:t>Scrum</a:t>
            </a:r>
            <a:r>
              <a:rPr lang="de-DE" dirty="0" smtClean="0"/>
              <a:t> Developer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10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 rot="10800000">
            <a:off x="5215773" y="4008761"/>
            <a:ext cx="919150" cy="190673"/>
            <a:chOff x="3805999" y="5012367"/>
            <a:chExt cx="919150" cy="190673"/>
          </a:xfrm>
        </p:grpSpPr>
        <p:pic>
          <p:nvPicPr>
            <p:cNvPr id="29" name="Grafik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05999" y="5051740"/>
              <a:ext cx="398159" cy="111925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4375581" y="5012367"/>
              <a:ext cx="349568" cy="190673"/>
            </a:xfrm>
            <a:prstGeom prst="rect">
              <a:avLst/>
            </a:prstGeom>
          </p:spPr>
        </p:pic>
      </p:grpSp>
      <p:pic>
        <p:nvPicPr>
          <p:cNvPr id="23" name="Grafik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965" y="4048136"/>
            <a:ext cx="398159" cy="11192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926" y="5203040"/>
            <a:ext cx="1569614" cy="3365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93" y="148188"/>
            <a:ext cx="1628385" cy="50018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75260" y="5371296"/>
            <a:ext cx="248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ØMQ – DWX2015 – </a:t>
            </a:r>
            <a:r>
              <a:rPr lang="de-DE" sz="1100" dirty="0" err="1" smtClean="0"/>
              <a:t>Ph</a:t>
            </a:r>
            <a:r>
              <a:rPr lang="de-DE" sz="1100" dirty="0" smtClean="0"/>
              <a:t>. Jander</a:t>
            </a:r>
            <a:endParaRPr lang="de-DE" sz="1100" dirty="0"/>
          </a:p>
        </p:txBody>
      </p:sp>
      <p:sp>
        <p:nvSpPr>
          <p:cNvPr id="7" name="Textfeld 6"/>
          <p:cNvSpPr txBox="1"/>
          <p:nvPr/>
        </p:nvSpPr>
        <p:spPr>
          <a:xfrm>
            <a:off x="175260" y="213612"/>
            <a:ext cx="212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Wie nutze ich ØMQ?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3118702" y="1054933"/>
            <a:ext cx="3252118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761436" y="1242945"/>
            <a:ext cx="1051660" cy="4116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761436" y="1834739"/>
            <a:ext cx="1051660" cy="4116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271102" y="1207333"/>
            <a:ext cx="2949816" cy="1093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744" y="1680723"/>
            <a:ext cx="398159" cy="11192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553463" y="1644066"/>
            <a:ext cx="349568" cy="190673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4797003" y="1276517"/>
            <a:ext cx="1349562" cy="9698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Backend</a:t>
            </a:r>
          </a:p>
          <a:p>
            <a:pPr algn="ctr"/>
            <a:r>
              <a:rPr lang="de-DE" dirty="0" err="1" smtClean="0"/>
              <a:t>component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3371810" y="1273626"/>
            <a:ext cx="798552" cy="9698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API</a:t>
            </a:r>
          </a:p>
          <a:p>
            <a:pPr algn="ctr"/>
            <a:r>
              <a:rPr lang="de-DE" dirty="0" smtClean="0"/>
              <a:t>Proxy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913770" y="3342133"/>
            <a:ext cx="2204932" cy="1371600"/>
            <a:chOff x="913770" y="3342133"/>
            <a:chExt cx="2204932" cy="1371600"/>
          </a:xfrm>
        </p:grpSpPr>
        <p:sp>
          <p:nvSpPr>
            <p:cNvPr id="17" name="Rechteck 16"/>
            <p:cNvSpPr/>
            <p:nvPr/>
          </p:nvSpPr>
          <p:spPr>
            <a:xfrm>
              <a:off x="1271036" y="3342133"/>
              <a:ext cx="1847666" cy="1371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913770" y="3530145"/>
              <a:ext cx="1051660" cy="4116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913770" y="4121939"/>
              <a:ext cx="1051660" cy="4116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 rot="10800000">
            <a:off x="6017863" y="3342133"/>
            <a:ext cx="2204932" cy="1371600"/>
            <a:chOff x="4773541" y="3255950"/>
            <a:chExt cx="2204932" cy="1371600"/>
          </a:xfrm>
        </p:grpSpPr>
        <p:sp>
          <p:nvSpPr>
            <p:cNvPr id="20" name="Rechteck 19"/>
            <p:cNvSpPr/>
            <p:nvPr/>
          </p:nvSpPr>
          <p:spPr>
            <a:xfrm>
              <a:off x="5130807" y="3255950"/>
              <a:ext cx="1847666" cy="1371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4773541" y="3443962"/>
              <a:ext cx="1051660" cy="4116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4773541" y="4035756"/>
              <a:ext cx="1051660" cy="4116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4" name="Grafik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595547" y="4008763"/>
            <a:ext cx="349568" cy="190673"/>
          </a:xfrm>
          <a:prstGeom prst="rect">
            <a:avLst/>
          </a:prstGeom>
        </p:spPr>
      </p:pic>
      <p:sp>
        <p:nvSpPr>
          <p:cNvPr id="25" name="Rechteck 24"/>
          <p:cNvSpPr/>
          <p:nvPr/>
        </p:nvSpPr>
        <p:spPr>
          <a:xfrm>
            <a:off x="3805999" y="3898298"/>
            <a:ext cx="1532001" cy="4116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Infrastruktur</a:t>
            </a: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1271036" y="3803828"/>
            <a:ext cx="1814317" cy="4116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Komponente A</a:t>
            </a:r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6015544" y="3831199"/>
            <a:ext cx="1814317" cy="4116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Komponente B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 rot="19294575">
            <a:off x="3117081" y="3402976"/>
            <a:ext cx="10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µServices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437347" y="911440"/>
            <a:ext cx="1581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gekapselte </a:t>
            </a:r>
          </a:p>
          <a:p>
            <a:r>
              <a:rPr lang="de-DE" dirty="0" smtClean="0"/>
              <a:t>Komponenten: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480178" y="2642712"/>
            <a:ext cx="1581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offene</a:t>
            </a:r>
          </a:p>
          <a:p>
            <a:r>
              <a:rPr lang="de-DE" dirty="0" smtClean="0"/>
              <a:t>Komponenten: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295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926" y="5203040"/>
            <a:ext cx="1569614" cy="3365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93" y="148188"/>
            <a:ext cx="1628385" cy="50018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75260" y="5371296"/>
            <a:ext cx="248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ØMQ – DWX2015 – </a:t>
            </a:r>
            <a:r>
              <a:rPr lang="de-DE" sz="1100" dirty="0" err="1" smtClean="0"/>
              <a:t>Ph</a:t>
            </a:r>
            <a:r>
              <a:rPr lang="de-DE" sz="1100" dirty="0" smtClean="0"/>
              <a:t>. Jander</a:t>
            </a:r>
            <a:endParaRPr lang="de-DE" sz="1100" dirty="0"/>
          </a:p>
        </p:txBody>
      </p:sp>
      <p:sp>
        <p:nvSpPr>
          <p:cNvPr id="6" name="Rechteck 5"/>
          <p:cNvSpPr/>
          <p:nvPr/>
        </p:nvSpPr>
        <p:spPr>
          <a:xfrm>
            <a:off x="874794" y="648368"/>
            <a:ext cx="5085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ØMQ </a:t>
            </a:r>
            <a:r>
              <a:rPr lang="en-US" dirty="0" err="1" smtClean="0"/>
              <a:t>trennt</a:t>
            </a:r>
            <a:r>
              <a:rPr lang="en-US" dirty="0" smtClean="0"/>
              <a:t> </a:t>
            </a:r>
            <a:r>
              <a:rPr lang="en-US" dirty="0" err="1" smtClean="0"/>
              <a:t>verschiedene</a:t>
            </a:r>
            <a:r>
              <a:rPr lang="en-US" dirty="0" smtClean="0"/>
              <a:t> </a:t>
            </a:r>
            <a:r>
              <a:rPr lang="en-US" dirty="0" err="1" smtClean="0"/>
              <a:t>Aspekte</a:t>
            </a:r>
            <a:r>
              <a:rPr lang="en-US" dirty="0" smtClean="0"/>
              <a:t> des </a:t>
            </a:r>
            <a:r>
              <a:rPr lang="en-US" dirty="0" err="1" smtClean="0"/>
              <a:t>Messagings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708879" y="1416576"/>
            <a:ext cx="34915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Verbindungsaufbau</a:t>
            </a:r>
          </a:p>
          <a:p>
            <a:endParaRPr lang="de-DE" dirty="0"/>
          </a:p>
          <a:p>
            <a:r>
              <a:rPr lang="de-DE" dirty="0" smtClean="0"/>
              <a:t>Semantik/Protokoll der Verbindung</a:t>
            </a:r>
          </a:p>
          <a:p>
            <a:endParaRPr lang="de-DE" dirty="0"/>
          </a:p>
          <a:p>
            <a:r>
              <a:rPr lang="de-DE" dirty="0" smtClean="0"/>
              <a:t>Medium</a:t>
            </a:r>
          </a:p>
          <a:p>
            <a:endParaRPr lang="de-DE" dirty="0"/>
          </a:p>
          <a:p>
            <a:r>
              <a:rPr lang="de-DE" dirty="0" smtClean="0"/>
              <a:t>Topologie*</a:t>
            </a:r>
          </a:p>
          <a:p>
            <a:endParaRPr lang="de-DE" dirty="0"/>
          </a:p>
          <a:p>
            <a:r>
              <a:rPr lang="de-DE" dirty="0" err="1" smtClean="0"/>
              <a:t>Serialisierung</a:t>
            </a:r>
            <a:r>
              <a:rPr lang="de-DE" dirty="0" smtClean="0"/>
              <a:t>*</a:t>
            </a:r>
          </a:p>
        </p:txBody>
      </p:sp>
      <p:sp>
        <p:nvSpPr>
          <p:cNvPr id="8" name="Rechteck 7"/>
          <p:cNvSpPr/>
          <p:nvPr/>
        </p:nvSpPr>
        <p:spPr>
          <a:xfrm>
            <a:off x="874794" y="4578289"/>
            <a:ext cx="50859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*: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im</a:t>
            </a:r>
            <a:r>
              <a:rPr lang="en-US" sz="1600" dirty="0" smtClean="0"/>
              <a:t> </a:t>
            </a:r>
            <a:r>
              <a:rPr lang="en-US" sz="1600" dirty="0" err="1" smtClean="0"/>
              <a:t>Lieferumfang</a:t>
            </a:r>
            <a:r>
              <a:rPr lang="en-US" sz="1600" dirty="0" smtClean="0"/>
              <a:t>…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1062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926" y="5203040"/>
            <a:ext cx="1569614" cy="3365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93" y="148188"/>
            <a:ext cx="1628385" cy="50018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75260" y="5371296"/>
            <a:ext cx="248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ØMQ – DWX2015 – </a:t>
            </a:r>
            <a:r>
              <a:rPr lang="de-DE" sz="1100" dirty="0" err="1" smtClean="0"/>
              <a:t>Ph</a:t>
            </a:r>
            <a:r>
              <a:rPr lang="de-DE" sz="1100" dirty="0" smtClean="0"/>
              <a:t>. Jander</a:t>
            </a:r>
            <a:endParaRPr lang="de-DE" sz="1100" dirty="0"/>
          </a:p>
        </p:txBody>
      </p:sp>
      <p:sp>
        <p:nvSpPr>
          <p:cNvPr id="33" name="Textfeld 32"/>
          <p:cNvSpPr txBox="1"/>
          <p:nvPr/>
        </p:nvSpPr>
        <p:spPr>
          <a:xfrm>
            <a:off x="175260" y="213612"/>
            <a:ext cx="192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ØMQ - Architektur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2029037" y="2672834"/>
            <a:ext cx="5085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ØMQ looks like an embeddable networking library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382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926" y="5203040"/>
            <a:ext cx="1569614" cy="3365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93" y="148188"/>
            <a:ext cx="1628385" cy="50018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75260" y="5371296"/>
            <a:ext cx="248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ØMQ – DWX2015 – </a:t>
            </a:r>
            <a:r>
              <a:rPr lang="de-DE" sz="1100" dirty="0" err="1" smtClean="0"/>
              <a:t>Ph</a:t>
            </a:r>
            <a:r>
              <a:rPr lang="de-DE" sz="1100" dirty="0" smtClean="0"/>
              <a:t>. Jander</a:t>
            </a:r>
            <a:endParaRPr lang="de-DE" sz="1100" dirty="0"/>
          </a:p>
        </p:txBody>
      </p:sp>
      <p:sp>
        <p:nvSpPr>
          <p:cNvPr id="33" name="Textfeld 32"/>
          <p:cNvSpPr txBox="1"/>
          <p:nvPr/>
        </p:nvSpPr>
        <p:spPr>
          <a:xfrm>
            <a:off x="175260" y="213612"/>
            <a:ext cx="1342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ØMQ in .net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2029036" y="2388024"/>
            <a:ext cx="63954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/>
              <a:t>NetMQ</a:t>
            </a:r>
            <a:r>
              <a:rPr lang="de-DE" dirty="0" smtClean="0"/>
              <a:t> –</a:t>
            </a:r>
            <a:r>
              <a:rPr lang="de-DE" dirty="0" err="1" smtClean="0"/>
              <a:t>c#</a:t>
            </a:r>
            <a:r>
              <a:rPr lang="de-DE" dirty="0" smtClean="0"/>
              <a:t> Port der </a:t>
            </a:r>
            <a:r>
              <a:rPr lang="de-DE" dirty="0" err="1" smtClean="0"/>
              <a:t>zmq</a:t>
            </a:r>
            <a:r>
              <a:rPr lang="de-DE" dirty="0" smtClean="0"/>
              <a:t> c </a:t>
            </a:r>
            <a:r>
              <a:rPr lang="de-DE" dirty="0" err="1" smtClean="0"/>
              <a:t>library</a:t>
            </a:r>
            <a:r>
              <a:rPr lang="de-DE" dirty="0" smtClean="0"/>
              <a:t> + </a:t>
            </a:r>
            <a:r>
              <a:rPr lang="de-DE" dirty="0" err="1" smtClean="0"/>
              <a:t>tools</a:t>
            </a:r>
            <a:r>
              <a:rPr lang="de-DE" dirty="0" smtClean="0"/>
              <a:t> (</a:t>
            </a:r>
            <a:r>
              <a:rPr lang="de-DE" dirty="0" err="1" smtClean="0"/>
              <a:t>NuGet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r>
              <a:rPr lang="de-DE" dirty="0" err="1" smtClean="0"/>
              <a:t>clrzmq</a:t>
            </a:r>
            <a:r>
              <a:rPr lang="de-DE" dirty="0" smtClean="0"/>
              <a:t> – </a:t>
            </a:r>
            <a:r>
              <a:rPr lang="de-DE" dirty="0" err="1" smtClean="0"/>
              <a:t>c#</a:t>
            </a:r>
            <a:r>
              <a:rPr lang="de-DE" dirty="0" smtClean="0"/>
              <a:t> Bindung für die </a:t>
            </a:r>
            <a:r>
              <a:rPr lang="de-DE" dirty="0" err="1" smtClean="0"/>
              <a:t>zmq</a:t>
            </a:r>
            <a:r>
              <a:rPr lang="de-DE" dirty="0" smtClean="0"/>
              <a:t> c </a:t>
            </a:r>
            <a:r>
              <a:rPr lang="de-DE" dirty="0" err="1" smtClean="0"/>
              <a:t>library</a:t>
            </a:r>
            <a:r>
              <a:rPr lang="de-DE" dirty="0" smtClean="0"/>
              <a:t> (aufgegeben) (</a:t>
            </a:r>
            <a:r>
              <a:rPr lang="de-DE" dirty="0" err="1" smtClean="0"/>
              <a:t>NuGet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126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926" y="5203040"/>
            <a:ext cx="1569614" cy="3365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93" y="148188"/>
            <a:ext cx="1628385" cy="50018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75260" y="5371296"/>
            <a:ext cx="248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ØMQ – DWX2015 – </a:t>
            </a:r>
            <a:r>
              <a:rPr lang="de-DE" sz="1100" dirty="0" err="1" smtClean="0"/>
              <a:t>Ph</a:t>
            </a:r>
            <a:r>
              <a:rPr lang="de-DE" sz="1100" dirty="0" smtClean="0"/>
              <a:t>. Jander</a:t>
            </a:r>
            <a:endParaRPr lang="de-DE" sz="1100" dirty="0"/>
          </a:p>
        </p:txBody>
      </p:sp>
      <p:sp>
        <p:nvSpPr>
          <p:cNvPr id="33" name="Textfeld 32"/>
          <p:cNvSpPr txBox="1"/>
          <p:nvPr/>
        </p:nvSpPr>
        <p:spPr>
          <a:xfrm>
            <a:off x="175260" y="213612"/>
            <a:ext cx="1342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ØMQ in .net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093" y="691120"/>
            <a:ext cx="6019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8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986</Words>
  <Application>Microsoft Office PowerPoint</Application>
  <PresentationFormat>Bildschirmpräsentation (16:10)</PresentationFormat>
  <Paragraphs>278</Paragraphs>
  <Slides>41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 Jander</dc:creator>
  <cp:lastModifiedBy>Philip Jander</cp:lastModifiedBy>
  <cp:revision>65</cp:revision>
  <dcterms:created xsi:type="dcterms:W3CDTF">2015-06-14T01:56:53Z</dcterms:created>
  <dcterms:modified xsi:type="dcterms:W3CDTF">2015-06-15T12:31:27Z</dcterms:modified>
</cp:coreProperties>
</file>