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318" r:id="rId2"/>
    <p:sldId id="327" r:id="rId3"/>
    <p:sldId id="796" r:id="rId4"/>
    <p:sldId id="319" r:id="rId5"/>
    <p:sldId id="320" r:id="rId6"/>
    <p:sldId id="326" r:id="rId7"/>
    <p:sldId id="321" r:id="rId8"/>
    <p:sldId id="322" r:id="rId9"/>
    <p:sldId id="323" r:id="rId10"/>
    <p:sldId id="325" r:id="rId11"/>
    <p:sldId id="797" r:id="rId12"/>
    <p:sldId id="798" r:id="rId13"/>
    <p:sldId id="849" r:id="rId14"/>
    <p:sldId id="850" r:id="rId15"/>
    <p:sldId id="743" r:id="rId16"/>
    <p:sldId id="710" r:id="rId17"/>
    <p:sldId id="80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1079"/>
  </p:normalViewPr>
  <p:slideViewPr>
    <p:cSldViewPr snapToGrid="0" snapToObjects="1">
      <p:cViewPr varScale="1">
        <p:scale>
          <a:sx n="119" d="100"/>
          <a:sy n="119" d="100"/>
        </p:scale>
        <p:origin x="2176" y="184"/>
      </p:cViewPr>
      <p:guideLst/>
    </p:cSldViewPr>
  </p:slideViewPr>
  <p:outlineViewPr>
    <p:cViewPr>
      <p:scale>
        <a:sx n="33" d="100"/>
        <a:sy n="33" d="100"/>
      </p:scale>
      <p:origin x="0" y="-1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B7ED-B949-4449-80BE-B0CF8241B61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0C7A-5D6A-A84D-9205-14DB6761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 of view: blind grid, e.g. take every 5</a:t>
            </a:r>
            <a:r>
              <a:rPr lang="en-US" baseline="30000" dirty="0"/>
              <a:t>th</a:t>
            </a:r>
            <a:r>
              <a:rPr lang="en-US" dirty="0"/>
              <a:t> 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40C7A-5D6A-A84D-9205-14DB67612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IPF and LMF If in doubt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40C7A-5D6A-A84D-9205-14DB67612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IPF and LMF If in doubt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40C7A-5D6A-A84D-9205-14DB67612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Partially </a:t>
            </a:r>
            <a:r>
              <a:rPr lang="en-US" dirty="0"/>
              <a:t>= e.g. adjust B&amp;C for part of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40C7A-5D6A-A84D-9205-14DB676129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bar: for more exotic LUTs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40C7A-5D6A-A84D-9205-14DB67612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620688"/>
            <a:ext cx="7342584" cy="93610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1737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187624" y="2780928"/>
            <a:ext cx="7560840" cy="81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47664" y="1556792"/>
            <a:ext cx="6984776" cy="863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 to edit secondary</a:t>
            </a:r>
            <a:r>
              <a:rPr lang="en-GB" sz="3600" b="1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47664" y="1484784"/>
            <a:ext cx="5256584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1547664" y="4077072"/>
            <a:ext cx="6335713" cy="634020"/>
          </a:xfr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165100" dist="190500" dir="2700000" algn="ctr" rotWithShape="0">
              <a:srgbClr val="000000">
                <a:alpha val="15000"/>
              </a:srgb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lang="en-US" sz="1600" b="1" smtClean="0"/>
            </a:lvl1pPr>
            <a:lvl2pPr>
              <a:defRPr lang="en-US" sz="1600" smtClean="0">
                <a:solidFill>
                  <a:schemeClr val="tx1"/>
                </a:solidFill>
              </a:defRPr>
            </a:lvl2pPr>
            <a:lvl3pPr>
              <a:defRPr lang="en-US" sz="1800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defTabSz="914400"/>
            <a:r>
              <a:rPr lang="en-US" dirty="0"/>
              <a:t>Click to edit Master text styles</a:t>
            </a:r>
          </a:p>
          <a:p>
            <a:pPr marL="457200" lvl="1" defTabSz="914400"/>
            <a:r>
              <a:rPr lang="en-US" dirty="0"/>
              <a:t>Second level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9C05F4-0F25-7446-BDF2-08E11DFE8A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17059" y="2996456"/>
            <a:ext cx="4086918" cy="36004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rgbClr val="173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&lt;Click to edit author list&gt;</a:t>
            </a:r>
          </a:p>
        </p:txBody>
      </p:sp>
      <p:pic>
        <p:nvPicPr>
          <p:cNvPr id="13" name="Picture 12" descr="CBGlogo.png">
            <a:extLst>
              <a:ext uri="{FF2B5EF4-FFF2-40B4-BE49-F238E27FC236}">
                <a16:creationId xmlns:a16="http://schemas.microsoft.com/office/drawing/2014/main" id="{EE14B4B7-053C-F94A-AE16-1C3C370B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3" y="2901282"/>
            <a:ext cx="1512167" cy="6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99802"/>
            <a:ext cx="6563072" cy="652934"/>
          </a:xfrm>
        </p:spPr>
        <p:txBody>
          <a:bodyPr/>
          <a:lstStyle>
            <a:lvl1pPr algn="l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068"/>
            <a:ext cx="8229600" cy="470409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7375E"/>
                </a:solidFill>
              </a:defRPr>
            </a:lvl1pPr>
            <a:lvl2pPr marL="742950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17375E"/>
                </a:solidFill>
              </a:defRPr>
            </a:lvl2pPr>
            <a:lvl3pPr>
              <a:defRPr sz="1600">
                <a:solidFill>
                  <a:srgbClr val="17375E"/>
                </a:solidFill>
              </a:defRPr>
            </a:lvl3pPr>
            <a:lvl4pPr>
              <a:defRPr sz="1600">
                <a:solidFill>
                  <a:srgbClr val="17375E"/>
                </a:solidFill>
              </a:defRPr>
            </a:lvl4pPr>
            <a:lvl5pPr>
              <a:defRPr sz="1600">
                <a:solidFill>
                  <a:srgbClr val="17375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6538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574B4E-986D-D846-ADEC-7DA61822F942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2F901-518A-6345-A346-433899225081}"/>
              </a:ext>
            </a:extLst>
          </p:cNvPr>
          <p:cNvSpPr txBox="1"/>
          <p:nvPr userDrawn="1"/>
        </p:nvSpPr>
        <p:spPr>
          <a:xfrm>
            <a:off x="2135188" y="30470"/>
            <a:ext cx="158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chemeClr val="accent1"/>
                </a:solidFill>
              </a:rPr>
              <a:t>Good</a:t>
            </a:r>
            <a:r>
              <a:rPr lang="de-DE" b="0" dirty="0">
                <a:solidFill>
                  <a:schemeClr val="accent1"/>
                </a:solidFill>
              </a:rPr>
              <a:t> </a:t>
            </a:r>
            <a:r>
              <a:rPr lang="de-DE" b="0" dirty="0" err="1">
                <a:solidFill>
                  <a:schemeClr val="accent1"/>
                </a:solidFill>
              </a:rPr>
              <a:t>practices</a:t>
            </a:r>
            <a:endParaRPr lang="de-DE" b="0" dirty="0">
              <a:solidFill>
                <a:schemeClr val="accent1"/>
              </a:solidFill>
            </a:endParaRPr>
          </a:p>
        </p:txBody>
      </p:sp>
      <p:pic>
        <p:nvPicPr>
          <p:cNvPr id="8" name="Picture 7" descr="CBGlogo.png">
            <a:extLst>
              <a:ext uri="{FF2B5EF4-FFF2-40B4-BE49-F238E27FC236}">
                <a16:creationId xmlns:a16="http://schemas.microsoft.com/office/drawing/2014/main" id="{F449F746-B5EA-5248-A0F6-476A8E3777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4" y="89462"/>
            <a:ext cx="1010152" cy="4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MPI-CBG SCF licensed under CC BY-NC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1381-CD0E-4C6C-9ED9-9A1D1202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forum.image.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.mpi-cbg.de/scicomp/bioimage_team/coursematerialimageanalysis/-/blob/master/Cheatsheet_IJMacro/ImageJ_macro_cheatshe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1000research.com/articles/9-137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image-processing-and-analysis-for-life-scientists" TargetMode="External"/><Relationship Id="rId13" Type="http://schemas.openxmlformats.org/officeDocument/2006/relationships/hyperlink" Target="https://fiji.sc/" TargetMode="External"/><Relationship Id="rId3" Type="http://schemas.openxmlformats.org/officeDocument/2006/relationships/hyperlink" Target="http://eubias.org/NEUBIAS/training-schools/" TargetMode="External"/><Relationship Id="rId7" Type="http://schemas.openxmlformats.org/officeDocument/2006/relationships/hyperlink" Target="https://zmb.dozuki.com/c/Image_Analysis#main" TargetMode="External"/><Relationship Id="rId12" Type="http://schemas.openxmlformats.org/officeDocument/2006/relationships/hyperlink" Target="https://imagej.nih.gov/ij/index.html" TargetMode="External"/><Relationship Id="rId2" Type="http://schemas.openxmlformats.org/officeDocument/2006/relationships/hyperlink" Target="https://forum.image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icbg-scicomp.github.io/ipf_howtoguides/" TargetMode="External"/><Relationship Id="rId11" Type="http://schemas.openxmlformats.org/officeDocument/2006/relationships/hyperlink" Target="http://eubias.org/NEUBIAS/training-schools/neubias-academy-home/" TargetMode="External"/><Relationship Id="rId5" Type="http://schemas.openxmlformats.org/officeDocument/2006/relationships/hyperlink" Target="https://www.imaging-git.com/olympus-website-bioimage-data-analysis" TargetMode="External"/><Relationship Id="rId10" Type="http://schemas.openxmlformats.org/officeDocument/2006/relationships/hyperlink" Target="https://www.youtube.com/c/NEUBIAS/featured" TargetMode="External"/><Relationship Id="rId4" Type="http://schemas.openxmlformats.org/officeDocument/2006/relationships/hyperlink" Target="https://www.embl.de/training/events/index.php" TargetMode="External"/><Relationship Id="rId9" Type="http://schemas.openxmlformats.org/officeDocument/2006/relationships/hyperlink" Target="https://www.youtube.com/playlist?list=PL5ESQNfM5lc7SAMstEu082ivW4BDMvd0U" TargetMode="Externa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ing-git.com/news/now-available-download-open-access-textbook-bioimage-data-analysis-edited-kota-miura" TargetMode="External"/><Relationship Id="rId2" Type="http://schemas.openxmlformats.org/officeDocument/2006/relationships/hyperlink" Target="https://imagej.net/User_Gu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ympus-lifescience.com/de/applications/low-chromatic-aberration-objective-scale-optical-confocal-imag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i.hhs.gov/education/products/RIandImages/guidelines/list.html" TargetMode="External"/><Relationship Id="rId2" Type="http://schemas.openxmlformats.org/officeDocument/2006/relationships/hyperlink" Target="https://www.ncbi.nlm.nih.gov/pmc/articles/PMC41141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press.org/jcb/article/166/1/11/34064/What-s-in-a-picture-The-temptation-of-im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620688"/>
            <a:ext cx="7342584" cy="93610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Introduction to Image Analysis with FIJI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54660" y="2492896"/>
            <a:ext cx="5328592" cy="1355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Noreen Walker, Gayathri Nadar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7375E"/>
                </a:solidFill>
              </a:rPr>
              <a:t>Scientific Computing Facility, MPI-CBG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7375E"/>
                </a:solidFill>
              </a:rPr>
              <a:t>3.-7.5.2021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47664" y="1556792"/>
            <a:ext cx="6984776" cy="5760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7. Good Practices &amp; Ethical Guidelines, Further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547664" y="3928024"/>
            <a:ext cx="6335713" cy="929485"/>
          </a:xfrm>
        </p:spPr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Aim of this session: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17375E"/>
                </a:solidFill>
              </a:rPr>
              <a:t>Good practices for image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17375E"/>
                </a:solidFill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03383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E914-7CE3-744E-A6CC-C8C801C1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for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A9A0-1A8B-2440-9C07-D38450B8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675"/>
            <a:ext cx="8229600" cy="470534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Process all images of an experiment series the same way</a:t>
            </a:r>
            <a:r>
              <a:rPr lang="en-US" sz="1800" dirty="0"/>
              <a:t>.</a:t>
            </a:r>
          </a:p>
          <a:p>
            <a:pPr lvl="1"/>
            <a:r>
              <a:rPr lang="en-US" sz="1500" dirty="0"/>
              <a:t>auto-threshold, blurring parameters, …</a:t>
            </a:r>
          </a:p>
          <a:p>
            <a:endParaRPr lang="en-US" sz="1400" dirty="0"/>
          </a:p>
          <a:p>
            <a:r>
              <a:rPr lang="en-US" sz="1800" b="1" dirty="0"/>
              <a:t>Visualization</a:t>
            </a:r>
          </a:p>
          <a:p>
            <a:pPr lvl="1"/>
            <a:r>
              <a:rPr lang="en-US" sz="1500" dirty="0"/>
              <a:t>Add </a:t>
            </a:r>
            <a:r>
              <a:rPr lang="en-US" sz="1500" b="1" dirty="0"/>
              <a:t>scale bar, figure caption</a:t>
            </a:r>
            <a:r>
              <a:rPr lang="en-US" sz="1500" dirty="0"/>
              <a:t>, optionally </a:t>
            </a:r>
            <a:r>
              <a:rPr lang="en-US" sz="1500" dirty="0" err="1"/>
              <a:t>colorbar</a:t>
            </a:r>
            <a:endParaRPr lang="en-US" sz="1500" dirty="0"/>
          </a:p>
          <a:p>
            <a:pPr lvl="1"/>
            <a:r>
              <a:rPr lang="en-US" sz="1500" dirty="0"/>
              <a:t>Avoid non-linear gamma if possible – or document it</a:t>
            </a:r>
          </a:p>
          <a:p>
            <a:pPr lvl="1"/>
            <a:r>
              <a:rPr lang="en-US" sz="1500" b="1" dirty="0"/>
              <a:t>Same brightness &amp; contrast </a:t>
            </a:r>
            <a:r>
              <a:rPr lang="en-US" sz="1500" dirty="0"/>
              <a:t>for image comparisons</a:t>
            </a:r>
          </a:p>
          <a:p>
            <a:endParaRPr lang="en-US" sz="1400" dirty="0"/>
          </a:p>
          <a:p>
            <a:r>
              <a:rPr lang="en-US" sz="1800" b="1" dirty="0"/>
              <a:t>Intensity Measurements</a:t>
            </a:r>
          </a:p>
          <a:p>
            <a:pPr lvl="1"/>
            <a:r>
              <a:rPr lang="en-US" sz="1500" dirty="0"/>
              <a:t>Requires </a:t>
            </a:r>
            <a:r>
              <a:rPr lang="en-US" sz="1500" b="1" dirty="0"/>
              <a:t>uniformly processed </a:t>
            </a:r>
            <a:r>
              <a:rPr lang="en-US" sz="1500" dirty="0"/>
              <a:t>data (or unprocessed data)</a:t>
            </a:r>
          </a:p>
          <a:p>
            <a:pPr lvl="2"/>
            <a:r>
              <a:rPr lang="en-US" sz="1400" dirty="0"/>
              <a:t>Flatfield correction, background subtraction, …</a:t>
            </a:r>
          </a:p>
          <a:p>
            <a:pPr lvl="1"/>
            <a:r>
              <a:rPr lang="en-US" sz="1500" dirty="0"/>
              <a:t>Have proper </a:t>
            </a:r>
            <a:r>
              <a:rPr lang="en-US" sz="1500" b="1" dirty="0"/>
              <a:t>controls</a:t>
            </a:r>
          </a:p>
          <a:p>
            <a:pPr lvl="1"/>
            <a:endParaRPr lang="en-US" sz="1600" dirty="0"/>
          </a:p>
          <a:p>
            <a:r>
              <a:rPr lang="en-US" sz="1800" dirty="0"/>
              <a:t>Other processing: </a:t>
            </a:r>
            <a:r>
              <a:rPr lang="en-US" sz="1800" b="1" dirty="0"/>
              <a:t>ok / not ok </a:t>
            </a:r>
            <a:r>
              <a:rPr lang="en-US" sz="1800" dirty="0"/>
              <a:t>?</a:t>
            </a:r>
          </a:p>
          <a:p>
            <a:pPr lvl="1"/>
            <a:r>
              <a:rPr lang="en-US" sz="1500" dirty="0"/>
              <a:t>Ok: cropping (usually)</a:t>
            </a:r>
          </a:p>
          <a:p>
            <a:pPr lvl="1"/>
            <a:r>
              <a:rPr lang="en-US" sz="1500" dirty="0"/>
              <a:t>Not ok: Remove artifacts with a drawing tool</a:t>
            </a:r>
          </a:p>
          <a:p>
            <a:pPr lvl="1"/>
            <a:r>
              <a:rPr lang="en-US" sz="1500" dirty="0"/>
              <a:t>Not ok: Copy parts of images into each other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BCBE3-7EBC-DE47-8BF8-00D57B01A3B9}"/>
              </a:ext>
            </a:extLst>
          </p:cNvPr>
          <p:cNvGrpSpPr/>
          <p:nvPr/>
        </p:nvGrpSpPr>
        <p:grpSpPr>
          <a:xfrm>
            <a:off x="7085657" y="1344550"/>
            <a:ext cx="2257425" cy="1249928"/>
            <a:chOff x="6957575" y="1056808"/>
            <a:chExt cx="2257425" cy="1249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D249C3-BE02-FE4A-B3D3-27061881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575" y="1056808"/>
              <a:ext cx="1094497" cy="12499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32EF4A-E3E3-9146-86A4-66D77703F219}"/>
                </a:ext>
              </a:extLst>
            </p:cNvPr>
            <p:cNvSpPr/>
            <p:nvPr/>
          </p:nvSpPr>
          <p:spPr>
            <a:xfrm>
              <a:off x="8024720" y="1325726"/>
              <a:ext cx="1190280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i="1" dirty="0"/>
                <a:t>Legend:</a:t>
              </a:r>
              <a:r>
                <a:rPr lang="en-US" sz="1050" dirty="0"/>
                <a:t> Mitosis. green: XXX, red: XXX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340CAD-A1D0-F543-8564-04725F6E74BF}"/>
              </a:ext>
            </a:extLst>
          </p:cNvPr>
          <p:cNvGrpSpPr/>
          <p:nvPr/>
        </p:nvGrpSpPr>
        <p:grpSpPr>
          <a:xfrm>
            <a:off x="6377038" y="2715655"/>
            <a:ext cx="1549296" cy="1203325"/>
            <a:chOff x="7292550" y="2743005"/>
            <a:chExt cx="1549296" cy="12033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D1C980-9B30-DA49-B7EF-7EC92CA3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7874" y="2800018"/>
              <a:ext cx="443972" cy="10338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8CB1E-EB29-834B-91B3-E7D4F321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2550" y="2743005"/>
              <a:ext cx="1004048" cy="120332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5DD0CA-B185-F646-A5A8-F88729914E80}"/>
              </a:ext>
            </a:extLst>
          </p:cNvPr>
          <p:cNvGrpSpPr/>
          <p:nvPr/>
        </p:nvGrpSpPr>
        <p:grpSpPr>
          <a:xfrm>
            <a:off x="8363125" y="2460262"/>
            <a:ext cx="703907" cy="1508344"/>
            <a:chOff x="6051435" y="1155121"/>
            <a:chExt cx="873239" cy="18711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55AC81-0BBB-7046-BE65-0354200A3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0486" y="1155121"/>
              <a:ext cx="819002" cy="1871192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3342497-8EBD-E84F-A837-E16642703D75}"/>
                </a:ext>
              </a:extLst>
            </p:cNvPr>
            <p:cNvSpPr/>
            <p:nvPr/>
          </p:nvSpPr>
          <p:spPr>
            <a:xfrm>
              <a:off x="6051435" y="1319683"/>
              <a:ext cx="873239" cy="8710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C72471-68DD-884B-8795-2C8543A69C56}"/>
              </a:ext>
            </a:extLst>
          </p:cNvPr>
          <p:cNvSpPr txBox="1"/>
          <p:nvPr/>
        </p:nvSpPr>
        <p:spPr>
          <a:xfrm>
            <a:off x="1103727" y="5941867"/>
            <a:ext cx="627735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The decision what processing is appropriate is not always binary. </a:t>
            </a:r>
          </a:p>
          <a:p>
            <a:r>
              <a:rPr lang="en-US" dirty="0">
                <a:solidFill>
                  <a:srgbClr val="17375E"/>
                </a:solidFill>
              </a:rPr>
              <a:t>Think critically, document and ask for feedback when in doubt.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A28A8-C823-3443-B1F4-9C5EAB85A4F5}"/>
              </a:ext>
            </a:extLst>
          </p:cNvPr>
          <p:cNvSpPr/>
          <p:nvPr/>
        </p:nvSpPr>
        <p:spPr>
          <a:xfrm>
            <a:off x="7609665" y="6427113"/>
            <a:ext cx="18733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partly from: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Cromey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Avoiding Twisted Pixels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41FD9-F58E-AE44-91FE-51296522E018}"/>
              </a:ext>
            </a:extLst>
          </p:cNvPr>
          <p:cNvSpPr/>
          <p:nvPr/>
        </p:nvSpPr>
        <p:spPr>
          <a:xfrm>
            <a:off x="7659207" y="3923170"/>
            <a:ext cx="11902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444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F5C6-B139-C64C-AF9A-2F69F7FB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4565"/>
            <a:ext cx="8229600" cy="3221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294372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C5AB-047D-9A49-A87D-41EC2E5C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Image.sc</a:t>
            </a:r>
            <a:r>
              <a:rPr lang="en-US" dirty="0"/>
              <a:t> Forum: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E338-B524-2943-8D1F-202A7194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https://forum.image.sc/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Very active forum on image analysis</a:t>
            </a:r>
          </a:p>
          <a:p>
            <a:pPr lvl="1"/>
            <a:r>
              <a:rPr lang="en-US" dirty="0"/>
              <a:t>For all user levels</a:t>
            </a:r>
          </a:p>
          <a:p>
            <a:pPr lvl="1"/>
            <a:r>
              <a:rPr lang="en-US" dirty="0"/>
              <a:t>For conceptual questions, technical issues, announcements etc.</a:t>
            </a:r>
          </a:p>
          <a:p>
            <a:pPr lvl="1"/>
            <a:r>
              <a:rPr lang="en-US" dirty="0"/>
              <a:t>Often you get help very quickly.</a:t>
            </a:r>
          </a:p>
          <a:p>
            <a:pPr lvl="1"/>
            <a:endParaRPr lang="en-US" dirty="0"/>
          </a:p>
          <a:p>
            <a:r>
              <a:rPr lang="en-US" dirty="0"/>
              <a:t>Tips:</a:t>
            </a:r>
          </a:p>
          <a:p>
            <a:pPr lvl="1"/>
            <a:r>
              <a:rPr lang="en-US" dirty="0"/>
              <a:t>Be nice – the people who </a:t>
            </a:r>
            <a:br>
              <a:rPr lang="en-US" dirty="0"/>
            </a:br>
            <a:r>
              <a:rPr lang="en-US" dirty="0"/>
              <a:t>help you are volunteering.</a:t>
            </a:r>
          </a:p>
          <a:p>
            <a:pPr lvl="1"/>
            <a:r>
              <a:rPr lang="en-US" dirty="0"/>
              <a:t>If you know an answer: </a:t>
            </a:r>
            <a:br>
              <a:rPr lang="en-US" dirty="0"/>
            </a:br>
            <a:r>
              <a:rPr lang="en-US" dirty="0"/>
              <a:t>help others.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55C5C-4EA6-4842-B594-CE2A46AC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30" y="3774115"/>
            <a:ext cx="5108084" cy="2885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76E6E-70AC-7A4E-BB86-E5B49109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72" y="1304196"/>
            <a:ext cx="2387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5C48-AC55-C341-8392-5B05097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 Macro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B2BD-5AAA-E648-8DBC-E743BB90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401" y="5683671"/>
            <a:ext cx="6785198" cy="65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Download: </a:t>
            </a:r>
            <a:r>
              <a:rPr lang="en-US" sz="1400" dirty="0">
                <a:hlinkClick r:id="rId2"/>
              </a:rPr>
              <a:t>https://git.mpi-cbg.de/scicomp/bioimage_team/coursematerialimageanalysis/-/blob/master/Cheatsheet_IJMacro/ImageJ_macro_cheatsheet.pdf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1C46F-0EE6-0546-A811-CF8983B1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01" y="1289101"/>
            <a:ext cx="6785198" cy="38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C87-60BB-384A-8823-585F4451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Visualization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A516-B898-014F-9D63-8FCB4EA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1600" dirty="0"/>
              <a:t>By: Christopher </a:t>
            </a:r>
            <a:r>
              <a:rPr lang="en-US" sz="1600" dirty="0" err="1"/>
              <a:t>Schmied</a:t>
            </a:r>
            <a:r>
              <a:rPr lang="en-US" sz="1600" dirty="0"/>
              <a:t>, Helena </a:t>
            </a:r>
            <a:r>
              <a:rPr lang="en-US" sz="1600" dirty="0" err="1"/>
              <a:t>Jambor</a:t>
            </a:r>
            <a:endParaRPr lang="en-US" sz="1600" dirty="0"/>
          </a:p>
          <a:p>
            <a:r>
              <a:rPr lang="en-US" sz="1600" dirty="0"/>
              <a:t>Paper &amp; download: </a:t>
            </a:r>
            <a:r>
              <a:rPr lang="en-US" sz="1600" dirty="0">
                <a:hlinkClick r:id="rId2"/>
              </a:rPr>
              <a:t>https://f1000research.com/articles/9-1373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FBE89-5BF9-B045-8948-478FAB8D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04" y="2636912"/>
            <a:ext cx="4264698" cy="3316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F950F-99FF-574B-9F52-255A04A6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08" y="2708920"/>
            <a:ext cx="4033278" cy="31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1B1ECC-2F32-C945-B970-7ED14ADC0FD7}"/>
              </a:ext>
            </a:extLst>
          </p:cNvPr>
          <p:cNvSpPr txBox="1">
            <a:spLocks/>
          </p:cNvSpPr>
          <p:nvPr/>
        </p:nvSpPr>
        <p:spPr>
          <a:xfrm>
            <a:off x="379037" y="1021780"/>
            <a:ext cx="8640960" cy="5836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50" b="1" dirty="0"/>
              <a:t>User Forum:</a:t>
            </a:r>
          </a:p>
          <a:p>
            <a:r>
              <a:rPr lang="en-US" sz="1250" dirty="0"/>
              <a:t>Use </a:t>
            </a:r>
            <a:r>
              <a:rPr lang="en-US" sz="1250" dirty="0">
                <a:hlinkClick r:id="rId2"/>
              </a:rPr>
              <a:t>https://forum.image.sc/</a:t>
            </a:r>
            <a:r>
              <a:rPr lang="en-US" sz="1250" dirty="0"/>
              <a:t> to interact with the broader </a:t>
            </a:r>
            <a:br>
              <a:rPr lang="en-US" sz="1250" dirty="0"/>
            </a:br>
            <a:r>
              <a:rPr lang="en-US" sz="1250" dirty="0"/>
              <a:t>community, asking questions, finding solutions, etc. </a:t>
            </a:r>
          </a:p>
          <a:p>
            <a:r>
              <a:rPr lang="en-US" sz="1250" dirty="0"/>
              <a:t>Strongly recommended!</a:t>
            </a:r>
          </a:p>
          <a:p>
            <a:pPr marL="0" indent="0">
              <a:buFont typeface="Arial"/>
              <a:buNone/>
            </a:pPr>
            <a:endParaRPr lang="en-US" sz="1250" dirty="0"/>
          </a:p>
          <a:p>
            <a:pPr marL="0" indent="0">
              <a:buFont typeface="Arial"/>
              <a:buNone/>
            </a:pPr>
            <a:r>
              <a:rPr lang="en-US" sz="1250" b="1" dirty="0"/>
              <a:t>Courses and text books:</a:t>
            </a:r>
          </a:p>
          <a:p>
            <a:r>
              <a:rPr lang="en-US" sz="1250" dirty="0"/>
              <a:t>NEUBIAS training: </a:t>
            </a:r>
            <a:r>
              <a:rPr lang="de-DE" sz="1250" dirty="0">
                <a:hlinkClick r:id="rId3"/>
              </a:rPr>
              <a:t>http://eubias.org/NEUBIAS/training-schools/</a:t>
            </a:r>
            <a:r>
              <a:rPr lang="de-DE" sz="1250" dirty="0"/>
              <a:t> </a:t>
            </a:r>
          </a:p>
          <a:p>
            <a:r>
              <a:rPr lang="de-DE" sz="1250" dirty="0"/>
              <a:t>EMBL: </a:t>
            </a:r>
            <a:r>
              <a:rPr lang="de-DE" sz="1250" dirty="0">
                <a:hlinkClick r:id="rId4"/>
              </a:rPr>
              <a:t>https://www.embl.de/training/events/index.php</a:t>
            </a:r>
            <a:endParaRPr lang="de-DE" sz="1250" dirty="0"/>
          </a:p>
          <a:p>
            <a:r>
              <a:rPr lang="de-DE" sz="1250" dirty="0"/>
              <a:t>Book </a:t>
            </a:r>
            <a:r>
              <a:rPr lang="de-DE" sz="1250" dirty="0" err="1"/>
              <a:t>by</a:t>
            </a:r>
            <a:r>
              <a:rPr lang="de-DE" sz="1250" dirty="0"/>
              <a:t> Kota </a:t>
            </a:r>
            <a:r>
              <a:rPr lang="de-DE" sz="1250" dirty="0" err="1"/>
              <a:t>Miura</a:t>
            </a:r>
            <a:r>
              <a:rPr lang="de-DE" sz="1250" dirty="0"/>
              <a:t>: </a:t>
            </a:r>
            <a:r>
              <a:rPr lang="de-DE" sz="1250" dirty="0">
                <a:hlinkClick r:id="rId5"/>
              </a:rPr>
              <a:t>https://www.imaging-git.com/olympus-website-bioimage-data-analysis</a:t>
            </a:r>
            <a:endParaRPr lang="de-DE" sz="1250" dirty="0"/>
          </a:p>
          <a:p>
            <a:endParaRPr lang="de-DE" sz="1250" dirty="0"/>
          </a:p>
          <a:p>
            <a:pPr marL="0" indent="0">
              <a:buNone/>
            </a:pPr>
            <a:r>
              <a:rPr lang="de-DE" sz="1250" b="1" dirty="0" err="1"/>
              <a:t>How-to</a:t>
            </a:r>
            <a:r>
              <a:rPr lang="de-DE" sz="1250" b="1" dirty="0"/>
              <a:t> Guides:</a:t>
            </a:r>
          </a:p>
          <a:p>
            <a:r>
              <a:rPr lang="de-DE" sz="1250" dirty="0" err="1"/>
              <a:t>From</a:t>
            </a:r>
            <a:r>
              <a:rPr lang="de-DE" sz="1250" dirty="0"/>
              <a:t> SCF-MPI-CBG: </a:t>
            </a:r>
            <a:r>
              <a:rPr lang="de-DE" sz="1250" dirty="0">
                <a:hlinkClick r:id="rId6"/>
              </a:rPr>
              <a:t>https://mpicbg-scicomp.github.io/ipf_howtoguides/</a:t>
            </a:r>
            <a:r>
              <a:rPr lang="de-DE" sz="1250" dirty="0"/>
              <a:t> </a:t>
            </a:r>
          </a:p>
          <a:p>
            <a:r>
              <a:rPr lang="en-US" sz="1250" dirty="0"/>
              <a:t>From Uni of Zurich: </a:t>
            </a:r>
            <a:r>
              <a:rPr lang="en-US" sz="1250" dirty="0">
                <a:hlinkClick r:id="rId7"/>
              </a:rPr>
              <a:t>https://zmb.dozuki.com/c/Image_Analysis#main</a:t>
            </a:r>
            <a:r>
              <a:rPr lang="en-US" sz="1250" dirty="0"/>
              <a:t> </a:t>
            </a:r>
          </a:p>
          <a:p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Video lectures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dirty="0"/>
              <a:t>EPFL: image processing and analysis for Life Scientists: </a:t>
            </a:r>
            <a:r>
              <a:rPr lang="en-US" sz="1250" dirty="0">
                <a:hlinkClick r:id="rId8"/>
              </a:rPr>
              <a:t>https://www.edx.org/course/image-processing-and-analysis-for-life-scientists</a:t>
            </a:r>
            <a:r>
              <a:rPr lang="en-US" sz="125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dirty="0"/>
              <a:t>Robert </a:t>
            </a:r>
            <a:r>
              <a:rPr lang="en-US" sz="1250" dirty="0" err="1"/>
              <a:t>Haase</a:t>
            </a:r>
            <a:r>
              <a:rPr lang="en-US" sz="1250" dirty="0"/>
              <a:t>: Lecture </a:t>
            </a:r>
            <a:r>
              <a:rPr lang="en-US" sz="1250" dirty="0" err="1"/>
              <a:t>BioImage</a:t>
            </a:r>
            <a:r>
              <a:rPr lang="en-US" sz="1250" dirty="0"/>
              <a:t> Analysis (Dresden): </a:t>
            </a:r>
            <a:r>
              <a:rPr lang="en-US" sz="1250" dirty="0">
                <a:hlinkClick r:id="rId9"/>
              </a:rPr>
              <a:t>https://www.youtube.com/playlist?list=PL5ESQNfM5lc7SAMstEu082ivW4BDMvd0U</a:t>
            </a:r>
            <a:r>
              <a:rPr lang="en-US" sz="125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dirty="0"/>
              <a:t>NEUBIAS Academy @Home: </a:t>
            </a:r>
            <a:r>
              <a:rPr lang="en-US" sz="1250" dirty="0">
                <a:hlinkClick r:id="rId10"/>
              </a:rPr>
              <a:t>https://www.youtube.com/c/NEUBIAS/featured</a:t>
            </a:r>
            <a:r>
              <a:rPr lang="en-US" sz="1250" dirty="0"/>
              <a:t> </a:t>
            </a:r>
            <a:br>
              <a:rPr lang="en-US" sz="1250" dirty="0"/>
            </a:br>
            <a:r>
              <a:rPr lang="en-US" sz="1250" dirty="0"/>
              <a:t>				</a:t>
            </a:r>
            <a:r>
              <a:rPr lang="en-US" sz="1250" dirty="0">
                <a:hlinkClick r:id="rId11"/>
              </a:rPr>
              <a:t>http://eubias.org/NEUBIAS/training-schools/neubias-academy-home/</a:t>
            </a:r>
            <a:r>
              <a:rPr lang="en-US" sz="1250" dirty="0"/>
              <a:t> </a:t>
            </a:r>
          </a:p>
          <a:p>
            <a:pPr marL="0" indent="0">
              <a:buNone/>
            </a:pPr>
            <a:endParaRPr lang="en-US" sz="1250" b="1" dirty="0"/>
          </a:p>
          <a:p>
            <a:pPr marL="0" indent="0">
              <a:buNone/>
            </a:pPr>
            <a:r>
              <a:rPr lang="en-US" sz="1250" b="1" dirty="0"/>
              <a:t>ImageJ Documentation:</a:t>
            </a:r>
          </a:p>
          <a:p>
            <a:r>
              <a:rPr lang="en-US" sz="1250" dirty="0"/>
              <a:t>ImageJ user guide: </a:t>
            </a:r>
            <a:r>
              <a:rPr lang="de-DE" sz="1250" dirty="0">
                <a:hlinkClick r:id="rId12"/>
              </a:rPr>
              <a:t>https://imagej.nih.gov/ij/index.html</a:t>
            </a:r>
            <a:r>
              <a:rPr lang="de-DE" sz="1250" dirty="0"/>
              <a:t> </a:t>
            </a:r>
          </a:p>
          <a:p>
            <a:r>
              <a:rPr lang="de-DE" sz="1250" dirty="0"/>
              <a:t>FIJI </a:t>
            </a:r>
            <a:r>
              <a:rPr lang="de-DE" sz="1250" dirty="0" err="1"/>
              <a:t>website</a:t>
            </a:r>
            <a:r>
              <a:rPr lang="de-DE" sz="1250" dirty="0"/>
              <a:t>: </a:t>
            </a:r>
            <a:r>
              <a:rPr lang="de-DE" sz="1250" dirty="0">
                <a:hlinkClick r:id="rId13"/>
              </a:rPr>
              <a:t>https://fiji.sc/</a:t>
            </a:r>
            <a:endParaRPr lang="en-US" sz="125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C7219-B8C4-914E-9709-CB5E4A176D6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6017"/>
          <a:stretch/>
        </p:blipFill>
        <p:spPr>
          <a:xfrm>
            <a:off x="5827658" y="399802"/>
            <a:ext cx="3192339" cy="2304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127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DB52-EC34-4A8F-B693-2FD8953A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 –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4398-58E7-47B4-9F4E-540E3F23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68846"/>
            <a:ext cx="5841315" cy="46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https://imagej.net/User_Guides</a:t>
            </a:r>
            <a:endParaRPr lang="en-US" sz="1800" dirty="0">
              <a:hlinkClick r:id="rId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1A007-85FB-4657-832A-120715AFE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12" y="2112212"/>
            <a:ext cx="4445752" cy="40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B83C-5293-1242-839E-2BAAA1A9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000"/>
              <a:t>We </a:t>
            </a:r>
            <a:r>
              <a:rPr lang="de-DE" sz="4000" dirty="0" err="1"/>
              <a:t>did</a:t>
            </a:r>
            <a:r>
              <a:rPr lang="de-DE" sz="4000" dirty="0"/>
              <a:t> </a:t>
            </a:r>
            <a:r>
              <a:rPr lang="de-DE" sz="4000" dirty="0" err="1"/>
              <a:t>it!</a:t>
            </a:r>
            <a:r>
              <a:rPr lang="de-DE" sz="4000" dirty="0"/>
              <a:t> </a:t>
            </a:r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joining</a:t>
            </a:r>
            <a:r>
              <a:rPr lang="de-DE" sz="4000" dirty="0"/>
              <a:t>!</a:t>
            </a:r>
          </a:p>
          <a:p>
            <a:pPr marL="0" indent="0" algn="ctr">
              <a:buNone/>
            </a:pPr>
            <a:r>
              <a:rPr lang="de-DE" sz="7200" dirty="0"/>
              <a:t>🏆</a:t>
            </a:r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 err="1"/>
              <a:t>Lastly</a:t>
            </a:r>
            <a:r>
              <a:rPr lang="de-DE" sz="4000" dirty="0"/>
              <a:t>, </a:t>
            </a:r>
            <a:r>
              <a:rPr lang="de-DE" sz="4000" dirty="0" err="1"/>
              <a:t>we‘d</a:t>
            </a:r>
            <a:r>
              <a:rPr lang="de-DE" sz="4000" dirty="0"/>
              <a:t> </a:t>
            </a:r>
            <a:r>
              <a:rPr lang="de-DE" sz="4000" dirty="0" err="1"/>
              <a:t>love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get</a:t>
            </a:r>
            <a:r>
              <a:rPr lang="de-DE" sz="4000" dirty="0"/>
              <a:t> </a:t>
            </a: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feedback</a:t>
            </a:r>
            <a:r>
              <a:rPr lang="de-DE" sz="4000" dirty="0"/>
              <a:t>!</a:t>
            </a:r>
          </a:p>
          <a:p>
            <a:pPr algn="ctr"/>
            <a:endParaRPr lang="de-DE" sz="4000" dirty="0"/>
          </a:p>
          <a:p>
            <a:pPr algn="ctr"/>
            <a:endParaRPr lang="de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C4516-CE13-084B-B216-602F0944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45" y="4577090"/>
            <a:ext cx="3231510" cy="15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F949-CBB3-6942-93C1-17C61193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0E9-F3A0-054C-BC11-092939E5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776"/>
              </a:spcBef>
            </a:pPr>
            <a:r>
              <a:rPr lang="en-US" dirty="0">
                <a:solidFill>
                  <a:srgbClr val="002060"/>
                </a:solidFill>
              </a:rPr>
              <a:t>Good practices and ethical guidelines</a:t>
            </a:r>
          </a:p>
          <a:p>
            <a:pPr>
              <a:spcBef>
                <a:spcPts val="1776"/>
              </a:spcBef>
            </a:pPr>
            <a:r>
              <a:rPr lang="en-US" dirty="0">
                <a:solidFill>
                  <a:srgbClr val="002060"/>
                </a:solidFill>
              </a:rPr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F5C6-B139-C64C-AF9A-2F69F7FB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4565"/>
            <a:ext cx="8229600" cy="3221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86454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D559-CB8A-1040-94C3-85F5C44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practices: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BB89-B8D5-3B4F-8E7F-78C4FC64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Scientific work – with images and in general – should be:</a:t>
            </a:r>
          </a:p>
          <a:p>
            <a:r>
              <a:rPr lang="en-US" b="1" dirty="0"/>
              <a:t>Reproducible</a:t>
            </a:r>
          </a:p>
          <a:p>
            <a:r>
              <a:rPr lang="en-US" b="1" dirty="0"/>
              <a:t>Objective and unbiased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Therefore:</a:t>
            </a:r>
          </a:p>
          <a:p>
            <a:r>
              <a:rPr lang="en-US" dirty="0"/>
              <a:t>Keep the </a:t>
            </a:r>
            <a:r>
              <a:rPr lang="en-US" b="1" dirty="0"/>
              <a:t>raw data</a:t>
            </a:r>
            <a:r>
              <a:rPr lang="en-US" dirty="0"/>
              <a:t>, including meta-data.</a:t>
            </a:r>
          </a:p>
          <a:p>
            <a:r>
              <a:rPr lang="en-US" b="1" dirty="0"/>
              <a:t>Document </a:t>
            </a:r>
            <a:r>
              <a:rPr lang="en-US" dirty="0"/>
              <a:t>everything you do.</a:t>
            </a:r>
          </a:p>
          <a:p>
            <a:pPr lvl="1"/>
            <a:r>
              <a:rPr lang="en-US" dirty="0"/>
              <a:t>Experiment and data analysis</a:t>
            </a:r>
          </a:p>
          <a:p>
            <a:r>
              <a:rPr lang="en-US" dirty="0"/>
              <a:t>Design proper </a:t>
            </a:r>
            <a:r>
              <a:rPr lang="en-US" b="1" dirty="0"/>
              <a:t>control experiments.</a:t>
            </a:r>
          </a:p>
          <a:p>
            <a:r>
              <a:rPr lang="en-US" dirty="0"/>
              <a:t>Acquire and analyze images in an </a:t>
            </a:r>
            <a:r>
              <a:rPr lang="en-US" b="1" dirty="0"/>
              <a:t>unbiased</a:t>
            </a:r>
            <a:r>
              <a:rPr lang="en-US" dirty="0"/>
              <a:t> way.</a:t>
            </a:r>
          </a:p>
          <a:p>
            <a:pPr lvl="1"/>
            <a:r>
              <a:rPr lang="en-US" dirty="0"/>
              <a:t>For example: Automatized selection of multiple fields of view</a:t>
            </a:r>
          </a:p>
          <a:p>
            <a:pPr lvl="1"/>
            <a:r>
              <a:rPr lang="en-US" dirty="0"/>
              <a:t>No manual selection of “good data”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8F505-5958-934F-87C8-4AA340B8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91" y="3611677"/>
            <a:ext cx="1315133" cy="1330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F90CD-AE7E-1847-AFF9-C4A7985075A6}"/>
              </a:ext>
            </a:extLst>
          </p:cNvPr>
          <p:cNvSpPr txBox="1"/>
          <p:nvPr/>
        </p:nvSpPr>
        <p:spPr>
          <a:xfrm>
            <a:off x="6526264" y="6609576"/>
            <a:ext cx="247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Image: Taniguchi et al, Science,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E9C14-44BC-7448-99D3-21C390E9F42B}"/>
              </a:ext>
            </a:extLst>
          </p:cNvPr>
          <p:cNvSpPr txBox="1"/>
          <p:nvPr/>
        </p:nvSpPr>
        <p:spPr>
          <a:xfrm>
            <a:off x="7530559" y="4862313"/>
            <a:ext cx="1613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7375E"/>
                </a:solidFill>
              </a:rPr>
              <a:t>Autofluorescence or basal expression?</a:t>
            </a:r>
          </a:p>
        </p:txBody>
      </p:sp>
    </p:spTree>
    <p:extLst>
      <p:ext uri="{BB962C8B-B14F-4D97-AF65-F5344CB8AC3E}">
        <p14:creationId xmlns:p14="http://schemas.microsoft.com/office/powerpoint/2010/main" val="16699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01F6-5EBC-8A4C-967E-69F7C5E5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5371-F157-E84D-A347-394F6697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2068"/>
            <a:ext cx="8229600" cy="5246361"/>
          </a:xfrm>
        </p:spPr>
        <p:txBody>
          <a:bodyPr>
            <a:normAutofit/>
          </a:bodyPr>
          <a:lstStyle/>
          <a:p>
            <a:r>
              <a:rPr lang="en-US" sz="1800" b="1" dirty="0"/>
              <a:t>Good analysis starts with good acquisition</a:t>
            </a:r>
            <a:r>
              <a:rPr lang="en-US" sz="1800" dirty="0"/>
              <a:t>: </a:t>
            </a:r>
          </a:p>
          <a:p>
            <a:pPr lvl="1"/>
            <a:r>
              <a:rPr lang="en-US" sz="1600" dirty="0"/>
              <a:t>garbage in, garbage out.</a:t>
            </a:r>
          </a:p>
          <a:p>
            <a:pPr lvl="1"/>
            <a:r>
              <a:rPr lang="en-US" sz="1600" dirty="0"/>
              <a:t>Think about the whole pipeline before acquiring large amounts of data.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 </a:t>
            </a:r>
            <a:r>
              <a:rPr lang="en-US" sz="1800" b="1" dirty="0"/>
              <a:t>same acquisition settings </a:t>
            </a:r>
            <a:r>
              <a:rPr lang="en-US" sz="1800" dirty="0"/>
              <a:t>for all experiments that will be compared.</a:t>
            </a:r>
          </a:p>
          <a:p>
            <a:endParaRPr lang="en-US" sz="1800" dirty="0"/>
          </a:p>
          <a:p>
            <a:r>
              <a:rPr lang="en-US" sz="1800" dirty="0"/>
              <a:t>Choose appropriate</a:t>
            </a:r>
            <a:r>
              <a:rPr lang="en-US" sz="1800" b="1" dirty="0"/>
              <a:t> optical resolution </a:t>
            </a:r>
            <a:r>
              <a:rPr lang="en-US" sz="1800" dirty="0"/>
              <a:t>and </a:t>
            </a:r>
            <a:r>
              <a:rPr lang="en-US" sz="1800" b="1" dirty="0"/>
              <a:t>magnification (sampling)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A2B0-B094-8F45-AC83-C1E7EBBCDDF0}"/>
              </a:ext>
            </a:extLst>
          </p:cNvPr>
          <p:cNvSpPr txBox="1"/>
          <p:nvPr/>
        </p:nvSpPr>
        <p:spPr>
          <a:xfrm>
            <a:off x="5752101" y="6181182"/>
            <a:ext cx="678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sources: 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Elena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Gromberg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Tanaka Group, CRTD Dresden, and</a:t>
            </a:r>
          </a:p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Cromey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Avoiding Twisted Pixels,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2BF19-0D48-8C4D-9871-18500AF8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12" y="4246695"/>
            <a:ext cx="2948706" cy="1513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454D2E-F29E-E043-97DF-84FA49856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3" b="-1"/>
          <a:stretch/>
        </p:blipFill>
        <p:spPr>
          <a:xfrm>
            <a:off x="1494457" y="4594608"/>
            <a:ext cx="2330303" cy="15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01F6-5EBC-8A4C-967E-69F7C5E5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5371-F157-E84D-A347-394F6697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2068"/>
            <a:ext cx="8229600" cy="5246361"/>
          </a:xfrm>
        </p:spPr>
        <p:txBody>
          <a:bodyPr>
            <a:normAutofit/>
          </a:bodyPr>
          <a:lstStyle/>
          <a:p>
            <a:r>
              <a:rPr lang="en-US" sz="1800" dirty="0"/>
              <a:t>Use suitable </a:t>
            </a:r>
            <a:r>
              <a:rPr lang="en-US" sz="1800" b="1" dirty="0"/>
              <a:t>dynamic range </a:t>
            </a:r>
            <a:r>
              <a:rPr lang="en-US" sz="1800" dirty="0"/>
              <a:t>during acquisition: </a:t>
            </a:r>
          </a:p>
          <a:p>
            <a:pPr lvl="1"/>
            <a:r>
              <a:rPr lang="en-US" sz="1600" b="1" dirty="0"/>
              <a:t>No over-saturation</a:t>
            </a:r>
            <a:r>
              <a:rPr lang="en-US" sz="1600" dirty="0"/>
              <a:t>, </a:t>
            </a:r>
            <a:r>
              <a:rPr lang="en-US" sz="1600" b="1" dirty="0"/>
              <a:t>black level not too high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Avoid</a:t>
            </a:r>
            <a:r>
              <a:rPr lang="en-US" sz="1800" dirty="0"/>
              <a:t> </a:t>
            </a:r>
            <a:r>
              <a:rPr lang="en-US" sz="1800" b="1" dirty="0" err="1"/>
              <a:t>bleedthrough</a:t>
            </a:r>
            <a:r>
              <a:rPr lang="en-US" sz="1800" dirty="0"/>
              <a:t> between channels.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Avoid</a:t>
            </a:r>
            <a:r>
              <a:rPr lang="en-US" sz="1800" dirty="0"/>
              <a:t> </a:t>
            </a:r>
            <a:r>
              <a:rPr lang="en-US" sz="1800" b="1" dirty="0"/>
              <a:t>chromatic aberration</a:t>
            </a:r>
            <a:r>
              <a:rPr lang="en-US" sz="1800" dirty="0"/>
              <a:t> as much as possible.</a:t>
            </a:r>
          </a:p>
          <a:p>
            <a:pPr lvl="1"/>
            <a:r>
              <a:rPr lang="en-US" sz="1600" dirty="0"/>
              <a:t>or measure chromatic shift with multicolor beads.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… and more …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A2B0-B094-8F45-AC83-C1E7EBBCDDF0}"/>
              </a:ext>
            </a:extLst>
          </p:cNvPr>
          <p:cNvSpPr txBox="1"/>
          <p:nvPr/>
        </p:nvSpPr>
        <p:spPr>
          <a:xfrm>
            <a:off x="1903002" y="6114431"/>
            <a:ext cx="6783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Image sources:</a:t>
            </a: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ImageJ sample images, and</a:t>
            </a: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https://www.olympus-lifescience.com/de/applications/low-chromatic-aberration-objective-scale-optical-confocal-imaging/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74F67-0F3B-6346-9039-0CC5B241E8DE}"/>
              </a:ext>
            </a:extLst>
          </p:cNvPr>
          <p:cNvGrpSpPr/>
          <p:nvPr/>
        </p:nvGrpSpPr>
        <p:grpSpPr>
          <a:xfrm>
            <a:off x="6417325" y="1207885"/>
            <a:ext cx="2167846" cy="1478140"/>
            <a:chOff x="6753508" y="3587159"/>
            <a:chExt cx="2167846" cy="14781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8AD1CB-4327-944C-BFFD-4ABF38C98468}"/>
                </a:ext>
              </a:extLst>
            </p:cNvPr>
            <p:cNvGrpSpPr/>
            <p:nvPr/>
          </p:nvGrpSpPr>
          <p:grpSpPr>
            <a:xfrm>
              <a:off x="6753508" y="3587159"/>
              <a:ext cx="2133970" cy="1288375"/>
              <a:chOff x="6715861" y="4026087"/>
              <a:chExt cx="2033609" cy="122778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1038B27-3D6B-4742-B815-F9F3FF10A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5861" y="4045249"/>
                <a:ext cx="978139" cy="12086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C8BC63D-AD68-DB47-A732-74770886F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213"/>
              <a:stretch/>
            </p:blipFill>
            <p:spPr>
              <a:xfrm>
                <a:off x="7759666" y="4026087"/>
                <a:ext cx="989804" cy="1227781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C0651B-DCF8-0D4F-9E63-8E085FE51F35}"/>
                </a:ext>
              </a:extLst>
            </p:cNvPr>
            <p:cNvSpPr txBox="1"/>
            <p:nvPr/>
          </p:nvSpPr>
          <p:spPr>
            <a:xfrm>
              <a:off x="7850227" y="4803689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over-saturation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EA7608-F51D-904D-B3FF-FB042DC715F9}"/>
              </a:ext>
            </a:extLst>
          </p:cNvPr>
          <p:cNvGrpSpPr/>
          <p:nvPr/>
        </p:nvGrpSpPr>
        <p:grpSpPr>
          <a:xfrm>
            <a:off x="6795219" y="3498606"/>
            <a:ext cx="1560136" cy="1217169"/>
            <a:chOff x="7087163" y="5111424"/>
            <a:chExt cx="1560136" cy="12171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8CE095-EB47-0448-BDDA-0E2D5C5B0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7163" y="5111424"/>
              <a:ext cx="1560136" cy="100795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BD8E0-8980-6E48-A68E-A17C3F641303}"/>
                </a:ext>
              </a:extLst>
            </p:cNvPr>
            <p:cNvSpPr txBox="1"/>
            <p:nvPr/>
          </p:nvSpPr>
          <p:spPr>
            <a:xfrm>
              <a:off x="7190237" y="6066983"/>
              <a:ext cx="1394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chromatic aberration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7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BE3-7DCC-7C47-ACEA-13A35E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5DB6-7B0C-AA47-AA58-1E6EF8B4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3165"/>
            <a:ext cx="8229600" cy="4763997"/>
          </a:xfrm>
        </p:spPr>
        <p:txBody>
          <a:bodyPr>
            <a:normAutofit/>
          </a:bodyPr>
          <a:lstStyle/>
          <a:p>
            <a:r>
              <a:rPr lang="en-US" sz="1800" b="1" dirty="0"/>
              <a:t>Purpose</a:t>
            </a:r>
            <a:r>
              <a:rPr lang="en-US" sz="1800" dirty="0"/>
              <a:t> of scientific data visualization and quantitative image analysis:</a:t>
            </a:r>
          </a:p>
          <a:p>
            <a:pPr lvl="1"/>
            <a:r>
              <a:rPr lang="en-US" sz="1600" b="1" dirty="0"/>
              <a:t>Report and quantify results in an objective way</a:t>
            </a:r>
            <a:r>
              <a:rPr lang="en-US" sz="1600" dirty="0"/>
              <a:t>.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NOT: produce “pretty images”.</a:t>
            </a:r>
          </a:p>
          <a:p>
            <a:endParaRPr lang="en-US" sz="1800" dirty="0"/>
          </a:p>
          <a:p>
            <a:r>
              <a:rPr lang="en-US" sz="1800" dirty="0"/>
              <a:t>Analysis can go wrong unintentionally:</a:t>
            </a:r>
          </a:p>
          <a:p>
            <a:pPr lvl="1"/>
            <a:r>
              <a:rPr lang="en-US" sz="1600" dirty="0"/>
              <a:t>Simply by not knowing the pitfalls, without any bad intentions.</a:t>
            </a:r>
          </a:p>
          <a:p>
            <a:pPr lvl="1"/>
            <a:endParaRPr lang="en-US" sz="1800" dirty="0"/>
          </a:p>
          <a:p>
            <a:r>
              <a:rPr lang="en-US" sz="1800" dirty="0"/>
              <a:t>Resources for Ethical Guidelines:</a:t>
            </a:r>
            <a:endParaRPr lang="en-US" sz="1600" dirty="0"/>
          </a:p>
          <a:p>
            <a:pPr lvl="1"/>
            <a:r>
              <a:rPr lang="en-US" sz="1600" dirty="0"/>
              <a:t>D. W. </a:t>
            </a:r>
            <a:r>
              <a:rPr lang="en-US" sz="1600" dirty="0" err="1"/>
              <a:t>Cromey</a:t>
            </a:r>
            <a:r>
              <a:rPr lang="en-US" sz="1600" dirty="0"/>
              <a:t>: </a:t>
            </a:r>
            <a:r>
              <a:rPr lang="de-DE" sz="1600" b="1" dirty="0" err="1"/>
              <a:t>Avoiding</a:t>
            </a:r>
            <a:r>
              <a:rPr lang="de-DE" sz="1600" b="1" dirty="0"/>
              <a:t> </a:t>
            </a:r>
            <a:r>
              <a:rPr lang="de-DE" sz="1600" b="1" dirty="0" err="1"/>
              <a:t>Twisted</a:t>
            </a:r>
            <a:r>
              <a:rPr lang="de-DE" sz="1600" b="1" dirty="0"/>
              <a:t> Pixels: </a:t>
            </a:r>
            <a:r>
              <a:rPr lang="de-DE" sz="1600" b="1" dirty="0" err="1"/>
              <a:t>Ethical</a:t>
            </a:r>
            <a:r>
              <a:rPr lang="de-DE" sz="1600" b="1" dirty="0"/>
              <a:t> Guidelines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Appropriate</a:t>
            </a:r>
            <a:r>
              <a:rPr lang="de-DE" sz="1600" b="1" dirty="0"/>
              <a:t> </a:t>
            </a:r>
            <a:r>
              <a:rPr lang="de-DE" sz="1600" b="1" dirty="0" err="1"/>
              <a:t>Use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Manipulation </a:t>
            </a:r>
            <a:r>
              <a:rPr lang="de-DE" sz="1600" b="1" dirty="0" err="1"/>
              <a:t>of</a:t>
            </a:r>
            <a:r>
              <a:rPr lang="de-DE" sz="1600" b="1" dirty="0"/>
              <a:t> Scientific Digital Images</a:t>
            </a:r>
          </a:p>
          <a:p>
            <a:pPr lvl="2"/>
            <a:r>
              <a:rPr lang="de-DE" sz="1400" b="1" dirty="0" err="1"/>
              <a:t>Used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base</a:t>
            </a:r>
            <a:r>
              <a:rPr lang="de-DE" sz="1400" b="1" dirty="0"/>
              <a:t>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following</a:t>
            </a:r>
            <a:r>
              <a:rPr lang="de-DE" sz="1400" b="1" dirty="0"/>
              <a:t> </a:t>
            </a:r>
            <a:r>
              <a:rPr lang="de-DE" sz="1400" b="1" dirty="0" err="1"/>
              <a:t>slides</a:t>
            </a:r>
            <a:endParaRPr lang="de-DE" sz="1400" b="1" dirty="0"/>
          </a:p>
          <a:p>
            <a:pPr lvl="2"/>
            <a:r>
              <a:rPr lang="de-DE" sz="1400" dirty="0"/>
              <a:t>Paper: </a:t>
            </a:r>
            <a:r>
              <a:rPr lang="de-DE" sz="1400" dirty="0">
                <a:hlinkClick r:id="rId2"/>
              </a:rPr>
              <a:t>https://www.ncbi.nlm.nih.gov/pmc/articles/PMC4114110/</a:t>
            </a:r>
            <a:r>
              <a:rPr lang="de-DE" sz="1400" dirty="0"/>
              <a:t> </a:t>
            </a:r>
          </a:p>
          <a:p>
            <a:pPr lvl="2"/>
            <a:r>
              <a:rPr lang="de-DE" sz="1400" dirty="0" err="1"/>
              <a:t>Graphical</a:t>
            </a:r>
            <a:r>
              <a:rPr lang="de-DE" sz="1400" dirty="0"/>
              <a:t> </a:t>
            </a:r>
            <a:r>
              <a:rPr lang="de-DE" sz="1400" dirty="0" err="1"/>
              <a:t>summary</a:t>
            </a:r>
            <a:r>
              <a:rPr lang="de-DE" sz="1400" dirty="0"/>
              <a:t>: </a:t>
            </a:r>
            <a:r>
              <a:rPr lang="de-DE" sz="1400" dirty="0">
                <a:hlinkClick r:id="rId3"/>
              </a:rPr>
              <a:t>https://ori.hhs.gov/education/products/RIandImages/guidelines/list.html</a:t>
            </a:r>
            <a:endParaRPr lang="de-DE" sz="1400" dirty="0"/>
          </a:p>
          <a:p>
            <a:pPr marL="914400" lvl="2" indent="0">
              <a:buNone/>
            </a:pPr>
            <a:r>
              <a:rPr lang="de-DE" sz="1400" dirty="0"/>
              <a:t> </a:t>
            </a:r>
          </a:p>
          <a:p>
            <a:pPr lvl="1"/>
            <a:r>
              <a:rPr lang="de-DE" sz="1600" dirty="0" err="1"/>
              <a:t>Rossner</a:t>
            </a:r>
            <a:r>
              <a:rPr lang="de-DE" sz="1600" dirty="0"/>
              <a:t> &amp; Yamada: </a:t>
            </a:r>
            <a:r>
              <a:rPr lang="de-DE" sz="1600" b="1" dirty="0" err="1"/>
              <a:t>What's</a:t>
            </a:r>
            <a:r>
              <a:rPr lang="de-DE" sz="1600" b="1" dirty="0"/>
              <a:t> in a </a:t>
            </a:r>
            <a:r>
              <a:rPr lang="de-DE" sz="1600" b="1" dirty="0" err="1"/>
              <a:t>picture</a:t>
            </a:r>
            <a:r>
              <a:rPr lang="de-DE" sz="1600" b="1" dirty="0"/>
              <a:t>? The </a:t>
            </a:r>
            <a:r>
              <a:rPr lang="de-DE" sz="1600" b="1" dirty="0" err="1"/>
              <a:t>temptation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image</a:t>
            </a:r>
            <a:r>
              <a:rPr lang="de-DE" sz="1600" b="1" dirty="0"/>
              <a:t> </a:t>
            </a:r>
            <a:r>
              <a:rPr lang="de-DE" sz="1600" b="1" dirty="0" err="1"/>
              <a:t>manipulation</a:t>
            </a:r>
            <a:endParaRPr lang="de-DE" sz="1600" b="1" dirty="0"/>
          </a:p>
          <a:p>
            <a:pPr lvl="2"/>
            <a:r>
              <a:rPr lang="de-DE" sz="1400" dirty="0">
                <a:hlinkClick r:id="rId4"/>
              </a:rPr>
              <a:t>https://rupress.org/jcb/article/166/1/11/34064/What-s-in-a-picture-The-temptation-of-image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7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42CC-BE93-F146-8AD2-B56340A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for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4531-AB4D-0B47-8C92-90A9FBCC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Keep the original data untouched </a:t>
            </a:r>
            <a:r>
              <a:rPr lang="en-US" sz="1800" dirty="0"/>
              <a:t>– always work on a copy of your data.</a:t>
            </a:r>
          </a:p>
          <a:p>
            <a:endParaRPr lang="en-US" sz="1800" dirty="0"/>
          </a:p>
          <a:p>
            <a:r>
              <a:rPr lang="en-US" sz="1800" b="1" dirty="0"/>
              <a:t>Don’t use lossy compression like jpg</a:t>
            </a:r>
            <a:r>
              <a:rPr lang="en-US" sz="1800" dirty="0"/>
              <a:t>.</a:t>
            </a:r>
          </a:p>
          <a:p>
            <a:pPr lvl="1"/>
            <a:r>
              <a:rPr lang="en-US" sz="1600" dirty="0" err="1"/>
              <a:t>tif</a:t>
            </a:r>
            <a:r>
              <a:rPr lang="en-US" sz="1600" dirty="0"/>
              <a:t> is the best option, </a:t>
            </a:r>
            <a:r>
              <a:rPr lang="en-US" sz="1600" dirty="0" err="1"/>
              <a:t>png</a:t>
            </a:r>
            <a:r>
              <a:rPr lang="en-US" sz="1600" dirty="0"/>
              <a:t> can 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698BB-713E-9342-921A-BE3419C9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66267"/>
            <a:ext cx="5041545" cy="1784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AFC6F-F033-ED44-BDB9-5246CDC5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80" y="2966267"/>
            <a:ext cx="2607159" cy="1735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D3A889-B817-F941-BE8F-70F80F5BC107}"/>
              </a:ext>
            </a:extLst>
          </p:cNvPr>
          <p:cNvSpPr/>
          <p:nvPr/>
        </p:nvSpPr>
        <p:spPr>
          <a:xfrm>
            <a:off x="457200" y="6135032"/>
            <a:ext cx="87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Sources:</a:t>
            </a: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Cromey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Avoiding Twisted Pixels, and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https://cscie12.dce.harvard.edu/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lecture_notes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/2007-08/20080312/slide21.html</a:t>
            </a:r>
          </a:p>
        </p:txBody>
      </p:sp>
    </p:spTree>
    <p:extLst>
      <p:ext uri="{BB962C8B-B14F-4D97-AF65-F5344CB8AC3E}">
        <p14:creationId xmlns:p14="http://schemas.microsoft.com/office/powerpoint/2010/main" val="26976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0FF-0B0B-B146-B64F-CAC725F3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for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9A10-ACA2-0F47-B633-3548E829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2068"/>
            <a:ext cx="5357498" cy="494063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Treat images as data</a:t>
            </a:r>
            <a:r>
              <a:rPr lang="en-US" sz="1800" dirty="0"/>
              <a:t>.</a:t>
            </a:r>
          </a:p>
          <a:p>
            <a:pPr lvl="1"/>
            <a:r>
              <a:rPr lang="en-US" sz="1600" dirty="0"/>
              <a:t>Image processing = applying mathematical functions</a:t>
            </a:r>
          </a:p>
          <a:p>
            <a:pPr lvl="1"/>
            <a:r>
              <a:rPr lang="en-US" sz="1600" dirty="0"/>
              <a:t>Over-processing can deteriorate data.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b="1" dirty="0"/>
              <a:t>Don’t process your image partially.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Careful filtering and processing is (usually) ok</a:t>
            </a:r>
            <a:r>
              <a:rPr lang="en-US" sz="1800" dirty="0"/>
              <a:t>.</a:t>
            </a:r>
          </a:p>
          <a:p>
            <a:pPr lvl="1"/>
            <a:r>
              <a:rPr lang="en-US" sz="1600" dirty="0"/>
              <a:t>No photoshopping!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But always </a:t>
            </a:r>
            <a:r>
              <a:rPr lang="en-US" sz="1800" b="1" dirty="0"/>
              <a:t>document</a:t>
            </a:r>
            <a:r>
              <a:rPr lang="en-US" sz="1800" dirty="0"/>
              <a:t> your processing steps:</a:t>
            </a:r>
          </a:p>
          <a:p>
            <a:pPr lvl="1"/>
            <a:r>
              <a:rPr lang="en-US" sz="1600" dirty="0"/>
              <a:t>Cropping, blurring, projection, segmentation, …</a:t>
            </a:r>
          </a:p>
          <a:p>
            <a:pPr lvl="1"/>
            <a:r>
              <a:rPr lang="en-US" sz="1600" dirty="0"/>
              <a:t>Also: which software you used</a:t>
            </a:r>
          </a:p>
          <a:p>
            <a:pPr lvl="1"/>
            <a:r>
              <a:rPr lang="en-US" sz="1600" dirty="0"/>
              <a:t>Ideal for reproducibility: IJ macro.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C23A6-5F8D-9943-9DA2-7B99FB33F037}"/>
              </a:ext>
            </a:extLst>
          </p:cNvPr>
          <p:cNvSpPr/>
          <p:nvPr/>
        </p:nvSpPr>
        <p:spPr>
          <a:xfrm>
            <a:off x="451303" y="6495495"/>
            <a:ext cx="2959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partly from: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Cromey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Avoiding Twisted Pixels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36DA27-1CD2-554D-850C-C04E141E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81" y="987576"/>
            <a:ext cx="3148133" cy="15367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79F4F65-443C-4243-9D92-FC6A54205DCA}"/>
              </a:ext>
            </a:extLst>
          </p:cNvPr>
          <p:cNvGrpSpPr/>
          <p:nvPr/>
        </p:nvGrpSpPr>
        <p:grpSpPr>
          <a:xfrm>
            <a:off x="6070095" y="2600831"/>
            <a:ext cx="2723387" cy="2592773"/>
            <a:chOff x="6413268" y="1789129"/>
            <a:chExt cx="2723387" cy="25927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DA9870-4E88-DA42-BDB7-53B97DA4B22D}"/>
                </a:ext>
              </a:extLst>
            </p:cNvPr>
            <p:cNvGrpSpPr/>
            <p:nvPr/>
          </p:nvGrpSpPr>
          <p:grpSpPr>
            <a:xfrm>
              <a:off x="6413268" y="1789129"/>
              <a:ext cx="2723387" cy="2271038"/>
              <a:chOff x="6413268" y="1789129"/>
              <a:chExt cx="2723387" cy="22710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C74A80-9E53-2F44-85A9-F4417FA0A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3268" y="1789129"/>
                <a:ext cx="855003" cy="112551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4ACC035-8106-0740-9637-8BC939863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1789" y="2980394"/>
                <a:ext cx="818980" cy="107977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40B21B7-9C3A-B34D-BE50-1DB316E47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6928" y="1789129"/>
                <a:ext cx="1751801" cy="10897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F879512-2A8D-5E48-8D7E-BCC8D9AB3C49}"/>
                  </a:ext>
                </a:extLst>
              </p:cNvPr>
              <p:cNvGrpSpPr/>
              <p:nvPr/>
            </p:nvGrpSpPr>
            <p:grpSpPr>
              <a:xfrm>
                <a:off x="7330011" y="2980394"/>
                <a:ext cx="1806644" cy="1079773"/>
                <a:chOff x="7329507" y="3194023"/>
                <a:chExt cx="1806644" cy="1079773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48A6B2-DAFF-9941-9F56-DF8DCF7B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9507" y="3194023"/>
                  <a:ext cx="1806644" cy="107977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E3E6B9B-1A52-094C-9BD3-4FC320BFD743}"/>
                    </a:ext>
                  </a:extLst>
                </p:cNvPr>
                <p:cNvSpPr/>
                <p:nvPr/>
              </p:nvSpPr>
              <p:spPr>
                <a:xfrm>
                  <a:off x="7524750" y="3333750"/>
                  <a:ext cx="180975" cy="9400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F504AFE-786F-E24B-973B-3217CEF12B56}"/>
                    </a:ext>
                  </a:extLst>
                </p:cNvPr>
                <p:cNvSpPr/>
                <p:nvPr/>
              </p:nvSpPr>
              <p:spPr>
                <a:xfrm>
                  <a:off x="8844781" y="3333750"/>
                  <a:ext cx="180975" cy="9400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7CA1AC-1548-2047-8832-A293C0D17194}"/>
                </a:ext>
              </a:extLst>
            </p:cNvPr>
            <p:cNvSpPr/>
            <p:nvPr/>
          </p:nvSpPr>
          <p:spPr>
            <a:xfrm>
              <a:off x="6972656" y="4104903"/>
              <a:ext cx="18726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Over-processed: saturation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66FFEBF-E6EF-8049-B951-00DF394CC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700" y="5404530"/>
            <a:ext cx="2723496" cy="11092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0634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12924</TotalTime>
  <Words>1160</Words>
  <Application>Microsoft Macintosh PowerPoint</Application>
  <PresentationFormat>On-screen Show (4:3)</PresentationFormat>
  <Paragraphs>177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Introduction to Image Analysis with FIJI</vt:lpstr>
      <vt:lpstr>Overview</vt:lpstr>
      <vt:lpstr>PowerPoint Presentation</vt:lpstr>
      <vt:lpstr>Good practices: General</vt:lpstr>
      <vt:lpstr>Image acquisition</vt:lpstr>
      <vt:lpstr>Image acquisition</vt:lpstr>
      <vt:lpstr>Scientific image analysis</vt:lpstr>
      <vt:lpstr>Good practices for image analysis</vt:lpstr>
      <vt:lpstr>Good practices for image analysis</vt:lpstr>
      <vt:lpstr>Good practices for image analysis</vt:lpstr>
      <vt:lpstr>PowerPoint Presentation</vt:lpstr>
      <vt:lpstr>Image.sc Forum: Getting Help</vt:lpstr>
      <vt:lpstr>IJ Macro Cheat Sheet</vt:lpstr>
      <vt:lpstr>Image Visualization Cheat Sheet</vt:lpstr>
      <vt:lpstr>Resources</vt:lpstr>
      <vt:lpstr>Image analysis – 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analysis with FIJI</dc:title>
  <dc:creator>Microsoft Office User</dc:creator>
  <cp:lastModifiedBy>Gayathri Nadar</cp:lastModifiedBy>
  <cp:revision>197</cp:revision>
  <dcterms:created xsi:type="dcterms:W3CDTF">2019-05-09T11:17:45Z</dcterms:created>
  <dcterms:modified xsi:type="dcterms:W3CDTF">2021-04-28T12:37:31Z</dcterms:modified>
</cp:coreProperties>
</file>