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82" r:id="rId3"/>
    <p:sldId id="283" r:id="rId4"/>
    <p:sldId id="268" r:id="rId5"/>
    <p:sldId id="267" r:id="rId6"/>
    <p:sldId id="284" r:id="rId7"/>
    <p:sldId id="257" r:id="rId8"/>
    <p:sldId id="263" r:id="rId9"/>
    <p:sldId id="258" r:id="rId10"/>
    <p:sldId id="274" r:id="rId11"/>
    <p:sldId id="260" r:id="rId12"/>
    <p:sldId id="264" r:id="rId13"/>
    <p:sldId id="265" r:id="rId14"/>
    <p:sldId id="281" r:id="rId15"/>
    <p:sldId id="285" r:id="rId16"/>
    <p:sldId id="269" r:id="rId17"/>
    <p:sldId id="275" r:id="rId18"/>
    <p:sldId id="276" r:id="rId19"/>
    <p:sldId id="278" r:id="rId20"/>
    <p:sldId id="280" r:id="rId21"/>
    <p:sldId id="286" r:id="rId22"/>
    <p:sldId id="272" r:id="rId23"/>
    <p:sldId id="277" r:id="rId24"/>
    <p:sldId id="270" r:id="rId25"/>
    <p:sldId id="287" r:id="rId26"/>
    <p:sldId id="288" r:id="rId27"/>
    <p:sldId id="266" r:id="rId28"/>
    <p:sldId id="271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1" autoAdjust="0"/>
    <p:restoredTop sz="94660"/>
  </p:normalViewPr>
  <p:slideViewPr>
    <p:cSldViewPr snapToGrid="0">
      <p:cViewPr varScale="1">
        <p:scale>
          <a:sx n="97" d="100"/>
          <a:sy n="97" d="100"/>
        </p:scale>
        <p:origin x="936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51DFDB-A004-40F8-ACBE-896860486119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2F336F-D6C4-4D98-93DC-3A67FF922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4780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2F336F-D6C4-4D98-93DC-3A67FF92204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6276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92592-C9E8-454E-98AC-4D79DF1B9E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06DF1F-4620-DF24-B63E-FDC5CC4319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E0154C-D620-4537-8266-025C2A657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C5BEE-D8D4-4C5E-9A44-52FE39C8142E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59146-74A8-5BD9-F1AA-F4707B0D0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6D1211-FD3B-C67F-0800-FC7E77B5A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BE531-E538-436D-B2E8-124F9F869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897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3880D-1F08-2DB2-31B4-C415F9678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DEE206-E36C-73B1-BF34-EBEE2A0428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6C9083-5326-EC28-93CB-60F680DE6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C5BEE-D8D4-4C5E-9A44-52FE39C8142E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93EDBB-E1DA-0984-552A-A0A834F6E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5D6A13-B000-29F0-AB13-6D40724FE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BE531-E538-436D-B2E8-124F9F869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31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35A359-525B-A095-310E-274739DE0D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69D33C-4B43-7215-B736-4B18C6A471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6839F3-B438-5264-76B8-6D577FEC2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C5BEE-D8D4-4C5E-9A44-52FE39C8142E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D12FB0-65BA-87D0-7C98-E10B220D0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1CF35D-7600-942C-5406-9FB5BF492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BE531-E538-436D-B2E8-124F9F869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699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1F4CB-FD48-7839-28CE-1ADD3E736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31115-B32F-98D4-6868-F8F59D498B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B8DDD7-C582-4D9C-BF9C-491A4295A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C5BEE-D8D4-4C5E-9A44-52FE39C8142E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1D684-7F4A-A30E-EE3A-3127F87D2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22CAF8-5D38-DD17-E65A-B981AA5DA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BE531-E538-436D-B2E8-124F9F869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436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752A1-8F9D-C4F2-6B59-547F3769C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62D6B6-E50A-2C77-B478-F699C8A113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0F2DA2-3C2B-A67E-F37A-DE54683DB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C5BEE-D8D4-4C5E-9A44-52FE39C8142E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6D85A9-659A-9552-5EDD-3269A1162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88C647-9B90-DD59-FDBB-22A574774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BE531-E538-436D-B2E8-124F9F869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339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D580F-1AF6-A1C1-DDC6-AD8570DC5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14E6C-12D8-68BF-86F9-0E6A9EB789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38EF3E-0A25-E28E-7CAD-3A55E98E0B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A95BF2-F25F-B1CB-06EA-C33121EE0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C5BEE-D8D4-4C5E-9A44-52FE39C8142E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4EBA9F-F3A3-AB72-37E1-B3A8181B2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3D71E2-6B40-CD0F-11D0-354AF5D15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BE531-E538-436D-B2E8-124F9F869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54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B976A-7B88-5E63-70CD-9D1FE1013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710DCE-0604-2295-4CB8-599E768204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58AD3B-97AE-5472-6796-5E36B2A85A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527AF9-D036-AC07-5374-00D43EB694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FCDDDF-1358-58CA-FC8F-550C1855FC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D3D207-1426-0230-4782-CB8AA30C8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C5BEE-D8D4-4C5E-9A44-52FE39C8142E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2B2B00-7C08-EC92-A900-AA17AD593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2DD56C-A214-6081-DEED-D0ABF7B11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BE531-E538-436D-B2E8-124F9F869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871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4617D-63D9-7BA2-9B72-49DA36DD5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EE535E-EA28-ED8A-EF23-76B22F8C0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C5BEE-D8D4-4C5E-9A44-52FE39C8142E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381087-EA51-09FA-F74E-2AE7B90D9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3A1AAD-DBA8-2403-CBF3-AB425D3A8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BE531-E538-436D-B2E8-124F9F869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932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3DB22A-0065-D94B-44E0-4B8CC1AD4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C5BEE-D8D4-4C5E-9A44-52FE39C8142E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48C134-8706-E287-CF9D-0312F02AF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71CBE7-4F27-4129-1C39-AB6DC9A2E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BE531-E538-436D-B2E8-124F9F869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401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13E55-354A-9194-C2A6-2870969B8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808E05-148A-B5E7-6E97-E77DFC4711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8EB1E9-F245-742E-D024-5B5FE6A465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9547C4-68E5-88BA-2491-4FADFB4F0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C5BEE-D8D4-4C5E-9A44-52FE39C8142E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36BD35-A686-02DC-5651-BB9A6DF75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59694A-5EA5-5D44-2E8C-AB9FB2B7D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BE531-E538-436D-B2E8-124F9F869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397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A6679-5B10-599D-7EE5-F54E9886C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5717DB-2B1F-33CF-DAD4-28E1247172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23D9E5-6C18-12FA-4307-E0F13745AC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BF6A74-8F43-F031-F5E4-84C5D2AD8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C5BEE-D8D4-4C5E-9A44-52FE39C8142E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321E88-6715-F049-8F83-F213DF16D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9AE94B-B066-41E9-4004-144DA28D7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BE531-E538-436D-B2E8-124F9F869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263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0D15B4-DCBF-B327-F4BE-26C6C8E80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DE7E7F-5D14-F563-B516-CB88B2BCC4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D079A1-3AA9-A711-96AD-63C9C37F24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86C5BEE-D8D4-4C5E-9A44-52FE39C8142E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6F5679-CD0E-2730-A6EB-A92FB75E1F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6E4737-9F50-9E12-368C-A97BB480B5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D0BE531-E538-436D-B2E8-124F9F869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59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NatCapTEEMs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C2BA4-64B9-8B70-C809-662C9B00CB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910086"/>
          </a:xfrm>
        </p:spPr>
        <p:txBody>
          <a:bodyPr/>
          <a:lstStyle/>
          <a:p>
            <a:r>
              <a:rPr lang="en-US" dirty="0"/>
              <a:t>GEP Repository and Data Organization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0BB8FC-D7D2-3284-89AD-0493E6D423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Quick apology, I’m going to go fast, and some content here is not relevant for all audiences. </a:t>
            </a:r>
          </a:p>
          <a:p>
            <a:endParaRPr lang="en-US" dirty="0"/>
          </a:p>
          <a:p>
            <a:r>
              <a:rPr lang="en-US" dirty="0"/>
              <a:t>But in some ways, this is how we document our (emerging) lab standards.</a:t>
            </a:r>
          </a:p>
        </p:txBody>
      </p:sp>
    </p:spTree>
    <p:extLst>
      <p:ext uri="{BB962C8B-B14F-4D97-AF65-F5344CB8AC3E}">
        <p14:creationId xmlns:p14="http://schemas.microsoft.com/office/powerpoint/2010/main" val="20814289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FF418-C0DF-7709-A037-419FD6A5F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Quick Primer on Code Organization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492C74-030B-A945-B28E-F6FFC44583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Project, projects, repos and modules</a:t>
            </a:r>
          </a:p>
        </p:txBody>
      </p:sp>
    </p:spTree>
    <p:extLst>
      <p:ext uri="{BB962C8B-B14F-4D97-AF65-F5344CB8AC3E}">
        <p14:creationId xmlns:p14="http://schemas.microsoft.com/office/powerpoint/2010/main" val="16055709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34AFF5-F94E-7811-7EA3-2D3F548F11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1F28C-47D7-36A6-9BEB-E4470238B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folder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67E4053-2E78-745B-A270-3B06A6469D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72635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Can place anything here</a:t>
            </a:r>
          </a:p>
          <a:p>
            <a:pPr lvl="1"/>
            <a:r>
              <a:rPr lang="en-US" dirty="0"/>
              <a:t>Data</a:t>
            </a:r>
          </a:p>
          <a:p>
            <a:pPr lvl="1"/>
            <a:r>
              <a:rPr lang="en-US" dirty="0"/>
              <a:t>Manuscripts</a:t>
            </a:r>
          </a:p>
          <a:p>
            <a:pPr lvl="1"/>
            <a:r>
              <a:rPr lang="en-US" dirty="0"/>
              <a:t>Memes</a:t>
            </a:r>
          </a:p>
          <a:p>
            <a:r>
              <a:rPr lang="en-US" dirty="0"/>
              <a:t>Two key folders</a:t>
            </a:r>
          </a:p>
          <a:p>
            <a:pPr lvl="1"/>
            <a:r>
              <a:rPr lang="en-US" dirty="0" err="1"/>
              <a:t>Global_invest_dev</a:t>
            </a:r>
            <a:r>
              <a:rPr lang="en-US" dirty="0"/>
              <a:t> is a repository (got there by git clone)</a:t>
            </a:r>
          </a:p>
          <a:p>
            <a:pPr lvl="1"/>
            <a:r>
              <a:rPr lang="en-US" dirty="0"/>
              <a:t>Projects is a special folder where all </a:t>
            </a:r>
            <a:r>
              <a:rPr lang="en-US" dirty="0" err="1"/>
              <a:t>ProjectFlow</a:t>
            </a:r>
            <a:r>
              <a:rPr lang="en-US" dirty="0"/>
              <a:t> outputs are saved</a:t>
            </a:r>
          </a:p>
          <a:p>
            <a:pPr lvl="2"/>
            <a:r>
              <a:rPr lang="en-US" dirty="0"/>
              <a:t>Sorry-not-sorry it’s confusing to have a Projects in Project folder.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8686B5A-4609-F931-B058-C058418AFF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4986" y="1986068"/>
            <a:ext cx="5141826" cy="2095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7722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A9CF82-EBC0-D98C-BF83-E81FCFDF56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1ED9F-484E-F7D3-961F-3D780344E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 folder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0E31678-DD21-A8B3-B18B-1F8F92C6EA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72635" cy="4351338"/>
          </a:xfrm>
        </p:spPr>
        <p:txBody>
          <a:bodyPr>
            <a:normAutofit/>
          </a:bodyPr>
          <a:lstStyle/>
          <a:p>
            <a:r>
              <a:rPr lang="en-US" dirty="0"/>
              <a:t>Hidden .git folder is where all the version control magic happens</a:t>
            </a:r>
          </a:p>
          <a:p>
            <a:r>
              <a:rPr lang="en-US" dirty="0"/>
              <a:t>Contains files that </a:t>
            </a:r>
            <a:r>
              <a:rPr lang="en-US" i="1" dirty="0"/>
              <a:t>describe</a:t>
            </a:r>
            <a:r>
              <a:rPr lang="en-US" dirty="0"/>
              <a:t> the code</a:t>
            </a:r>
          </a:p>
          <a:p>
            <a:pPr lvl="1"/>
            <a:r>
              <a:rPr lang="en-US" dirty="0"/>
              <a:t>But isn’t actually where you put the code you import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5D3296-311B-3383-33C0-6C403467E2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1167" y="2176287"/>
            <a:ext cx="5801535" cy="25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203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FF46B-5472-6BEF-C643-B2296BC51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folder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4C817A-BF9B-F0B3-09B7-5280CDE30B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589" y="1765805"/>
            <a:ext cx="3399865" cy="4351338"/>
          </a:xfrm>
        </p:spPr>
        <p:txBody>
          <a:bodyPr/>
          <a:lstStyle/>
          <a:p>
            <a:r>
              <a:rPr lang="en-US" dirty="0"/>
              <a:t>The __init__.py makes it importable as a python module</a:t>
            </a:r>
          </a:p>
          <a:p>
            <a:r>
              <a:rPr lang="en-US" dirty="0"/>
              <a:t>This is where the actual organization of our GEP services will live.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19B17A-24C0-EC28-83C8-EF086B059F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2328" y="691796"/>
            <a:ext cx="6125430" cy="25816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EA7B18E-820A-3169-231A-41A930A6AA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2328" y="3941474"/>
            <a:ext cx="6335009" cy="1848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031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22511-6B75-8D0E-3FAE-294781572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661" y="326166"/>
            <a:ext cx="10515600" cy="1325563"/>
          </a:xfrm>
        </p:spPr>
        <p:txBody>
          <a:bodyPr/>
          <a:lstStyle/>
          <a:p>
            <a:r>
              <a:rPr lang="en-US" dirty="0"/>
              <a:t>Why this structure?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34635-23C8-E3E8-3A69-A45E23C6BF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718" y="1517714"/>
            <a:ext cx="295936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It makes our code importable as a python module!</a:t>
            </a:r>
          </a:p>
          <a:p>
            <a:r>
              <a:rPr lang="en-US" dirty="0"/>
              <a:t>And works well with our run.py file</a:t>
            </a:r>
          </a:p>
          <a:p>
            <a:r>
              <a:rPr lang="en-US" dirty="0"/>
              <a:t>And works well with our forthcoming User Interface!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5089F5-BC2A-6615-0292-C4B5C77349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5821" y="1517714"/>
            <a:ext cx="5430008" cy="11431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A86182D-EB0D-9C3F-4C39-DF1CC6C2E4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4882" y="3107151"/>
            <a:ext cx="8907118" cy="3200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9986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B4489-4208-49A2-9BCE-1306D3687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practices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549F3-E2A2-D9F0-0162-1C465F3731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2233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85F66-39DB-3E1E-EA82-61E626743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138" y="365124"/>
            <a:ext cx="10890662" cy="1325563"/>
          </a:xfrm>
        </p:spPr>
        <p:txBody>
          <a:bodyPr/>
          <a:lstStyle/>
          <a:p>
            <a:r>
              <a:rPr lang="en-US" dirty="0"/>
              <a:t>EE-spec country names (or why I’m not giving detailed results today…)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565BB4-61E5-0C50-7BFB-4BBB6B3E17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8808" y="2137008"/>
            <a:ext cx="5586350" cy="4087456"/>
          </a:xfrm>
        </p:spPr>
        <p:txBody>
          <a:bodyPr/>
          <a:lstStyle/>
          <a:p>
            <a:r>
              <a:rPr lang="en-US" dirty="0"/>
              <a:t>My bad, but I failed to clarify in advance that when using FAO, you should use what they call the “M49” id. This is the actual ISO3 code. There is a competing FAO id, which they also include. Don’t use that.</a:t>
            </a:r>
          </a:p>
          <a:p>
            <a:r>
              <a:rPr lang="en-US" dirty="0"/>
              <a:t>I have now updated the </a:t>
            </a:r>
            <a:r>
              <a:rPr lang="en-US" dirty="0" err="1"/>
              <a:t>base_data</a:t>
            </a:r>
            <a:r>
              <a:rPr lang="en-US" dirty="0"/>
              <a:t>, and specifically the EE country map to fix this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D61C77F-0C4B-DADC-27B2-215C2E3436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0998" y="3253289"/>
            <a:ext cx="6096851" cy="343900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2F9C328-8C10-3DB3-ED37-1D554C1C7D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6682" y="2005198"/>
            <a:ext cx="6211167" cy="93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7699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DA347-2607-EDD1-5F19-A3D82F8B1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526278-24B8-2385-EB09-4531836CBF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Ee_r264_id and the corresponding ee_r264_label is the superset of all possible country naming conventions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B0053A-DE98-6168-8476-DF2384F90A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29000"/>
            <a:ext cx="12192000" cy="3394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9865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2B1F2-6079-F391-A089-883DE98CF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Disputed territories (or, places not to visit)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1B5F9-C191-1FAD-BEA6-F54A68BD44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33208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For instance here:</a:t>
            </a:r>
          </a:p>
          <a:p>
            <a:pPr lvl="1"/>
            <a:r>
              <a:rPr lang="en-US" dirty="0"/>
              <a:t>GADM (the best vector map) says it’s disputed</a:t>
            </a:r>
          </a:p>
          <a:p>
            <a:pPr lvl="1"/>
            <a:r>
              <a:rPr lang="en-US" dirty="0"/>
              <a:t>ISO3 says it’s China</a:t>
            </a:r>
          </a:p>
          <a:p>
            <a:r>
              <a:rPr lang="en-US" dirty="0"/>
              <a:t>I don’t care about geopolitics (or do I?), but I do care about good database management, so, we need to be unambiguous about all these</a:t>
            </a:r>
          </a:p>
          <a:p>
            <a:pPr lvl="1"/>
            <a:r>
              <a:rPr lang="en-US" dirty="0"/>
              <a:t>Hence ee_r264_correspondence.gpkg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49D52A-F3E1-E190-866A-FB077A9FFE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1408" y="1825625"/>
            <a:ext cx="5887272" cy="3648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55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99A57-EC3C-65E9-E53B-6B7A5492D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what about Marine?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106218-E04B-A964-BDE2-EA9F3C5434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936" y="1825625"/>
            <a:ext cx="2808514" cy="4351338"/>
          </a:xfrm>
        </p:spPr>
        <p:txBody>
          <a:bodyPr/>
          <a:lstStyle/>
          <a:p>
            <a:r>
              <a:rPr lang="en-US" dirty="0"/>
              <a:t>It’s much </a:t>
            </a:r>
            <a:r>
              <a:rPr lang="en-US" dirty="0" err="1"/>
              <a:t>much</a:t>
            </a:r>
            <a:r>
              <a:rPr lang="en-US" dirty="0"/>
              <a:t> worse</a:t>
            </a:r>
          </a:p>
          <a:p>
            <a:pPr lvl="1"/>
            <a:r>
              <a:rPr lang="en-US" dirty="0"/>
              <a:t>I’m looking at YOU, Spratly Islands…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161D84-6BB9-BCB2-285D-6B9E407E3C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8267" y="1906088"/>
            <a:ext cx="8893733" cy="3732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625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134F0-A201-A386-D944-E220CE83C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641EB-FE1E-1F2F-96A5-64DEA125D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Enable a random user to run a single file, run_gep.py, and generate all of the outputs and the full supplementary information manuscript.</a:t>
            </a:r>
          </a:p>
          <a:p>
            <a:pPr lvl="1"/>
            <a:r>
              <a:rPr lang="en-US" dirty="0"/>
              <a:t>In this age of AI, “click-</a:t>
            </a:r>
            <a:r>
              <a:rPr lang="en-US" dirty="0" err="1"/>
              <a:t>botton</a:t>
            </a:r>
            <a:r>
              <a:rPr lang="en-US" dirty="0"/>
              <a:t>” replicability is EVEN MORE important.</a:t>
            </a:r>
          </a:p>
          <a:p>
            <a:pPr lvl="1"/>
            <a:r>
              <a:rPr lang="en-US" dirty="0"/>
              <a:t>But it’s very challenging</a:t>
            </a:r>
          </a:p>
          <a:p>
            <a:pPr lvl="2"/>
            <a:r>
              <a:rPr lang="en-US" dirty="0"/>
              <a:t>Requires organizing our base data, code, execution runtime, and download services</a:t>
            </a:r>
          </a:p>
          <a:p>
            <a:pPr lvl="2"/>
            <a:r>
              <a:rPr lang="en-US" dirty="0"/>
              <a:t>Also requires having a standardized typology of results</a:t>
            </a:r>
          </a:p>
        </p:txBody>
      </p:sp>
    </p:spTree>
    <p:extLst>
      <p:ext uri="{BB962C8B-B14F-4D97-AF65-F5344CB8AC3E}">
        <p14:creationId xmlns:p14="http://schemas.microsoft.com/office/powerpoint/2010/main" val="629015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77FEF-A7D0-67A0-67D0-1329E0A73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Feature: Very Fast Zonal 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2C53C-39C9-B840-21E2-E7E3C8AFB6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088363" cy="2988971"/>
          </a:xfrm>
        </p:spPr>
        <p:txBody>
          <a:bodyPr/>
          <a:lstStyle/>
          <a:p>
            <a:r>
              <a:rPr lang="en-US" dirty="0" err="1"/>
              <a:t>Hb.zonal_statistics</a:t>
            </a:r>
            <a:r>
              <a:rPr lang="en-US" dirty="0"/>
              <a:t>() is about 3-10x faster than </a:t>
            </a:r>
            <a:r>
              <a:rPr lang="en-US" dirty="0" err="1"/>
              <a:t>Pygeoprocessing</a:t>
            </a:r>
            <a:r>
              <a:rPr lang="en-US" dirty="0"/>
              <a:t> and about 50-20000x faster than QGIS</a:t>
            </a:r>
          </a:p>
          <a:p>
            <a:pPr lvl="1"/>
            <a:r>
              <a:rPr lang="en-US" dirty="0"/>
              <a:t>Relies on preprocessed “pyramidal” </a:t>
            </a:r>
            <a:r>
              <a:rPr lang="en-US" dirty="0" err="1"/>
              <a:t>id_rasters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784A01-14DC-D835-5E28-065480B445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1983" y="1756409"/>
            <a:ext cx="6506483" cy="25054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031A8A2-BCE4-A7B4-CA1F-783CE18340E6}"/>
              </a:ext>
            </a:extLst>
          </p:cNvPr>
          <p:cNvSpPr txBox="1"/>
          <p:nvPr/>
        </p:nvSpPr>
        <p:spPr>
          <a:xfrm>
            <a:off x="457201" y="5360754"/>
            <a:ext cx="11420668" cy="2863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buNone/>
            </a:pP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hb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zonal_statistics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zone_values_path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aggregate_vector_path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zone_ids_raster_path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633818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7B865-C4B7-FC56-72F6-B44F6DA61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of one outstanding issue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D30F35-C597-184D-104D-7D6C26E694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1032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92EC2-9C8C-6480-CA33-C4B693601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FAO produces multiple outputs, but NONE of these are reported for all years?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00563-0F02-84AD-C8CB-0B5C35E14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33188" cy="4351338"/>
          </a:xfrm>
        </p:spPr>
        <p:txBody>
          <a:bodyPr>
            <a:normAutofit/>
          </a:bodyPr>
          <a:lstStyle/>
          <a:p>
            <a:r>
              <a:rPr lang="en-US" dirty="0"/>
              <a:t>What is the best way to address this?</a:t>
            </a:r>
          </a:p>
          <a:p>
            <a:pPr lvl="1"/>
            <a:r>
              <a:rPr lang="en-US" dirty="0"/>
              <a:t>58 Gross Production Value (constant 2014-2016 thousand US$) 1000 USD seems best in terms of definition</a:t>
            </a:r>
          </a:p>
          <a:p>
            <a:pPr lvl="1"/>
            <a:r>
              <a:rPr lang="en-US" dirty="0"/>
              <a:t>152 Gross Production Value (constant 2014-2016 thousand I$) 1000 Int$ </a:t>
            </a:r>
          </a:p>
          <a:p>
            <a:pPr lvl="1"/>
            <a:r>
              <a:rPr lang="en-US" dirty="0"/>
              <a:t>Is most comprehensive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5FF460-AB6D-01B5-23C6-89D9F34E63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8534" y="2910529"/>
            <a:ext cx="5048955" cy="2181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1267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05D2A-34BE-1889-DAD3-BFEE1CE7D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66193D-6354-1FE5-4FCE-3B1A6026D9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And/or not yet decided</a:t>
            </a:r>
          </a:p>
        </p:txBody>
      </p:sp>
    </p:spTree>
    <p:extLst>
      <p:ext uri="{BB962C8B-B14F-4D97-AF65-F5344CB8AC3E}">
        <p14:creationId xmlns:p14="http://schemas.microsoft.com/office/powerpoint/2010/main" val="39544191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60FD3-B58F-FEAF-0FA1-9AFE4E1BB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sure correct results don’t get recomputed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C246FB-3C59-D73B-B142-A1974BC81A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if </a:t>
            </a:r>
            <a:r>
              <a:rPr lang="en-US" dirty="0" err="1"/>
              <a:t>p.run_this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dirty="0" err="1"/>
              <a:t>crop_result</a:t>
            </a:r>
            <a:r>
              <a:rPr lang="en-US" dirty="0"/>
              <a:t> = </a:t>
            </a:r>
            <a:r>
              <a:rPr lang="en-US" dirty="0" err="1"/>
              <a:t>commercial_agriculture_functions.calculate_gep</a:t>
            </a:r>
            <a:r>
              <a:rPr lang="en-US" dirty="0"/>
              <a:t>(</a:t>
            </a:r>
            <a:r>
              <a:rPr lang="en-US" dirty="0" err="1"/>
              <a:t>p.base_data_dir</a:t>
            </a:r>
            <a:r>
              <a:rPr lang="en-US" dirty="0"/>
              <a:t>, </a:t>
            </a:r>
            <a:r>
              <a:rPr lang="en-US" dirty="0" err="1"/>
              <a:t>commercial_agriculture_defaults.DEFAULT_CROP_ITEMS</a:t>
            </a:r>
            <a:r>
              <a:rPr lang="en-US" dirty="0"/>
              <a:t>)</a:t>
            </a:r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856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C588F-5793-DBA9-73E4-098A9A57F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 correct choice about precaching big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299B6-BB8D-5651-6208-B53F9D3A7D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E.g., seasonal water yield global</a:t>
            </a:r>
          </a:p>
        </p:txBody>
      </p:sp>
    </p:spTree>
    <p:extLst>
      <p:ext uri="{BB962C8B-B14F-4D97-AF65-F5344CB8AC3E}">
        <p14:creationId xmlns:p14="http://schemas.microsoft.com/office/powerpoint/2010/main" val="10474393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52DA1-978D-89B5-90D2-C1F9D4C43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5C2739-7430-15AB-8F10-A179839C3D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clone the repo from </a:t>
            </a:r>
            <a:r>
              <a:rPr lang="en-US" dirty="0" err="1"/>
              <a:t>natalie’s</a:t>
            </a:r>
            <a:r>
              <a:rPr lang="en-US" dirty="0"/>
              <a:t> spreadsheet into C:\Users\jajohns\Files\global_invest\input_repositories\&lt;service&gt;</a:t>
            </a:r>
          </a:p>
          <a:p>
            <a:r>
              <a:rPr lang="en-US" dirty="0"/>
              <a:t>I run the code as is to ensure it works and generate the total GEP value we will validate the NEW code against. Gep_agr.py</a:t>
            </a:r>
          </a:p>
          <a:p>
            <a:r>
              <a:rPr lang="en-US" dirty="0"/>
              <a:t>I then run it again but with the code organized into the proper part of the </a:t>
            </a:r>
            <a:r>
              <a:rPr lang="en-US" dirty="0" err="1"/>
              <a:t>base_data</a:t>
            </a:r>
            <a:endParaRPr lang="en-US" dirty="0"/>
          </a:p>
          <a:p>
            <a:r>
              <a:rPr lang="en-US" dirty="0"/>
              <a:t>I then make a minimal, preconfigured run.py in </a:t>
            </a:r>
            <a:r>
              <a:rPr lang="en-US" dirty="0" err="1"/>
              <a:t>global_invest</a:t>
            </a:r>
            <a:r>
              <a:rPr lang="en-US" dirty="0"/>
              <a:t>/&lt;service&gt;, which uses a minimal </a:t>
            </a:r>
            <a:r>
              <a:rPr lang="en-US" dirty="0" err="1"/>
              <a:t>ProjectFlow</a:t>
            </a:r>
            <a:r>
              <a:rPr lang="en-US"/>
              <a:t> instantiation.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5862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2F3F0-C9F2-9C9B-C634-9DCA7AAE2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593" y="255639"/>
            <a:ext cx="11066207" cy="1435049"/>
          </a:xfrm>
        </p:spPr>
        <p:txBody>
          <a:bodyPr/>
          <a:lstStyle/>
          <a:p>
            <a:r>
              <a:rPr lang="en-US" dirty="0"/>
              <a:t>The run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E93004-682D-D442-834C-C56F63175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593" y="1843701"/>
            <a:ext cx="3055376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Project name sets where things save</a:t>
            </a:r>
          </a:p>
          <a:p>
            <a:r>
              <a:rPr lang="en-US" dirty="0"/>
              <a:t>The build Task Tree function defines the logic</a:t>
            </a:r>
          </a:p>
          <a:p>
            <a:r>
              <a:rPr lang="en-US" dirty="0"/>
              <a:t>The </a:t>
            </a:r>
            <a:r>
              <a:rPr lang="en-US" dirty="0" err="1"/>
              <a:t>base_data_dir</a:t>
            </a:r>
            <a:r>
              <a:rPr lang="en-US" dirty="0"/>
              <a:t> should point to our Google Drive</a:t>
            </a:r>
          </a:p>
          <a:p>
            <a:pPr lvl="1"/>
            <a:r>
              <a:rPr lang="en-US" dirty="0"/>
              <a:t>(this is a change from my recommendation before of making it local, which is faster and safer, but meh)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60B213-337D-A207-5594-4642113F91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1540" y="365125"/>
            <a:ext cx="8600460" cy="5982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7850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129FD-5481-2A54-DFC6-AC4534215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B2D35-D7FC-DB8E-E608-4CD5781C2F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788529-46D7-C4C0-F7F7-279544DF75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598" y="2081738"/>
            <a:ext cx="9878804" cy="3839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686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3F191-0A6E-F2B4-0F02-7F773C418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Goal, specific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90546-77A9-7F88-AD25-6701872169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Each service MUST output the following</a:t>
            </a:r>
          </a:p>
          <a:p>
            <a:pPr lvl="1"/>
            <a:r>
              <a:rPr lang="en-US" dirty="0"/>
              <a:t>Global GEP Total in base year</a:t>
            </a:r>
          </a:p>
          <a:p>
            <a:pPr lvl="1"/>
            <a:r>
              <a:rPr lang="en-US" dirty="0"/>
              <a:t>A CSV of GEP by country in base year, formatted “correctly”</a:t>
            </a:r>
          </a:p>
          <a:p>
            <a:pPr lvl="1"/>
            <a:r>
              <a:rPr lang="en-US" dirty="0"/>
              <a:t>A .GPKG map of GEP by country in base year</a:t>
            </a:r>
          </a:p>
          <a:p>
            <a:pPr lvl="1"/>
            <a:r>
              <a:rPr lang="en-US" dirty="0"/>
              <a:t>A PNG of that map</a:t>
            </a:r>
          </a:p>
          <a:p>
            <a:r>
              <a:rPr lang="en-US" dirty="0"/>
              <a:t>Services may have:</a:t>
            </a:r>
          </a:p>
          <a:p>
            <a:pPr lvl="1"/>
            <a:r>
              <a:rPr lang="en-US" dirty="0"/>
              <a:t>Sub-services (e.g., commercial agriculture distinguishes pasture and cropland GEP) </a:t>
            </a:r>
          </a:p>
          <a:p>
            <a:pPr lvl="1"/>
            <a:r>
              <a:rPr lang="en-US" dirty="0"/>
              <a:t>GEP by year</a:t>
            </a:r>
          </a:p>
          <a:p>
            <a:pPr lvl="1"/>
            <a:r>
              <a:rPr lang="en-US" dirty="0"/>
              <a:t>GEP by country and year</a:t>
            </a:r>
          </a:p>
          <a:p>
            <a:pPr lvl="1"/>
            <a:r>
              <a:rPr lang="en-US" dirty="0"/>
              <a:t>GEP by country, year, and sub-service</a:t>
            </a:r>
          </a:p>
        </p:txBody>
      </p:sp>
    </p:spTree>
    <p:extLst>
      <p:ext uri="{BB962C8B-B14F-4D97-AF65-F5344CB8AC3E}">
        <p14:creationId xmlns:p14="http://schemas.microsoft.com/office/powerpoint/2010/main" val="1957666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40EEB-E994-9877-AC1E-0AFFDA2D7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the Supplemental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8EC691-4C72-3787-3CF7-A2A4B42318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service will have a  run.py file runs the calculations, generates the outputs, AND BUILDS THE SI MANUSCRIPT</a:t>
            </a:r>
          </a:p>
          <a:p>
            <a:r>
              <a:rPr lang="en-US" dirty="0"/>
              <a:t>We’ll use Quarto QMD as the canonical form</a:t>
            </a:r>
          </a:p>
          <a:p>
            <a:pPr lvl="1"/>
            <a:r>
              <a:rPr lang="en-US" dirty="0"/>
              <a:t>But will have many other possible outputs, like </a:t>
            </a:r>
            <a:r>
              <a:rPr lang="en-US" dirty="0" err="1"/>
              <a:t>ipynb</a:t>
            </a:r>
            <a:r>
              <a:rPr lang="en-US" dirty="0"/>
              <a:t> notebooks that we can host on the cloud.</a:t>
            </a:r>
          </a:p>
          <a:p>
            <a:pPr lvl="2"/>
            <a:r>
              <a:rPr lang="en-US" dirty="0"/>
              <a:t>“Quarto convert </a:t>
            </a:r>
            <a:r>
              <a:rPr lang="en-US" dirty="0" err="1"/>
              <a:t>notebook.ipynb</a:t>
            </a:r>
            <a:r>
              <a:rPr lang="en-US" dirty="0"/>
              <a:t>” will create a QMD and vise-versa</a:t>
            </a:r>
          </a:p>
          <a:p>
            <a:pPr lvl="2"/>
            <a:r>
              <a:rPr lang="en-US" dirty="0"/>
              <a:t>The QMD file must be present, and we will use this to generate an </a:t>
            </a:r>
            <a:r>
              <a:rPr lang="en-US" dirty="0" err="1"/>
              <a:t>ipynb</a:t>
            </a:r>
            <a:r>
              <a:rPr lang="en-US" dirty="0"/>
              <a:t> as the last step (but don’t run it, cause that causes havoc in git).</a:t>
            </a:r>
          </a:p>
          <a:p>
            <a:pPr lvl="1"/>
            <a:r>
              <a:rPr lang="en-US" dirty="0"/>
              <a:t>QMD also renders to Latex-style PDF, Word, Google Doc, PPT,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Biggest challenge: use latex for equations (or worst case, embed a 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605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B5ED5-D62B-0E6F-5493-195B5F9B9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9616"/>
            <a:ext cx="10515600" cy="795120"/>
          </a:xfrm>
        </p:spPr>
        <p:txBody>
          <a:bodyPr/>
          <a:lstStyle/>
          <a:p>
            <a:r>
              <a:rPr lang="en-US" dirty="0"/>
              <a:t>Natalie’s Master GEP status sheet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4770E-A757-FC62-00E1-A81E92AAE3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2F49E2-9654-676C-9C94-36B81F0106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24731"/>
            <a:ext cx="12192000" cy="585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657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ACF48-0D79-EA58-878F-7B8E78414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practices to make this all 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4D6FF4-123E-FBF3-2FC9-0050E0AE05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178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982EE-0625-3B3D-D958-B1CAEE6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5161"/>
            <a:ext cx="10862953" cy="1448789"/>
          </a:xfrm>
        </p:spPr>
        <p:txBody>
          <a:bodyPr/>
          <a:lstStyle/>
          <a:p>
            <a:r>
              <a:rPr lang="en-US" dirty="0"/>
              <a:t>We use our </a:t>
            </a:r>
            <a:r>
              <a:rPr lang="en-US" dirty="0" err="1"/>
              <a:t>Github</a:t>
            </a:r>
            <a:r>
              <a:rPr lang="en-US" dirty="0"/>
              <a:t> Organization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450DD-2C82-D6D5-49F4-B26BE8E492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6919"/>
            <a:ext cx="7327900" cy="4390043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https://github.com/NatCapTEEMs</a:t>
            </a:r>
            <a:endParaRPr lang="en-US" dirty="0"/>
          </a:p>
          <a:p>
            <a:pPr lvl="1"/>
            <a:r>
              <a:rPr lang="en-US" dirty="0"/>
              <a:t>You can find it in Your organizations </a:t>
            </a:r>
          </a:p>
          <a:p>
            <a:pPr lvl="1"/>
            <a:r>
              <a:rPr lang="en-US" dirty="0"/>
              <a:t>Once you’re a member, you have read/clone access to all our repositories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5A78278-756F-AFFC-4D72-924DB5902F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4855" y="1740546"/>
            <a:ext cx="2135264" cy="249294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513E11D-B95E-2F75-24D0-8EA380AE08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09643" y="347028"/>
            <a:ext cx="1800476" cy="110505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FFB6AB6-F39C-497A-7729-9C6D55F35A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9992" y="3505522"/>
            <a:ext cx="5758626" cy="2974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331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EE58E-584B-1142-9278-520961C2C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Within our Organization, we use Teams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1ECB4-1FD4-566E-C9A4-7FD8F68DD4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9890295" cy="2006479"/>
          </a:xfrm>
        </p:spPr>
        <p:txBody>
          <a:bodyPr/>
          <a:lstStyle/>
          <a:p>
            <a:r>
              <a:rPr lang="en-US" dirty="0"/>
              <a:t>Being on a </a:t>
            </a:r>
            <a:r>
              <a:rPr lang="en-US" dirty="0" err="1"/>
              <a:t>Github</a:t>
            </a:r>
            <a:r>
              <a:rPr lang="en-US" dirty="0"/>
              <a:t> Team is only necessary if you need to push directly to the repos</a:t>
            </a:r>
          </a:p>
          <a:p>
            <a:pPr lvl="1"/>
            <a:r>
              <a:rPr lang="en-US" dirty="0"/>
              <a:t>This usually isn’t needed because we use Pull Requests</a:t>
            </a:r>
          </a:p>
          <a:p>
            <a:pPr lvl="1"/>
            <a:r>
              <a:rPr lang="en-US" dirty="0"/>
              <a:t>Contact me if it’s needed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1A2A36-F8AC-C576-B417-0C85BA7A23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5004" y="3730315"/>
            <a:ext cx="7496684" cy="2646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7161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6B945-49D1-2010-061A-4E994E946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GEP vs </a:t>
            </a:r>
            <a:r>
              <a:rPr lang="en-US" dirty="0" err="1"/>
              <a:t>Global_Invest</a:t>
            </a:r>
            <a:r>
              <a:rPr lang="en-US" dirty="0"/>
              <a:t> repositories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32190-71C0-5D4A-DF45-DCEBA19B1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GEP_Dev</a:t>
            </a:r>
            <a:r>
              <a:rPr lang="en-US" dirty="0"/>
              <a:t> will be our internal private repository. Upon publication, this will be copied to GEP (no dev).</a:t>
            </a:r>
          </a:p>
          <a:p>
            <a:pPr lvl="1"/>
            <a:r>
              <a:rPr lang="en-US" dirty="0"/>
              <a:t>GEP repo will be relatively small because it will only call modules from the </a:t>
            </a:r>
            <a:r>
              <a:rPr lang="en-US" dirty="0" err="1"/>
              <a:t>global_invest_dev</a:t>
            </a:r>
            <a:r>
              <a:rPr lang="en-US" dirty="0"/>
              <a:t> repo</a:t>
            </a:r>
          </a:p>
          <a:p>
            <a:pPr lvl="2"/>
            <a:r>
              <a:rPr lang="en-US" dirty="0"/>
              <a:t>But it will also generate the actual GEP manuscript</a:t>
            </a:r>
          </a:p>
          <a:p>
            <a:r>
              <a:rPr lang="en-US" dirty="0" err="1"/>
              <a:t>Global_invest_dev</a:t>
            </a:r>
            <a:r>
              <a:rPr lang="en-US" dirty="0"/>
              <a:t> will house global ES calculation AND valuation, which is basically all of the work in GEP</a:t>
            </a:r>
          </a:p>
          <a:p>
            <a:r>
              <a:rPr lang="en-US" dirty="0"/>
              <a:t>Why the separation? GEP is just one possible application of Global InVEST. Others include GTAP-InVEST, Jeronimo’s Time-Series of historical data (eventually), or the next big lab paper, Ecosystem Service Projections.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320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2519</TotalTime>
  <Words>1210</Words>
  <Application>Microsoft Office PowerPoint</Application>
  <PresentationFormat>Widescreen</PresentationFormat>
  <Paragraphs>110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Aptos</vt:lpstr>
      <vt:lpstr>Aptos Display</vt:lpstr>
      <vt:lpstr>Arial</vt:lpstr>
      <vt:lpstr>Consolas</vt:lpstr>
      <vt:lpstr>Office Theme</vt:lpstr>
      <vt:lpstr>GEP Repository and Data Organization</vt:lpstr>
      <vt:lpstr>Overall Goal</vt:lpstr>
      <vt:lpstr>Overall Goal, specific</vt:lpstr>
      <vt:lpstr>Building the Supplemental Information</vt:lpstr>
      <vt:lpstr>Natalie’s Master GEP status sheet</vt:lpstr>
      <vt:lpstr>Coding practices to make this all work</vt:lpstr>
      <vt:lpstr>We use our Github Organization</vt:lpstr>
      <vt:lpstr>Within our Organization, we use Teams</vt:lpstr>
      <vt:lpstr>GEP vs Global_Invest repositories</vt:lpstr>
      <vt:lpstr>A Quick Primer on Code Organization</vt:lpstr>
      <vt:lpstr>Project folder</vt:lpstr>
      <vt:lpstr>Repo folder</vt:lpstr>
      <vt:lpstr>Module folder</vt:lpstr>
      <vt:lpstr>Why this structure?</vt:lpstr>
      <vt:lpstr>Data practices</vt:lpstr>
      <vt:lpstr>EE-spec country names (or why I’m not giving detailed results today…)</vt:lpstr>
      <vt:lpstr>PowerPoint Presentation</vt:lpstr>
      <vt:lpstr>Disputed territories (or, places not to visit)</vt:lpstr>
      <vt:lpstr>But what about Marine?</vt:lpstr>
      <vt:lpstr>Additional Feature: Very Fast Zonal Statistics</vt:lpstr>
      <vt:lpstr>Discussion of one outstanding issue</vt:lpstr>
      <vt:lpstr>FAO produces multiple outputs, but NONE of these are reported for all years?</vt:lpstr>
      <vt:lpstr>Appendix</vt:lpstr>
      <vt:lpstr>Make sure correct results don’t get recomputed</vt:lpstr>
      <vt:lpstr>Document correct choice about precaching big results</vt:lpstr>
      <vt:lpstr>Run structure</vt:lpstr>
      <vt:lpstr>The run file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Justin Johnson</dc:creator>
  <cp:lastModifiedBy>Justin Johnson</cp:lastModifiedBy>
  <cp:revision>8</cp:revision>
  <dcterms:created xsi:type="dcterms:W3CDTF">2025-06-10T15:17:24Z</dcterms:created>
  <dcterms:modified xsi:type="dcterms:W3CDTF">2025-07-08T20:01:46Z</dcterms:modified>
</cp:coreProperties>
</file>