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4" r:id="rId14"/>
    <p:sldId id="278" r:id="rId15"/>
    <p:sldId id="276" r:id="rId16"/>
    <p:sldId id="277" r:id="rId17"/>
    <p:sldId id="279" r:id="rId18"/>
    <p:sldId id="268" r:id="rId19"/>
    <p:sldId id="267" r:id="rId20"/>
    <p:sldId id="269" r:id="rId21"/>
    <p:sldId id="280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C23D7-2E34-4E37-81B1-2B0CA0098C5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5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t>05/02/2015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1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569972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pt-BR" dirty="0" smtClean="0"/>
              <a:t>A função principal de todo programa </a:t>
            </a:r>
            <a:r>
              <a:rPr lang="pt-BR" dirty="0" err="1" smtClean="0"/>
              <a:t>java</a:t>
            </a:r>
            <a:r>
              <a:rPr lang="pt-BR" dirty="0" smtClean="0"/>
              <a:t> chama-se </a:t>
            </a:r>
            <a:r>
              <a:rPr lang="pt-BR" b="1" dirty="0" smtClean="0"/>
              <a:t>MAIN</a:t>
            </a:r>
            <a:r>
              <a:rPr lang="pt-BR" dirty="0" smtClean="0"/>
              <a:t>, para isso:</a:t>
            </a:r>
          </a:p>
          <a:p>
            <a:pPr marL="457200" indent="-457200"/>
            <a:endParaRPr lang="pt-BR" dirty="0"/>
          </a:p>
          <a:p>
            <a:pPr marL="0" indent="0">
              <a:buNone/>
            </a:pPr>
            <a:endParaRPr lang="pt-BR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]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(“Olá Java!”);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pt-BR" dirty="0" smtClean="0"/>
              <a:t>Mesmo assim, não funciona, porque todo método tem que estar dentro de um </a:t>
            </a:r>
            <a:r>
              <a:rPr lang="pt-BR" b="1" dirty="0" smtClean="0"/>
              <a:t>classe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have esquerda 4"/>
          <p:cNvSpPr/>
          <p:nvPr/>
        </p:nvSpPr>
        <p:spPr>
          <a:xfrm rot="5400000">
            <a:off x="2812342" y="1062931"/>
            <a:ext cx="216025" cy="2871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912242" y="2021205"/>
            <a:ext cx="24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57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88640"/>
            <a:ext cx="7786112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b="1" u="sng" dirty="0" smtClean="0">
                <a:solidFill>
                  <a:srgbClr val="FF0000"/>
                </a:solidFill>
              </a:rPr>
              <a:t>Classe</a:t>
            </a:r>
          </a:p>
          <a:p>
            <a:pPr marL="0" indent="0">
              <a:buNone/>
            </a:pPr>
            <a:endParaRPr lang="pt-BR" sz="2800" b="1" u="sng" dirty="0"/>
          </a:p>
          <a:p>
            <a:pPr marL="457200" indent="-457200">
              <a:lnSpc>
                <a:spcPct val="120000"/>
              </a:lnSpc>
            </a:pPr>
            <a:r>
              <a:rPr lang="pt-BR" altLang="pt-BR" sz="2800" dirty="0"/>
              <a:t>É a descrição de um grupo de objetos com propriedades similares (atributos), comportamento comum(operações) , relacionamentos com outros objetos e semânticas idênticas.</a:t>
            </a:r>
          </a:p>
          <a:p>
            <a:pPr marL="457200" indent="-457200">
              <a:lnSpc>
                <a:spcPct val="120000"/>
              </a:lnSpc>
            </a:pPr>
            <a:r>
              <a:rPr lang="pt-BR" altLang="pt-BR" sz="2800" dirty="0" smtClean="0"/>
              <a:t>Enquanto </a:t>
            </a:r>
            <a:r>
              <a:rPr lang="pt-BR" altLang="pt-BR" sz="2800" dirty="0"/>
              <a:t>um objeto individual é uma entidade concreta que executa algum papel no sistema, uma classe captura a estrutura e comportamento comum a </a:t>
            </a:r>
            <a:r>
              <a:rPr lang="pt-BR" altLang="pt-BR" sz="2800" b="1" dirty="0">
                <a:solidFill>
                  <a:srgbClr val="FF0000"/>
                </a:solidFill>
              </a:rPr>
              <a:t>todos os objetos que estão relacionados</a:t>
            </a:r>
            <a:r>
              <a:rPr lang="pt-BR" altLang="pt-BR" sz="2800" dirty="0"/>
              <a:t>.</a:t>
            </a:r>
          </a:p>
          <a:p>
            <a:pPr marL="457200" indent="-457200">
              <a:lnSpc>
                <a:spcPct val="12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4716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88640"/>
            <a:ext cx="7786112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8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800" b="1" u="sng" dirty="0" smtClean="0">
                <a:solidFill>
                  <a:srgbClr val="FF0000"/>
                </a:solidFill>
              </a:rPr>
              <a:t>Objeto</a:t>
            </a:r>
          </a:p>
          <a:p>
            <a:pPr marL="457200" indent="-457200">
              <a:lnSpc>
                <a:spcPct val="120000"/>
              </a:lnSpc>
            </a:pPr>
            <a:endParaRPr lang="pt-BR" sz="2800" dirty="0" smtClean="0"/>
          </a:p>
          <a:p>
            <a:pPr marL="457200" indent="-457200">
              <a:lnSpc>
                <a:spcPct val="120000"/>
              </a:lnSpc>
            </a:pPr>
            <a:r>
              <a:rPr lang="pt-BR" sz="2800" dirty="0" smtClean="0"/>
              <a:t>Objeto </a:t>
            </a:r>
            <a:r>
              <a:rPr lang="pt-BR" sz="2800" dirty="0"/>
              <a:t>é uma </a:t>
            </a:r>
            <a:r>
              <a:rPr lang="pt-BR" sz="2800" b="1" dirty="0">
                <a:solidFill>
                  <a:srgbClr val="FF0000"/>
                </a:solidFill>
              </a:rPr>
              <a:t>instância de uma classe</a:t>
            </a:r>
            <a:r>
              <a:rPr lang="pt-BR" sz="2800" dirty="0"/>
              <a:t>. Um objeto é capaz de armazenar estados através de seus atributos e reagir a mensagens enviadas a ele, assim como se relacionar e enviar mensagens a outros objetos.</a:t>
            </a:r>
          </a:p>
          <a:p>
            <a:pPr marL="457200" indent="-457200">
              <a:lnSpc>
                <a:spcPct val="12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233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33" y="980728"/>
            <a:ext cx="7663296" cy="477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0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>
            <a:normAutofit/>
          </a:bodyPr>
          <a:lstStyle/>
          <a:p>
            <a:r>
              <a:rPr lang="pt-BR" sz="2800" b="1" u="sng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pt-BR" sz="2800" b="1" u="sng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b="1" u="sng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 classe</a:t>
            </a:r>
            <a:endParaRPr lang="pt-BR" sz="2800" b="1" u="sng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32856"/>
            <a:ext cx="3384376" cy="331236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337969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u="sng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pPr marL="457200" indent="-457200">
              <a:lnSpc>
                <a:spcPct val="120000"/>
              </a:lnSpc>
            </a:pPr>
            <a:r>
              <a:rPr lang="pt-BR" sz="2800" dirty="0"/>
              <a:t>Os objetos do mundo real possuem propriedades que possuem valores.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dirty="0"/>
              <a:t>Estes valores definem o estado do objeto.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dirty="0"/>
              <a:t>As propriedades recebem o nome de atributos em Orientação a Objetos.</a:t>
            </a:r>
          </a:p>
          <a:p>
            <a:pPr marL="82296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89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u="sng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Métodos</a:t>
            </a:r>
            <a:endParaRPr lang="pt-BR" sz="2800" b="1" u="sng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marL="457200" indent="-457200">
              <a:lnSpc>
                <a:spcPct val="120000"/>
              </a:lnSpc>
            </a:pPr>
            <a:r>
              <a:rPr lang="pt-BR" sz="2800" dirty="0" smtClean="0"/>
              <a:t>Os </a:t>
            </a:r>
            <a:r>
              <a:rPr lang="pt-BR" sz="2800" dirty="0"/>
              <a:t>métodos são procedimentos ou funções que realizam as ações próprias do objeto.</a:t>
            </a:r>
          </a:p>
          <a:p>
            <a:pPr marL="457200" indent="-457200">
              <a:lnSpc>
                <a:spcPct val="12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07722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u="sng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Atributos e Métodos</a:t>
            </a:r>
            <a:endParaRPr lang="pt-BR" sz="2800" b="1" u="sng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696744" cy="4201879"/>
          </a:xfrm>
        </p:spPr>
      </p:pic>
    </p:spTree>
    <p:extLst>
      <p:ext uri="{BB962C8B-B14F-4D97-AF65-F5344CB8AC3E}">
        <p14:creationId xmlns:p14="http://schemas.microsoft.com/office/powerpoint/2010/main" val="1272987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548680"/>
            <a:ext cx="7890080" cy="5699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]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(“Olá Java!”);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/>
              <a:t>Salvar o arquivo como (pode ser no Bloco de Notas):</a:t>
            </a:r>
          </a:p>
          <a:p>
            <a:pPr marL="0" indent="0">
              <a:buNone/>
            </a:pPr>
            <a:r>
              <a:rPr lang="pt-BR" b="1" dirty="0" smtClean="0"/>
              <a:t>OlaMundo.java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Agora é hora de compilar e executar.  Para isso, você tem que ter instalado o compilador e a JVM (ver como é feita a instalação no arquivo de explicações).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8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548680"/>
            <a:ext cx="7962088" cy="5699720"/>
          </a:xfrm>
        </p:spPr>
        <p:txBody>
          <a:bodyPr>
            <a:normAutofit/>
          </a:bodyPr>
          <a:lstStyle/>
          <a:p>
            <a:pPr marL="457200" indent="-457200"/>
            <a:r>
              <a:rPr lang="pt-BR" dirty="0" smtClean="0"/>
              <a:t>Abrir o terminal CMD (Windows);</a:t>
            </a:r>
          </a:p>
          <a:p>
            <a:pPr marL="457200" indent="-457200"/>
            <a:r>
              <a:rPr lang="pt-BR" dirty="0" smtClean="0"/>
              <a:t>Entre na pasta onde está o arquivo (comandos do MS-DOS: </a:t>
            </a:r>
            <a:r>
              <a:rPr lang="pt-BR" dirty="0" err="1" smtClean="0"/>
              <a:t>dir</a:t>
            </a:r>
            <a:r>
              <a:rPr lang="pt-BR" dirty="0" smtClean="0"/>
              <a:t>, </a:t>
            </a:r>
            <a:r>
              <a:rPr lang="pt-BR" dirty="0" err="1" smtClean="0"/>
              <a:t>cd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</a:p>
          <a:p>
            <a:pPr marL="457200" indent="-457200"/>
            <a:r>
              <a:rPr lang="pt-BR" dirty="0" smtClean="0"/>
              <a:t>Digite o comando </a:t>
            </a:r>
            <a:r>
              <a:rPr lang="pt-BR" b="1" dirty="0" err="1" smtClean="0"/>
              <a:t>javac</a:t>
            </a:r>
            <a:r>
              <a:rPr lang="pt-BR" b="1" dirty="0" smtClean="0"/>
              <a:t> OlaMundo.java</a:t>
            </a:r>
          </a:p>
          <a:p>
            <a:pPr marL="457200" indent="-457200"/>
            <a:endParaRPr lang="pt-BR" b="1" dirty="0"/>
          </a:p>
          <a:p>
            <a:pPr marL="457200" indent="-457200"/>
            <a:endParaRPr lang="pt-BR" b="1" dirty="0" smtClean="0"/>
          </a:p>
          <a:p>
            <a:pPr marL="457200" indent="-457200"/>
            <a:r>
              <a:rPr lang="pt-BR" dirty="0" smtClean="0"/>
              <a:t>Se tudo der certo, na pasta irá aparecer o arquivo </a:t>
            </a:r>
            <a:r>
              <a:rPr lang="pt-BR" b="1" dirty="0" err="1" smtClean="0"/>
              <a:t>OlaMundo.class</a:t>
            </a:r>
            <a:r>
              <a:rPr lang="pt-BR" dirty="0" smtClean="0"/>
              <a:t> (byte </a:t>
            </a:r>
            <a:r>
              <a:rPr lang="pt-BR" dirty="0" err="1" smtClean="0"/>
              <a:t>code</a:t>
            </a:r>
            <a:r>
              <a:rPr lang="pt-BR" dirty="0" smtClean="0"/>
              <a:t>);</a:t>
            </a:r>
          </a:p>
          <a:p>
            <a:pPr marL="457200" indent="-457200"/>
            <a:r>
              <a:rPr lang="pt-BR" dirty="0" smtClean="0"/>
              <a:t>Para executá-lo, devemos chamar a JVM do Windows: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OlaMundo</a:t>
            </a:r>
            <a:endParaRPr lang="pt-BR" dirty="0" smtClean="0"/>
          </a:p>
          <a:p>
            <a:pPr marL="457200" indent="-457200"/>
            <a:endParaRPr lang="pt-BR" dirty="0" smtClean="0"/>
          </a:p>
          <a:p>
            <a:pPr marL="457200" indent="-457200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83777" y="3070258"/>
            <a:ext cx="2940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Comando para chamar o compilador</a:t>
            </a:r>
          </a:p>
          <a:p>
            <a:pPr algn="ctr"/>
            <a:r>
              <a:rPr lang="pt-BR" dirty="0" smtClean="0"/>
              <a:t>(Java </a:t>
            </a:r>
            <a:r>
              <a:rPr lang="pt-BR" dirty="0" err="1" smtClean="0"/>
              <a:t>compiler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28185" y="32029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Parâmetro, que é o arquivo.java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4932040" y="2708920"/>
            <a:ext cx="429796" cy="457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7380312" y="2492896"/>
            <a:ext cx="1" cy="673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669494" y="6185640"/>
            <a:ext cx="205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Comando para chamar a JVM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54153" y="6176957"/>
            <a:ext cx="265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Arquivo de byte </a:t>
            </a:r>
            <a:r>
              <a:rPr lang="pt-BR" dirty="0" err="1" smtClean="0"/>
              <a:t>code</a:t>
            </a:r>
            <a:r>
              <a:rPr lang="pt-BR" dirty="0" smtClean="0"/>
              <a:t> (sem o . </a:t>
            </a:r>
            <a:r>
              <a:rPr lang="pt-BR" dirty="0" err="1" smtClean="0"/>
              <a:t>Class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617721" y="5867024"/>
            <a:ext cx="144016" cy="33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8" idx="0"/>
          </p:cNvCxnSpPr>
          <p:nvPr/>
        </p:nvCxnSpPr>
        <p:spPr>
          <a:xfrm flipH="1">
            <a:off x="4696811" y="5848809"/>
            <a:ext cx="235230" cy="33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0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Unidade 1 – Introdução ao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1.1 O </a:t>
            </a:r>
            <a:r>
              <a:rPr lang="pt-BR" dirty="0"/>
              <a:t>que é Java?</a:t>
            </a:r>
          </a:p>
          <a:p>
            <a:pPr marL="0" indent="0">
              <a:buNone/>
            </a:pPr>
            <a:r>
              <a:rPr lang="pt-BR" dirty="0"/>
              <a:t>1.2 Linguagem de programação Java</a:t>
            </a:r>
          </a:p>
          <a:p>
            <a:pPr marL="0" indent="0">
              <a:buNone/>
            </a:pPr>
            <a:r>
              <a:rPr lang="pt-BR" dirty="0"/>
              <a:t>1.3 A Plataforma Java</a:t>
            </a:r>
          </a:p>
          <a:p>
            <a:pPr marL="0" indent="0">
              <a:buNone/>
            </a:pPr>
            <a:r>
              <a:rPr lang="pt-BR" dirty="0"/>
              <a:t>1.4 Vantagens Java</a:t>
            </a:r>
          </a:p>
          <a:p>
            <a:pPr marL="0" indent="0">
              <a:buNone/>
            </a:pPr>
            <a:r>
              <a:rPr lang="pt-BR" dirty="0"/>
              <a:t>1.5 Plataformas Java</a:t>
            </a:r>
          </a:p>
          <a:p>
            <a:pPr marL="0" indent="0">
              <a:buNone/>
            </a:pPr>
            <a:r>
              <a:rPr lang="pt-BR" dirty="0"/>
              <a:t>1.6 Termos importantes</a:t>
            </a:r>
          </a:p>
          <a:p>
            <a:pPr marL="0" indent="0">
              <a:buNone/>
            </a:pPr>
            <a:r>
              <a:rPr lang="pt-BR" dirty="0"/>
              <a:t>1.7 “</a:t>
            </a:r>
            <a:r>
              <a:rPr lang="pt-BR" dirty="0" err="1"/>
              <a:t>Hello</a:t>
            </a:r>
            <a:r>
              <a:rPr lang="pt-BR" dirty="0"/>
              <a:t> World” com Java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70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60648"/>
            <a:ext cx="8460432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u="sng" dirty="0" smtClean="0"/>
              <a:t>Conclusão</a:t>
            </a:r>
            <a:r>
              <a:rPr lang="pt-BR" sz="3000" b="1" dirty="0" smtClean="0"/>
              <a:t>:</a:t>
            </a:r>
          </a:p>
          <a:p>
            <a:pPr marL="457200" indent="-457200"/>
            <a:r>
              <a:rPr lang="pt-BR" sz="3000" dirty="0" smtClean="0"/>
              <a:t>A partir desta aula, iremos ver mais adiante o que é um método público, estático, o que é um método </a:t>
            </a:r>
            <a:r>
              <a:rPr lang="pt-BR" sz="3000" dirty="0" err="1" smtClean="0"/>
              <a:t>void</a:t>
            </a:r>
            <a:r>
              <a:rPr lang="pt-BR" sz="3000" dirty="0" smtClean="0"/>
              <a:t>, etc.</a:t>
            </a:r>
          </a:p>
          <a:p>
            <a:pPr marL="457200" indent="-457200"/>
            <a:r>
              <a:rPr lang="pt-BR" sz="3000" dirty="0" smtClean="0"/>
              <a:t>Java é uma linguagem moderna.</a:t>
            </a:r>
          </a:p>
          <a:p>
            <a:pPr marL="457200" indent="-457200"/>
            <a:r>
              <a:rPr lang="pt-BR" sz="3000" dirty="0" smtClean="0"/>
              <a:t>Usa o paradigma de Orientação a Objetos, ou seja, código de qualidade.</a:t>
            </a:r>
          </a:p>
          <a:p>
            <a:pPr marL="457200" indent="-457200"/>
            <a:r>
              <a:rPr lang="pt-BR" sz="3000" dirty="0" smtClean="0"/>
              <a:t>JVM funciona muito bem (“Escreva uma vez só e rode em qualquer lugar!”)</a:t>
            </a:r>
          </a:p>
          <a:p>
            <a:pPr marL="457200" indent="-457200"/>
            <a:r>
              <a:rPr lang="pt-BR" sz="3000" dirty="0" smtClean="0"/>
              <a:t>Comunidade </a:t>
            </a:r>
            <a:r>
              <a:rPr lang="pt-BR" sz="3000" dirty="0" err="1" smtClean="0"/>
              <a:t>java</a:t>
            </a:r>
            <a:r>
              <a:rPr lang="pt-BR" sz="3000" dirty="0" smtClean="0"/>
              <a:t> gigantesca, muitos fóruns e diversas bibliotecas (para fazer sistema Web, para acessar banco de dados, para criar serviços Web, etc.)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0536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60648"/>
            <a:ext cx="8460432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u="sng" smtClean="0"/>
              <a:t>Referências Bibliográficas:</a:t>
            </a:r>
          </a:p>
          <a:p>
            <a:pPr marL="0" indent="0">
              <a:buNone/>
            </a:pPr>
            <a:endParaRPr lang="pt-BR" sz="3000" b="1" dirty="0" smtClean="0"/>
          </a:p>
          <a:p>
            <a:r>
              <a:rPr lang="pt-BR" sz="2800" dirty="0"/>
              <a:t>DEITEL, Harvey M.; DEITEL, Paul J. </a:t>
            </a:r>
            <a:r>
              <a:rPr lang="pt-BR" sz="2800" b="1" dirty="0"/>
              <a:t>Java</a:t>
            </a:r>
            <a:r>
              <a:rPr lang="pt-BR" sz="2800" dirty="0"/>
              <a:t>: como programar. </a:t>
            </a:r>
            <a:r>
              <a:rPr lang="en-US" sz="2800" dirty="0"/>
              <a:t>São Paulo: Prentice- Hall, 2005.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1819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Java?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pt-BR" dirty="0" smtClean="0"/>
              <a:t>Aprender Java é uma ótima escolha</a:t>
            </a:r>
          </a:p>
          <a:p>
            <a:pPr marL="457200" indent="-457200"/>
            <a:r>
              <a:rPr lang="pt-BR" dirty="0" smtClean="0"/>
              <a:t>Apesar de ser popular para aplicações Web, Java nasceu para ser usado em dispositivos embarcados (geladeira, </a:t>
            </a:r>
            <a:r>
              <a:rPr lang="pt-BR" dirty="0" err="1" smtClean="0"/>
              <a:t>microondas</a:t>
            </a:r>
            <a:r>
              <a:rPr lang="pt-BR" dirty="0" smtClean="0"/>
              <a:t>, etc.)</a:t>
            </a:r>
          </a:p>
          <a:p>
            <a:pPr marL="457200" indent="-457200"/>
            <a:r>
              <a:rPr lang="pt-BR" dirty="0" smtClean="0"/>
              <a:t>Na época a Sun fabricava hardware e tinha o problema de ter que fazer um código diferente para cada tipo de hardware.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34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Java?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pt-BR" dirty="0" smtClean="0"/>
              <a:t>Era preciso ter um só </a:t>
            </a:r>
            <a:r>
              <a:rPr lang="pt-BR" dirty="0" smtClean="0"/>
              <a:t>código </a:t>
            </a:r>
            <a:r>
              <a:rPr lang="pt-BR" dirty="0" smtClean="0"/>
              <a:t>que rodasse em diferentes plataformas e hardwares (começo dos anos 90).</a:t>
            </a:r>
          </a:p>
          <a:p>
            <a:pPr marL="457200" indent="-457200"/>
            <a:r>
              <a:rPr lang="pt-BR" dirty="0" smtClean="0"/>
              <a:t>Em 1994 saiu a primeira versão Java (hoje usamos Java 8 – 2014)</a:t>
            </a:r>
          </a:p>
          <a:p>
            <a:pPr marL="0" indent="0">
              <a:spcBef>
                <a:spcPts val="1200"/>
              </a:spcBef>
              <a:buNone/>
            </a:pPr>
            <a:endParaRPr lang="pt-BR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pt-BR" dirty="0" smtClean="0"/>
              <a:t>Como o mesmo código funciona nas mais diversas plataformas?</a:t>
            </a:r>
          </a:p>
        </p:txBody>
      </p:sp>
    </p:spTree>
    <p:extLst>
      <p:ext uri="{BB962C8B-B14F-4D97-AF65-F5344CB8AC3E}">
        <p14:creationId xmlns:p14="http://schemas.microsoft.com/office/powerpoint/2010/main" val="15702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816" y="-17818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 que é Java?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0515" y="1124744"/>
            <a:ext cx="7498080" cy="685056"/>
          </a:xfrm>
        </p:spPr>
        <p:txBody>
          <a:bodyPr>
            <a:normAutofit/>
          </a:bodyPr>
          <a:lstStyle/>
          <a:p>
            <a:pPr marL="457200" indent="-457200"/>
            <a:r>
              <a:rPr lang="pt-BR" dirty="0" smtClean="0">
                <a:solidFill>
                  <a:srgbClr val="FF0000"/>
                </a:solidFill>
              </a:rPr>
              <a:t>Como era antes: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87624" y="2430180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31640" y="206084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Programa.C</a:t>
            </a:r>
            <a:endParaRPr lang="pt-BR" b="1" dirty="0"/>
          </a:p>
        </p:txBody>
      </p:sp>
      <p:cxnSp>
        <p:nvCxnSpPr>
          <p:cNvPr id="7" name="Conector de seta reta 6"/>
          <p:cNvCxnSpPr>
            <a:stCxn id="4" idx="2"/>
          </p:cNvCxnSpPr>
          <p:nvPr/>
        </p:nvCxnSpPr>
        <p:spPr>
          <a:xfrm>
            <a:off x="2015716" y="31409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trela de 10 Pontos 7"/>
          <p:cNvSpPr/>
          <p:nvPr/>
        </p:nvSpPr>
        <p:spPr>
          <a:xfrm>
            <a:off x="1511660" y="3644605"/>
            <a:ext cx="1008112" cy="86409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498925" y="389198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Compilador do Linux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015716" y="4508701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222711" y="4940749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843808" y="4834478"/>
            <a:ext cx="153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 executável do Linux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045938" y="565153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222711" y="6083585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677888" y="62543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Linux</a:t>
            </a:r>
            <a:endParaRPr lang="pt-BR" dirty="0"/>
          </a:p>
        </p:txBody>
      </p:sp>
      <p:sp>
        <p:nvSpPr>
          <p:cNvPr id="16" name="Estrela de 10 Pontos 15"/>
          <p:cNvSpPr/>
          <p:nvPr/>
        </p:nvSpPr>
        <p:spPr>
          <a:xfrm>
            <a:off x="5904148" y="3644605"/>
            <a:ext cx="1008112" cy="86409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6408204" y="4508701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615199" y="4940749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236296" y="4834478"/>
            <a:ext cx="153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 executável do Windows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6438426" y="565153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615199" y="6083585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887626" y="62543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Windows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972728" y="3796759"/>
            <a:ext cx="182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Compilador do Windows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2878895" y="278557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779912" y="2348880"/>
            <a:ext cx="910075" cy="859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845237" y="2317522"/>
            <a:ext cx="803619" cy="89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622292" y="908720"/>
            <a:ext cx="3342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podia ser o mesmo arquivo </a:t>
            </a:r>
            <a:r>
              <a:rPr lang="pt-BR" b="1" dirty="0" err="1" smtClean="0"/>
              <a:t>Programa.C</a:t>
            </a:r>
            <a:r>
              <a:rPr lang="pt-BR" dirty="0" smtClean="0"/>
              <a:t>, pois cada S.O. possui suas </a:t>
            </a:r>
            <a:r>
              <a:rPr lang="pt-BR" dirty="0" err="1" smtClean="0"/>
              <a:t>API’s</a:t>
            </a:r>
            <a:r>
              <a:rPr lang="pt-BR" dirty="0" smtClean="0"/>
              <a:t>, métodos, etc. Por exemplo, para fazer aparecer uma janela no Linux usamos um método, para aparecer uma janela no Windows, usamos outro método.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5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88640"/>
            <a:ext cx="7498080" cy="685056"/>
          </a:xfrm>
        </p:spPr>
        <p:txBody>
          <a:bodyPr>
            <a:normAutofit/>
          </a:bodyPr>
          <a:lstStyle/>
          <a:p>
            <a:pPr marL="457200" indent="-457200"/>
            <a:r>
              <a:rPr lang="pt-BR" dirty="0" smtClean="0">
                <a:solidFill>
                  <a:srgbClr val="FF0000"/>
                </a:solidFill>
              </a:rPr>
              <a:t>Com o Java: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07127" y="1359257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144829" y="94579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Programa.java</a:t>
            </a:r>
            <a:endParaRPr lang="pt-BR" b="1" dirty="0"/>
          </a:p>
        </p:txBody>
      </p:sp>
      <p:cxnSp>
        <p:nvCxnSpPr>
          <p:cNvPr id="7" name="Conector de seta reta 6"/>
          <p:cNvCxnSpPr>
            <a:stCxn id="4" idx="2"/>
          </p:cNvCxnSpPr>
          <p:nvPr/>
        </p:nvCxnSpPr>
        <p:spPr>
          <a:xfrm>
            <a:off x="5035219" y="207004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trela de 10 Pontos 7"/>
          <p:cNvSpPr/>
          <p:nvPr/>
        </p:nvSpPr>
        <p:spPr>
          <a:xfrm>
            <a:off x="4531163" y="2465021"/>
            <a:ext cx="1008112" cy="86409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574013" y="2573903"/>
            <a:ext cx="366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Compilador Java, que cria um código intermediário</a:t>
            </a:r>
            <a:endParaRPr lang="pt-BR" dirty="0"/>
          </a:p>
        </p:txBody>
      </p:sp>
      <p:cxnSp>
        <p:nvCxnSpPr>
          <p:cNvPr id="10" name="Conector de seta reta 9"/>
          <p:cNvCxnSpPr>
            <a:stCxn id="33" idx="1"/>
          </p:cNvCxnSpPr>
          <p:nvPr/>
        </p:nvCxnSpPr>
        <p:spPr>
          <a:xfrm flipH="1">
            <a:off x="2772718" y="4088602"/>
            <a:ext cx="1372111" cy="852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979712" y="4940749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005200" y="4998993"/>
            <a:ext cx="153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JVM para Linux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802939" y="565153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979712" y="6083585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434889" y="62543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Linux</a:t>
            </a:r>
            <a:endParaRPr lang="pt-BR" dirty="0"/>
          </a:p>
        </p:txBody>
      </p:sp>
      <p:cxnSp>
        <p:nvCxnSpPr>
          <p:cNvPr id="17" name="Conector de seta reta 16"/>
          <p:cNvCxnSpPr>
            <a:stCxn id="33" idx="3"/>
            <a:endCxn id="18" idx="0"/>
          </p:cNvCxnSpPr>
          <p:nvPr/>
        </p:nvCxnSpPr>
        <p:spPr>
          <a:xfrm>
            <a:off x="5801013" y="4088602"/>
            <a:ext cx="1399279" cy="852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372200" y="4940749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7195427" y="565153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372200" y="6083585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644627" y="62543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Windows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427909" y="5017397"/>
            <a:ext cx="153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JVM para Windows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767386" y="4883256"/>
            <a:ext cx="2528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JVM transforma o byte </a:t>
            </a:r>
            <a:r>
              <a:rPr lang="pt-BR" dirty="0" err="1" smtClean="0"/>
              <a:t>code</a:t>
            </a:r>
            <a:r>
              <a:rPr lang="pt-BR" dirty="0" smtClean="0"/>
              <a:t> em chamadas que cada S.O. entende.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Essa foi a grande “</a:t>
            </a:r>
            <a:r>
              <a:rPr lang="pt-BR" dirty="0" err="1" smtClean="0"/>
              <a:t>sacada”da</a:t>
            </a:r>
            <a:r>
              <a:rPr lang="pt-BR" dirty="0" smtClean="0"/>
              <a:t> SUN!</a:t>
            </a:r>
            <a:endParaRPr lang="pt-BR" dirty="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5051173" y="332911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4144829" y="3733208"/>
            <a:ext cx="1656184" cy="7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217000" y="3903936"/>
            <a:ext cx="15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b</a:t>
            </a:r>
            <a:r>
              <a:rPr lang="pt-BR" b="1" dirty="0" smtClean="0">
                <a:solidFill>
                  <a:srgbClr val="FF0000"/>
                </a:solidFill>
              </a:rPr>
              <a:t>yte </a:t>
            </a:r>
            <a:r>
              <a:rPr lang="pt-BR" b="1" dirty="0" err="1" smtClean="0">
                <a:solidFill>
                  <a:srgbClr val="FF0000"/>
                </a:solidFill>
              </a:rPr>
              <a:t>code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5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Java?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pt-BR" dirty="0" smtClean="0"/>
              <a:t>Java é uma linguagem orientada a objetos, ou seja, dá suporte ao paradigma orientado a objetos. </a:t>
            </a:r>
          </a:p>
          <a:p>
            <a:pPr marL="457200" indent="-457200"/>
            <a:r>
              <a:rPr lang="pt-BR" dirty="0" smtClean="0"/>
              <a:t>O código orientado a objeto é de maior qualidade, mais fácil de ser lido, mantido.</a:t>
            </a:r>
          </a:p>
          <a:p>
            <a:pPr marL="457200" indent="-457200"/>
            <a:r>
              <a:rPr lang="pt-BR" dirty="0" smtClean="0"/>
              <a:t>Conceitos: polimorfismo, herança, encapsulamento, etc.</a:t>
            </a:r>
          </a:p>
        </p:txBody>
      </p:sp>
    </p:spTree>
    <p:extLst>
      <p:ext uri="{BB962C8B-B14F-4D97-AF65-F5344CB8AC3E}">
        <p14:creationId xmlns:p14="http://schemas.microsoft.com/office/powerpoint/2010/main" val="72193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Java?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pt-BR" dirty="0" smtClean="0"/>
              <a:t>Java é parecido com a linguagem C:</a:t>
            </a:r>
          </a:p>
          <a:p>
            <a:pPr marL="457200" indent="-457200"/>
            <a:r>
              <a:rPr lang="pt-BR" dirty="0" smtClean="0"/>
              <a:t>Abre {</a:t>
            </a:r>
          </a:p>
          <a:p>
            <a:pPr marL="457200" indent="-457200"/>
            <a:r>
              <a:rPr lang="pt-BR" dirty="0" smtClean="0"/>
              <a:t>Fecha }</a:t>
            </a:r>
          </a:p>
          <a:p>
            <a:pPr marL="457200" indent="-457200"/>
            <a:r>
              <a:rPr lang="pt-BR" dirty="0" smtClean="0"/>
              <a:t>Ponto e vírgula depois de comandos;</a:t>
            </a:r>
          </a:p>
          <a:p>
            <a:pPr marL="457200" indent="-457200"/>
            <a:r>
              <a:rPr lang="pt-BR" dirty="0" smtClean="0"/>
              <a:t>Java é </a:t>
            </a:r>
            <a:r>
              <a:rPr lang="pt-BR" i="1" dirty="0" err="1" smtClean="0"/>
              <a:t>sensitive</a:t>
            </a:r>
            <a:r>
              <a:rPr lang="pt-BR" i="1" dirty="0" smtClean="0"/>
              <a:t> case</a:t>
            </a:r>
            <a:r>
              <a:rPr lang="pt-BR" dirty="0" smtClean="0"/>
              <a:t>;</a:t>
            </a:r>
          </a:p>
          <a:p>
            <a:pPr marL="457200" indent="-457200"/>
            <a:r>
              <a:rPr lang="pt-BR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051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Java?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pt-BR" dirty="0" smtClean="0"/>
              <a:t>Primeiro código Java: </a:t>
            </a:r>
            <a:r>
              <a:rPr lang="pt-BR" dirty="0" err="1" smtClean="0"/>
              <a:t>Hello</a:t>
            </a:r>
            <a:r>
              <a:rPr lang="pt-BR" dirty="0" smtClean="0"/>
              <a:t> World!!!</a:t>
            </a:r>
          </a:p>
          <a:p>
            <a:pPr marL="457200" indent="-457200"/>
            <a:endParaRPr lang="pt-BR" dirty="0"/>
          </a:p>
          <a:p>
            <a:pPr marL="457200" indent="-457200"/>
            <a:r>
              <a:rPr lang="pt-BR" dirty="0" smtClean="0"/>
              <a:t>Para escrever na tela:</a:t>
            </a:r>
          </a:p>
          <a:p>
            <a:pPr marL="457200" indent="-457200"/>
            <a:endParaRPr lang="pt-BR" dirty="0" smtClean="0"/>
          </a:p>
          <a:p>
            <a:pPr marL="0" indent="0">
              <a:buNone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dirty="0" smtClean="0"/>
              <a:t> (“Olá Java!”);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OBS: Só isso não funciona, porque toda instrução deve ser inserida dentro de um </a:t>
            </a:r>
            <a:r>
              <a:rPr lang="pt-BR" b="1" dirty="0" smtClean="0"/>
              <a:t>método</a:t>
            </a:r>
            <a:r>
              <a:rPr lang="pt-BR" dirty="0" smtClean="0"/>
              <a:t> (função, um conjunto de instruções que executa algo).</a:t>
            </a:r>
          </a:p>
        </p:txBody>
      </p:sp>
    </p:spTree>
    <p:extLst>
      <p:ext uri="{BB962C8B-B14F-4D97-AF65-F5344CB8AC3E}">
        <p14:creationId xmlns:p14="http://schemas.microsoft.com/office/powerpoint/2010/main" val="164241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794</Words>
  <Application>Microsoft Office PowerPoint</Application>
  <PresentationFormat>Apresentação na tela (4:3)</PresentationFormat>
  <Paragraphs>120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Solstício</vt:lpstr>
      <vt:lpstr>PROGRAMAÇÃO ORIENTADA A OBJETOS I Aula 1</vt:lpstr>
      <vt:lpstr>Unidade 1 – Introdução ao Java</vt:lpstr>
      <vt:lpstr>O que é Java?</vt:lpstr>
      <vt:lpstr>O que é Java?</vt:lpstr>
      <vt:lpstr>O que é Java?</vt:lpstr>
      <vt:lpstr>Apresentação do PowerPoint</vt:lpstr>
      <vt:lpstr>O que é Java?</vt:lpstr>
      <vt:lpstr>O que é Java?</vt:lpstr>
      <vt:lpstr>O que é Java?</vt:lpstr>
      <vt:lpstr>Apresentação do PowerPoint</vt:lpstr>
      <vt:lpstr>Apresentação do PowerPoint</vt:lpstr>
      <vt:lpstr>Apresentação do PowerPoint</vt:lpstr>
      <vt:lpstr>Apresentação do PowerPoint</vt:lpstr>
      <vt:lpstr>Exemplo de classe</vt:lpstr>
      <vt:lpstr>Atributos</vt:lpstr>
      <vt:lpstr>Métodos</vt:lpstr>
      <vt:lpstr>Atributos e Métodos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Envy</cp:lastModifiedBy>
  <cp:revision>26</cp:revision>
  <dcterms:created xsi:type="dcterms:W3CDTF">2015-01-20T02:16:29Z</dcterms:created>
  <dcterms:modified xsi:type="dcterms:W3CDTF">2015-02-05T17:06:00Z</dcterms:modified>
</cp:coreProperties>
</file>