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t>05/03/2015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3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Portanto, a linha 8 cria um </a:t>
            </a:r>
            <a:r>
              <a:rPr lang="pt-BR" sz="2800" b="1" dirty="0" smtClean="0"/>
              <a:t>Scanner</a:t>
            </a:r>
            <a:r>
              <a:rPr lang="pt-BR" sz="2800" dirty="0" smtClean="0"/>
              <a:t> que permite ao aplicativo ler as informações digitadas pelo usuário.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Sabe-se que identificadores que iniciam com letras maiúsculas representam nomes de classe.  Portanto, </a:t>
            </a:r>
            <a:r>
              <a:rPr lang="pt-BR" sz="2800" b="1" dirty="0" smtClean="0">
                <a:solidFill>
                  <a:srgbClr val="0B0BB5"/>
                </a:solidFill>
              </a:rPr>
              <a:t>System</a:t>
            </a:r>
            <a:r>
              <a:rPr lang="pt-BR" sz="2800" dirty="0" smtClean="0">
                <a:solidFill>
                  <a:srgbClr val="0B0BB5"/>
                </a:solidFill>
              </a:rPr>
              <a:t> </a:t>
            </a:r>
            <a:r>
              <a:rPr lang="pt-BR" sz="2800" dirty="0" smtClean="0"/>
              <a:t>é uma classe.  A classe </a:t>
            </a:r>
            <a:r>
              <a:rPr lang="pt-BR" sz="2800" b="1" dirty="0" smtClean="0"/>
              <a:t>System</a:t>
            </a:r>
            <a:r>
              <a:rPr lang="pt-BR" sz="2800" dirty="0" smtClean="0"/>
              <a:t> faz parte do pacote </a:t>
            </a:r>
            <a:r>
              <a:rPr lang="pt-BR" sz="2800" b="1" dirty="0" err="1" smtClean="0">
                <a:solidFill>
                  <a:srgbClr val="0B0BB5"/>
                </a:solidFill>
              </a:rPr>
              <a:t>java.lang</a:t>
            </a:r>
            <a:r>
              <a:rPr lang="pt-BR" sz="2800" dirty="0" smtClean="0"/>
              <a:t>.  Observe que a classe </a:t>
            </a:r>
            <a:r>
              <a:rPr lang="pt-BR" sz="2800" b="1" dirty="0" smtClean="0"/>
              <a:t>System</a:t>
            </a:r>
            <a:r>
              <a:rPr lang="pt-BR" sz="2800" dirty="0" smtClean="0"/>
              <a:t> não é importada com um declaração </a:t>
            </a:r>
            <a:r>
              <a:rPr lang="pt-BR" sz="2800" b="1" dirty="0" err="1" smtClean="0"/>
              <a:t>import</a:t>
            </a:r>
            <a:r>
              <a:rPr lang="pt-BR" sz="2800" dirty="0" smtClean="0"/>
              <a:t> no começo do programa.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388843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Por padrão, o pacote </a:t>
            </a:r>
            <a:r>
              <a:rPr lang="pt-BR" sz="2800" b="1" dirty="0" err="1" smtClean="0"/>
              <a:t>java.lang</a:t>
            </a:r>
            <a:r>
              <a:rPr lang="pt-BR" sz="2800" dirty="0" smtClean="0"/>
              <a:t> é importado em cada programa Java.  Então </a:t>
            </a:r>
            <a:r>
              <a:rPr lang="pt-BR" sz="2800" b="1" dirty="0" err="1" smtClean="0"/>
              <a:t>java.lang</a:t>
            </a:r>
            <a:r>
              <a:rPr lang="pt-BR" sz="2800" dirty="0" smtClean="0"/>
              <a:t> é o único pacote na API do Java que não requer uma declaração </a:t>
            </a:r>
            <a:r>
              <a:rPr lang="pt-BR" sz="2800" b="1" dirty="0" smtClean="0"/>
              <a:t>import</a:t>
            </a:r>
            <a:r>
              <a:rPr lang="pt-BR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As linhas 13 e 15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3" t="44675" r="45805" b="52904"/>
          <a:stretch/>
        </p:blipFill>
        <p:spPr bwMode="auto">
          <a:xfrm>
            <a:off x="3923927" y="3933055"/>
            <a:ext cx="4212725" cy="358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3" t="49626" r="45805" b="48131"/>
          <a:stretch/>
        </p:blipFill>
        <p:spPr bwMode="auto">
          <a:xfrm>
            <a:off x="3910056" y="4509120"/>
            <a:ext cx="4212725" cy="332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43608" y="4841449"/>
            <a:ext cx="7890080" cy="2016551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 smtClean="0"/>
              <a:t>utilizam </a:t>
            </a:r>
            <a:r>
              <a:rPr lang="pt-BR" sz="2800" dirty="0"/>
              <a:t>o método </a:t>
            </a:r>
            <a:r>
              <a:rPr lang="pt-BR" sz="2800" b="1" dirty="0" err="1">
                <a:solidFill>
                  <a:srgbClr val="0B0BB5"/>
                </a:solidFill>
              </a:rPr>
              <a:t>nextInt</a:t>
            </a:r>
            <a:r>
              <a:rPr lang="pt-BR" sz="2800" dirty="0"/>
              <a:t> do valor de </a:t>
            </a:r>
            <a:r>
              <a:rPr lang="pt-BR" sz="2800" b="1" dirty="0">
                <a:solidFill>
                  <a:srgbClr val="0B0BB5"/>
                </a:solidFill>
              </a:rPr>
              <a:t>inserir</a:t>
            </a:r>
            <a:r>
              <a:rPr lang="pt-BR" sz="2800" dirty="0"/>
              <a:t> </a:t>
            </a:r>
            <a:r>
              <a:rPr lang="pt-BR" sz="2800" dirty="0" smtClean="0"/>
              <a:t>do objeto </a:t>
            </a:r>
            <a:r>
              <a:rPr lang="pt-BR" sz="2800" b="1" dirty="0" smtClean="0">
                <a:solidFill>
                  <a:srgbClr val="0B0BB5"/>
                </a:solidFill>
              </a:rPr>
              <a:t>Scanner</a:t>
            </a:r>
            <a:r>
              <a:rPr lang="pt-BR" sz="2800" dirty="0" smtClean="0"/>
              <a:t> para obter um inteiro digitado pelo usuário.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8018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54461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Nas linhas 13 e 15 o resultado da chamada do método </a:t>
            </a:r>
            <a:r>
              <a:rPr lang="pt-BR" sz="2800" b="1" dirty="0" err="1" smtClean="0"/>
              <a:t>nextInt</a:t>
            </a:r>
            <a:r>
              <a:rPr lang="pt-BR" sz="2800" dirty="0" smtClean="0"/>
              <a:t> (um valor </a:t>
            </a:r>
            <a:r>
              <a:rPr lang="pt-BR" sz="2800" b="1" dirty="0" err="1" smtClean="0"/>
              <a:t>int</a:t>
            </a:r>
            <a:r>
              <a:rPr lang="pt-BR" sz="2800" dirty="0" smtClean="0"/>
              <a:t>) é colocado nas variáveis num1 e num2, utilizando o operador de atribuição (=).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 instrução é lida como “num1 recebe o valor de </a:t>
            </a:r>
            <a:r>
              <a:rPr lang="pt-BR" sz="2800" b="1" dirty="0" err="1" smtClean="0"/>
              <a:t>inserir.nextInt</a:t>
            </a:r>
            <a:r>
              <a:rPr lang="pt-BR" sz="2800" b="1" dirty="0" smtClean="0"/>
              <a:t>()</a:t>
            </a:r>
            <a:r>
              <a:rPr lang="pt-BR" sz="2800" dirty="0" smtClean="0"/>
              <a:t>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2571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20731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1043608" y="1196752"/>
            <a:ext cx="7947992" cy="5432648"/>
          </a:xfrm>
        </p:spPr>
        <p:txBody>
          <a:bodyPr>
            <a:noAutofit/>
          </a:bodyPr>
          <a:lstStyle/>
          <a:p>
            <a:pPr marL="596646" indent="-514350" fontAlgn="base">
              <a:buFont typeface="+mj-lt"/>
              <a:buAutoNum type="arabicParenR"/>
            </a:pPr>
            <a:r>
              <a:rPr lang="pt-BR" sz="2000" dirty="0" smtClean="0"/>
              <a:t>Faça um programa que faça os cálculos necessários para a emissão do </a:t>
            </a:r>
            <a:r>
              <a:rPr lang="pt-BR" sz="2000" dirty="0" err="1" smtClean="0"/>
              <a:t>contra-cheque</a:t>
            </a:r>
            <a:r>
              <a:rPr lang="pt-BR" sz="2000" dirty="0" smtClean="0"/>
              <a:t> de um funcionário. Para isso, siga os seguintes passos:</a:t>
            </a:r>
          </a:p>
          <a:p>
            <a:pPr fontAlgn="base"/>
            <a:r>
              <a:rPr lang="pt-BR" sz="2000" dirty="0"/>
              <a:t>Crie uma classe chamada </a:t>
            </a:r>
            <a:r>
              <a:rPr lang="pt-BR" sz="2000" b="1" u="sng" dirty="0" err="1" smtClean="0"/>
              <a:t>ContraCheque</a:t>
            </a:r>
            <a:r>
              <a:rPr lang="pt-BR" sz="2000" dirty="0"/>
              <a:t> com um bloco </a:t>
            </a:r>
            <a:r>
              <a:rPr lang="pt-BR" sz="2000" dirty="0" err="1" smtClean="0"/>
              <a:t>main</a:t>
            </a:r>
            <a:r>
              <a:rPr lang="pt-BR" sz="2000" dirty="0" smtClean="0"/>
              <a:t>;</a:t>
            </a:r>
            <a:endParaRPr lang="pt-BR" sz="2000" dirty="0"/>
          </a:p>
          <a:p>
            <a:pPr fontAlgn="base"/>
            <a:r>
              <a:rPr lang="pt-BR" sz="2000" dirty="0" smtClean="0"/>
              <a:t>Dentro </a:t>
            </a:r>
            <a:r>
              <a:rPr lang="pt-BR" sz="2000" dirty="0"/>
              <a:t>do </a:t>
            </a:r>
            <a:r>
              <a:rPr lang="pt-BR" sz="2000" dirty="0" err="1"/>
              <a:t>main</a:t>
            </a:r>
            <a:r>
              <a:rPr lang="pt-BR" sz="2000" dirty="0"/>
              <a:t> (o miolo do programa), declare uma variável </a:t>
            </a:r>
            <a:r>
              <a:rPr lang="pt-BR" sz="2000" dirty="0" smtClean="0"/>
              <a:t>inteiro chamada</a:t>
            </a:r>
            <a:r>
              <a:rPr lang="pt-BR" sz="2000" dirty="0"/>
              <a:t> </a:t>
            </a:r>
            <a:r>
              <a:rPr lang="pt-BR" sz="2000" b="1" u="sng" dirty="0" smtClean="0"/>
              <a:t>horas</a:t>
            </a:r>
            <a:r>
              <a:rPr lang="pt-BR" sz="2000" dirty="0"/>
              <a:t> </a:t>
            </a:r>
            <a:r>
              <a:rPr lang="pt-BR" sz="2000" dirty="0" smtClean="0"/>
              <a:t>e permita que o usuário digite a quantidade de horas trabalhadas;</a:t>
            </a:r>
            <a:endParaRPr lang="pt-BR" sz="2000" dirty="0"/>
          </a:p>
          <a:p>
            <a:pPr fontAlgn="base"/>
            <a:r>
              <a:rPr lang="pt-BR" sz="2000" dirty="0" smtClean="0"/>
              <a:t>A empresa paga para esse funcionário R$ 30,00 por hora trabalhada. Crie também uma  variável </a:t>
            </a:r>
            <a:r>
              <a:rPr lang="pt-BR" sz="2000" dirty="0"/>
              <a:t>real chamada </a:t>
            </a:r>
            <a:r>
              <a:rPr lang="pt-BR" sz="2000" b="1" u="sng" dirty="0" err="1"/>
              <a:t>salBruto</a:t>
            </a:r>
            <a:r>
              <a:rPr lang="pt-BR" sz="2000" dirty="0"/>
              <a:t> e </a:t>
            </a:r>
            <a:r>
              <a:rPr lang="pt-BR" sz="2000" dirty="0" smtClean="0"/>
              <a:t>atribua o valor: </a:t>
            </a:r>
            <a:r>
              <a:rPr lang="pt-BR" sz="2000" b="1" u="sng" dirty="0" smtClean="0"/>
              <a:t>horas * 30</a:t>
            </a:r>
            <a:r>
              <a:rPr lang="pt-BR" sz="2000" dirty="0" smtClean="0"/>
              <a:t> ;</a:t>
            </a:r>
            <a:endParaRPr lang="pt-BR" sz="2000" dirty="0"/>
          </a:p>
          <a:p>
            <a:pPr fontAlgn="base"/>
            <a:r>
              <a:rPr lang="pt-BR" sz="2000" dirty="0" smtClean="0"/>
              <a:t>Crie </a:t>
            </a:r>
            <a:r>
              <a:rPr lang="pt-BR" sz="2000" dirty="0"/>
              <a:t>também </a:t>
            </a:r>
            <a:r>
              <a:rPr lang="pt-BR" sz="2000" dirty="0" smtClean="0"/>
              <a:t>as </a:t>
            </a:r>
            <a:r>
              <a:rPr lang="pt-BR" sz="2000" dirty="0"/>
              <a:t>variáveis </a:t>
            </a:r>
            <a:r>
              <a:rPr lang="pt-BR" sz="2000" b="1" u="sng" dirty="0" err="1" smtClean="0"/>
              <a:t>descINSS</a:t>
            </a:r>
            <a:r>
              <a:rPr lang="pt-BR" sz="2000" dirty="0" smtClean="0"/>
              <a:t>, </a:t>
            </a:r>
            <a:r>
              <a:rPr lang="pt-BR" sz="2000" b="1" u="sng" dirty="0" err="1" smtClean="0"/>
              <a:t>descIR</a:t>
            </a:r>
            <a:r>
              <a:rPr lang="pt-BR" sz="2000" dirty="0" smtClean="0"/>
              <a:t> e </a:t>
            </a:r>
            <a:r>
              <a:rPr lang="pt-BR" sz="2000" b="1" u="sng" dirty="0" err="1" smtClean="0"/>
              <a:t>descTransp</a:t>
            </a:r>
            <a:r>
              <a:rPr lang="pt-BR" sz="2000" dirty="0" smtClean="0"/>
              <a:t>.  A empresa desconta 8,5% para INSS, 5% para IR, 6% de vale transporte.  </a:t>
            </a:r>
            <a:endParaRPr lang="pt-BR" sz="2000" dirty="0"/>
          </a:p>
          <a:p>
            <a:pPr fontAlgn="base"/>
            <a:r>
              <a:rPr lang="pt-BR" sz="2000" dirty="0" smtClean="0"/>
              <a:t>Crie uma variável real chamada </a:t>
            </a:r>
            <a:r>
              <a:rPr lang="pt-BR" sz="2000" b="1" u="sng" dirty="0" err="1" smtClean="0"/>
              <a:t>salLiq</a:t>
            </a:r>
            <a:r>
              <a:rPr lang="pt-BR" sz="2000" dirty="0" smtClean="0"/>
              <a:t> e calcule seu valor.</a:t>
            </a:r>
            <a:endParaRPr lang="pt-BR" sz="2000" dirty="0"/>
          </a:p>
          <a:p>
            <a:pPr fontAlgn="base"/>
            <a:r>
              <a:rPr lang="pt-BR" sz="2000" dirty="0" smtClean="0"/>
              <a:t>Imprima o salário bruto, todos os descontos e o salário líquido do funcionário.</a:t>
            </a:r>
            <a:endParaRPr lang="pt-BR" sz="2000" dirty="0"/>
          </a:p>
          <a:p>
            <a:pPr marL="596646" indent="-514350" fontAlgn="base">
              <a:buFont typeface="+mj-lt"/>
              <a:buAutoNum type="arabicParenR"/>
            </a:pPr>
            <a:endParaRPr lang="pt-BR" sz="2000" dirty="0" smtClean="0"/>
          </a:p>
          <a:p>
            <a:pPr marL="596646" indent="-514350" fontAlgn="base">
              <a:buFont typeface="+mj-lt"/>
              <a:buAutoNum type="arabicParenR"/>
            </a:pPr>
            <a:endParaRPr lang="pt-BR" sz="2000" dirty="0" smtClean="0"/>
          </a:p>
          <a:p>
            <a:pPr marL="596646" indent="-514350" fontAlgn="base">
              <a:buFont typeface="+mj-lt"/>
              <a:buAutoNum type="arabi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204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20731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1043608" y="1196752"/>
            <a:ext cx="7947992" cy="5432648"/>
          </a:xfrm>
        </p:spPr>
        <p:txBody>
          <a:bodyPr>
            <a:noAutofit/>
          </a:bodyPr>
          <a:lstStyle/>
          <a:p>
            <a:pPr marL="596646" indent="-514350" fontAlgn="base">
              <a:buFont typeface="+mj-lt"/>
              <a:buAutoNum type="arabicParenR" startAt="2"/>
            </a:pPr>
            <a:r>
              <a:rPr lang="pt-BR" sz="2000" dirty="0" smtClean="0"/>
              <a:t>Faça um programa que calcule o valor em reais de uma blusa, no valor de X dólares (deixe o usuário entrar com o valor da blusa em dólares).</a:t>
            </a:r>
          </a:p>
          <a:p>
            <a:pPr marL="596646" indent="-514350" fontAlgn="base">
              <a:buFont typeface="+mj-lt"/>
              <a:buAutoNum type="arabicParenR" startAt="2"/>
            </a:pPr>
            <a:r>
              <a:rPr lang="pt-BR" sz="2000" dirty="0"/>
              <a:t>O preço de um automóvel é calculado pela soma do preço de fábrica com o preço dos impostos (45% do preço de fábrica) e a percentagem do revendedor (28% do preço de fábrica). Faça um algoritmo que </a:t>
            </a:r>
            <a:r>
              <a:rPr lang="pt-BR" sz="2000" dirty="0" smtClean="0"/>
              <a:t>calcule o valor do carro Fiat Uno Way, sendo que seu preço de fábrica será digitado pelo usuário.  Imprima o preço </a:t>
            </a:r>
            <a:r>
              <a:rPr lang="pt-BR" sz="2000" dirty="0"/>
              <a:t>de fábrica </a:t>
            </a:r>
            <a:r>
              <a:rPr lang="pt-BR" sz="2000" dirty="0" smtClean="0"/>
              <a:t>e </a:t>
            </a:r>
            <a:r>
              <a:rPr lang="pt-BR" sz="2000" dirty="0"/>
              <a:t>o preço final</a:t>
            </a:r>
            <a:r>
              <a:rPr lang="pt-BR" sz="2000" dirty="0" smtClean="0"/>
              <a:t>.</a:t>
            </a:r>
          </a:p>
          <a:p>
            <a:pPr marL="596646" indent="-514350" fontAlgn="base">
              <a:buFont typeface="+mj-lt"/>
              <a:buAutoNum type="arabicParenR" startAt="2"/>
            </a:pPr>
            <a:r>
              <a:rPr lang="pt-BR" sz="2000" dirty="0" smtClean="0"/>
              <a:t>Maria as Dores do Parto tem 10 filhos. Ela recebe o benefício “Bolsa Parideira” do governo federal. Este ano de 2015 o governo está extremamente empenhado em estimular a natalidade.  Sendo assim, o </a:t>
            </a:r>
            <a:r>
              <a:rPr lang="pt-BR" sz="2000" dirty="0"/>
              <a:t>benefício </a:t>
            </a:r>
            <a:r>
              <a:rPr lang="pt-BR" sz="2000" dirty="0" smtClean="0"/>
              <a:t>terá um reajuste de 10%. Faça um programa que calcule o valor total que a dedicada mãe de família receberá no início de cada mês.  O valor atual do bolsa parideira será digitado pelo usuário.</a:t>
            </a:r>
            <a:endParaRPr lang="pt-BR" sz="2000" dirty="0"/>
          </a:p>
          <a:p>
            <a:pPr marL="596646" indent="-514350" fontAlgn="base">
              <a:buFont typeface="+mj-lt"/>
              <a:buAutoNum type="arabicParenR" startAt="2"/>
            </a:pPr>
            <a:endParaRPr lang="pt-BR" sz="2000" dirty="0"/>
          </a:p>
          <a:p>
            <a:pPr marL="596646" indent="-514350" fontAlgn="base">
              <a:buFont typeface="+mj-lt"/>
              <a:buAutoNum type="arabicParenR" startAt="2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538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O próximo exemplo lê (ou insere) dois </a:t>
            </a:r>
            <a:r>
              <a:rPr lang="pt-BR" b="1" dirty="0" smtClean="0"/>
              <a:t>inteiros</a:t>
            </a:r>
            <a:r>
              <a:rPr lang="pt-BR" dirty="0" smtClean="0"/>
              <a:t> digitados por um usuário no teclado, calcula a soma dos valores e exibe o resultado.  Esse programa deve manter um registro dos números fornecidos pelo usuário para o cálculo mais tarde no programa.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34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4" t="16875" r="27294" b="36459"/>
          <a:stretch/>
        </p:blipFill>
        <p:spPr bwMode="auto">
          <a:xfrm>
            <a:off x="107503" y="638900"/>
            <a:ext cx="8811979" cy="5544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 linha 2                                           é uma </a:t>
            </a:r>
            <a:r>
              <a:rPr lang="pt-BR" sz="2800" b="1" dirty="0" smtClean="0">
                <a:solidFill>
                  <a:srgbClr val="0B0BB5"/>
                </a:solidFill>
              </a:rPr>
              <a:t>declaração</a:t>
            </a:r>
            <a:r>
              <a:rPr lang="pt-BR" sz="2800" dirty="0" smtClean="0">
                <a:solidFill>
                  <a:srgbClr val="0B0BB5"/>
                </a:solidFill>
              </a:rPr>
              <a:t> </a:t>
            </a:r>
            <a:r>
              <a:rPr lang="pt-BR" sz="2800" b="1" dirty="0" err="1" smtClean="0">
                <a:solidFill>
                  <a:srgbClr val="0B0BB5"/>
                </a:solidFill>
              </a:rPr>
              <a:t>import</a:t>
            </a:r>
            <a:r>
              <a:rPr lang="pt-BR" sz="2800" b="1" dirty="0" smtClean="0">
                <a:solidFill>
                  <a:srgbClr val="0B0BB5"/>
                </a:solidFill>
              </a:rPr>
              <a:t> </a:t>
            </a:r>
            <a:r>
              <a:rPr lang="pt-BR" sz="2800" dirty="0" smtClean="0"/>
              <a:t>que ajuda o compilador a localizar um classe utilizada nesse programa. Um dos pontos fortes do Java é seu rico conjunto de classes predefinidas que os programadores podem reutilizar em ver de “reinventar a roda”.  Essas classes são agrupadas em </a:t>
            </a:r>
            <a:r>
              <a:rPr lang="pt-BR" sz="2800" b="1" dirty="0" smtClean="0">
                <a:solidFill>
                  <a:srgbClr val="0B0BB5"/>
                </a:solidFill>
              </a:rPr>
              <a:t>pacotes</a:t>
            </a:r>
            <a:r>
              <a:rPr lang="pt-BR" sz="2800" dirty="0" smtClean="0">
                <a:solidFill>
                  <a:srgbClr val="0B0BB5"/>
                </a:solidFill>
              </a:rPr>
              <a:t>, </a:t>
            </a:r>
            <a:r>
              <a:rPr lang="pt-BR" sz="2800" dirty="0" smtClean="0"/>
              <a:t>chamados de coleções de classes.</a:t>
            </a:r>
            <a:endParaRPr lang="pt-BR" sz="2800" dirty="0" smtClean="0">
              <a:solidFill>
                <a:srgbClr val="0B0BB5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4" t="19338" r="50420" b="78199"/>
          <a:stretch/>
        </p:blipFill>
        <p:spPr bwMode="auto">
          <a:xfrm>
            <a:off x="2555776" y="1383280"/>
            <a:ext cx="3946337" cy="29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1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Coletivamente, pacotes do Java são chamados de </a:t>
            </a:r>
            <a:r>
              <a:rPr lang="pt-BR" sz="2800" b="1" dirty="0" smtClean="0">
                <a:solidFill>
                  <a:srgbClr val="0B0BB5"/>
                </a:solidFill>
              </a:rPr>
              <a:t>bibliotecas de classes Java</a:t>
            </a:r>
            <a:r>
              <a:rPr lang="pt-BR" sz="2800" b="1" dirty="0" smtClean="0"/>
              <a:t> </a:t>
            </a:r>
            <a:r>
              <a:rPr lang="pt-BR" sz="2800" dirty="0" smtClean="0"/>
              <a:t>ou </a:t>
            </a:r>
            <a:r>
              <a:rPr lang="pt-BR" sz="2800" b="1" dirty="0" smtClean="0">
                <a:solidFill>
                  <a:srgbClr val="0B0BB5"/>
                </a:solidFill>
              </a:rPr>
              <a:t>Java </a:t>
            </a:r>
            <a:r>
              <a:rPr lang="pt-BR" sz="2800" b="1" dirty="0" err="1" smtClean="0">
                <a:solidFill>
                  <a:srgbClr val="0B0BB5"/>
                </a:solidFill>
              </a:rPr>
              <a:t>Application</a:t>
            </a:r>
            <a:r>
              <a:rPr lang="pt-BR" sz="2800" b="1" dirty="0" smtClean="0">
                <a:solidFill>
                  <a:srgbClr val="0B0BB5"/>
                </a:solidFill>
              </a:rPr>
              <a:t> </a:t>
            </a:r>
            <a:r>
              <a:rPr lang="pt-BR" sz="2800" b="1" dirty="0" err="1" smtClean="0">
                <a:solidFill>
                  <a:srgbClr val="0B0BB5"/>
                </a:solidFill>
              </a:rPr>
              <a:t>Programming</a:t>
            </a:r>
            <a:r>
              <a:rPr lang="pt-BR" sz="2800" b="1" dirty="0" smtClean="0">
                <a:solidFill>
                  <a:srgbClr val="0B0BB5"/>
                </a:solidFill>
              </a:rPr>
              <a:t> Interface </a:t>
            </a:r>
            <a:r>
              <a:rPr lang="pt-BR" sz="2800" dirty="0" smtClean="0"/>
              <a:t>(API do Java).  Os programadores utilizam declarações </a:t>
            </a:r>
            <a:r>
              <a:rPr lang="pt-BR" sz="2800" b="1" dirty="0" err="1" smtClean="0"/>
              <a:t>import</a:t>
            </a:r>
            <a:r>
              <a:rPr lang="pt-BR" sz="2800" dirty="0" smtClean="0"/>
              <a:t> para identificar as classes predefinidas utilizadas em um programa Java.  A declaração </a:t>
            </a:r>
            <a:r>
              <a:rPr lang="pt-BR" sz="2800" b="1" dirty="0" err="1" smtClean="0"/>
              <a:t>import</a:t>
            </a:r>
            <a:r>
              <a:rPr lang="pt-BR" sz="2800" dirty="0" smtClean="0"/>
              <a:t> na linha 2 indica que esse exemplo utiliza a classe </a:t>
            </a:r>
            <a:r>
              <a:rPr lang="pt-BR" sz="2800" b="1" dirty="0" smtClean="0">
                <a:solidFill>
                  <a:srgbClr val="0B0BB5"/>
                </a:solidFill>
              </a:rPr>
              <a:t>Scanner</a:t>
            </a:r>
            <a:r>
              <a:rPr lang="pt-BR" sz="2800" b="1" dirty="0" smtClean="0"/>
              <a:t> </a:t>
            </a:r>
            <a:r>
              <a:rPr lang="pt-BR" sz="2800" dirty="0" smtClean="0"/>
              <a:t>predefinida do Java do pacote </a:t>
            </a:r>
            <a:r>
              <a:rPr lang="pt-BR" sz="2800" b="1" dirty="0" err="1" smtClean="0">
                <a:solidFill>
                  <a:srgbClr val="0B0BB5"/>
                </a:solidFill>
              </a:rPr>
              <a:t>java.util</a:t>
            </a:r>
            <a:r>
              <a:rPr lang="pt-BR" sz="2800" b="1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65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 linha 8                                                         é uma </a:t>
            </a:r>
            <a:r>
              <a:rPr lang="pt-BR" sz="2800" b="1" dirty="0" smtClean="0">
                <a:solidFill>
                  <a:srgbClr val="0B0BB5"/>
                </a:solidFill>
              </a:rPr>
              <a:t>instrução de declaração de variável </a:t>
            </a:r>
            <a:r>
              <a:rPr lang="pt-BR" sz="2800" dirty="0" smtClean="0"/>
              <a:t>(ou </a:t>
            </a:r>
            <a:r>
              <a:rPr lang="pt-BR" sz="2800" b="1" dirty="0" smtClean="0">
                <a:solidFill>
                  <a:srgbClr val="0B0BB5"/>
                </a:solidFill>
              </a:rPr>
              <a:t>declaração</a:t>
            </a:r>
            <a:r>
              <a:rPr lang="pt-BR" sz="2800" dirty="0" smtClean="0"/>
              <a:t>) que especifica o nome e o tipo de uma variável (</a:t>
            </a:r>
            <a:r>
              <a:rPr lang="pt-BR" sz="2800" b="1" dirty="0" smtClean="0"/>
              <a:t>inserir</a:t>
            </a:r>
            <a:r>
              <a:rPr lang="pt-BR" sz="2800" dirty="0" smtClean="0"/>
              <a:t>) que é utilizada nesse programa.  Uma </a:t>
            </a:r>
            <a:r>
              <a:rPr lang="pt-BR" sz="2800" b="1" dirty="0" smtClean="0">
                <a:solidFill>
                  <a:srgbClr val="0B0BB5"/>
                </a:solidFill>
              </a:rPr>
              <a:t>variável</a:t>
            </a:r>
            <a:r>
              <a:rPr lang="pt-BR" sz="2800" dirty="0" smtClean="0"/>
              <a:t> é uma posição de memória do computador onde um valor pode ser armazenado para utilização posterior em um programa.</a:t>
            </a:r>
            <a:endParaRPr lang="pt-BR" b="1" dirty="0">
              <a:solidFill>
                <a:srgbClr val="0B0BB5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4" t="32707" r="35837" b="64003"/>
          <a:stretch/>
        </p:blipFill>
        <p:spPr bwMode="auto">
          <a:xfrm>
            <a:off x="2627784" y="1332316"/>
            <a:ext cx="5337938" cy="39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8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Todas as variáveis devem ser declaradas com um </a:t>
            </a:r>
            <a:r>
              <a:rPr lang="pt-BR" sz="2800" b="1" dirty="0" smtClean="0">
                <a:solidFill>
                  <a:srgbClr val="0B0BB5"/>
                </a:solidFill>
              </a:rPr>
              <a:t>nome</a:t>
            </a:r>
            <a:r>
              <a:rPr lang="pt-BR" sz="2800" dirty="0" smtClean="0"/>
              <a:t> e um </a:t>
            </a:r>
            <a:r>
              <a:rPr lang="pt-BR" sz="2800" b="1" dirty="0" smtClean="0">
                <a:solidFill>
                  <a:srgbClr val="0B0BB5"/>
                </a:solidFill>
              </a:rPr>
              <a:t>tipo</a:t>
            </a:r>
            <a:r>
              <a:rPr lang="pt-BR" sz="2800" dirty="0" smtClean="0"/>
              <a:t> antes de poderem ser utilizadas. O tipo de uma variável especifica o tipo de informação a ser armazenado na posição de memória.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 declaração na linha 8 especifica que a variável </a:t>
            </a:r>
            <a:r>
              <a:rPr lang="pt-BR" sz="2800" b="1" dirty="0" smtClean="0"/>
              <a:t>inserir</a:t>
            </a:r>
            <a:r>
              <a:rPr lang="pt-BR" sz="2800" dirty="0" smtClean="0"/>
              <a:t> seja do tipo</a:t>
            </a:r>
            <a:r>
              <a:rPr lang="pt-BR" sz="2800" b="1" dirty="0" smtClean="0"/>
              <a:t> Scanner</a:t>
            </a:r>
            <a:r>
              <a:rPr lang="pt-BR" sz="2800" dirty="0" smtClean="0"/>
              <a:t>. Um </a:t>
            </a:r>
            <a:r>
              <a:rPr lang="pt-BR" sz="2800" b="1" dirty="0" smtClean="0">
                <a:solidFill>
                  <a:srgbClr val="0B0BB5"/>
                </a:solidFill>
              </a:rPr>
              <a:t>Scanner</a:t>
            </a:r>
            <a:r>
              <a:rPr lang="pt-BR" sz="2800" dirty="0" smtClean="0"/>
              <a:t> permite a um programa ler 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70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Os dados podem ser provenientes de várias origens, como de um arquivo no disco ou </a:t>
            </a:r>
            <a:r>
              <a:rPr lang="pt-BR" sz="2800" u="sng" dirty="0" smtClean="0"/>
              <a:t>digitados pelo usuário</a:t>
            </a:r>
            <a:r>
              <a:rPr lang="pt-BR" sz="2800" dirty="0" smtClean="0"/>
              <a:t>.  Antes de se utilizar um </a:t>
            </a:r>
            <a:r>
              <a:rPr lang="pt-BR" sz="2800" b="1" dirty="0" smtClean="0"/>
              <a:t>Scanner</a:t>
            </a:r>
            <a:r>
              <a:rPr lang="pt-BR" sz="2800" dirty="0" smtClean="0"/>
              <a:t>, o programa deve criá-lo e especificar a origem dos dados.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O sinal de = na linha 8 indica que a variável </a:t>
            </a:r>
            <a:r>
              <a:rPr lang="pt-BR" sz="2800" b="1" dirty="0" smtClean="0"/>
              <a:t>Scanner</a:t>
            </a:r>
            <a:r>
              <a:rPr lang="pt-BR" sz="2800" dirty="0" smtClean="0"/>
              <a:t> </a:t>
            </a:r>
            <a:r>
              <a:rPr lang="pt-BR" sz="2800" u="sng" dirty="0" smtClean="0"/>
              <a:t>inserir</a:t>
            </a:r>
            <a:r>
              <a:rPr lang="pt-BR" sz="2800" dirty="0" smtClean="0"/>
              <a:t> deve ser </a:t>
            </a:r>
            <a:r>
              <a:rPr lang="pt-BR" sz="2800" b="1" dirty="0" smtClean="0">
                <a:solidFill>
                  <a:srgbClr val="0B0BB5"/>
                </a:solidFill>
              </a:rPr>
              <a:t>inicializada</a:t>
            </a:r>
            <a:r>
              <a:rPr lang="pt-BR" sz="2800" dirty="0" smtClean="0"/>
              <a:t> (isto é, preparada para utilização no programa.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67317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Adicionando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73325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Sendo assim, a variável </a:t>
            </a:r>
            <a:r>
              <a:rPr lang="pt-BR" sz="2800" b="1" dirty="0" smtClean="0"/>
              <a:t>Scanner inserir</a:t>
            </a:r>
            <a:r>
              <a:rPr lang="pt-BR" sz="2800" dirty="0" smtClean="0"/>
              <a:t> receberá um objeto da classe </a:t>
            </a:r>
            <a:r>
              <a:rPr lang="pt-BR" sz="2800" b="1" dirty="0" smtClean="0"/>
              <a:t>Scanner</a:t>
            </a:r>
            <a:r>
              <a:rPr lang="pt-BR" sz="2800" dirty="0" smtClean="0"/>
              <a:t> (será instanciado com um objeto da classe Scanner).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 expressão </a:t>
            </a:r>
            <a:r>
              <a:rPr lang="pt-BR" sz="2800" b="1" dirty="0" smtClean="0">
                <a:solidFill>
                  <a:srgbClr val="0B0BB5"/>
                </a:solidFill>
              </a:rPr>
              <a:t>new Scanner (System.in)</a:t>
            </a:r>
            <a:r>
              <a:rPr lang="pt-BR" sz="2800" dirty="0" smtClean="0"/>
              <a:t> cria um objeto Scanner que lê o tipo de dados digitado pelo usuário.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Lembre-se de que o objeto e saída padrão, </a:t>
            </a:r>
            <a:r>
              <a:rPr lang="pt-BR" sz="2800" b="1" dirty="0" err="1" smtClean="0"/>
              <a:t>System.out</a:t>
            </a:r>
            <a:r>
              <a:rPr lang="pt-BR" sz="2800" dirty="0" smtClean="0"/>
              <a:t>, permite que aplicativos Java leiam as informações digitadas pelo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224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1119</TotalTime>
  <Words>820</Words>
  <Application>Microsoft Office PowerPoint</Application>
  <PresentationFormat>Apresentação na tela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Solstício</vt:lpstr>
      <vt:lpstr>PROGRAMAÇÃO ORIENTADA A OBJETOS I Aula 3</vt:lpstr>
      <vt:lpstr>Adicionando inteiros</vt:lpstr>
      <vt:lpstr>Apresentação do PowerPoint</vt:lpstr>
      <vt:lpstr>Adicionando inteiros</vt:lpstr>
      <vt:lpstr>Adicionando inteiros</vt:lpstr>
      <vt:lpstr>Adicionando inteiros</vt:lpstr>
      <vt:lpstr>Adicionando inteiros</vt:lpstr>
      <vt:lpstr>Adicionando inteiros</vt:lpstr>
      <vt:lpstr>Adicionando inteiros</vt:lpstr>
      <vt:lpstr>Adicionando inteiros</vt:lpstr>
      <vt:lpstr>Adicionando inteiros</vt:lpstr>
      <vt:lpstr>Adicionando inteiros</vt:lpstr>
      <vt:lpstr>Exercícios</vt:lpstr>
      <vt:lpstr>Exercícios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Envy</cp:lastModifiedBy>
  <cp:revision>85</cp:revision>
  <dcterms:created xsi:type="dcterms:W3CDTF">2015-01-20T02:16:29Z</dcterms:created>
  <dcterms:modified xsi:type="dcterms:W3CDTF">2015-03-06T02:22:03Z</dcterms:modified>
</cp:coreProperties>
</file>