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8"/>
  </p:notesMasterIdLst>
  <p:sldIdLst>
    <p:sldId id="256" r:id="rId2"/>
    <p:sldId id="301" r:id="rId3"/>
    <p:sldId id="258" r:id="rId4"/>
    <p:sldId id="310" r:id="rId5"/>
    <p:sldId id="312" r:id="rId6"/>
    <p:sldId id="313" r:id="rId7"/>
    <p:sldId id="284" r:id="rId8"/>
    <p:sldId id="314" r:id="rId9"/>
    <p:sldId id="315" r:id="rId10"/>
    <p:sldId id="316" r:id="rId11"/>
    <p:sldId id="317" r:id="rId12"/>
    <p:sldId id="318" r:id="rId13"/>
    <p:sldId id="285" r:id="rId14"/>
    <p:sldId id="319" r:id="rId15"/>
    <p:sldId id="321" r:id="rId16"/>
    <p:sldId id="322" r:id="rId17"/>
    <p:sldId id="323" r:id="rId18"/>
    <p:sldId id="302" r:id="rId19"/>
    <p:sldId id="325" r:id="rId20"/>
    <p:sldId id="324" r:id="rId21"/>
    <p:sldId id="326" r:id="rId22"/>
    <p:sldId id="327" r:id="rId23"/>
    <p:sldId id="328" r:id="rId24"/>
    <p:sldId id="329" r:id="rId25"/>
    <p:sldId id="331" r:id="rId26"/>
    <p:sldId id="332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6" autoAdjust="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E4D71-44A0-4C5D-992D-5266850BF203}" type="datetimeFigureOut">
              <a:rPr lang="pt-BR" smtClean="0"/>
              <a:t>20/03/2015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C23D7-2E34-4E37-81B1-2B0CA0098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55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20/03/2015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20/03/2015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20/03/2015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20/03/2015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20/03/2015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20/03/2015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20/03/2015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20/03/2015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20/03/2015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20/03/2015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237489-EB28-44BA-8B48-5A68FD914787}" type="datetimeFigureOut">
              <a:rPr lang="pt-BR" smtClean="0"/>
              <a:t>20/03/2015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B237489-EB28-44BA-8B48-5A68FD914787}" type="datetimeFigureOut">
              <a:rPr lang="pt-BR" smtClean="0"/>
              <a:t>20/03/2015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B6044A7-C423-47DE-BCAC-36612C199C08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1640" y="1844824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PROGRAMAÇÃO ORIENTADA A OBJETOS </a:t>
            </a:r>
            <a:r>
              <a:rPr lang="pt-BR" dirty="0" smtClean="0"/>
              <a:t>I</a:t>
            </a:r>
            <a:br>
              <a:rPr lang="pt-BR" dirty="0" smtClean="0"/>
            </a:br>
            <a:r>
              <a:rPr lang="pt-BR" sz="3100" dirty="0" smtClean="0">
                <a:solidFill>
                  <a:srgbClr val="FF0000"/>
                </a:solidFill>
              </a:rPr>
              <a:t>Aula 4</a:t>
            </a:r>
            <a:br>
              <a:rPr lang="pt-BR" sz="3100" dirty="0" smtClean="0">
                <a:solidFill>
                  <a:srgbClr val="FF0000"/>
                </a:solidFill>
              </a:rPr>
            </a:br>
            <a:endParaRPr lang="pt-BR" sz="31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4437112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Faculdade São José</a:t>
            </a:r>
          </a:p>
          <a:p>
            <a:pPr algn="ctr"/>
            <a:r>
              <a:rPr lang="pt-BR" dirty="0" smtClean="0"/>
              <a:t>Professora: Flávia Balbino da Costa</a:t>
            </a:r>
          </a:p>
          <a:p>
            <a:pPr algn="ctr"/>
            <a:r>
              <a:rPr lang="pt-BR" dirty="0" smtClean="0"/>
              <a:t>flavia.balbino@yahoo.com.br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5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Operadores lógicos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4" t="16360" r="36124" b="47917"/>
          <a:stretch/>
        </p:blipFill>
        <p:spPr bwMode="auto">
          <a:xfrm>
            <a:off x="467543" y="1196752"/>
            <a:ext cx="8229103" cy="4968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12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Operadores lógicos</a:t>
            </a:r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655836" y="1340768"/>
            <a:ext cx="7948612" cy="514461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800" dirty="0"/>
              <a:t>Para comparar se uma variável tem o </a:t>
            </a:r>
            <a:r>
              <a:rPr lang="pt-BR" sz="2800" b="1" dirty="0"/>
              <a:t>mesmo valor</a:t>
            </a:r>
            <a:r>
              <a:rPr lang="pt-BR" sz="2800" dirty="0"/>
              <a:t> que outra variável ou valor, utilizamos o operador ==. Repare que utilizar o operador = dentro de um </a:t>
            </a:r>
            <a:r>
              <a:rPr lang="pt-BR" sz="2800" dirty="0" err="1"/>
              <a:t>if</a:t>
            </a:r>
            <a:r>
              <a:rPr lang="pt-BR" sz="2800" dirty="0"/>
              <a:t> vai retornar um erro de compilação, já que o operador = é o de atribuição.</a:t>
            </a:r>
            <a:endParaRPr lang="pt-BR" sz="2800" dirty="0" smtClean="0"/>
          </a:p>
          <a:p>
            <a:pPr algn="just">
              <a:lnSpc>
                <a:spcPct val="150000"/>
              </a:lnSpc>
              <a:defRPr/>
            </a:pPr>
            <a:endParaRPr lang="pt-BR" sz="2800" dirty="0" smtClean="0"/>
          </a:p>
          <a:p>
            <a:pPr marL="0" indent="0" algn="just" eaLnBrk="1" fontAlgn="auto" hangingPunct="1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pt-BR" sz="2800" dirty="0" smtClean="0"/>
          </a:p>
          <a:p>
            <a:pPr marL="0" indent="0" algn="just" eaLnBrk="1" fontAlgn="auto" hangingPunct="1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64377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Operadores lógicos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0" t="17077" r="27515" b="57715"/>
          <a:stretch/>
        </p:blipFill>
        <p:spPr bwMode="auto">
          <a:xfrm>
            <a:off x="268000" y="1988840"/>
            <a:ext cx="8661789" cy="2952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81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Operadores lógicos</a:t>
            </a:r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1043608" y="1268760"/>
            <a:ext cx="7947992" cy="536064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dirty="0"/>
              <a:t>A tabela abaixo mostra todos os valores possíveis criados pelos três operadores lógicos (AND, OR e NOT):</a:t>
            </a:r>
          </a:p>
          <a:p>
            <a:pPr marL="687388">
              <a:buFont typeface="Wingdings 2" pitchFamily="18" charset="2"/>
              <a:buNone/>
              <a:defRPr/>
            </a:pPr>
            <a:endParaRPr lang="pt-BR" sz="2800" dirty="0"/>
          </a:p>
          <a:p>
            <a:pPr algn="just">
              <a:defRPr/>
            </a:pPr>
            <a:endParaRPr lang="pt-BR" sz="2800" dirty="0"/>
          </a:p>
          <a:p>
            <a:pPr marL="0" indent="0" algn="just">
              <a:spcBef>
                <a:spcPts val="2400"/>
              </a:spcBef>
              <a:buClr>
                <a:schemeClr val="accent3"/>
              </a:buClr>
              <a:defRPr/>
            </a:pPr>
            <a:endParaRPr lang="pt-BR" sz="2800" dirty="0"/>
          </a:p>
          <a:p>
            <a:pPr marL="0" indent="0" algn="just">
              <a:spcBef>
                <a:spcPts val="2400"/>
              </a:spcBef>
              <a:buClr>
                <a:schemeClr val="accent3"/>
              </a:buClr>
              <a:defRPr/>
            </a:pPr>
            <a:endParaRPr lang="pt-BR" sz="2800" dirty="0"/>
          </a:p>
          <a:p>
            <a:pPr algn="just">
              <a:lnSpc>
                <a:spcPct val="150000"/>
              </a:lnSpc>
              <a:defRPr/>
            </a:pPr>
            <a:endParaRPr lang="pt-BR" sz="2800" dirty="0" smtClean="0"/>
          </a:p>
          <a:p>
            <a:pPr marL="0" indent="0" algn="just" eaLnBrk="1" fontAlgn="auto" hangingPunct="1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pt-BR" sz="2800" dirty="0" smtClean="0"/>
          </a:p>
          <a:p>
            <a:pPr marL="0" indent="0" algn="just" eaLnBrk="1" fontAlgn="auto" hangingPunct="1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pt-BR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39946" r="20027" b="19792"/>
          <a:stretch>
            <a:fillRect/>
          </a:stretch>
        </p:blipFill>
        <p:spPr bwMode="auto">
          <a:xfrm>
            <a:off x="1979712" y="2692673"/>
            <a:ext cx="5592763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34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2392" y="11663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Comandos de repetição - WHILE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556792"/>
            <a:ext cx="8064896" cy="484060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/>
              <a:t>O </a:t>
            </a:r>
            <a:r>
              <a:rPr lang="pt-BR" sz="2800" dirty="0" err="1"/>
              <a:t>while</a:t>
            </a:r>
            <a:r>
              <a:rPr lang="pt-BR" sz="2800" dirty="0"/>
              <a:t> é um comando usado para fazer um </a:t>
            </a:r>
            <a:r>
              <a:rPr lang="pt-BR" sz="2800" b="1" dirty="0"/>
              <a:t>laço (loop)</a:t>
            </a:r>
            <a:r>
              <a:rPr lang="pt-BR" sz="2800" dirty="0"/>
              <a:t>, isto é, repetir um trecho de código algumas vezes. </a:t>
            </a:r>
            <a:endParaRPr lang="pt-BR" sz="2800" dirty="0" smtClean="0"/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A </a:t>
            </a:r>
            <a:r>
              <a:rPr lang="pt-BR" sz="2800" dirty="0"/>
              <a:t>ideia é que esse trecho de código seja repetido enquanto uma determinada condição permanecer verdadeira.</a:t>
            </a:r>
          </a:p>
        </p:txBody>
      </p:sp>
    </p:spTree>
    <p:extLst>
      <p:ext uri="{BB962C8B-B14F-4D97-AF65-F5344CB8AC3E}">
        <p14:creationId xmlns:p14="http://schemas.microsoft.com/office/powerpoint/2010/main" val="37935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2392" y="11663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Comandos de repetição - WHILE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0" t="16667" r="35411" b="46041"/>
          <a:stretch/>
        </p:blipFill>
        <p:spPr bwMode="auto">
          <a:xfrm>
            <a:off x="323528" y="1628800"/>
            <a:ext cx="8423729" cy="4320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1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2392" y="11663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Comandos de repetição - WHILE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556792"/>
            <a:ext cx="8064896" cy="484060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/>
              <a:t>O trecho dentro do bloco do </a:t>
            </a:r>
            <a:r>
              <a:rPr lang="pt-BR" sz="2800" dirty="0" err="1"/>
              <a:t>while</a:t>
            </a:r>
            <a:r>
              <a:rPr lang="pt-BR" sz="2800" dirty="0"/>
              <a:t> será executado até o momento em que a condição idade &lt; 18 passe a ser falsa. </a:t>
            </a:r>
            <a:endParaRPr lang="pt-BR" sz="2800" dirty="0" smtClean="0"/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 smtClean="0"/>
              <a:t>E </a:t>
            </a:r>
            <a:r>
              <a:rPr lang="pt-BR" sz="2800" dirty="0"/>
              <a:t>isso ocorrerá exatamente no momento em que idade == 18, o que não o fará imprimir 18.</a:t>
            </a:r>
          </a:p>
        </p:txBody>
      </p:sp>
    </p:spTree>
    <p:extLst>
      <p:ext uri="{BB962C8B-B14F-4D97-AF65-F5344CB8AC3E}">
        <p14:creationId xmlns:p14="http://schemas.microsoft.com/office/powerpoint/2010/main" val="20903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2392" y="11663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Comandos de repetição - WHILE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6" t="16891" r="35400" b="34151"/>
          <a:stretch/>
        </p:blipFill>
        <p:spPr bwMode="auto">
          <a:xfrm>
            <a:off x="585704" y="1191019"/>
            <a:ext cx="7931988" cy="5310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459554" y="4437112"/>
            <a:ext cx="2880320" cy="1728192"/>
          </a:xfrm>
          <a:ln w="28575"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sz="2800" dirty="0"/>
              <a:t>Já o </a:t>
            </a:r>
            <a:r>
              <a:rPr lang="pt-BR" sz="2800" dirty="0" err="1" smtClean="0"/>
              <a:t>while</a:t>
            </a:r>
            <a:r>
              <a:rPr lang="pt-BR" sz="2800" dirty="0"/>
              <a:t> </a:t>
            </a:r>
            <a:r>
              <a:rPr lang="pt-BR" sz="2800" dirty="0" smtClean="0"/>
              <a:t>à esquerda imprime </a:t>
            </a:r>
            <a:r>
              <a:rPr lang="pt-BR" sz="2800" dirty="0"/>
              <a:t>de 0 a 9.</a:t>
            </a:r>
          </a:p>
        </p:txBody>
      </p:sp>
      <p:cxnSp>
        <p:nvCxnSpPr>
          <p:cNvPr id="4" name="Conector de seta reta 3"/>
          <p:cNvCxnSpPr/>
          <p:nvPr/>
        </p:nvCxnSpPr>
        <p:spPr>
          <a:xfrm>
            <a:off x="4551698" y="5085184"/>
            <a:ext cx="88439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4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Comandos de repetição -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124744"/>
            <a:ext cx="8178112" cy="5733256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/>
              <a:t>Outro comando de </a:t>
            </a:r>
            <a:r>
              <a:rPr lang="pt-BR" b="1" dirty="0"/>
              <a:t>loop</a:t>
            </a:r>
            <a:r>
              <a:rPr lang="pt-BR" dirty="0"/>
              <a:t> extremamente utilizado é o </a:t>
            </a:r>
            <a:r>
              <a:rPr lang="pt-BR" dirty="0" smtClean="0"/>
              <a:t>FOR. </a:t>
            </a:r>
            <a:r>
              <a:rPr lang="pt-BR" dirty="0"/>
              <a:t>A ideia é a mesma do </a:t>
            </a:r>
            <a:r>
              <a:rPr lang="pt-BR" dirty="0" err="1"/>
              <a:t>while</a:t>
            </a:r>
            <a:r>
              <a:rPr lang="pt-BR" dirty="0"/>
              <a:t>: fazer um trecho de código ser repetido enquanto uma condição continuar verdadeira. </a:t>
            </a:r>
            <a:endParaRPr lang="pt-BR" dirty="0" smtClean="0"/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 smtClean="0"/>
              <a:t>Mas </a:t>
            </a:r>
            <a:r>
              <a:rPr lang="pt-BR" dirty="0"/>
              <a:t>além disso, o </a:t>
            </a:r>
            <a:r>
              <a:rPr lang="pt-BR" dirty="0" smtClean="0"/>
              <a:t>FOR</a:t>
            </a:r>
            <a:r>
              <a:rPr lang="pt-BR" dirty="0"/>
              <a:t> isola também um espaço para inicialização de variáveis e o modificador dessas variáveis. Isso faz com que fiquem mais legíveis, as variáveis que são relacionadas ao </a:t>
            </a:r>
            <a:r>
              <a:rPr lang="pt-BR" dirty="0" smtClean="0"/>
              <a:t>loop.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22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Comandos de repetição -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7624" y="1124744"/>
            <a:ext cx="7746064" cy="573325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 smtClean="0"/>
              <a:t>Sintaxe: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pt-BR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inicializacao</a:t>
            </a:r>
            <a:r>
              <a:rPr lang="pt-BR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t-BR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condicao</a:t>
            </a:r>
            <a:r>
              <a:rPr lang="pt-BR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incremento) </a:t>
            </a:r>
            <a:r>
              <a:rPr lang="pt-BR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Código</a:t>
            </a:r>
            <a:r>
              <a:rPr lang="pt-BR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pt-BR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0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828" y="188640"/>
            <a:ext cx="7920880" cy="1728192"/>
          </a:xfrm>
        </p:spPr>
        <p:txBody>
          <a:bodyPr>
            <a:normAutofit/>
          </a:bodyPr>
          <a:lstStyle/>
          <a:p>
            <a:r>
              <a:rPr lang="pt-BR" dirty="0" smtClean="0"/>
              <a:t>Unidade 3 </a:t>
            </a:r>
            <a:r>
              <a:rPr lang="pt-BR" dirty="0"/>
              <a:t>– </a:t>
            </a:r>
            <a:r>
              <a:rPr lang="pt-BR" dirty="0" smtClean="0"/>
              <a:t>Comandos de controle de fluxo e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916832"/>
            <a:ext cx="7890080" cy="460851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3.1 </a:t>
            </a:r>
            <a:r>
              <a:rPr lang="en-US" dirty="0" err="1">
                <a:solidFill>
                  <a:srgbClr val="FF0000"/>
                </a:solidFill>
              </a:rPr>
              <a:t>Comandos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decisão</a:t>
            </a:r>
            <a:r>
              <a:rPr lang="en-US" dirty="0">
                <a:solidFill>
                  <a:srgbClr val="FF0000"/>
                </a:solidFill>
              </a:rPr>
              <a:t> (if-then, if-then-else e switch)</a:t>
            </a:r>
            <a:endParaRPr lang="pt-BR" dirty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pt-BR" dirty="0"/>
              <a:t>3.2 </a:t>
            </a:r>
            <a:r>
              <a:rPr lang="pt-BR" dirty="0">
                <a:solidFill>
                  <a:srgbClr val="FF0000"/>
                </a:solidFill>
              </a:rPr>
              <a:t>Comandos de repetição (for, </a:t>
            </a:r>
            <a:r>
              <a:rPr lang="pt-BR" dirty="0" err="1">
                <a:solidFill>
                  <a:srgbClr val="FF0000"/>
                </a:solidFill>
              </a:rPr>
              <a:t>while</a:t>
            </a:r>
            <a:r>
              <a:rPr lang="pt-BR" dirty="0">
                <a:solidFill>
                  <a:srgbClr val="FF0000"/>
                </a:solidFill>
              </a:rPr>
              <a:t> e do-</a:t>
            </a:r>
            <a:r>
              <a:rPr lang="pt-BR" dirty="0" err="1">
                <a:solidFill>
                  <a:srgbClr val="FF0000"/>
                </a:solidFill>
              </a:rPr>
              <a:t>while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  <a:p>
            <a:pPr marL="82296" indent="0">
              <a:buNone/>
            </a:pPr>
            <a:r>
              <a:rPr lang="pt-BR" dirty="0"/>
              <a:t>3.3 </a:t>
            </a:r>
            <a:r>
              <a:rPr lang="pt-BR" dirty="0">
                <a:solidFill>
                  <a:srgbClr val="FF0000"/>
                </a:solidFill>
              </a:rPr>
              <a:t>Comandos de desvio (break, continue, </a:t>
            </a:r>
            <a:r>
              <a:rPr lang="pt-BR" dirty="0" err="1">
                <a:solidFill>
                  <a:srgbClr val="FF0000"/>
                </a:solidFill>
              </a:rPr>
              <a:t>return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  <a:p>
            <a:pPr marL="82296" indent="0">
              <a:buNone/>
            </a:pPr>
            <a:r>
              <a:rPr lang="pt-BR" dirty="0"/>
              <a:t>3.4 </a:t>
            </a:r>
            <a:r>
              <a:rPr lang="pt-BR" dirty="0" err="1"/>
              <a:t>Arrays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3257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2392" y="11663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Comandos de repetição - FOR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6" t="47077" r="48293" b="43246"/>
          <a:stretch/>
        </p:blipFill>
        <p:spPr bwMode="auto">
          <a:xfrm>
            <a:off x="1763688" y="1196752"/>
            <a:ext cx="6112390" cy="16575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946851" y="2996952"/>
            <a:ext cx="7746064" cy="934692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/>
              <a:t>Repare que esse for poderia ser trocado por: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2" t="50000" r="48368" b="37449"/>
          <a:stretch/>
        </p:blipFill>
        <p:spPr bwMode="auto">
          <a:xfrm>
            <a:off x="1583668" y="3945280"/>
            <a:ext cx="6472430" cy="224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08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Comandos de repetição -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124744"/>
            <a:ext cx="8178112" cy="573325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/>
              <a:t>Porém, o código do for indica claramente que a variável </a:t>
            </a:r>
            <a:r>
              <a:rPr lang="pt-BR" b="1" u="sng" dirty="0"/>
              <a:t>i</a:t>
            </a:r>
            <a:r>
              <a:rPr lang="pt-BR" dirty="0"/>
              <a:t> serve, em especial, para controlar a quantidade de laços executados. </a:t>
            </a:r>
            <a:endParaRPr lang="pt-BR" dirty="0" smtClean="0"/>
          </a:p>
          <a:p>
            <a:pPr marL="457200" indent="-45720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defRPr/>
            </a:pPr>
            <a:r>
              <a:rPr lang="pt-BR" dirty="0" smtClean="0"/>
              <a:t>Quando </a:t>
            </a:r>
            <a:r>
              <a:rPr lang="pt-BR" dirty="0"/>
              <a:t>usar o for? Quando usar o </a:t>
            </a:r>
            <a:r>
              <a:rPr lang="pt-BR" dirty="0" err="1"/>
              <a:t>while</a:t>
            </a:r>
            <a:r>
              <a:rPr lang="pt-BR" dirty="0"/>
              <a:t>? Depende do gosto e da ocasião.</a:t>
            </a:r>
          </a:p>
        </p:txBody>
      </p:sp>
    </p:spTree>
    <p:extLst>
      <p:ext uri="{BB962C8B-B14F-4D97-AF65-F5344CB8AC3E}">
        <p14:creationId xmlns:p14="http://schemas.microsoft.com/office/powerpoint/2010/main" val="20529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733256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dirty="0" smtClean="0"/>
              <a:t>Faça um programa em Java que leia um valor inteiro do teclado e imprima a tabuada deste número.</a:t>
            </a:r>
          </a:p>
          <a:p>
            <a:pPr marL="514350" indent="-51435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dirty="0" smtClean="0"/>
              <a:t>Faça um programa em Java que imprima as tabuadas de 1 a 10.</a:t>
            </a:r>
          </a:p>
          <a:p>
            <a:pPr marL="514350" indent="-514350" algn="just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Font typeface="+mj-lt"/>
              <a:buAutoNum type="arabicPeriod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9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733256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lnSpc>
                <a:spcPct val="180000"/>
              </a:lnSpc>
              <a:spcBef>
                <a:spcPts val="0"/>
              </a:spcBef>
              <a:buClr>
                <a:schemeClr val="accent3"/>
              </a:buClr>
              <a:buFont typeface="+mj-lt"/>
              <a:buAutoNum type="arabicPeriod" startAt="3"/>
              <a:defRPr/>
            </a:pPr>
            <a:r>
              <a:rPr lang="pt-BR" sz="3600" dirty="0"/>
              <a:t>Faça um programa que leia um número do teclado (limite), um incremento (</a:t>
            </a:r>
            <a:r>
              <a:rPr lang="pt-BR" sz="3600" dirty="0" err="1"/>
              <a:t>incr</a:t>
            </a:r>
            <a:r>
              <a:rPr lang="pt-BR" sz="3600" dirty="0"/>
              <a:t>) e imprima os números naturais de 0 até limite pulando de </a:t>
            </a:r>
            <a:r>
              <a:rPr lang="pt-BR" sz="3600" dirty="0" err="1"/>
              <a:t>incr</a:t>
            </a:r>
            <a:r>
              <a:rPr lang="pt-BR" sz="3600" dirty="0"/>
              <a:t>. Suponha que limite e </a:t>
            </a:r>
            <a:r>
              <a:rPr lang="pt-BR" sz="3600" dirty="0" err="1"/>
              <a:t>incr</a:t>
            </a:r>
            <a:r>
              <a:rPr lang="pt-BR" sz="3600" dirty="0"/>
              <a:t> são maiores que zero.</a:t>
            </a:r>
          </a:p>
          <a:p>
            <a:pPr marL="530225" algn="just" eaLnBrk="0" hangingPunct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pt-BR" dirty="0">
              <a:solidFill>
                <a:schemeClr val="tx2"/>
              </a:solidFill>
            </a:endParaRPr>
          </a:p>
          <a:p>
            <a:pPr marL="246761" indent="0" algn="just" eaLnBrk="0" hangingPunct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buNone/>
              <a:defRPr/>
            </a:pPr>
            <a:r>
              <a:rPr lang="pt-BR" dirty="0">
                <a:solidFill>
                  <a:schemeClr val="tx2"/>
                </a:solidFill>
              </a:rPr>
              <a:t>Exemplo: </a:t>
            </a:r>
          </a:p>
          <a:p>
            <a:pPr marL="246761" indent="0" algn="just" eaLnBrk="0" hangingPunct="0">
              <a:spcBef>
                <a:spcPct val="20000"/>
              </a:spcBef>
              <a:buClr>
                <a:schemeClr val="accent1"/>
              </a:buClr>
              <a:buSzPct val="70000"/>
              <a:buNone/>
              <a:defRPr/>
            </a:pPr>
            <a:r>
              <a:rPr lang="pt-BR" dirty="0">
                <a:solidFill>
                  <a:schemeClr val="tx2"/>
                </a:solidFill>
              </a:rPr>
              <a:t>valores lidos: 	10 (limite) 3 (</a:t>
            </a:r>
            <a:r>
              <a:rPr lang="pt-BR" dirty="0" err="1">
                <a:solidFill>
                  <a:schemeClr val="tx2"/>
                </a:solidFill>
              </a:rPr>
              <a:t>incr</a:t>
            </a:r>
            <a:r>
              <a:rPr lang="pt-BR" dirty="0">
                <a:solidFill>
                  <a:schemeClr val="tx2"/>
                </a:solidFill>
              </a:rPr>
              <a:t>)</a:t>
            </a:r>
          </a:p>
          <a:p>
            <a:pPr marL="246761" indent="0" algn="just" eaLnBrk="0" hangingPunct="0">
              <a:spcBef>
                <a:spcPct val="20000"/>
              </a:spcBef>
              <a:buClr>
                <a:schemeClr val="accent1"/>
              </a:buClr>
              <a:buSzPct val="70000"/>
              <a:buNone/>
              <a:defRPr/>
            </a:pPr>
            <a:r>
              <a:rPr lang="pt-BR" dirty="0">
                <a:solidFill>
                  <a:schemeClr val="tx2"/>
                </a:solidFill>
              </a:rPr>
              <a:t>impressão:	0   3   6   9</a:t>
            </a:r>
          </a:p>
        </p:txBody>
      </p:sp>
    </p:spTree>
    <p:extLst>
      <p:ext uri="{BB962C8B-B14F-4D97-AF65-F5344CB8AC3E}">
        <p14:creationId xmlns:p14="http://schemas.microsoft.com/office/powerpoint/2010/main" val="27828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733256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80000"/>
              </a:lnSpc>
              <a:spcBef>
                <a:spcPts val="0"/>
              </a:spcBef>
              <a:buClr>
                <a:schemeClr val="accent3"/>
              </a:buClr>
              <a:buFont typeface="+mj-lt"/>
              <a:buAutoNum type="arabicPeriod" startAt="4"/>
              <a:defRPr/>
            </a:pPr>
            <a:r>
              <a:rPr lang="pt-BR" sz="2800" dirty="0"/>
              <a:t>Faça um programa que leia um número do teclado (num), imprima os números de 1 a num e o seu somatório. </a:t>
            </a:r>
          </a:p>
        </p:txBody>
      </p:sp>
    </p:spTree>
    <p:extLst>
      <p:ext uri="{BB962C8B-B14F-4D97-AF65-F5344CB8AC3E}">
        <p14:creationId xmlns:p14="http://schemas.microsoft.com/office/powerpoint/2010/main" val="28725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733256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80000"/>
              </a:lnSpc>
              <a:spcBef>
                <a:spcPts val="0"/>
              </a:spcBef>
              <a:buClr>
                <a:schemeClr val="accent3"/>
              </a:buClr>
              <a:buFont typeface="+mj-lt"/>
              <a:buAutoNum type="arabicPeriod" startAt="5"/>
              <a:defRPr/>
            </a:pPr>
            <a:r>
              <a:rPr lang="pt-BR" sz="2800" dirty="0" smtClean="0"/>
              <a:t>Faça </a:t>
            </a:r>
            <a:r>
              <a:rPr lang="pt-BR" sz="2800" dirty="0"/>
              <a:t>um programa que leia um intervalo do teclado (início e fim) e imprima os múltiplos de 5 entre eles.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800" dirty="0"/>
              <a:t>Exemplo: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800" dirty="0"/>
              <a:t>valores lidos:	3   17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None/>
              <a:defRPr/>
            </a:pPr>
            <a:r>
              <a:rPr lang="pt-BR" sz="2800" dirty="0"/>
              <a:t>impressão:	5   10   15</a:t>
            </a:r>
          </a:p>
        </p:txBody>
      </p:sp>
    </p:spTree>
    <p:extLst>
      <p:ext uri="{BB962C8B-B14F-4D97-AF65-F5344CB8AC3E}">
        <p14:creationId xmlns:p14="http://schemas.microsoft.com/office/powerpoint/2010/main" val="7674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733256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80000"/>
              </a:lnSpc>
              <a:spcBef>
                <a:spcPts val="0"/>
              </a:spcBef>
              <a:buClr>
                <a:schemeClr val="accent3"/>
              </a:buClr>
              <a:buFont typeface="+mj-lt"/>
              <a:buAutoNum type="arabicPeriod" startAt="6"/>
              <a:defRPr/>
            </a:pPr>
            <a:r>
              <a:rPr lang="pt-BR" sz="2800" dirty="0" smtClean="0"/>
              <a:t>Faça um programa em Java que leia um va</a:t>
            </a:r>
            <a:r>
              <a:rPr lang="pt-BR" sz="2800" dirty="0" smtClean="0"/>
              <a:t>lor do teclado e calcule o fatorial deste número.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195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Comandos de decisão - IF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1124744"/>
            <a:ext cx="7674056" cy="5733256"/>
          </a:xfrm>
        </p:spPr>
        <p:txBody>
          <a:bodyPr>
            <a:normAutofit/>
          </a:bodyPr>
          <a:lstStyle/>
          <a:p>
            <a:pPr fontAlgn="base"/>
            <a:r>
              <a:rPr lang="pt-BR" dirty="0" smtClean="0"/>
              <a:t>A </a:t>
            </a:r>
            <a:r>
              <a:rPr lang="pt-BR" dirty="0"/>
              <a:t>sintaxe do </a:t>
            </a:r>
            <a:r>
              <a:rPr lang="pt-BR" dirty="0" err="1"/>
              <a:t>if</a:t>
            </a:r>
            <a:r>
              <a:rPr lang="pt-BR" dirty="0"/>
              <a:t> no Java é a seguinte</a:t>
            </a:r>
            <a:r>
              <a:rPr lang="pt-BR" dirty="0" smtClean="0"/>
              <a:t>:</a:t>
            </a:r>
          </a:p>
          <a:p>
            <a:pPr fontAlgn="base"/>
            <a:endParaRPr lang="pt-BR" dirty="0"/>
          </a:p>
          <a:p>
            <a:pPr marL="82296" indent="0">
              <a:buNone/>
            </a:pP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condicaoBooleana</a:t>
            </a:r>
            <a:r>
              <a:rPr lang="pt-BR" dirty="0"/>
              <a:t>) { </a:t>
            </a:r>
            <a:endParaRPr lang="pt-BR" dirty="0" smtClean="0"/>
          </a:p>
          <a:p>
            <a:pPr marL="82296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codigo</a:t>
            </a:r>
            <a:r>
              <a:rPr lang="pt-BR" dirty="0"/>
              <a:t>; </a:t>
            </a:r>
            <a:endParaRPr lang="pt-BR" dirty="0" smtClean="0"/>
          </a:p>
          <a:p>
            <a:pPr marL="82296" indent="0">
              <a:buNone/>
            </a:pPr>
            <a:r>
              <a:rPr lang="pt-BR" dirty="0" smtClean="0"/>
              <a:t>}</a:t>
            </a:r>
          </a:p>
          <a:p>
            <a:pPr marL="82296" indent="0">
              <a:buNone/>
            </a:pPr>
            <a:endParaRPr lang="pt-BR" dirty="0"/>
          </a:p>
          <a:p>
            <a:pPr fontAlgn="base"/>
            <a:r>
              <a:rPr lang="pt-BR" dirty="0"/>
              <a:t>Uma condição </a:t>
            </a:r>
            <a:r>
              <a:rPr lang="pt-BR" b="1" u="sng" dirty="0"/>
              <a:t>booleana</a:t>
            </a:r>
            <a:r>
              <a:rPr lang="pt-BR" dirty="0"/>
              <a:t> é qualquer expressão que retorne </a:t>
            </a:r>
            <a:r>
              <a:rPr lang="pt-BR" dirty="0" err="1"/>
              <a:t>true</a:t>
            </a:r>
            <a:r>
              <a:rPr lang="pt-BR" dirty="0"/>
              <a:t> ou false. Para isso, você pode usar os operadores &lt;,&gt;, &lt;=, &gt;= e outros. </a:t>
            </a:r>
          </a:p>
        </p:txBody>
      </p:sp>
    </p:spTree>
    <p:extLst>
      <p:ext uri="{BB962C8B-B14F-4D97-AF65-F5344CB8AC3E}">
        <p14:creationId xmlns:p14="http://schemas.microsoft.com/office/powerpoint/2010/main" val="135834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Comandos de decisão - IF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8" t="16667" r="31764" b="57500"/>
          <a:stretch/>
        </p:blipFill>
        <p:spPr bwMode="auto">
          <a:xfrm>
            <a:off x="179511" y="1988840"/>
            <a:ext cx="8712969" cy="337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2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Comandos de decisão - IF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124744"/>
            <a:ext cx="8250120" cy="5733256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pt-BR" sz="2800" dirty="0"/>
              <a:t>Além disso, você pode usar a cláusula </a:t>
            </a:r>
            <a:r>
              <a:rPr lang="pt-BR" sz="2800" dirty="0" err="1"/>
              <a:t>else</a:t>
            </a:r>
            <a:r>
              <a:rPr lang="pt-BR" sz="2800" dirty="0"/>
              <a:t> para indicar o comportamento que deve ser executado no caso da expressão booleana ser falsa: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8" t="16667" r="29412" b="52917"/>
          <a:stretch/>
        </p:blipFill>
        <p:spPr bwMode="auto">
          <a:xfrm>
            <a:off x="1403648" y="3717032"/>
            <a:ext cx="7056784" cy="30302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8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/>
              <a:t>Operadores lógicos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224136"/>
            <a:ext cx="8250120" cy="5013176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pt-BR" sz="2800" dirty="0"/>
              <a:t>Você pode concatenar expressões booleanas através dos operadores lógicos </a:t>
            </a:r>
            <a:r>
              <a:rPr lang="pt-BR" sz="2800" b="1" dirty="0"/>
              <a:t>"E"</a:t>
            </a:r>
            <a:r>
              <a:rPr lang="pt-BR" sz="2800" dirty="0"/>
              <a:t> e </a:t>
            </a:r>
            <a:r>
              <a:rPr lang="pt-BR" sz="2800" b="1" dirty="0"/>
              <a:t>"OU"</a:t>
            </a:r>
            <a:r>
              <a:rPr lang="pt-BR" sz="2800" dirty="0"/>
              <a:t>. O </a:t>
            </a:r>
            <a:r>
              <a:rPr lang="pt-BR" sz="2800" b="1" dirty="0"/>
              <a:t>"E"</a:t>
            </a:r>
            <a:r>
              <a:rPr lang="pt-BR" sz="2800" dirty="0"/>
              <a:t> é representado </a:t>
            </a:r>
            <a:r>
              <a:rPr lang="pt-BR" sz="2800" dirty="0" smtClean="0"/>
              <a:t>pelo &amp;&amp;</a:t>
            </a:r>
            <a:r>
              <a:rPr lang="pt-BR" sz="2800" dirty="0"/>
              <a:t> e o </a:t>
            </a:r>
            <a:r>
              <a:rPr lang="pt-BR" sz="2800" b="1" dirty="0"/>
              <a:t>"OU"</a:t>
            </a:r>
            <a:r>
              <a:rPr lang="pt-BR" sz="2800" dirty="0"/>
              <a:t> é representado pelo </a:t>
            </a:r>
            <a:r>
              <a:rPr lang="pt-BR" sz="2800" dirty="0" smtClean="0"/>
              <a:t>||. </a:t>
            </a:r>
            <a:r>
              <a:rPr lang="pt-BR" sz="2800" dirty="0"/>
              <a:t>Operador de </a:t>
            </a:r>
            <a:r>
              <a:rPr lang="pt-BR" sz="2800" b="1" dirty="0" smtClean="0"/>
              <a:t>negação</a:t>
            </a:r>
            <a:r>
              <a:rPr lang="pt-BR" sz="2800" dirty="0" smtClean="0"/>
              <a:t> é </a:t>
            </a:r>
            <a:r>
              <a:rPr lang="pt-BR" sz="2800" dirty="0"/>
              <a:t>!</a:t>
            </a:r>
          </a:p>
          <a:p>
            <a:pPr fontAlgn="base">
              <a:lnSpc>
                <a:spcPct val="150000"/>
              </a:lnSpc>
            </a:pPr>
            <a:endParaRPr lang="pt-BR" sz="2800" dirty="0"/>
          </a:p>
          <a:p>
            <a:pPr fontAlgn="base">
              <a:lnSpc>
                <a:spcPct val="150000"/>
              </a:lnSpc>
            </a:pPr>
            <a:r>
              <a:rPr lang="pt-BR" sz="2800" dirty="0"/>
              <a:t>Um exemplo seria verificar se ele tem menos de 18 anos </a:t>
            </a:r>
            <a:r>
              <a:rPr lang="pt-BR" sz="2800" b="1" dirty="0"/>
              <a:t>e</a:t>
            </a:r>
            <a:r>
              <a:rPr lang="pt-BR" sz="2800" dirty="0"/>
              <a:t> se ele não é amigo do dono:</a:t>
            </a:r>
          </a:p>
        </p:txBody>
      </p:sp>
    </p:spTree>
    <p:extLst>
      <p:ext uri="{BB962C8B-B14F-4D97-AF65-F5344CB8AC3E}">
        <p14:creationId xmlns:p14="http://schemas.microsoft.com/office/powerpoint/2010/main" val="15876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Operadores lógicos</a:t>
            </a:r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1042988" y="1484784"/>
            <a:ext cx="7948612" cy="5144616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pt-BR" sz="2800" dirty="0" smtClean="0"/>
              <a:t>E / AND - Uma expressão AND (E) é verdadeira se todas as condições forem verdadeiras.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pt-BR" sz="2800" dirty="0" smtClean="0"/>
              <a:t>OR/OU - Uma expressão OR (OU) é verdadeira se pelo menos uma condição for verdadeira.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pt-BR" sz="2800" dirty="0" smtClean="0"/>
              <a:t>NOT - Um expressão NOT (NÃO) inverte o valor da expressão ou condição, se verdadeira inverte para falsa e vice-versa.</a:t>
            </a:r>
          </a:p>
          <a:p>
            <a:pPr marL="687388">
              <a:lnSpc>
                <a:spcPct val="150000"/>
              </a:lnSpc>
              <a:buFont typeface="Wingdings 2" pitchFamily="18" charset="2"/>
              <a:buNone/>
              <a:defRPr/>
            </a:pPr>
            <a:endParaRPr lang="pt-BR" sz="2800" dirty="0" smtClean="0"/>
          </a:p>
          <a:p>
            <a:pPr algn="just">
              <a:lnSpc>
                <a:spcPct val="150000"/>
              </a:lnSpc>
              <a:defRPr/>
            </a:pPr>
            <a:endParaRPr lang="pt-BR" sz="2800" dirty="0" smtClean="0"/>
          </a:p>
          <a:p>
            <a:pPr marL="0" indent="0" algn="just" eaLnBrk="1" fontAlgn="auto" hangingPunct="1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pt-BR" sz="2800" dirty="0" smtClean="0"/>
          </a:p>
          <a:p>
            <a:pPr marL="0" indent="0" algn="just" eaLnBrk="1" fontAlgn="auto" hangingPunct="1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421153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Comandos de decisão - IF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6" t="16875" r="34647" b="53125"/>
          <a:stretch/>
        </p:blipFill>
        <p:spPr bwMode="auto">
          <a:xfrm>
            <a:off x="467544" y="1700808"/>
            <a:ext cx="8169839" cy="3994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259" y="116632"/>
            <a:ext cx="7498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Operadores lógicos</a:t>
            </a:r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1042988" y="1484784"/>
            <a:ext cx="7948612" cy="514461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800" dirty="0"/>
              <a:t>Esse código poderia ficar ainda mais legível, utilizando-se o operador de negação, o !. </a:t>
            </a:r>
            <a:endParaRPr lang="pt-BR" sz="2800" dirty="0" smtClean="0"/>
          </a:p>
          <a:p>
            <a:pPr algn="just">
              <a:lnSpc>
                <a:spcPct val="150000"/>
              </a:lnSpc>
              <a:defRPr/>
            </a:pPr>
            <a:r>
              <a:rPr lang="pt-BR" sz="2800" dirty="0" smtClean="0"/>
              <a:t>Esse </a:t>
            </a:r>
            <a:r>
              <a:rPr lang="pt-BR" sz="2800" dirty="0"/>
              <a:t>operador transforma o resultado de uma expressão booleana de false para </a:t>
            </a:r>
            <a:r>
              <a:rPr lang="pt-BR" sz="2800" dirty="0" err="1"/>
              <a:t>true</a:t>
            </a:r>
            <a:r>
              <a:rPr lang="pt-BR" sz="2800" dirty="0"/>
              <a:t> e vice versa.</a:t>
            </a:r>
            <a:endParaRPr lang="pt-BR" sz="2800" dirty="0" smtClean="0"/>
          </a:p>
          <a:p>
            <a:pPr algn="just">
              <a:lnSpc>
                <a:spcPct val="150000"/>
              </a:lnSpc>
              <a:defRPr/>
            </a:pPr>
            <a:endParaRPr lang="pt-BR" sz="2800" dirty="0" smtClean="0"/>
          </a:p>
          <a:p>
            <a:pPr marL="0" indent="0" algn="just" eaLnBrk="1" fontAlgn="auto" hangingPunct="1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pt-BR" sz="2800" dirty="0" smtClean="0"/>
          </a:p>
          <a:p>
            <a:pPr marL="0" indent="0" algn="just" eaLnBrk="1" fontAlgn="auto" hangingPunct="1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457618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663</TotalTime>
  <Words>441</Words>
  <Application>Microsoft Office PowerPoint</Application>
  <PresentationFormat>Apresentação na tela (4:3)</PresentationFormat>
  <Paragraphs>88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Solstício</vt:lpstr>
      <vt:lpstr>PROGRAMAÇÃO ORIENTADA A OBJETOS I Aula 4 </vt:lpstr>
      <vt:lpstr>Unidade 3 – Comandos de controle de fluxo e arrays</vt:lpstr>
      <vt:lpstr>Comandos de decisão - IF</vt:lpstr>
      <vt:lpstr>Comandos de decisão - IF</vt:lpstr>
      <vt:lpstr>Comandos de decisão - IF</vt:lpstr>
      <vt:lpstr>Operadores lógicos</vt:lpstr>
      <vt:lpstr>Operadores lógicos</vt:lpstr>
      <vt:lpstr>Comandos de decisão - IF</vt:lpstr>
      <vt:lpstr>Operadores lógicos</vt:lpstr>
      <vt:lpstr>Operadores lógicos</vt:lpstr>
      <vt:lpstr>Operadores lógicos</vt:lpstr>
      <vt:lpstr>Operadores lógicos</vt:lpstr>
      <vt:lpstr>Operadores lógicos</vt:lpstr>
      <vt:lpstr>Comandos de repetição - WHILE</vt:lpstr>
      <vt:lpstr>Comandos de repetição - WHILE</vt:lpstr>
      <vt:lpstr>Comandos de repetição - WHILE</vt:lpstr>
      <vt:lpstr>Comandos de repetição - WHILE</vt:lpstr>
      <vt:lpstr>Comandos de repetição - FOR</vt:lpstr>
      <vt:lpstr>Comandos de repetição - FOR</vt:lpstr>
      <vt:lpstr>Comandos de repetição - FOR</vt:lpstr>
      <vt:lpstr>Comandos de repetição - FOR</vt:lpstr>
      <vt:lpstr>Exercícios</vt:lpstr>
      <vt:lpstr>Exercícios</vt:lpstr>
      <vt:lpstr>Exercícios</vt:lpstr>
      <vt:lpstr>Exercícios</vt:lpstr>
      <vt:lpstr>Exercícios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 I</dc:title>
  <dc:creator>Envy</dc:creator>
  <cp:lastModifiedBy>Envy</cp:lastModifiedBy>
  <cp:revision>75</cp:revision>
  <dcterms:created xsi:type="dcterms:W3CDTF">2015-01-20T02:16:29Z</dcterms:created>
  <dcterms:modified xsi:type="dcterms:W3CDTF">2015-03-20T20:39:03Z</dcterms:modified>
</cp:coreProperties>
</file>