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2"/>
  </p:notesMasterIdLst>
  <p:sldIdLst>
    <p:sldId id="256" r:id="rId2"/>
    <p:sldId id="301" r:id="rId3"/>
    <p:sldId id="309" r:id="rId4"/>
    <p:sldId id="310" r:id="rId5"/>
    <p:sldId id="311" r:id="rId6"/>
    <p:sldId id="312" r:id="rId7"/>
    <p:sldId id="313" r:id="rId8"/>
    <p:sldId id="314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3" r:id="rId26"/>
    <p:sldId id="332" r:id="rId27"/>
    <p:sldId id="335" r:id="rId28"/>
    <p:sldId id="336" r:id="rId29"/>
    <p:sldId id="337" r:id="rId30"/>
    <p:sldId id="338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6" autoAdjust="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E4D71-44A0-4C5D-992D-5266850BF203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C23D7-2E34-4E37-81B1-2B0CA0098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55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B237489-EB28-44BA-8B48-5A68FD914787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1640" y="1844824"/>
            <a:ext cx="7406640" cy="1472184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PROGRAMAÇÃO ORIENTADA A OBJETOS </a:t>
            </a:r>
            <a:r>
              <a:rPr lang="pt-BR" dirty="0" smtClean="0"/>
              <a:t>I</a:t>
            </a:r>
            <a:br>
              <a:rPr lang="pt-BR" dirty="0" smtClean="0"/>
            </a:br>
            <a:r>
              <a:rPr lang="pt-BR" sz="3100" dirty="0" smtClean="0">
                <a:solidFill>
                  <a:srgbClr val="FF0000"/>
                </a:solidFill>
              </a:rPr>
              <a:t>Aula </a:t>
            </a:r>
            <a:r>
              <a:rPr lang="pt-BR" sz="3100" dirty="0" smtClean="0">
                <a:solidFill>
                  <a:srgbClr val="FF0000"/>
                </a:solidFill>
              </a:rPr>
              <a:t>5</a:t>
            </a:r>
            <a:endParaRPr lang="pt-BR" sz="3100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4437112"/>
            <a:ext cx="7406640" cy="17526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Faculdade São José</a:t>
            </a:r>
          </a:p>
          <a:p>
            <a:pPr algn="ctr"/>
            <a:r>
              <a:rPr lang="pt-BR" dirty="0" smtClean="0"/>
              <a:t>Professora: Flávia Balbino da Costa</a:t>
            </a:r>
          </a:p>
          <a:p>
            <a:pPr algn="ctr"/>
            <a:r>
              <a:rPr lang="pt-BR" dirty="0" smtClean="0"/>
              <a:t>flavia.balbino@yahoo.com.br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3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412776"/>
            <a:ext cx="7890080" cy="5112568"/>
          </a:xfrm>
        </p:spPr>
        <p:txBody>
          <a:bodyPr>
            <a:noAutofit/>
          </a:bodyPr>
          <a:lstStyle/>
          <a:p>
            <a:pPr marL="82296" indent="0" algn="just" fontAlgn="base"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FF0000"/>
                </a:solidFill>
              </a:rPr>
              <a:t>O que toda conta tem e é importante para nós?</a:t>
            </a:r>
          </a:p>
          <a:p>
            <a:pPr algn="just" fontAlgn="base">
              <a:lnSpc>
                <a:spcPct val="150000"/>
              </a:lnSpc>
            </a:pPr>
            <a:endParaRPr lang="pt-BR" sz="2400" dirty="0"/>
          </a:p>
          <a:p>
            <a:pPr algn="just" fontAlgn="base">
              <a:lnSpc>
                <a:spcPct val="150000"/>
              </a:lnSpc>
            </a:pPr>
            <a:r>
              <a:rPr lang="pt-BR" sz="2400" dirty="0"/>
              <a:t>número da conta</a:t>
            </a:r>
          </a:p>
          <a:p>
            <a:pPr algn="just" fontAlgn="base">
              <a:lnSpc>
                <a:spcPct val="150000"/>
              </a:lnSpc>
            </a:pPr>
            <a:r>
              <a:rPr lang="pt-BR" sz="2400" dirty="0"/>
              <a:t>nome do dono da conta</a:t>
            </a:r>
          </a:p>
          <a:p>
            <a:pPr algn="just" fontAlgn="base">
              <a:lnSpc>
                <a:spcPct val="150000"/>
              </a:lnSpc>
            </a:pPr>
            <a:r>
              <a:rPr lang="pt-BR" sz="2400" dirty="0"/>
              <a:t>saldo</a:t>
            </a:r>
          </a:p>
          <a:p>
            <a:pPr algn="just" fontAlgn="base">
              <a:lnSpc>
                <a:spcPct val="150000"/>
              </a:lnSpc>
            </a:pPr>
            <a:r>
              <a:rPr lang="pt-BR" sz="2400" dirty="0"/>
              <a:t>limite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002828" y="188640"/>
            <a:ext cx="7920880" cy="1080120"/>
          </a:xfrm>
        </p:spPr>
        <p:txBody>
          <a:bodyPr>
            <a:normAutofit/>
          </a:bodyPr>
          <a:lstStyle/>
          <a:p>
            <a:pPr algn="ctr"/>
            <a:r>
              <a:rPr lang="pt-BR" sz="3600" dirty="0" smtClean="0"/>
              <a:t>Introdução à Orientação a Objetos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64560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412776"/>
            <a:ext cx="7890080" cy="5112568"/>
          </a:xfrm>
        </p:spPr>
        <p:txBody>
          <a:bodyPr>
            <a:noAutofit/>
          </a:bodyPr>
          <a:lstStyle/>
          <a:p>
            <a:pPr marL="82296" indent="0" algn="just" fontAlgn="base"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FF0000"/>
                </a:solidFill>
              </a:rPr>
              <a:t>O que toda conta faz e é importante para nós? Isto é, o que gostaríamos de "pedir à conta"?</a:t>
            </a:r>
          </a:p>
          <a:p>
            <a:pPr algn="just" fontAlgn="base">
              <a:lnSpc>
                <a:spcPct val="150000"/>
              </a:lnSpc>
            </a:pPr>
            <a:r>
              <a:rPr lang="pt-BR" sz="2400" dirty="0" smtClean="0"/>
              <a:t>saca </a:t>
            </a:r>
            <a:r>
              <a:rPr lang="pt-BR" sz="2400" dirty="0"/>
              <a:t>uma quantidade x</a:t>
            </a:r>
          </a:p>
          <a:p>
            <a:pPr algn="just" fontAlgn="base">
              <a:lnSpc>
                <a:spcPct val="150000"/>
              </a:lnSpc>
            </a:pPr>
            <a:r>
              <a:rPr lang="pt-BR" sz="2400" dirty="0" smtClean="0"/>
              <a:t>deposita </a:t>
            </a:r>
            <a:r>
              <a:rPr lang="pt-BR" sz="2400" dirty="0"/>
              <a:t>uma quantidade x</a:t>
            </a:r>
          </a:p>
          <a:p>
            <a:pPr algn="just" fontAlgn="base">
              <a:lnSpc>
                <a:spcPct val="150000"/>
              </a:lnSpc>
            </a:pPr>
            <a:r>
              <a:rPr lang="pt-BR" sz="2400" dirty="0" smtClean="0"/>
              <a:t>imprime </a:t>
            </a:r>
            <a:r>
              <a:rPr lang="pt-BR" sz="2400" dirty="0"/>
              <a:t>o nome do dono da conta</a:t>
            </a:r>
          </a:p>
          <a:p>
            <a:pPr algn="just" fontAlgn="base">
              <a:lnSpc>
                <a:spcPct val="150000"/>
              </a:lnSpc>
            </a:pPr>
            <a:r>
              <a:rPr lang="pt-BR" sz="2400" dirty="0" smtClean="0"/>
              <a:t>devolve </a:t>
            </a:r>
            <a:r>
              <a:rPr lang="pt-BR" sz="2400" dirty="0"/>
              <a:t>o saldo atual</a:t>
            </a:r>
          </a:p>
          <a:p>
            <a:pPr algn="just" fontAlgn="base">
              <a:lnSpc>
                <a:spcPct val="150000"/>
              </a:lnSpc>
            </a:pPr>
            <a:r>
              <a:rPr lang="pt-BR" sz="2400" dirty="0" smtClean="0"/>
              <a:t>transfere </a:t>
            </a:r>
            <a:r>
              <a:rPr lang="pt-BR" sz="2400" dirty="0"/>
              <a:t>uma quantidade x para uma outra conta y</a:t>
            </a:r>
          </a:p>
          <a:p>
            <a:pPr algn="just" fontAlgn="base">
              <a:lnSpc>
                <a:spcPct val="150000"/>
              </a:lnSpc>
            </a:pPr>
            <a:r>
              <a:rPr lang="pt-BR" sz="2400" dirty="0" smtClean="0"/>
              <a:t>devolve </a:t>
            </a:r>
            <a:r>
              <a:rPr lang="pt-BR" sz="2400" dirty="0"/>
              <a:t>o tipo de conta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002828" y="188640"/>
            <a:ext cx="7920880" cy="1080120"/>
          </a:xfrm>
        </p:spPr>
        <p:txBody>
          <a:bodyPr>
            <a:normAutofit/>
          </a:bodyPr>
          <a:lstStyle/>
          <a:p>
            <a:pPr algn="ctr"/>
            <a:r>
              <a:rPr lang="pt-BR" sz="3600" dirty="0" smtClean="0"/>
              <a:t>Introdução à Orientação a Objetos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67481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844824"/>
            <a:ext cx="7890080" cy="4680520"/>
          </a:xfrm>
        </p:spPr>
        <p:txBody>
          <a:bodyPr>
            <a:noAutofit/>
          </a:bodyPr>
          <a:lstStyle/>
          <a:p>
            <a:pPr algn="just" fontAlgn="base">
              <a:lnSpc>
                <a:spcPct val="150000"/>
              </a:lnSpc>
            </a:pPr>
            <a:r>
              <a:rPr lang="pt-BR" sz="2400" dirty="0"/>
              <a:t>Com isso, temos o </a:t>
            </a:r>
            <a:r>
              <a:rPr lang="pt-BR" sz="2400" b="1" u="sng" dirty="0"/>
              <a:t>projeto</a:t>
            </a:r>
            <a:r>
              <a:rPr lang="pt-BR" sz="2400" dirty="0"/>
              <a:t> de uma conta bancária. Podemos pegar esse projeto e acessar seu saldo? Não. O que temos ainda é o projeto. </a:t>
            </a:r>
            <a:endParaRPr lang="pt-BR" sz="2400" dirty="0" smtClean="0"/>
          </a:p>
          <a:p>
            <a:pPr algn="just" fontAlgn="base">
              <a:lnSpc>
                <a:spcPct val="150000"/>
              </a:lnSpc>
            </a:pPr>
            <a:r>
              <a:rPr lang="pt-BR" sz="2400" dirty="0" smtClean="0"/>
              <a:t>Antes</a:t>
            </a:r>
            <a:r>
              <a:rPr lang="pt-BR" sz="2400" dirty="0"/>
              <a:t>, precisamos </a:t>
            </a:r>
            <a:r>
              <a:rPr lang="pt-BR" sz="2400" b="1" u="sng" dirty="0"/>
              <a:t>construir</a:t>
            </a:r>
            <a:r>
              <a:rPr lang="pt-BR" sz="2400" dirty="0"/>
              <a:t> uma conta, para poder acessar o que ela tem, e pedir a ela que faça algo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002828" y="188640"/>
            <a:ext cx="7920880" cy="1080120"/>
          </a:xfrm>
        </p:spPr>
        <p:txBody>
          <a:bodyPr>
            <a:normAutofit/>
          </a:bodyPr>
          <a:lstStyle/>
          <a:p>
            <a:pPr algn="ctr"/>
            <a:r>
              <a:rPr lang="pt-BR" sz="3600" dirty="0" smtClean="0"/>
              <a:t>Introdução à Orientação a Objetos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64334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844824"/>
            <a:ext cx="7890080" cy="4680520"/>
          </a:xfrm>
        </p:spPr>
        <p:txBody>
          <a:bodyPr>
            <a:noAutofit/>
          </a:bodyPr>
          <a:lstStyle/>
          <a:p>
            <a:pPr algn="just" fontAlgn="base">
              <a:lnSpc>
                <a:spcPct val="150000"/>
              </a:lnSpc>
            </a:pPr>
            <a:r>
              <a:rPr lang="pt-BR" sz="2400" dirty="0" smtClean="0"/>
              <a:t>Repare, </a:t>
            </a:r>
            <a:r>
              <a:rPr lang="pt-BR" sz="2400" dirty="0"/>
              <a:t>apesar do </a:t>
            </a:r>
            <a:r>
              <a:rPr lang="pt-BR" sz="2400" dirty="0" smtClean="0"/>
              <a:t>slide anterior especificar </a:t>
            </a:r>
            <a:r>
              <a:rPr lang="pt-BR" sz="2400" dirty="0"/>
              <a:t>uma Conta, essa especificação é uma Conta? Nós depositamos e sacamos dinheiro desse papel? Não. </a:t>
            </a:r>
            <a:endParaRPr lang="pt-BR" sz="2400" dirty="0" smtClean="0"/>
          </a:p>
          <a:p>
            <a:pPr algn="just" fontAlgn="base">
              <a:lnSpc>
                <a:spcPct val="150000"/>
              </a:lnSpc>
            </a:pPr>
            <a:r>
              <a:rPr lang="pt-BR" sz="2400" dirty="0" smtClean="0"/>
              <a:t>Utilizamos </a:t>
            </a:r>
            <a:r>
              <a:rPr lang="pt-BR" sz="2400" dirty="0"/>
              <a:t>a especificação da Conta para poder </a:t>
            </a:r>
            <a:r>
              <a:rPr lang="pt-BR" sz="2400" b="1" u="sng" dirty="0"/>
              <a:t>criar instâncias</a:t>
            </a:r>
            <a:r>
              <a:rPr lang="pt-BR" sz="2400" dirty="0"/>
              <a:t> que realmente são contas, onde podemos realizar as operações que criamos.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002828" y="188640"/>
            <a:ext cx="7920880" cy="1080120"/>
          </a:xfrm>
        </p:spPr>
        <p:txBody>
          <a:bodyPr>
            <a:normAutofit/>
          </a:bodyPr>
          <a:lstStyle/>
          <a:p>
            <a:pPr algn="ctr"/>
            <a:r>
              <a:rPr lang="pt-BR" sz="3600" dirty="0" smtClean="0"/>
              <a:t>Introdução à Orientação a Objetos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28893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700808"/>
            <a:ext cx="7890080" cy="4824536"/>
          </a:xfrm>
        </p:spPr>
        <p:txBody>
          <a:bodyPr>
            <a:noAutofit/>
          </a:bodyPr>
          <a:lstStyle/>
          <a:p>
            <a:pPr algn="just" fontAlgn="base">
              <a:lnSpc>
                <a:spcPct val="150000"/>
              </a:lnSpc>
            </a:pPr>
            <a:r>
              <a:rPr lang="pt-BR" sz="2400" dirty="0"/>
              <a:t>Apesar de declararmos que toda conta tem um saldo, um número e uma agência </a:t>
            </a:r>
            <a:r>
              <a:rPr lang="pt-BR" sz="2400" dirty="0" smtClean="0"/>
              <a:t>no slide anterior, </a:t>
            </a:r>
            <a:r>
              <a:rPr lang="pt-BR" sz="2400" dirty="0"/>
              <a:t>são nas </a:t>
            </a:r>
            <a:r>
              <a:rPr lang="pt-BR" sz="2400" b="1" u="sng" dirty="0"/>
              <a:t>instâncias</a:t>
            </a:r>
            <a:r>
              <a:rPr lang="pt-BR" sz="2400" dirty="0"/>
              <a:t> desse projeto que realmente há espaço para armazenar esses valores.</a:t>
            </a:r>
          </a:p>
          <a:p>
            <a:pPr algn="just" fontAlgn="base">
              <a:lnSpc>
                <a:spcPct val="150000"/>
              </a:lnSpc>
            </a:pPr>
            <a:r>
              <a:rPr lang="pt-BR" sz="2400" dirty="0"/>
              <a:t>Ao projeto da conta, isto é, a definição da conta, damos o nome de </a:t>
            </a:r>
            <a:r>
              <a:rPr lang="pt-BR" sz="2400" b="1" u="sng" dirty="0"/>
              <a:t>classe</a:t>
            </a:r>
            <a:r>
              <a:rPr lang="pt-BR" sz="2400" dirty="0"/>
              <a:t>. Ao que podemos construir a partir desse projeto, as contas de verdade, damos o nome de </a:t>
            </a:r>
            <a:r>
              <a:rPr lang="pt-BR" sz="2400" b="1" u="sng" dirty="0"/>
              <a:t>objetos</a:t>
            </a:r>
            <a:r>
              <a:rPr lang="pt-BR" sz="2400" dirty="0"/>
              <a:t>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002828" y="188640"/>
            <a:ext cx="7920880" cy="1080120"/>
          </a:xfrm>
        </p:spPr>
        <p:txBody>
          <a:bodyPr>
            <a:normAutofit/>
          </a:bodyPr>
          <a:lstStyle/>
          <a:p>
            <a:pPr algn="ctr"/>
            <a:r>
              <a:rPr lang="pt-BR" sz="3600" dirty="0" smtClean="0"/>
              <a:t>Introdução à Orientação a Objetos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83878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700808"/>
            <a:ext cx="7890080" cy="4824536"/>
          </a:xfrm>
        </p:spPr>
        <p:txBody>
          <a:bodyPr>
            <a:noAutofit/>
          </a:bodyPr>
          <a:lstStyle/>
          <a:p>
            <a:pPr algn="just" fontAlgn="base">
              <a:lnSpc>
                <a:spcPct val="150000"/>
              </a:lnSpc>
            </a:pPr>
            <a:r>
              <a:rPr lang="pt-BR" sz="2400" dirty="0"/>
              <a:t>A palavra </a:t>
            </a:r>
            <a:r>
              <a:rPr lang="pt-BR" sz="2400" b="1" dirty="0"/>
              <a:t>classe</a:t>
            </a:r>
            <a:r>
              <a:rPr lang="pt-BR" sz="2400" dirty="0"/>
              <a:t> vem da taxonomia da biologia. Todos os seres vivos de uma mesma </a:t>
            </a:r>
            <a:r>
              <a:rPr lang="pt-BR" sz="2400" b="1" dirty="0"/>
              <a:t>classe</a:t>
            </a:r>
            <a:r>
              <a:rPr lang="pt-BR" sz="2400" dirty="0"/>
              <a:t> biológica têm uma série de </a:t>
            </a:r>
            <a:r>
              <a:rPr lang="pt-BR" sz="2400" b="1" dirty="0"/>
              <a:t>atributos</a:t>
            </a:r>
            <a:r>
              <a:rPr lang="pt-BR" sz="2400" dirty="0"/>
              <a:t> e </a:t>
            </a:r>
            <a:r>
              <a:rPr lang="pt-BR" sz="2400" b="1" dirty="0"/>
              <a:t>comportamentos</a:t>
            </a:r>
            <a:r>
              <a:rPr lang="pt-BR" sz="2400" dirty="0"/>
              <a:t> em comum, mas não são iguais, podem variar nos valores desses </a:t>
            </a:r>
            <a:r>
              <a:rPr lang="pt-BR" sz="2400" b="1" dirty="0"/>
              <a:t>atributos</a:t>
            </a:r>
            <a:r>
              <a:rPr lang="pt-BR" sz="2400" dirty="0"/>
              <a:t> e como realizam esses </a:t>
            </a:r>
            <a:r>
              <a:rPr lang="pt-BR" sz="2400" b="1" dirty="0"/>
              <a:t>comportamentos</a:t>
            </a:r>
            <a:r>
              <a:rPr lang="pt-BR" sz="2400" dirty="0"/>
              <a:t>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002828" y="188640"/>
            <a:ext cx="7920880" cy="1080120"/>
          </a:xfrm>
        </p:spPr>
        <p:txBody>
          <a:bodyPr>
            <a:normAutofit/>
          </a:bodyPr>
          <a:lstStyle/>
          <a:p>
            <a:pPr algn="ctr"/>
            <a:r>
              <a:rPr lang="pt-BR" sz="3600" dirty="0" smtClean="0"/>
              <a:t>Introdução à Orientação a Objetos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6697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556792"/>
            <a:ext cx="7890080" cy="4968552"/>
          </a:xfrm>
        </p:spPr>
        <p:txBody>
          <a:bodyPr>
            <a:noAutofit/>
          </a:bodyPr>
          <a:lstStyle/>
          <a:p>
            <a:pPr algn="just" fontAlgn="base">
              <a:lnSpc>
                <a:spcPct val="150000"/>
              </a:lnSpc>
            </a:pPr>
            <a:r>
              <a:rPr lang="pt-BR" sz="2400" b="1" dirty="0"/>
              <a:t>Homo Sapiens</a:t>
            </a:r>
            <a:r>
              <a:rPr lang="pt-BR" sz="2400" dirty="0"/>
              <a:t> define um grupo de seres que possuem características em comum, porém a definição (a ideia, o conceito) de um </a:t>
            </a:r>
            <a:r>
              <a:rPr lang="pt-BR" sz="2400" b="1" dirty="0"/>
              <a:t>Homo Sapiens</a:t>
            </a:r>
            <a:r>
              <a:rPr lang="pt-BR" sz="2400" dirty="0"/>
              <a:t> é um ser humano? Não. </a:t>
            </a:r>
            <a:endParaRPr lang="pt-BR" sz="2400" dirty="0" smtClean="0"/>
          </a:p>
          <a:p>
            <a:pPr algn="just" fontAlgn="base">
              <a:lnSpc>
                <a:spcPct val="150000"/>
              </a:lnSpc>
            </a:pPr>
            <a:r>
              <a:rPr lang="pt-BR" sz="2400" dirty="0" smtClean="0"/>
              <a:t>Tudo </a:t>
            </a:r>
            <a:r>
              <a:rPr lang="pt-BR" sz="2400" dirty="0"/>
              <a:t>está especificado na </a:t>
            </a:r>
            <a:r>
              <a:rPr lang="pt-BR" sz="2400" b="1" dirty="0"/>
              <a:t>classe</a:t>
            </a:r>
            <a:r>
              <a:rPr lang="pt-BR" sz="2400" dirty="0"/>
              <a:t> Homo Sapiens, mas se quisermos mandar alguém correr, comer, pular, precisaremos de uma instância de </a:t>
            </a:r>
            <a:r>
              <a:rPr lang="pt-BR" sz="2400" b="1" dirty="0"/>
              <a:t>Homo Sapiens</a:t>
            </a:r>
            <a:r>
              <a:rPr lang="pt-BR" sz="2400" dirty="0"/>
              <a:t>, ou então de </a:t>
            </a:r>
            <a:r>
              <a:rPr lang="pt-BR" sz="2400" dirty="0" smtClean="0"/>
              <a:t>um </a:t>
            </a:r>
            <a:r>
              <a:rPr lang="pt-BR" sz="2400" b="1" dirty="0" smtClean="0"/>
              <a:t>objeto</a:t>
            </a:r>
            <a:r>
              <a:rPr lang="pt-BR" sz="2400" dirty="0"/>
              <a:t> do tipo </a:t>
            </a:r>
            <a:r>
              <a:rPr lang="pt-BR" sz="2400" b="1" dirty="0"/>
              <a:t>Homo Sapiens</a:t>
            </a:r>
            <a:r>
              <a:rPr lang="pt-BR" sz="2400" dirty="0"/>
              <a:t>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002828" y="188640"/>
            <a:ext cx="7920880" cy="1080120"/>
          </a:xfrm>
        </p:spPr>
        <p:txBody>
          <a:bodyPr>
            <a:normAutofit/>
          </a:bodyPr>
          <a:lstStyle/>
          <a:p>
            <a:pPr algn="ctr"/>
            <a:r>
              <a:rPr lang="pt-BR" sz="3600" dirty="0" smtClean="0"/>
              <a:t>Introdução à Orientação a Objetos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551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556792"/>
            <a:ext cx="7890080" cy="4968552"/>
          </a:xfrm>
        </p:spPr>
        <p:txBody>
          <a:bodyPr>
            <a:noAutofit/>
          </a:bodyPr>
          <a:lstStyle/>
          <a:p>
            <a:pPr algn="just" fontAlgn="base">
              <a:lnSpc>
                <a:spcPct val="150000"/>
              </a:lnSpc>
            </a:pPr>
            <a:r>
              <a:rPr lang="pt-BR" sz="2400" dirty="0"/>
              <a:t>Um outro exemplo: uma receita de bolo. A pergunta é certeira: você come uma receita de bolo? Não. </a:t>
            </a:r>
            <a:endParaRPr lang="pt-BR" sz="2400" dirty="0" smtClean="0"/>
          </a:p>
          <a:p>
            <a:pPr algn="just" fontAlgn="base">
              <a:lnSpc>
                <a:spcPct val="150000"/>
              </a:lnSpc>
            </a:pPr>
            <a:r>
              <a:rPr lang="pt-BR" sz="2400" dirty="0" smtClean="0"/>
              <a:t>Precisamos </a:t>
            </a:r>
            <a:r>
              <a:rPr lang="pt-BR" sz="2400" b="1" dirty="0" smtClean="0"/>
              <a:t>instanciá-la</a:t>
            </a:r>
            <a:r>
              <a:rPr lang="pt-BR" sz="2400" dirty="0"/>
              <a:t>, criar um </a:t>
            </a:r>
            <a:r>
              <a:rPr lang="pt-BR" sz="2400" b="1" dirty="0"/>
              <a:t>objeto</a:t>
            </a:r>
            <a:r>
              <a:rPr lang="pt-BR" sz="2400" dirty="0"/>
              <a:t> bolo a partir dessa especificação (a classe) para utilizá-la. </a:t>
            </a:r>
            <a:endParaRPr lang="pt-BR" sz="2400" dirty="0" smtClean="0"/>
          </a:p>
          <a:p>
            <a:pPr algn="just" fontAlgn="base">
              <a:lnSpc>
                <a:spcPct val="150000"/>
              </a:lnSpc>
            </a:pPr>
            <a:r>
              <a:rPr lang="pt-BR" sz="2400" dirty="0" smtClean="0"/>
              <a:t>Podemos </a:t>
            </a:r>
            <a:r>
              <a:rPr lang="pt-BR" sz="2400" dirty="0"/>
              <a:t>criar centenas de bolos a partir dessa classe (a receita, no caso), eles podem ser bem semelhantes, alguns até idênticos, mas </a:t>
            </a:r>
            <a:r>
              <a:rPr lang="pt-BR" sz="2400" dirty="0" err="1"/>
              <a:t>são</a:t>
            </a:r>
            <a:r>
              <a:rPr lang="pt-BR" sz="2400" b="1" dirty="0" err="1"/>
              <a:t>objetos</a:t>
            </a:r>
            <a:r>
              <a:rPr lang="pt-BR" sz="2400" dirty="0"/>
              <a:t> diferentes.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002828" y="188640"/>
            <a:ext cx="7920880" cy="1080120"/>
          </a:xfrm>
        </p:spPr>
        <p:txBody>
          <a:bodyPr>
            <a:normAutofit/>
          </a:bodyPr>
          <a:lstStyle/>
          <a:p>
            <a:pPr algn="ctr"/>
            <a:r>
              <a:rPr lang="pt-BR" sz="3600" dirty="0" smtClean="0"/>
              <a:t>Introdução à Orientação a Objetos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41515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556792"/>
            <a:ext cx="7890080" cy="4968552"/>
          </a:xfrm>
        </p:spPr>
        <p:txBody>
          <a:bodyPr>
            <a:noAutofit/>
          </a:bodyPr>
          <a:lstStyle/>
          <a:p>
            <a:pPr algn="just" fontAlgn="base">
              <a:lnSpc>
                <a:spcPct val="150000"/>
              </a:lnSpc>
            </a:pPr>
            <a:r>
              <a:rPr lang="pt-BR" sz="2400" dirty="0"/>
              <a:t>Podemos fazer milhares de analogias semelhantes. </a:t>
            </a:r>
            <a:endParaRPr lang="pt-BR" sz="2400" dirty="0" smtClean="0"/>
          </a:p>
          <a:p>
            <a:pPr algn="just" fontAlgn="base">
              <a:lnSpc>
                <a:spcPct val="150000"/>
              </a:lnSpc>
            </a:pPr>
            <a:r>
              <a:rPr lang="pt-BR" sz="2400" dirty="0" smtClean="0"/>
              <a:t>A </a:t>
            </a:r>
            <a:r>
              <a:rPr lang="pt-BR" sz="2400" dirty="0"/>
              <a:t>planta de uma casa é uma casa? Definitivamente não. Não podemos morar dentro da planta de uma casa, nem podemos abrir sua porta ou pintar suas paredes. </a:t>
            </a:r>
            <a:endParaRPr lang="pt-BR" sz="2400" dirty="0" smtClean="0"/>
          </a:p>
          <a:p>
            <a:pPr algn="just" fontAlgn="base">
              <a:lnSpc>
                <a:spcPct val="150000"/>
              </a:lnSpc>
            </a:pPr>
            <a:r>
              <a:rPr lang="pt-BR" sz="2400" dirty="0" smtClean="0"/>
              <a:t>Precisamos</a:t>
            </a:r>
            <a:r>
              <a:rPr lang="pt-BR" sz="2400" dirty="0"/>
              <a:t>, antes, construir instâncias a partir dessa planta. Essas instâncias, sim, podemos pintar, decorar ou morar dentro.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002828" y="188640"/>
            <a:ext cx="7920880" cy="1080120"/>
          </a:xfrm>
        </p:spPr>
        <p:txBody>
          <a:bodyPr>
            <a:normAutofit/>
          </a:bodyPr>
          <a:lstStyle/>
          <a:p>
            <a:pPr algn="ctr"/>
            <a:r>
              <a:rPr lang="pt-BR" sz="3600" dirty="0" smtClean="0"/>
              <a:t>Introdução à Orientação a Objetos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67598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556792"/>
            <a:ext cx="7890080" cy="4968552"/>
          </a:xfrm>
        </p:spPr>
        <p:txBody>
          <a:bodyPr>
            <a:noAutofit/>
          </a:bodyPr>
          <a:lstStyle/>
          <a:p>
            <a:pPr algn="just" fontAlgn="base">
              <a:lnSpc>
                <a:spcPct val="150000"/>
              </a:lnSpc>
            </a:pPr>
            <a:r>
              <a:rPr lang="pt-BR" sz="2400" dirty="0"/>
              <a:t>Pode parecer óbvio, mas a dificuldade inicial do paradigma da orientação a objetos é justo saber distinguir o que é classe e o que é objeto. É comum o iniciante utilizar, obviamente de forma errada, essas duas palavras como sinônimos.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002828" y="188640"/>
            <a:ext cx="7920880" cy="1080120"/>
          </a:xfrm>
        </p:spPr>
        <p:txBody>
          <a:bodyPr>
            <a:normAutofit/>
          </a:bodyPr>
          <a:lstStyle/>
          <a:p>
            <a:pPr algn="ctr"/>
            <a:r>
              <a:rPr lang="pt-BR" sz="3600" dirty="0" smtClean="0"/>
              <a:t>Introdução à Orientação a Objetos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29406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2828" y="188640"/>
            <a:ext cx="7920880" cy="1080120"/>
          </a:xfrm>
        </p:spPr>
        <p:txBody>
          <a:bodyPr>
            <a:normAutofit/>
          </a:bodyPr>
          <a:lstStyle/>
          <a:p>
            <a:pPr algn="ctr"/>
            <a:r>
              <a:rPr lang="pt-BR" sz="3600" dirty="0" smtClean="0"/>
              <a:t>Introdução à Orientação a Objetos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556792"/>
            <a:ext cx="7890080" cy="4968552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sz="2800" b="1" u="sng" dirty="0"/>
              <a:t>Orientação a objetos</a:t>
            </a:r>
            <a:r>
              <a:rPr lang="pt-BR" sz="2800" dirty="0"/>
              <a:t> é uma maneira de programar que ajuda na organização e resolve muitos </a:t>
            </a:r>
            <a:r>
              <a:rPr lang="pt-BR" sz="2800" u="sng" dirty="0"/>
              <a:t>problemas enfrentados pela programação procedural</a:t>
            </a:r>
            <a:r>
              <a:rPr lang="pt-BR" sz="2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pt-BR" sz="2800" dirty="0"/>
              <a:t>Um destes problemas é a situação em que todo desenvolvedor precisa saber muitas informações, que, na maioria das vezes, não estão relacionadas à sua parte no sistema, mas ele precisa ler tudo isso, resultando um entrave muito grande!</a:t>
            </a:r>
          </a:p>
        </p:txBody>
      </p:sp>
    </p:spTree>
    <p:extLst>
      <p:ext uri="{BB962C8B-B14F-4D97-AF65-F5344CB8AC3E}">
        <p14:creationId xmlns:p14="http://schemas.microsoft.com/office/powerpoint/2010/main" val="46325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556792"/>
            <a:ext cx="7890080" cy="4968552"/>
          </a:xfrm>
        </p:spPr>
        <p:txBody>
          <a:bodyPr>
            <a:noAutofit/>
          </a:bodyPr>
          <a:lstStyle/>
          <a:p>
            <a:pPr algn="just" fontAlgn="base">
              <a:lnSpc>
                <a:spcPct val="150000"/>
              </a:lnSpc>
            </a:pPr>
            <a:r>
              <a:rPr lang="pt-BR" sz="2400" dirty="0"/>
              <a:t>Vamos começar apenas com o que uma Conta tem, e não com o que ela faz (veremos logo em seguida).</a:t>
            </a:r>
          </a:p>
          <a:p>
            <a:pPr algn="just" fontAlgn="base">
              <a:lnSpc>
                <a:spcPct val="150000"/>
              </a:lnSpc>
            </a:pPr>
            <a:r>
              <a:rPr lang="pt-BR" sz="2400" dirty="0"/>
              <a:t>Um tipo desses, como o especificado de Conta acima, pode ser facilmente traduzido para Java: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002828" y="188640"/>
            <a:ext cx="7920880" cy="1080120"/>
          </a:xfrm>
        </p:spPr>
        <p:txBody>
          <a:bodyPr>
            <a:normAutofit/>
          </a:bodyPr>
          <a:lstStyle/>
          <a:p>
            <a:pPr algn="ctr"/>
            <a:r>
              <a:rPr lang="pt-BR" sz="3600" dirty="0" smtClean="0"/>
              <a:t>Uma classe Java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54518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3" t="16633" r="40323" b="24899"/>
          <a:stretch/>
        </p:blipFill>
        <p:spPr bwMode="auto">
          <a:xfrm>
            <a:off x="1763688" y="418251"/>
            <a:ext cx="6696744" cy="61070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91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692696"/>
            <a:ext cx="7890080" cy="5832648"/>
          </a:xfrm>
        </p:spPr>
        <p:txBody>
          <a:bodyPr>
            <a:noAutofit/>
          </a:bodyPr>
          <a:lstStyle/>
          <a:p>
            <a:pPr marL="539496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pt-BR" sz="2400" dirty="0" smtClean="0"/>
              <a:t>Crie agora outro objeto com seu nome;</a:t>
            </a:r>
          </a:p>
          <a:p>
            <a:pPr marL="539496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pt-BR" sz="2400" dirty="0" smtClean="0"/>
              <a:t>Agora altere o valor do saldo de cada objeto:</a:t>
            </a:r>
          </a:p>
          <a:p>
            <a:pPr marL="82296" indent="0" algn="just" fontAlgn="base">
              <a:lnSpc>
                <a:spcPct val="150000"/>
              </a:lnSpc>
              <a:buNone/>
            </a:pPr>
            <a:r>
              <a:rPr lang="pt-BR" sz="2400" dirty="0" err="1" smtClean="0"/>
              <a:t>flavia.saldo</a:t>
            </a:r>
            <a:r>
              <a:rPr lang="pt-BR" sz="2400" dirty="0" smtClean="0"/>
              <a:t> +=100;</a:t>
            </a:r>
          </a:p>
          <a:p>
            <a:pPr marL="82296" indent="0" algn="just" fontAlgn="base">
              <a:lnSpc>
                <a:spcPct val="150000"/>
              </a:lnSpc>
              <a:buNone/>
            </a:pPr>
            <a:r>
              <a:rPr lang="pt-BR" sz="2400" dirty="0" err="1" smtClean="0"/>
              <a:t>seuNome</a:t>
            </a:r>
            <a:r>
              <a:rPr lang="pt-BR" sz="2400" dirty="0" smtClean="0"/>
              <a:t> +=100;</a:t>
            </a:r>
          </a:p>
          <a:p>
            <a:pPr marL="82296" indent="0" algn="just" fontAlgn="base">
              <a:lnSpc>
                <a:spcPct val="150000"/>
              </a:lnSpc>
              <a:buNone/>
            </a:pPr>
            <a:endParaRPr lang="pt-BR" sz="2400" dirty="0"/>
          </a:p>
          <a:p>
            <a:pPr marL="82296" indent="0" algn="just" fontAlgn="base">
              <a:lnSpc>
                <a:spcPct val="150000"/>
              </a:lnSpc>
              <a:buNone/>
            </a:pPr>
            <a:r>
              <a:rPr lang="pt-BR" sz="2400" dirty="0" smtClean="0"/>
              <a:t>Repare a repetição de código.  Isso é uma regra de negócio que deveria estar em um lugar específico (separado).</a:t>
            </a:r>
          </a:p>
          <a:p>
            <a:pPr marL="539496" indent="-457200" algn="just" fontAlgn="base">
              <a:lnSpc>
                <a:spcPct val="150000"/>
              </a:lnSpc>
              <a:buFont typeface="+mj-lt"/>
              <a:buAutoNum type="arabicPeriod"/>
            </a:pPr>
            <a:endParaRPr lang="pt-BR" sz="2400" dirty="0" smtClean="0"/>
          </a:p>
          <a:p>
            <a:pPr marL="82296" indent="0" algn="just" fontAlgn="base">
              <a:lnSpc>
                <a:spcPct val="150000"/>
              </a:lnSpc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755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692696"/>
            <a:ext cx="7890080" cy="5832648"/>
          </a:xfrm>
        </p:spPr>
        <p:txBody>
          <a:bodyPr>
            <a:noAutofit/>
          </a:bodyPr>
          <a:lstStyle/>
          <a:p>
            <a:pPr marL="539496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pt-BR" sz="2400" dirty="0" smtClean="0"/>
              <a:t>Vamos então criar um método para adicionar valores no atributo saldo:</a:t>
            </a:r>
          </a:p>
          <a:p>
            <a:pPr marL="539496" indent="-457200" algn="just" fontAlgn="base">
              <a:lnSpc>
                <a:spcPct val="150000"/>
              </a:lnSpc>
              <a:buFont typeface="+mj-lt"/>
              <a:buAutoNum type="arabicPeriod"/>
            </a:pPr>
            <a:endParaRPr lang="pt-B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t="17499" r="42824" b="60209"/>
          <a:stretch/>
        </p:blipFill>
        <p:spPr bwMode="auto">
          <a:xfrm>
            <a:off x="1262628" y="2095500"/>
            <a:ext cx="6792004" cy="2701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70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692696"/>
            <a:ext cx="7890080" cy="5832648"/>
          </a:xfrm>
        </p:spPr>
        <p:txBody>
          <a:bodyPr>
            <a:noAutofit/>
          </a:bodyPr>
          <a:lstStyle/>
          <a:p>
            <a:pPr marL="539496" indent="-457200" algn="just" fontAlgn="base">
              <a:lnSpc>
                <a:spcPct val="150000"/>
              </a:lnSpc>
              <a:buFont typeface="+mj-lt"/>
              <a:buAutoNum type="arabicPeriod" startAt="2"/>
            </a:pPr>
            <a:r>
              <a:rPr lang="pt-BR" sz="2400" dirty="0" smtClean="0"/>
              <a:t>Agora chame este método no programa principal:</a:t>
            </a:r>
          </a:p>
          <a:p>
            <a:pPr marL="539496" indent="-457200" algn="just" fontAlgn="base">
              <a:lnSpc>
                <a:spcPct val="150000"/>
              </a:lnSpc>
              <a:buFont typeface="+mj-lt"/>
              <a:buAutoNum type="arabicPeriod" startAt="2"/>
            </a:pPr>
            <a:endParaRPr lang="pt-BR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0" t="17500" r="29412" b="31667"/>
          <a:stretch/>
        </p:blipFill>
        <p:spPr bwMode="auto">
          <a:xfrm>
            <a:off x="611560" y="1628799"/>
            <a:ext cx="7920880" cy="4831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019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42664"/>
            <a:ext cx="8394136" cy="6264696"/>
          </a:xfrm>
        </p:spPr>
        <p:txBody>
          <a:bodyPr>
            <a:noAutofit/>
          </a:bodyPr>
          <a:lstStyle/>
          <a:p>
            <a:pPr marL="539496" indent="-457200" algn="just" fontAlgn="base">
              <a:lnSpc>
                <a:spcPct val="150000"/>
              </a:lnSpc>
              <a:buFont typeface="+mj-lt"/>
              <a:buAutoNum type="arabicPeriod" startAt="3"/>
            </a:pPr>
            <a:r>
              <a:rPr lang="pt-BR" sz="2400" dirty="0" smtClean="0"/>
              <a:t>Crie um método que faça saque. Podemos inserir neste método saque uma regra de negócio: um valor só pode ser sacado se o cliente possuir saldo positivo.</a:t>
            </a:r>
          </a:p>
          <a:p>
            <a:pPr marL="539496" indent="-457200" algn="just" fontAlgn="base">
              <a:lnSpc>
                <a:spcPct val="150000"/>
              </a:lnSpc>
              <a:buFont typeface="+mj-lt"/>
              <a:buAutoNum type="arabicPeriod" startAt="3"/>
            </a:pPr>
            <a:endParaRPr lang="pt-B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7" t="16458" r="43271" b="39347"/>
          <a:stretch/>
        </p:blipFill>
        <p:spPr bwMode="auto">
          <a:xfrm>
            <a:off x="1712721" y="1916832"/>
            <a:ext cx="6387671" cy="46059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448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404664"/>
            <a:ext cx="8394136" cy="6120680"/>
          </a:xfrm>
        </p:spPr>
        <p:txBody>
          <a:bodyPr>
            <a:noAutofit/>
          </a:bodyPr>
          <a:lstStyle/>
          <a:p>
            <a:pPr marL="539496" indent="-457200" algn="just" fontAlgn="base">
              <a:lnSpc>
                <a:spcPct val="150000"/>
              </a:lnSpc>
              <a:buFont typeface="+mj-lt"/>
              <a:buAutoNum type="arabicPeriod" startAt="4"/>
            </a:pPr>
            <a:r>
              <a:rPr lang="pt-BR" sz="2400" dirty="0" smtClean="0"/>
              <a:t>Crie um </a:t>
            </a:r>
            <a:r>
              <a:rPr lang="pt-BR" sz="2400" dirty="0"/>
              <a:t>método que mostre os dados dos objetos.</a:t>
            </a:r>
          </a:p>
          <a:p>
            <a:pPr marL="539496" indent="-457200" algn="just" fontAlgn="base">
              <a:lnSpc>
                <a:spcPct val="150000"/>
              </a:lnSpc>
              <a:buAutoNum type="arabicPeriod" startAt="4"/>
            </a:pPr>
            <a:r>
              <a:rPr lang="pt-BR" sz="2400" dirty="0" smtClean="0"/>
              <a:t>Um método que faça transferência de valores entre as duas contas;</a:t>
            </a:r>
          </a:p>
          <a:p>
            <a:pPr marL="719138" indent="-282575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2400" dirty="0" smtClean="0"/>
          </a:p>
          <a:p>
            <a:pPr marL="539496" indent="-457200" algn="just" fontAlgn="base">
              <a:lnSpc>
                <a:spcPct val="150000"/>
              </a:lnSpc>
              <a:buAutoNum type="arabicPeriod" startAt="4"/>
            </a:pPr>
            <a:endParaRPr lang="pt-BR" sz="2400" dirty="0" smtClean="0"/>
          </a:p>
          <a:p>
            <a:pPr marL="539496" indent="-457200" algn="just" fontAlgn="base">
              <a:lnSpc>
                <a:spcPct val="150000"/>
              </a:lnSpc>
              <a:buAutoNum type="arabicPeriod" startAt="4"/>
            </a:pPr>
            <a:endParaRPr lang="pt-BR" sz="2400" dirty="0" smtClean="0"/>
          </a:p>
          <a:p>
            <a:pPr marL="539496" indent="-457200" algn="just" fontAlgn="base">
              <a:lnSpc>
                <a:spcPct val="150000"/>
              </a:lnSpc>
              <a:buFont typeface="+mj-lt"/>
              <a:buAutoNum type="arabicParenR"/>
            </a:pPr>
            <a:endParaRPr lang="pt-BR" sz="2400" dirty="0" smtClean="0"/>
          </a:p>
          <a:p>
            <a:pPr marL="539496" indent="-457200" algn="just" fontAlgn="base">
              <a:lnSpc>
                <a:spcPct val="150000"/>
              </a:lnSpc>
              <a:buFont typeface="+mj-lt"/>
              <a:buAutoNum type="arabicParenR"/>
            </a:pPr>
            <a:endParaRPr lang="pt-BR" sz="2400" dirty="0" smtClean="0"/>
          </a:p>
          <a:p>
            <a:pPr marL="539496" indent="-457200" algn="just" fontAlgn="base">
              <a:lnSpc>
                <a:spcPct val="150000"/>
              </a:lnSpc>
              <a:buFont typeface="+mj-lt"/>
              <a:buAutoNum type="arabicParenR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85577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1" t="20625" r="33765" b="14792"/>
          <a:stretch/>
        </p:blipFill>
        <p:spPr bwMode="auto">
          <a:xfrm>
            <a:off x="899592" y="344657"/>
            <a:ext cx="7416824" cy="6180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891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404664"/>
            <a:ext cx="8394136" cy="6120680"/>
          </a:xfrm>
        </p:spPr>
        <p:txBody>
          <a:bodyPr>
            <a:noAutofit/>
          </a:bodyPr>
          <a:lstStyle/>
          <a:p>
            <a:pPr marL="539496" indent="-457200" algn="just" fontAlgn="base">
              <a:lnSpc>
                <a:spcPct val="150000"/>
              </a:lnSpc>
              <a:buAutoNum type="arabicPeriod" startAt="4"/>
            </a:pPr>
            <a:r>
              <a:rPr lang="pt-BR" sz="2400" dirty="0"/>
              <a:t>Crie agora um novo projeto com o nome de </a:t>
            </a:r>
            <a:r>
              <a:rPr lang="pt-BR" sz="2400" dirty="0" smtClean="0"/>
              <a:t>Estoque.  </a:t>
            </a:r>
            <a:r>
              <a:rPr lang="pt-BR" sz="2400" dirty="0"/>
              <a:t>Crie uma classe com o nome de Produto.  Os produtos são cadastrados com o código, nome, preço </a:t>
            </a:r>
            <a:r>
              <a:rPr lang="pt-BR" sz="2400" dirty="0" smtClean="0"/>
              <a:t>unitário</a:t>
            </a:r>
            <a:r>
              <a:rPr lang="pt-BR" sz="2400" dirty="0"/>
              <a:t>,</a:t>
            </a:r>
            <a:r>
              <a:rPr lang="pt-BR" sz="2400" dirty="0" smtClean="0"/>
              <a:t> estoque atual, estoque </a:t>
            </a:r>
            <a:r>
              <a:rPr lang="pt-BR" sz="2400" dirty="0"/>
              <a:t>mínimo e estoque máximo.  </a:t>
            </a:r>
          </a:p>
          <a:p>
            <a:pPr marL="539496" indent="-457200" algn="just" fontAlgn="base">
              <a:lnSpc>
                <a:spcPct val="150000"/>
              </a:lnSpc>
              <a:buAutoNum type="arabicPeriod" startAt="4"/>
            </a:pPr>
            <a:r>
              <a:rPr lang="pt-BR" sz="2400" dirty="0"/>
              <a:t>Instancie dois objetos da classe Produto. </a:t>
            </a:r>
          </a:p>
          <a:p>
            <a:pPr marL="539496" indent="-457200" algn="just" fontAlgn="base">
              <a:lnSpc>
                <a:spcPct val="150000"/>
              </a:lnSpc>
              <a:buAutoNum type="arabicPeriod" startAt="4"/>
            </a:pPr>
            <a:endParaRPr lang="pt-BR" sz="2400" dirty="0" smtClean="0"/>
          </a:p>
          <a:p>
            <a:pPr marL="539496" indent="-457200" algn="just" fontAlgn="base">
              <a:lnSpc>
                <a:spcPct val="150000"/>
              </a:lnSpc>
              <a:buAutoNum type="arabicPeriod" startAt="4"/>
            </a:pPr>
            <a:endParaRPr lang="pt-BR" sz="2400" dirty="0" smtClean="0"/>
          </a:p>
          <a:p>
            <a:pPr marL="539496" indent="-457200" algn="just" fontAlgn="base">
              <a:lnSpc>
                <a:spcPct val="150000"/>
              </a:lnSpc>
              <a:buFont typeface="+mj-lt"/>
              <a:buAutoNum type="arabicParenR"/>
            </a:pPr>
            <a:endParaRPr lang="pt-BR" sz="2400" dirty="0" smtClean="0"/>
          </a:p>
          <a:p>
            <a:pPr marL="539496" indent="-457200" algn="just" fontAlgn="base">
              <a:lnSpc>
                <a:spcPct val="150000"/>
              </a:lnSpc>
              <a:buFont typeface="+mj-lt"/>
              <a:buAutoNum type="arabicParenR"/>
            </a:pPr>
            <a:endParaRPr lang="pt-BR" sz="2400" dirty="0" smtClean="0"/>
          </a:p>
          <a:p>
            <a:pPr marL="539496" indent="-457200" algn="just" fontAlgn="base">
              <a:lnSpc>
                <a:spcPct val="150000"/>
              </a:lnSpc>
              <a:buFont typeface="+mj-lt"/>
              <a:buAutoNum type="arabicParenR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25251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88640"/>
            <a:ext cx="8394136" cy="6336704"/>
          </a:xfrm>
        </p:spPr>
        <p:txBody>
          <a:bodyPr>
            <a:noAutofit/>
          </a:bodyPr>
          <a:lstStyle/>
          <a:p>
            <a:pPr marL="539496" indent="-457200" algn="just" fontAlgn="base">
              <a:lnSpc>
                <a:spcPct val="150000"/>
              </a:lnSpc>
              <a:buFont typeface="+mj-lt"/>
              <a:buAutoNum type="arabicPeriod" startAt="6"/>
            </a:pPr>
            <a:r>
              <a:rPr lang="pt-BR" sz="2000" dirty="0"/>
              <a:t>Crie os seguintes métodos:</a:t>
            </a:r>
          </a:p>
          <a:p>
            <a:pPr marL="719138" indent="-282575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/>
              <a:t>Um método que insira itens no estoque atual;</a:t>
            </a:r>
          </a:p>
          <a:p>
            <a:pPr marL="719138" indent="-282575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/>
              <a:t>Um método que retire itens no estoque atual;</a:t>
            </a:r>
          </a:p>
          <a:p>
            <a:pPr marL="719138" indent="-282575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/>
              <a:t>Um método que </a:t>
            </a:r>
            <a:r>
              <a:rPr lang="pt-BR" sz="2000" dirty="0" smtClean="0"/>
              <a:t>verifique o estoque atual. Este método deverá </a:t>
            </a:r>
            <a:r>
              <a:rPr lang="pt-BR" sz="2000" b="1" dirty="0" smtClean="0"/>
              <a:t>retornar </a:t>
            </a:r>
            <a:r>
              <a:rPr lang="pt-BR" sz="2000" dirty="0"/>
              <a:t>a quantidade de itens que deverá ser comprada, caso o estoque atual esteja menor que o estoque mínimo.  Se o estoque atual não estiver abaixo do estoque mínimo, o retorno deverá ser zero e não um número negativo</a:t>
            </a:r>
            <a:r>
              <a:rPr lang="pt-BR" sz="2000" dirty="0" smtClean="0"/>
              <a:t>.</a:t>
            </a:r>
          </a:p>
          <a:p>
            <a:pPr marL="719138" indent="-282575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 smtClean="0"/>
              <a:t>Um método que mostre todos os atributos da classe Produto.</a:t>
            </a:r>
          </a:p>
          <a:p>
            <a:pPr marL="719138" indent="-282575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 smtClean="0"/>
              <a:t>Chame todos os métodos criadas para os dois objetos.</a:t>
            </a:r>
            <a:endParaRPr lang="pt-BR" sz="2000" dirty="0"/>
          </a:p>
          <a:p>
            <a:pPr marL="539496" indent="-457200" algn="just" fontAlgn="base">
              <a:lnSpc>
                <a:spcPct val="150000"/>
              </a:lnSpc>
              <a:buAutoNum type="arabicPeriod" startAt="4"/>
            </a:pPr>
            <a:endParaRPr lang="pt-BR" sz="2000" dirty="0" smtClean="0"/>
          </a:p>
          <a:p>
            <a:pPr marL="539496" indent="-457200" algn="just" fontAlgn="base">
              <a:lnSpc>
                <a:spcPct val="150000"/>
              </a:lnSpc>
              <a:buAutoNum type="arabicPeriod" startAt="4"/>
            </a:pPr>
            <a:endParaRPr lang="pt-BR" sz="2000" dirty="0" smtClean="0"/>
          </a:p>
          <a:p>
            <a:pPr marL="539496" indent="-457200" algn="just" fontAlgn="base">
              <a:lnSpc>
                <a:spcPct val="150000"/>
              </a:lnSpc>
              <a:buFont typeface="+mj-lt"/>
              <a:buAutoNum type="arabicParenR"/>
            </a:pPr>
            <a:endParaRPr lang="pt-BR" sz="2000" dirty="0" smtClean="0"/>
          </a:p>
          <a:p>
            <a:pPr marL="539496" indent="-457200" algn="just" fontAlgn="base">
              <a:lnSpc>
                <a:spcPct val="150000"/>
              </a:lnSpc>
              <a:buFont typeface="+mj-lt"/>
              <a:buAutoNum type="arabicParenR"/>
            </a:pPr>
            <a:endParaRPr lang="pt-BR" sz="2000" dirty="0" smtClean="0"/>
          </a:p>
          <a:p>
            <a:pPr marL="539496" indent="-457200" algn="just" fontAlgn="base">
              <a:lnSpc>
                <a:spcPct val="150000"/>
              </a:lnSpc>
              <a:buFont typeface="+mj-lt"/>
              <a:buAutoNum type="arabicParenR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1434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628800"/>
            <a:ext cx="7890080" cy="489654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/>
              <a:t>Os </a:t>
            </a:r>
            <a:r>
              <a:rPr lang="pt-BR" sz="2400" dirty="0"/>
              <a:t>problemas da programação </a:t>
            </a:r>
            <a:r>
              <a:rPr lang="pt-BR" sz="2400" dirty="0" smtClean="0"/>
              <a:t>procedural ficam claros </a:t>
            </a:r>
            <a:r>
              <a:rPr lang="pt-BR" sz="2400" dirty="0"/>
              <a:t>quando </a:t>
            </a:r>
            <a:r>
              <a:rPr lang="pt-BR" sz="2400" dirty="0" smtClean="0"/>
              <a:t>encontramos a </a:t>
            </a:r>
            <a:r>
              <a:rPr lang="pt-BR" sz="2400" dirty="0"/>
              <a:t>necessidade de ler o código que foi escrito por outro desenvolvedor e descobrir como ele funciona internamente. </a:t>
            </a:r>
            <a:endParaRPr lang="pt-BR" sz="2400" dirty="0" smtClean="0"/>
          </a:p>
          <a:p>
            <a:pPr algn="just">
              <a:lnSpc>
                <a:spcPct val="150000"/>
              </a:lnSpc>
            </a:pPr>
            <a:r>
              <a:rPr lang="pt-BR" sz="2400" dirty="0" smtClean="0"/>
              <a:t>Um </a:t>
            </a:r>
            <a:r>
              <a:rPr lang="pt-BR" sz="2400" dirty="0"/>
              <a:t>sistema bem encapsulado não deveria gerar essa necessidade. Em um sistema grande, simplesmente não temos tempo de ler todo o código existente.</a:t>
            </a:r>
            <a:endParaRPr lang="pt-BR" sz="28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002828" y="188640"/>
            <a:ext cx="7920880" cy="1080120"/>
          </a:xfrm>
        </p:spPr>
        <p:txBody>
          <a:bodyPr>
            <a:normAutofit/>
          </a:bodyPr>
          <a:lstStyle/>
          <a:p>
            <a:pPr algn="ctr"/>
            <a:r>
              <a:rPr lang="pt-BR" sz="3600" dirty="0" smtClean="0"/>
              <a:t>Introdução à Orientação a Objetos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52431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88640"/>
            <a:ext cx="8394136" cy="6336704"/>
          </a:xfrm>
        </p:spPr>
        <p:txBody>
          <a:bodyPr>
            <a:noAutofit/>
          </a:bodyPr>
          <a:lstStyle/>
          <a:p>
            <a:pPr marL="539496" indent="-457200" algn="just" fontAlgn="base">
              <a:lnSpc>
                <a:spcPct val="150000"/>
              </a:lnSpc>
              <a:buFont typeface="+mj-lt"/>
              <a:buAutoNum type="arabicPeriod" startAt="7"/>
            </a:pPr>
            <a:r>
              <a:rPr lang="pt-BR" sz="2000" dirty="0" smtClean="0"/>
              <a:t>Uma Academia de ginástica precisa cadastrar as fichas de seus alunos. Para isso, crie uma classe em Java com o nome de </a:t>
            </a:r>
            <a:r>
              <a:rPr lang="pt-BR" sz="2000" b="1" dirty="0" smtClean="0"/>
              <a:t>Ficha</a:t>
            </a:r>
            <a:r>
              <a:rPr lang="pt-BR" sz="2000" dirty="0" smtClean="0"/>
              <a:t>.  As informações a ser cadastradas nas fichas são: </a:t>
            </a:r>
            <a:r>
              <a:rPr lang="pt-BR" sz="2000" u="sng" dirty="0" smtClean="0"/>
              <a:t>matricula</a:t>
            </a:r>
            <a:r>
              <a:rPr lang="pt-BR" sz="2000" dirty="0" smtClean="0"/>
              <a:t>, </a:t>
            </a:r>
            <a:r>
              <a:rPr lang="pt-BR" sz="2000" u="sng" dirty="0" smtClean="0"/>
              <a:t>nome</a:t>
            </a:r>
            <a:r>
              <a:rPr lang="pt-BR" sz="2000" dirty="0" smtClean="0"/>
              <a:t>, </a:t>
            </a:r>
            <a:r>
              <a:rPr lang="pt-BR" sz="2000" u="sng" dirty="0" smtClean="0"/>
              <a:t>idade</a:t>
            </a:r>
            <a:r>
              <a:rPr lang="pt-BR" sz="2000" dirty="0" smtClean="0"/>
              <a:t>, </a:t>
            </a:r>
            <a:r>
              <a:rPr lang="pt-BR" sz="2000" u="sng" dirty="0" smtClean="0"/>
              <a:t>sexo</a:t>
            </a:r>
            <a:r>
              <a:rPr lang="pt-BR" sz="2000" dirty="0" smtClean="0"/>
              <a:t>, </a:t>
            </a:r>
            <a:r>
              <a:rPr lang="pt-BR" sz="2000" u="sng" dirty="0" err="1" smtClean="0"/>
              <a:t>valor_mens</a:t>
            </a:r>
            <a:r>
              <a:rPr lang="pt-BR" sz="2000" dirty="0" smtClean="0"/>
              <a:t>.  Instancie um objeto da classe Ficha e deixe o usuário digitar os dados pelo teclado.</a:t>
            </a:r>
          </a:p>
          <a:p>
            <a:pPr marL="523875" indent="0" algn="just" fontAlgn="base">
              <a:lnSpc>
                <a:spcPct val="150000"/>
              </a:lnSpc>
              <a:buNone/>
            </a:pPr>
            <a:r>
              <a:rPr lang="pt-BR" sz="2000" dirty="0" smtClean="0"/>
              <a:t>Na classe Ficha crie os seguintes métodos:</a:t>
            </a:r>
          </a:p>
          <a:p>
            <a:pPr marL="981075" indent="-457200" algn="just" fontAlgn="base">
              <a:lnSpc>
                <a:spcPct val="150000"/>
              </a:lnSpc>
              <a:buAutoNum type="alphaLcParenR"/>
            </a:pPr>
            <a:r>
              <a:rPr lang="pt-BR" sz="2000" dirty="0" smtClean="0"/>
              <a:t>Um método que aumente o valor da mensalidade.  O valor a ser aumentado deverá ser passado como parâmetro;</a:t>
            </a:r>
          </a:p>
          <a:p>
            <a:pPr marL="981075" indent="-457200" algn="just" fontAlgn="base">
              <a:lnSpc>
                <a:spcPct val="150000"/>
              </a:lnSpc>
              <a:buAutoNum type="alphaLcParenR"/>
            </a:pPr>
            <a:r>
              <a:rPr lang="pt-BR" sz="2000" dirty="0" smtClean="0"/>
              <a:t>Um método  que calcule o valor a ser pago pelo aluno durante 6 meses.  Este valor deverá ser retornado ao programa principal quando o método for chamado.</a:t>
            </a:r>
          </a:p>
          <a:p>
            <a:pPr marL="981075" indent="-457200" algn="just" fontAlgn="base">
              <a:lnSpc>
                <a:spcPct val="150000"/>
              </a:lnSpc>
              <a:buAutoNum type="alphaLcParenR"/>
            </a:pPr>
            <a:r>
              <a:rPr lang="pt-BR" sz="2000" dirty="0" smtClean="0"/>
              <a:t>Um método que imprima os dados do aluno.</a:t>
            </a:r>
          </a:p>
          <a:p>
            <a:pPr marL="981075" indent="-457200" algn="just" fontAlgn="base">
              <a:lnSpc>
                <a:spcPct val="150000"/>
              </a:lnSpc>
              <a:buAutoNum type="alphaLcParenR"/>
            </a:pPr>
            <a:endParaRPr lang="pt-BR" sz="2000" dirty="0" smtClean="0"/>
          </a:p>
          <a:p>
            <a:pPr marL="539496" indent="-457200" algn="just" fontAlgn="base">
              <a:lnSpc>
                <a:spcPct val="150000"/>
              </a:lnSpc>
              <a:buFont typeface="+mj-lt"/>
              <a:buAutoNum type="arabicParenR"/>
            </a:pPr>
            <a:endParaRPr lang="pt-BR" sz="2000" dirty="0" smtClean="0"/>
          </a:p>
          <a:p>
            <a:pPr marL="539496" indent="-457200" algn="just" fontAlgn="base">
              <a:lnSpc>
                <a:spcPct val="150000"/>
              </a:lnSpc>
              <a:buFont typeface="+mj-lt"/>
              <a:buAutoNum type="arabicParenR"/>
            </a:pPr>
            <a:endParaRPr lang="pt-BR" sz="2000" dirty="0" smtClean="0"/>
          </a:p>
          <a:p>
            <a:pPr marL="539496" indent="-457200" algn="just" fontAlgn="base">
              <a:lnSpc>
                <a:spcPct val="150000"/>
              </a:lnSpc>
              <a:buFont typeface="+mj-lt"/>
              <a:buAutoNum type="arabicParenR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6749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628800"/>
            <a:ext cx="7890080" cy="489654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u="sng" dirty="0" smtClean="0"/>
              <a:t>Outra situação</a:t>
            </a:r>
            <a:r>
              <a:rPr lang="pt-BR" sz="2400" dirty="0" smtClean="0"/>
              <a:t>: </a:t>
            </a:r>
            <a:r>
              <a:rPr lang="pt-BR" sz="2400" dirty="0"/>
              <a:t>imagine que, em todo formulário, você também quer que a idade do cliente seja validada - o cliente precisa ter mais de 18 anos. </a:t>
            </a:r>
            <a:endParaRPr lang="pt-BR" sz="2400" dirty="0" smtClean="0"/>
          </a:p>
          <a:p>
            <a:pPr algn="just">
              <a:lnSpc>
                <a:spcPct val="150000"/>
              </a:lnSpc>
            </a:pPr>
            <a:r>
              <a:rPr lang="pt-BR" sz="2400" dirty="0" smtClean="0"/>
              <a:t>Vamos </a:t>
            </a:r>
            <a:r>
              <a:rPr lang="pt-BR" sz="2400" dirty="0"/>
              <a:t>ter de colocar um </a:t>
            </a:r>
            <a:r>
              <a:rPr lang="pt-BR" sz="2400" b="1" u="sng" dirty="0" err="1"/>
              <a:t>if</a:t>
            </a:r>
            <a:r>
              <a:rPr lang="pt-BR" sz="2400" dirty="0"/>
              <a:t>... mas onde? Espalhado por todo seu código... Mesmo que se crie outra função para validar, precisaremos incluir isso nos nossos 50 formulários já existentes. Qual é a chance de esquecermos em um deles? É muito grande.</a:t>
            </a:r>
            <a:endParaRPr lang="pt-BR" sz="28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002828" y="188640"/>
            <a:ext cx="7920880" cy="1080120"/>
          </a:xfrm>
        </p:spPr>
        <p:txBody>
          <a:bodyPr>
            <a:normAutofit/>
          </a:bodyPr>
          <a:lstStyle/>
          <a:p>
            <a:pPr algn="ctr"/>
            <a:r>
              <a:rPr lang="pt-BR" sz="3600" dirty="0" smtClean="0"/>
              <a:t>Introdução à Orientação a Objetos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70635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916832"/>
            <a:ext cx="7890080" cy="460851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A responsabilidade de verificar se o cliente tem ou não tem 18 anos ficou espalhada por todo o seu código. </a:t>
            </a:r>
            <a:endParaRPr lang="pt-BR" sz="2400" dirty="0" smtClean="0"/>
          </a:p>
          <a:p>
            <a:pPr algn="just">
              <a:lnSpc>
                <a:spcPct val="150000"/>
              </a:lnSpc>
            </a:pPr>
            <a:r>
              <a:rPr lang="pt-BR" sz="2400" b="1" u="sng" dirty="0" smtClean="0"/>
              <a:t>Seria </a:t>
            </a:r>
            <a:r>
              <a:rPr lang="pt-BR" sz="2400" b="1" u="sng" dirty="0"/>
              <a:t>interessante poder concentrar essa responsabilidade em um lugar só, para não ter chances de esquecer isso</a:t>
            </a:r>
            <a:r>
              <a:rPr lang="pt-BR" sz="2400" dirty="0"/>
              <a:t>.</a:t>
            </a:r>
            <a:endParaRPr lang="pt-BR" sz="28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002828" y="188640"/>
            <a:ext cx="7920880" cy="1080120"/>
          </a:xfrm>
        </p:spPr>
        <p:txBody>
          <a:bodyPr>
            <a:normAutofit/>
          </a:bodyPr>
          <a:lstStyle/>
          <a:p>
            <a:pPr algn="ctr"/>
            <a:r>
              <a:rPr lang="pt-BR" sz="3600" dirty="0" smtClean="0"/>
              <a:t>Introdução à Orientação a Objetos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26087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556792"/>
            <a:ext cx="7890080" cy="49685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Melhor ainda seria se conseguíssemos mudar essa validação e os outros programadores nem precisassem ficar sabendo disso. </a:t>
            </a:r>
            <a:endParaRPr lang="pt-BR" sz="2400" dirty="0" smtClean="0"/>
          </a:p>
          <a:p>
            <a:pPr algn="just">
              <a:lnSpc>
                <a:spcPct val="150000"/>
              </a:lnSpc>
            </a:pPr>
            <a:r>
              <a:rPr lang="pt-BR" sz="2400" dirty="0" smtClean="0"/>
              <a:t>Em </a:t>
            </a:r>
            <a:r>
              <a:rPr lang="pt-BR" sz="2400" dirty="0"/>
              <a:t>outras palavras, eles criariam formulários e um único programador seria responsável pela validação: os outros nem sabem da existência desse trecho de código. Impossível? Não, </a:t>
            </a:r>
            <a:r>
              <a:rPr lang="pt-BR" sz="2400" b="1" u="sng" dirty="0"/>
              <a:t>o paradigma da orientação a objetos</a:t>
            </a:r>
            <a:r>
              <a:rPr lang="pt-BR" sz="2400" dirty="0"/>
              <a:t> facilita tudo isso.</a:t>
            </a:r>
            <a:endParaRPr lang="pt-BR" sz="28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002828" y="188640"/>
            <a:ext cx="7920880" cy="1080120"/>
          </a:xfrm>
        </p:spPr>
        <p:txBody>
          <a:bodyPr>
            <a:normAutofit/>
          </a:bodyPr>
          <a:lstStyle/>
          <a:p>
            <a:pPr algn="ctr"/>
            <a:r>
              <a:rPr lang="pt-BR" sz="3600" dirty="0" smtClean="0"/>
              <a:t>Introdução à Orientação a Objetos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50334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916832"/>
            <a:ext cx="7890080" cy="460851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O problema do paradigma procedural é que não existe uma forma simples de criar conexão forte entre dados e funcionalidades. </a:t>
            </a:r>
            <a:endParaRPr lang="pt-BR" sz="2400" dirty="0" smtClean="0"/>
          </a:p>
          <a:p>
            <a:pPr algn="just">
              <a:lnSpc>
                <a:spcPct val="150000"/>
              </a:lnSpc>
            </a:pPr>
            <a:r>
              <a:rPr lang="pt-BR" sz="2400" b="1" dirty="0" smtClean="0"/>
              <a:t>No </a:t>
            </a:r>
            <a:r>
              <a:rPr lang="pt-BR" sz="2400" b="1" dirty="0"/>
              <a:t>paradigma orientado a objetos é muito fácil ter essa conexão através dos recursos da própria linguagem</a:t>
            </a:r>
            <a:r>
              <a:rPr lang="pt-BR" sz="2400" dirty="0"/>
              <a:t>.</a:t>
            </a:r>
            <a:endParaRPr lang="pt-BR" sz="28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002828" y="188640"/>
            <a:ext cx="7920880" cy="1080120"/>
          </a:xfrm>
        </p:spPr>
        <p:txBody>
          <a:bodyPr>
            <a:normAutofit/>
          </a:bodyPr>
          <a:lstStyle/>
          <a:p>
            <a:pPr algn="ctr"/>
            <a:r>
              <a:rPr lang="pt-BR" sz="3600" dirty="0" smtClean="0"/>
              <a:t>Introdução à Orientação a Objetos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76510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484784"/>
            <a:ext cx="7890080" cy="5040560"/>
          </a:xfrm>
        </p:spPr>
        <p:txBody>
          <a:bodyPr>
            <a:noAutofit/>
          </a:bodyPr>
          <a:lstStyle/>
          <a:p>
            <a:pPr marL="82296" indent="0" fontAlgn="base">
              <a:lnSpc>
                <a:spcPct val="150000"/>
              </a:lnSpc>
              <a:buNone/>
            </a:pPr>
            <a:r>
              <a:rPr lang="pt-BR" sz="2800" b="1" dirty="0">
                <a:solidFill>
                  <a:srgbClr val="FF0000"/>
                </a:solidFill>
              </a:rPr>
              <a:t>Quais as vantagens?</a:t>
            </a:r>
          </a:p>
          <a:p>
            <a:pPr algn="just" fontAlgn="base">
              <a:lnSpc>
                <a:spcPct val="150000"/>
              </a:lnSpc>
            </a:pPr>
            <a:r>
              <a:rPr lang="pt-BR" sz="2400" dirty="0"/>
              <a:t>Orientação a objetos vai te ajudar em muito em se organizar e escrever menos, além de concentrar as responsabilidades nos pontos certos, flexibilizando sua aplicação, </a:t>
            </a:r>
            <a:r>
              <a:rPr lang="pt-BR" sz="2400" b="1" u="sng" dirty="0"/>
              <a:t>encapsulando</a:t>
            </a:r>
            <a:r>
              <a:rPr lang="pt-BR" sz="2400" dirty="0"/>
              <a:t> a lógica de negócios.</a:t>
            </a:r>
          </a:p>
          <a:p>
            <a:pPr algn="just" fontAlgn="base">
              <a:lnSpc>
                <a:spcPct val="150000"/>
              </a:lnSpc>
            </a:pPr>
            <a:r>
              <a:rPr lang="pt-BR" sz="2400" dirty="0"/>
              <a:t>Outra enorme vantagem, onde você realmente vai economizar montanhas de código, é o </a:t>
            </a:r>
            <a:r>
              <a:rPr lang="pt-BR" sz="2400" b="1" u="sng" dirty="0"/>
              <a:t>polimorfismo</a:t>
            </a:r>
            <a:r>
              <a:rPr lang="pt-BR" sz="2400" dirty="0"/>
              <a:t> </a:t>
            </a:r>
            <a:r>
              <a:rPr lang="pt-BR" sz="2400" b="1" u="sng" dirty="0"/>
              <a:t>das referências</a:t>
            </a:r>
            <a:r>
              <a:rPr lang="pt-BR" sz="2400" dirty="0"/>
              <a:t>, que veremos </a:t>
            </a:r>
            <a:r>
              <a:rPr lang="pt-BR" sz="2400" dirty="0" smtClean="0"/>
              <a:t>mais adiante.</a:t>
            </a:r>
            <a:endParaRPr lang="pt-B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002828" y="188640"/>
            <a:ext cx="7920880" cy="1080120"/>
          </a:xfrm>
        </p:spPr>
        <p:txBody>
          <a:bodyPr>
            <a:normAutofit/>
          </a:bodyPr>
          <a:lstStyle/>
          <a:p>
            <a:pPr algn="ctr"/>
            <a:r>
              <a:rPr lang="pt-BR" sz="3600" dirty="0" smtClean="0"/>
              <a:t>Introdução à Orientação a Objetos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8531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916832"/>
            <a:ext cx="7890080" cy="4608512"/>
          </a:xfrm>
        </p:spPr>
        <p:txBody>
          <a:bodyPr>
            <a:noAutofit/>
          </a:bodyPr>
          <a:lstStyle/>
          <a:p>
            <a:pPr marL="82296" indent="0" fontAlgn="base">
              <a:buNone/>
            </a:pPr>
            <a:r>
              <a:rPr lang="pt-BR" sz="2800" b="1" dirty="0">
                <a:solidFill>
                  <a:srgbClr val="FF0000"/>
                </a:solidFill>
              </a:rPr>
              <a:t>Criando um tipo</a:t>
            </a:r>
            <a:endParaRPr lang="pt-BR" sz="2800" dirty="0">
              <a:solidFill>
                <a:srgbClr val="FF0000"/>
              </a:solidFill>
            </a:endParaRPr>
          </a:p>
          <a:p>
            <a:pPr algn="just" fontAlgn="base">
              <a:lnSpc>
                <a:spcPct val="150000"/>
              </a:lnSpc>
            </a:pPr>
            <a:r>
              <a:rPr lang="pt-BR" sz="2400" dirty="0"/>
              <a:t>Considere um programa para um banco, é bem fácil perceber que uma entidade extremamente importante para o nosso sistema é a conta. </a:t>
            </a:r>
            <a:endParaRPr lang="pt-BR" sz="2400" dirty="0" smtClean="0"/>
          </a:p>
          <a:p>
            <a:pPr algn="just" fontAlgn="base">
              <a:lnSpc>
                <a:spcPct val="150000"/>
              </a:lnSpc>
            </a:pPr>
            <a:r>
              <a:rPr lang="pt-BR" sz="2400" dirty="0" smtClean="0"/>
              <a:t>Nossa </a:t>
            </a:r>
            <a:r>
              <a:rPr lang="pt-BR" sz="2400" dirty="0"/>
              <a:t>ideia aqui é generalizarmos alguma informação, juntamente com funcionalidades que toda conta deve ter.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002828" y="188640"/>
            <a:ext cx="7920880" cy="1080120"/>
          </a:xfrm>
        </p:spPr>
        <p:txBody>
          <a:bodyPr>
            <a:normAutofit/>
          </a:bodyPr>
          <a:lstStyle/>
          <a:p>
            <a:pPr algn="ctr"/>
            <a:r>
              <a:rPr lang="pt-BR" sz="3600" dirty="0" smtClean="0"/>
              <a:t>Introdução à Orientação a Objetos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7906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921</TotalTime>
  <Words>1209</Words>
  <Application>Microsoft Office PowerPoint</Application>
  <PresentationFormat>Apresentação na tela (4:3)</PresentationFormat>
  <Paragraphs>108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Solstício</vt:lpstr>
      <vt:lpstr>PROGRAMAÇÃO ORIENTADA A OBJETOS I Aula 5</vt:lpstr>
      <vt:lpstr>Introdução à Orientação a Objetos</vt:lpstr>
      <vt:lpstr>Introdução à Orientação a Objetos</vt:lpstr>
      <vt:lpstr>Introdução à Orientação a Objetos</vt:lpstr>
      <vt:lpstr>Introdução à Orientação a Objetos</vt:lpstr>
      <vt:lpstr>Introdução à Orientação a Objetos</vt:lpstr>
      <vt:lpstr>Introdução à Orientação a Objetos</vt:lpstr>
      <vt:lpstr>Introdução à Orientação a Objetos</vt:lpstr>
      <vt:lpstr>Introdução à Orientação a Objetos</vt:lpstr>
      <vt:lpstr>Introdução à Orientação a Objetos</vt:lpstr>
      <vt:lpstr>Introdução à Orientação a Objetos</vt:lpstr>
      <vt:lpstr>Introdução à Orientação a Objetos</vt:lpstr>
      <vt:lpstr>Introdução à Orientação a Objetos</vt:lpstr>
      <vt:lpstr>Introdução à Orientação a Objetos</vt:lpstr>
      <vt:lpstr>Introdução à Orientação a Objetos</vt:lpstr>
      <vt:lpstr>Introdução à Orientação a Objetos</vt:lpstr>
      <vt:lpstr>Introdução à Orientação a Objetos</vt:lpstr>
      <vt:lpstr>Introdução à Orientação a Objetos</vt:lpstr>
      <vt:lpstr>Introdução à Orientação a Objetos</vt:lpstr>
      <vt:lpstr>Uma classe Java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 I</dc:title>
  <dc:creator>Envy</dc:creator>
  <cp:lastModifiedBy>Envy</cp:lastModifiedBy>
  <cp:revision>83</cp:revision>
  <dcterms:created xsi:type="dcterms:W3CDTF">2015-01-20T02:16:29Z</dcterms:created>
  <dcterms:modified xsi:type="dcterms:W3CDTF">2015-05-17T20:30:08Z</dcterms:modified>
</cp:coreProperties>
</file>