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256" r:id="rId2"/>
    <p:sldId id="311" r:id="rId3"/>
    <p:sldId id="310" r:id="rId4"/>
    <p:sldId id="312" r:id="rId5"/>
    <p:sldId id="313" r:id="rId6"/>
    <p:sldId id="314" r:id="rId7"/>
    <p:sldId id="315" r:id="rId8"/>
    <p:sldId id="316" r:id="rId9"/>
    <p:sldId id="318" r:id="rId10"/>
    <p:sldId id="320" r:id="rId11"/>
    <p:sldId id="321" r:id="rId12"/>
    <p:sldId id="317" r:id="rId13"/>
    <p:sldId id="322" r:id="rId14"/>
    <p:sldId id="323" r:id="rId15"/>
    <p:sldId id="324" r:id="rId16"/>
    <p:sldId id="325" r:id="rId17"/>
    <p:sldId id="326" r:id="rId18"/>
    <p:sldId id="327" r:id="rId19"/>
    <p:sldId id="308" r:id="rId20"/>
    <p:sldId id="329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94660"/>
  </p:normalViewPr>
  <p:slideViewPr>
    <p:cSldViewPr>
      <p:cViewPr>
        <p:scale>
          <a:sx n="66" d="100"/>
          <a:sy n="66" d="100"/>
        </p:scale>
        <p:origin x="-1410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E4D71-44A0-4C5D-992D-5266850BF203}" type="datetimeFigureOut">
              <a:rPr lang="pt-BR" smtClean="0"/>
              <a:t>21/05/2015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C23D7-2E34-4E37-81B1-2B0CA0098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55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C23D7-2E34-4E37-81B1-2B0CA0098C5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243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21/05/2015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21/05/2015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21/05/2015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21/05/2015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21/05/2015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21/05/2015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21/05/2015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21/05/2015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21/05/2015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21/05/2015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21/05/2015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B237489-EB28-44BA-8B48-5A68FD914787}" type="datetimeFigureOut">
              <a:rPr lang="pt-BR" smtClean="0"/>
              <a:t>21/05/2015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1640" y="1844824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PROGRAMAÇÃO ORIENTADA A OBJETOS </a:t>
            </a:r>
            <a:r>
              <a:rPr lang="pt-BR" dirty="0" smtClean="0"/>
              <a:t>I</a:t>
            </a:r>
            <a:br>
              <a:rPr lang="pt-BR" dirty="0" smtClean="0"/>
            </a:br>
            <a:r>
              <a:rPr lang="pt-BR" sz="3100" dirty="0" smtClean="0">
                <a:solidFill>
                  <a:srgbClr val="FF0000"/>
                </a:solidFill>
              </a:rPr>
              <a:t>Aula 7</a:t>
            </a:r>
            <a:endParaRPr lang="pt-BR" sz="3100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4437112"/>
            <a:ext cx="7406640" cy="1752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Faculdade São José</a:t>
            </a:r>
          </a:p>
          <a:p>
            <a:pPr algn="ctr"/>
            <a:r>
              <a:rPr lang="pt-BR" dirty="0" smtClean="0"/>
              <a:t>Professora: Flávia Balbino da Costa</a:t>
            </a:r>
          </a:p>
          <a:p>
            <a:pPr algn="ctr"/>
            <a:r>
              <a:rPr lang="pt-BR" dirty="0" smtClean="0"/>
              <a:t>flavia.balbino@yahoo.com.br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55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8846" y="45142"/>
            <a:ext cx="7892739" cy="2448272"/>
          </a:xfrm>
        </p:spPr>
        <p:txBody>
          <a:bodyPr>
            <a:normAutofit/>
          </a:bodyPr>
          <a:lstStyle/>
          <a:p>
            <a:r>
              <a:rPr lang="pt-BR" sz="3600" dirty="0" smtClean="0"/>
              <a:t>O método debito possui um </a:t>
            </a:r>
            <a:r>
              <a:rPr lang="pt-BR" sz="3600" dirty="0" err="1" smtClean="0"/>
              <a:t>if</a:t>
            </a:r>
            <a:r>
              <a:rPr lang="pt-BR" sz="3600" dirty="0" smtClean="0"/>
              <a:t> que implementa a regra de negócio de não permitir saque maior que o valor atual do saldo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1" t="16667" r="45547" b="41330"/>
          <a:stretch/>
        </p:blipFill>
        <p:spPr bwMode="auto">
          <a:xfrm>
            <a:off x="1319245" y="2492896"/>
            <a:ext cx="7231943" cy="41044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766864" y="5020908"/>
            <a:ext cx="4613448" cy="1144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de seta reta 4"/>
          <p:cNvCxnSpPr/>
          <p:nvPr/>
        </p:nvCxnSpPr>
        <p:spPr>
          <a:xfrm flipH="1">
            <a:off x="6444208" y="3717032"/>
            <a:ext cx="720080" cy="1303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290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16667" r="45098" b="14484"/>
          <a:stretch/>
        </p:blipFill>
        <p:spPr bwMode="auto">
          <a:xfrm>
            <a:off x="755576" y="332656"/>
            <a:ext cx="6696744" cy="62635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338170" y="548680"/>
            <a:ext cx="324036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Se o atributo saldo não for </a:t>
            </a:r>
            <a:r>
              <a:rPr lang="pt-BR" sz="2400" dirty="0" err="1"/>
              <a:t>private</a:t>
            </a:r>
            <a:r>
              <a:rPr lang="pt-BR" sz="2400" dirty="0"/>
              <a:t>, o usuário poderá alterar o valor do atributo saldo, sem passar pela regra de negócio.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H="1">
            <a:off x="3059832" y="1196752"/>
            <a:ext cx="2294408" cy="1440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>
            <a:off x="5148064" y="2878099"/>
            <a:ext cx="1780131" cy="26391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4476863" y="2144854"/>
            <a:ext cx="890067" cy="7121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021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892739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Consequências de tornar um atributo privado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6416" y="1268760"/>
            <a:ext cx="7674056" cy="5373216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dirty="0"/>
              <a:t>Tentar acessar um componente privado (de </a:t>
            </a:r>
            <a:r>
              <a:rPr lang="pt-BR" dirty="0" smtClean="0"/>
              <a:t>fora da </a:t>
            </a:r>
            <a:r>
              <a:rPr lang="pt-BR" dirty="0"/>
              <a:t>classe) resulta em erro de compilação;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dirty="0" smtClean="0"/>
              <a:t>Mas </a:t>
            </a:r>
            <a:r>
              <a:rPr lang="pt-BR" dirty="0"/>
              <a:t>como torná-lo acessível apenas </a:t>
            </a:r>
            <a:r>
              <a:rPr lang="pt-BR" dirty="0" smtClean="0"/>
              <a:t>para consulta </a:t>
            </a:r>
            <a:r>
              <a:rPr lang="pt-BR" dirty="0"/>
              <a:t>(leitura)?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dirty="0" smtClean="0"/>
              <a:t>Isto </a:t>
            </a:r>
            <a:r>
              <a:rPr lang="pt-BR" dirty="0"/>
              <a:t>é possível definindo-se um método </a:t>
            </a:r>
            <a:r>
              <a:rPr lang="pt-BR" dirty="0" smtClean="0"/>
              <a:t>que retorna </a:t>
            </a:r>
            <a:r>
              <a:rPr lang="pt-BR" dirty="0"/>
              <a:t>o atributo (na própria classe onde </a:t>
            </a:r>
            <a:r>
              <a:rPr lang="pt-BR" dirty="0" smtClean="0"/>
              <a:t>o atributo </a:t>
            </a:r>
            <a:r>
              <a:rPr lang="pt-BR" dirty="0"/>
              <a:t>se encontra);</a:t>
            </a:r>
          </a:p>
        </p:txBody>
      </p:sp>
    </p:spTree>
    <p:extLst>
      <p:ext uri="{BB962C8B-B14F-4D97-AF65-F5344CB8AC3E}">
        <p14:creationId xmlns:p14="http://schemas.microsoft.com/office/powerpoint/2010/main" val="252918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892739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Métodos </a:t>
            </a:r>
            <a:r>
              <a:rPr lang="pt-BR" dirty="0" err="1" smtClean="0"/>
              <a:t>Get</a:t>
            </a:r>
            <a:r>
              <a:rPr lang="pt-BR" dirty="0" smtClean="0"/>
              <a:t> e Set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6416" y="1268760"/>
            <a:ext cx="7674056" cy="5373216"/>
          </a:xfrm>
        </p:spPr>
        <p:txBody>
          <a:bodyPr>
            <a:normAutofit lnSpcReduction="10000"/>
          </a:bodyPr>
          <a:lstStyle/>
          <a:p>
            <a:pPr marL="457200" indent="-45720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dirty="0" smtClean="0"/>
              <a:t>Como regra geral, as variáveis de instância devem ser declaradas </a:t>
            </a:r>
            <a:r>
              <a:rPr lang="pt-BR" b="1" u="sng" dirty="0" err="1" smtClean="0"/>
              <a:t>private</a:t>
            </a:r>
            <a:r>
              <a:rPr lang="pt-BR" dirty="0" smtClean="0"/>
              <a:t> e métodos devem ser declarados </a:t>
            </a:r>
            <a:r>
              <a:rPr lang="pt-BR" b="1" u="sng" dirty="0" smtClean="0"/>
              <a:t>public</a:t>
            </a:r>
            <a:r>
              <a:rPr lang="pt-BR" dirty="0" smtClean="0"/>
              <a:t>. Veremos que é apropriado declarar certos métodos </a:t>
            </a:r>
            <a:r>
              <a:rPr lang="pt-BR" b="1" dirty="0" err="1" smtClean="0"/>
              <a:t>private</a:t>
            </a:r>
            <a:r>
              <a:rPr lang="pt-BR" dirty="0" smtClean="0"/>
              <a:t> se eles forem acessados apenas por outros métodos da classe.</a:t>
            </a:r>
          </a:p>
        </p:txBody>
      </p:sp>
    </p:spTree>
    <p:extLst>
      <p:ext uri="{BB962C8B-B14F-4D97-AF65-F5344CB8AC3E}">
        <p14:creationId xmlns:p14="http://schemas.microsoft.com/office/powerpoint/2010/main" val="246466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892739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Métodos </a:t>
            </a:r>
            <a:r>
              <a:rPr lang="pt-BR" dirty="0" err="1" smtClean="0"/>
              <a:t>Get</a:t>
            </a:r>
            <a:r>
              <a:rPr lang="pt-BR" dirty="0" smtClean="0"/>
              <a:t> e Set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6416" y="1268760"/>
            <a:ext cx="7674056" cy="5373216"/>
          </a:xfrm>
        </p:spPr>
        <p:txBody>
          <a:bodyPr>
            <a:normAutofit fontScale="85000" lnSpcReduction="10000"/>
          </a:bodyPr>
          <a:lstStyle/>
          <a:p>
            <a:pPr marL="457200" indent="-45720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dirty="0" smtClean="0"/>
              <a:t>Declarar variáveis de instância com o modificador de acesso </a:t>
            </a:r>
            <a:r>
              <a:rPr lang="pt-BR" b="1" dirty="0" err="1" smtClean="0"/>
              <a:t>private</a:t>
            </a:r>
            <a:r>
              <a:rPr lang="pt-BR" dirty="0" smtClean="0"/>
              <a:t> é conhecido como </a:t>
            </a:r>
            <a:r>
              <a:rPr lang="pt-BR" b="1" u="sng" dirty="0" smtClean="0"/>
              <a:t>ocultamento de dados</a:t>
            </a:r>
            <a:r>
              <a:rPr lang="pt-BR" dirty="0" smtClean="0"/>
              <a:t>.  Quando um programa cria (instancia) um objeto da classe </a:t>
            </a:r>
            <a:r>
              <a:rPr lang="pt-BR" b="1" dirty="0" smtClean="0"/>
              <a:t>Conta</a:t>
            </a:r>
            <a:r>
              <a:rPr lang="pt-BR" dirty="0" smtClean="0"/>
              <a:t>, as variáveis </a:t>
            </a:r>
            <a:r>
              <a:rPr lang="pt-BR" u="sng" dirty="0" smtClean="0"/>
              <a:t>número</a:t>
            </a:r>
            <a:r>
              <a:rPr lang="pt-BR" dirty="0" smtClean="0"/>
              <a:t> e </a:t>
            </a:r>
            <a:r>
              <a:rPr lang="pt-BR" u="sng" dirty="0" smtClean="0"/>
              <a:t>saldo</a:t>
            </a:r>
            <a:r>
              <a:rPr lang="pt-BR" dirty="0" smtClean="0"/>
              <a:t> são encapsuladas (ocultadas) no objeto e podem ser acessadas apenas por métodos da classe do objeto (métodos </a:t>
            </a:r>
            <a:r>
              <a:rPr lang="pt-BR" b="1" dirty="0" err="1" smtClean="0"/>
              <a:t>get</a:t>
            </a:r>
            <a:r>
              <a:rPr lang="pt-BR" b="1" dirty="0" smtClean="0"/>
              <a:t> </a:t>
            </a:r>
            <a:r>
              <a:rPr lang="pt-BR" dirty="0" smtClean="0"/>
              <a:t>e </a:t>
            </a:r>
            <a:r>
              <a:rPr lang="pt-BR" b="1" dirty="0" smtClean="0"/>
              <a:t>set</a:t>
            </a:r>
            <a:r>
              <a:rPr lang="pt-BR" dirty="0" smtClean="0"/>
              <a:t>).</a:t>
            </a:r>
            <a:endParaRPr lang="pt-BR" u="sng" dirty="0" smtClean="0"/>
          </a:p>
        </p:txBody>
      </p:sp>
    </p:spTree>
    <p:extLst>
      <p:ext uri="{BB962C8B-B14F-4D97-AF65-F5344CB8AC3E}">
        <p14:creationId xmlns:p14="http://schemas.microsoft.com/office/powerpoint/2010/main" val="70042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892739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Métodos </a:t>
            </a:r>
            <a:r>
              <a:rPr lang="pt-BR" dirty="0" err="1" smtClean="0"/>
              <a:t>Get</a:t>
            </a:r>
            <a:r>
              <a:rPr lang="pt-BR" dirty="0" smtClean="0"/>
              <a:t> e Set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6416" y="1268760"/>
            <a:ext cx="7674056" cy="5373216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dirty="0" smtClean="0"/>
              <a:t>Os métodos </a:t>
            </a:r>
            <a:r>
              <a:rPr lang="pt-BR" b="1" dirty="0" err="1" smtClean="0"/>
              <a:t>public</a:t>
            </a:r>
            <a:r>
              <a:rPr lang="pt-BR" dirty="0" smtClean="0"/>
              <a:t> (</a:t>
            </a:r>
            <a:r>
              <a:rPr lang="pt-BR" dirty="0" err="1" smtClean="0"/>
              <a:t>SetNumConta</a:t>
            </a:r>
            <a:r>
              <a:rPr lang="pt-BR" dirty="0" smtClean="0"/>
              <a:t>, </a:t>
            </a:r>
            <a:r>
              <a:rPr lang="pt-BR" dirty="0" err="1" smtClean="0"/>
              <a:t>SetSaldoConta</a:t>
            </a:r>
            <a:r>
              <a:rPr lang="pt-BR" dirty="0" smtClean="0"/>
              <a:t>, </a:t>
            </a:r>
            <a:r>
              <a:rPr lang="pt-BR" dirty="0" err="1" smtClean="0"/>
              <a:t>GetNumConta</a:t>
            </a:r>
            <a:r>
              <a:rPr lang="pt-BR" dirty="0" smtClean="0"/>
              <a:t> e </a:t>
            </a:r>
            <a:r>
              <a:rPr lang="pt-BR" dirty="0" err="1" smtClean="0"/>
              <a:t>GetSaldoConta</a:t>
            </a:r>
            <a:r>
              <a:rPr lang="pt-BR" dirty="0" smtClean="0"/>
              <a:t>) servem para manipular os campos </a:t>
            </a:r>
            <a:r>
              <a:rPr lang="pt-BR" b="1" dirty="0" err="1" smtClean="0"/>
              <a:t>private</a:t>
            </a:r>
            <a:r>
              <a:rPr lang="pt-BR" dirty="0" smtClean="0"/>
              <a:t> de um objeto da classe. </a:t>
            </a:r>
            <a:endParaRPr lang="pt-BR" u="sng" dirty="0" smtClean="0"/>
          </a:p>
        </p:txBody>
      </p:sp>
    </p:spTree>
    <p:extLst>
      <p:ext uri="{BB962C8B-B14F-4D97-AF65-F5344CB8AC3E}">
        <p14:creationId xmlns:p14="http://schemas.microsoft.com/office/powerpoint/2010/main" val="1742095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892739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Métodos </a:t>
            </a:r>
            <a:r>
              <a:rPr lang="pt-BR" dirty="0" err="1" smtClean="0"/>
              <a:t>Get</a:t>
            </a:r>
            <a:r>
              <a:rPr lang="pt-BR" dirty="0" smtClean="0"/>
              <a:t> e Set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6416" y="1268760"/>
            <a:ext cx="7674056" cy="5373216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dirty="0" smtClean="0"/>
              <a:t>Os métodos </a:t>
            </a:r>
            <a:r>
              <a:rPr lang="pt-BR" b="1" dirty="0" err="1" smtClean="0"/>
              <a:t>public</a:t>
            </a:r>
            <a:r>
              <a:rPr lang="pt-BR" dirty="0" smtClean="0"/>
              <a:t> (</a:t>
            </a:r>
            <a:r>
              <a:rPr lang="pt-BR" dirty="0" err="1" smtClean="0"/>
              <a:t>setNumConta</a:t>
            </a:r>
            <a:r>
              <a:rPr lang="pt-BR" dirty="0" smtClean="0"/>
              <a:t>, </a:t>
            </a:r>
            <a:r>
              <a:rPr lang="pt-BR" dirty="0" err="1" smtClean="0"/>
              <a:t>setSaldoConta</a:t>
            </a:r>
            <a:r>
              <a:rPr lang="pt-BR" dirty="0" smtClean="0"/>
              <a:t>, </a:t>
            </a:r>
            <a:r>
              <a:rPr lang="pt-BR" dirty="0" err="1" smtClean="0"/>
              <a:t>getNumConta</a:t>
            </a:r>
            <a:r>
              <a:rPr lang="pt-BR" dirty="0" smtClean="0"/>
              <a:t> e </a:t>
            </a:r>
            <a:r>
              <a:rPr lang="pt-BR" dirty="0" err="1" smtClean="0"/>
              <a:t>getSaldoConta</a:t>
            </a:r>
            <a:r>
              <a:rPr lang="pt-BR" dirty="0" smtClean="0"/>
              <a:t>) servem para manipular os campos </a:t>
            </a:r>
            <a:r>
              <a:rPr lang="pt-BR" b="1" dirty="0" err="1" smtClean="0"/>
              <a:t>private</a:t>
            </a:r>
            <a:r>
              <a:rPr lang="pt-BR" dirty="0" smtClean="0"/>
              <a:t> de um objeto da classe. </a:t>
            </a:r>
            <a:endParaRPr lang="pt-BR" u="sng" dirty="0" smtClean="0"/>
          </a:p>
        </p:txBody>
      </p:sp>
    </p:spTree>
    <p:extLst>
      <p:ext uri="{BB962C8B-B14F-4D97-AF65-F5344CB8AC3E}">
        <p14:creationId xmlns:p14="http://schemas.microsoft.com/office/powerpoint/2010/main" val="4213561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0" t="16667" r="41915" b="10797"/>
          <a:stretch/>
        </p:blipFill>
        <p:spPr bwMode="auto">
          <a:xfrm>
            <a:off x="1403648" y="343880"/>
            <a:ext cx="6840760" cy="6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" name="Conector de seta reta 7"/>
          <p:cNvCxnSpPr/>
          <p:nvPr/>
        </p:nvCxnSpPr>
        <p:spPr>
          <a:xfrm>
            <a:off x="7812360" y="2236066"/>
            <a:ext cx="0" cy="9043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2195736" y="3140406"/>
            <a:ext cx="5976664" cy="3240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6660232" y="1312736"/>
            <a:ext cx="2047997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Métodos </a:t>
            </a:r>
            <a:r>
              <a:rPr lang="pt-BR" b="1" dirty="0" smtClean="0"/>
              <a:t>GET </a:t>
            </a:r>
            <a:r>
              <a:rPr lang="pt-BR" dirty="0" smtClean="0"/>
              <a:t>e </a:t>
            </a:r>
            <a:r>
              <a:rPr lang="pt-BR" b="1" dirty="0" smtClean="0"/>
              <a:t>SET</a:t>
            </a:r>
            <a:r>
              <a:rPr lang="pt-BR" dirty="0" smtClean="0"/>
              <a:t> da classe Conta: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6764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892739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 no programa principal...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7" t="47024" r="48459" b="17460"/>
          <a:stretch/>
        </p:blipFill>
        <p:spPr bwMode="auto">
          <a:xfrm>
            <a:off x="1030086" y="1628800"/>
            <a:ext cx="7909617" cy="41764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58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733256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Font typeface="+mj-lt"/>
              <a:buAutoNum type="arabicParenR"/>
              <a:defRPr/>
            </a:pPr>
            <a:r>
              <a:rPr lang="pt-BR" dirty="0"/>
              <a:t>Faça um programa em Java que tenha uma classe Disciplinas.  As disciplinas são cadastradas com um código, nome e carga horária (lembrando que carga horária deverá ser maior que zero).  Os atributos deverão ser encapsulados.  Crie os métodos </a:t>
            </a:r>
            <a:r>
              <a:rPr lang="pt-BR" b="1" dirty="0" err="1"/>
              <a:t>get</a:t>
            </a:r>
            <a:r>
              <a:rPr lang="pt-BR" b="1" dirty="0"/>
              <a:t> </a:t>
            </a:r>
            <a:r>
              <a:rPr lang="pt-BR" dirty="0"/>
              <a:t>e </a:t>
            </a:r>
            <a:r>
              <a:rPr lang="pt-BR" b="1" dirty="0"/>
              <a:t>set</a:t>
            </a:r>
            <a:r>
              <a:rPr lang="pt-BR" dirty="0"/>
              <a:t> para alterar os valores destes atributos.  Crie também um método para mostrar os valores.  No programa principal, crie um novo objeto, deixe o usuário inserir tais informações. Chame todos os métodos da classe </a:t>
            </a:r>
            <a:r>
              <a:rPr lang="pt-BR" b="1" dirty="0"/>
              <a:t>Disciplina.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45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2828" y="188640"/>
            <a:ext cx="7920880" cy="1728192"/>
          </a:xfrm>
        </p:spPr>
        <p:txBody>
          <a:bodyPr>
            <a:normAutofit/>
          </a:bodyPr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1" t="18055" r="26724" b="16271"/>
          <a:stretch/>
        </p:blipFill>
        <p:spPr bwMode="auto">
          <a:xfrm>
            <a:off x="1619672" y="1772816"/>
            <a:ext cx="6850743" cy="480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138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733256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Font typeface="+mj-lt"/>
              <a:buAutoNum type="arabicParenR" startAt="2"/>
              <a:defRPr/>
            </a:pPr>
            <a:r>
              <a:rPr lang="pt-BR" dirty="0" smtClean="0"/>
              <a:t>Faça um programa em Java que tenha uma </a:t>
            </a:r>
            <a:r>
              <a:rPr lang="pt-BR" dirty="0" smtClean="0"/>
              <a:t>classe chamada </a:t>
            </a:r>
            <a:r>
              <a:rPr lang="pt-BR" b="1" dirty="0" smtClean="0"/>
              <a:t>Turma</a:t>
            </a:r>
            <a:r>
              <a:rPr lang="pt-BR" dirty="0" smtClean="0"/>
              <a:t>.  As informações cadastradas para cada turma são cadastradas com um código da turma, </a:t>
            </a:r>
            <a:r>
              <a:rPr lang="pt-BR" dirty="0" err="1" smtClean="0"/>
              <a:t>codigo</a:t>
            </a:r>
            <a:r>
              <a:rPr lang="pt-BR" dirty="0" smtClean="0"/>
              <a:t> da disciplina, quantidade de alunos (deverá ser menor que 35), horário inicial, horário final e dia da semana. </a:t>
            </a:r>
            <a:r>
              <a:rPr lang="pt-BR" dirty="0" smtClean="0"/>
              <a:t>Os atributos deverão ser encapsulados.  Crie os métodos </a:t>
            </a:r>
            <a:r>
              <a:rPr lang="pt-BR" b="1" dirty="0" err="1" smtClean="0"/>
              <a:t>get</a:t>
            </a:r>
            <a:r>
              <a:rPr lang="pt-BR" b="1" dirty="0" smtClean="0"/>
              <a:t> </a:t>
            </a:r>
            <a:r>
              <a:rPr lang="pt-BR" dirty="0" smtClean="0"/>
              <a:t>e </a:t>
            </a:r>
            <a:r>
              <a:rPr lang="pt-BR" b="1" dirty="0" smtClean="0"/>
              <a:t>set</a:t>
            </a:r>
            <a:r>
              <a:rPr lang="pt-BR" dirty="0" smtClean="0"/>
              <a:t> para alterar os valores destes atributos.  Crie também um método para mostrar todos os valores.  No programa principal, crie um novo objeto turma, deixe o usuário inserir tais informações. Chame todos os métodos da classe </a:t>
            </a:r>
            <a:r>
              <a:rPr lang="pt-BR" b="1" dirty="0" smtClean="0"/>
              <a:t>Turma.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3099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Encapsulamento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6416" y="1268760"/>
            <a:ext cx="7674056" cy="5373216"/>
          </a:xfrm>
        </p:spPr>
        <p:txBody>
          <a:bodyPr>
            <a:normAutofit fontScale="77500" lnSpcReduction="20000"/>
          </a:bodyPr>
          <a:lstStyle/>
          <a:p>
            <a:pPr marL="457200" indent="-45720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dirty="0"/>
              <a:t>Consiste em separar os aspectos externos de </a:t>
            </a:r>
            <a:r>
              <a:rPr lang="pt-BR" dirty="0" smtClean="0"/>
              <a:t>um objeto</a:t>
            </a:r>
            <a:r>
              <a:rPr lang="pt-BR" dirty="0"/>
              <a:t>, que são acessíveis para outros </a:t>
            </a:r>
            <a:r>
              <a:rPr lang="pt-BR" dirty="0" smtClean="0"/>
              <a:t>objetos, dos </a:t>
            </a:r>
            <a:r>
              <a:rPr lang="pt-BR" dirty="0"/>
              <a:t>detalhes internos de implementação </a:t>
            </a:r>
            <a:r>
              <a:rPr lang="pt-BR" dirty="0" smtClean="0"/>
              <a:t>do objeto </a:t>
            </a:r>
            <a:r>
              <a:rPr lang="pt-BR" dirty="0"/>
              <a:t>[ </a:t>
            </a:r>
            <a:r>
              <a:rPr lang="pt-BR" dirty="0" err="1"/>
              <a:t>Rumbaugh</a:t>
            </a:r>
            <a:r>
              <a:rPr lang="pt-BR" dirty="0"/>
              <a:t> ];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dirty="0" smtClean="0"/>
              <a:t>Qualquer </a:t>
            </a:r>
            <a:r>
              <a:rPr lang="pt-BR" dirty="0"/>
              <a:t>mecanismo que nos </a:t>
            </a:r>
            <a:r>
              <a:rPr lang="pt-BR" dirty="0" smtClean="0"/>
              <a:t>permita “esconder</a:t>
            </a:r>
            <a:r>
              <a:rPr lang="pt-BR" dirty="0"/>
              <a:t>” a implementação do objeto </a:t>
            </a:r>
            <a:r>
              <a:rPr lang="pt-BR" dirty="0" smtClean="0"/>
              <a:t>fazendo com </a:t>
            </a:r>
            <a:r>
              <a:rPr lang="pt-BR" dirty="0"/>
              <a:t>que outros componentes do sistema </a:t>
            </a:r>
            <a:r>
              <a:rPr lang="pt-BR" dirty="0" smtClean="0"/>
              <a:t>não tenham </a:t>
            </a:r>
            <a:r>
              <a:rPr lang="pt-BR" dirty="0"/>
              <a:t>conhecimento do conteúdo interno </a:t>
            </a:r>
            <a:r>
              <a:rPr lang="pt-BR" dirty="0" smtClean="0"/>
              <a:t>dos dados </a:t>
            </a:r>
            <a:r>
              <a:rPr lang="pt-BR" dirty="0"/>
              <a:t>armazenados no objeto [ </a:t>
            </a:r>
            <a:r>
              <a:rPr lang="pt-BR" dirty="0" err="1"/>
              <a:t>Yourdon</a:t>
            </a:r>
            <a:r>
              <a:rPr lang="pt-BR" dirty="0"/>
              <a:t> ];</a:t>
            </a:r>
          </a:p>
        </p:txBody>
      </p:sp>
    </p:spTree>
    <p:extLst>
      <p:ext uri="{BB962C8B-B14F-4D97-AF65-F5344CB8AC3E}">
        <p14:creationId xmlns:p14="http://schemas.microsoft.com/office/powerpoint/2010/main" val="400875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Encapsulamento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6416" y="1268760"/>
            <a:ext cx="7674056" cy="5373216"/>
          </a:xfrm>
        </p:spPr>
        <p:txBody>
          <a:bodyPr>
            <a:normAutofit fontScale="77500" lnSpcReduction="20000"/>
          </a:bodyPr>
          <a:lstStyle/>
          <a:p>
            <a:pPr marL="457200" indent="-45720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dirty="0"/>
              <a:t>É o resultado (ou ato) de se esconder </a:t>
            </a:r>
            <a:r>
              <a:rPr lang="pt-BR" dirty="0" smtClean="0"/>
              <a:t>os detalhes </a:t>
            </a:r>
            <a:r>
              <a:rPr lang="pt-BR" dirty="0"/>
              <a:t>de implementação de um objeto </a:t>
            </a:r>
            <a:r>
              <a:rPr lang="pt-BR" dirty="0" smtClean="0"/>
              <a:t>do usuário </a:t>
            </a:r>
            <a:r>
              <a:rPr lang="pt-BR" dirty="0"/>
              <a:t>[ Martin ];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dirty="0" err="1" smtClean="0"/>
              <a:t>Information</a:t>
            </a:r>
            <a:r>
              <a:rPr lang="pt-BR" dirty="0" smtClean="0"/>
              <a:t> </a:t>
            </a:r>
            <a:r>
              <a:rPr lang="pt-BR" dirty="0" err="1"/>
              <a:t>hiding</a:t>
            </a:r>
            <a:r>
              <a:rPr lang="pt-BR" dirty="0"/>
              <a:t>;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dirty="0" smtClean="0"/>
              <a:t>A </a:t>
            </a:r>
            <a:r>
              <a:rPr lang="pt-BR" dirty="0"/>
              <a:t>comunicação entre objetos é feita através </a:t>
            </a:r>
            <a:r>
              <a:rPr lang="pt-BR" dirty="0" smtClean="0"/>
              <a:t>de mensagens </a:t>
            </a:r>
            <a:r>
              <a:rPr lang="pt-BR" dirty="0"/>
              <a:t>enviadas para as </a:t>
            </a:r>
            <a:r>
              <a:rPr lang="pt-BR" dirty="0" smtClean="0"/>
              <a:t>operações;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dirty="0" smtClean="0"/>
              <a:t>A </a:t>
            </a:r>
            <a:r>
              <a:rPr lang="pt-BR" dirty="0"/>
              <a:t>implementação de um objeto pode </a:t>
            </a:r>
            <a:r>
              <a:rPr lang="pt-BR" dirty="0" smtClean="0"/>
              <a:t>ser mudada </a:t>
            </a:r>
            <a:r>
              <a:rPr lang="pt-BR" dirty="0"/>
              <a:t>sem afetar as aplicações que o usam;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dirty="0" smtClean="0"/>
              <a:t>Facilidade </a:t>
            </a:r>
            <a:r>
              <a:rPr lang="pt-BR" dirty="0"/>
              <a:t>de manutenção;</a:t>
            </a:r>
          </a:p>
        </p:txBody>
      </p:sp>
    </p:spTree>
    <p:extLst>
      <p:ext uri="{BB962C8B-B14F-4D97-AF65-F5344CB8AC3E}">
        <p14:creationId xmlns:p14="http://schemas.microsoft.com/office/powerpoint/2010/main" val="187258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Encapsulamento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5" t="19246" r="26163" b="25001"/>
          <a:stretch/>
        </p:blipFill>
        <p:spPr bwMode="auto">
          <a:xfrm>
            <a:off x="1259632" y="1428846"/>
            <a:ext cx="7272808" cy="49008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44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Controle de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6416" y="1268760"/>
            <a:ext cx="7674056" cy="5373216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dirty="0" smtClean="0"/>
              <a:t>Normalmente</a:t>
            </a:r>
            <a:r>
              <a:rPr lang="pt-BR" dirty="0"/>
              <a:t>, é conveniente proibir </a:t>
            </a:r>
            <a:r>
              <a:rPr lang="pt-BR" dirty="0" smtClean="0"/>
              <a:t>o acesso </a:t>
            </a:r>
            <a:r>
              <a:rPr lang="pt-BR" dirty="0"/>
              <a:t>a certos atributos (ou mesmo </a:t>
            </a:r>
            <a:r>
              <a:rPr lang="pt-BR" dirty="0" smtClean="0"/>
              <a:t>métodos</a:t>
            </a:r>
            <a:r>
              <a:rPr lang="pt-B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702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Controle de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6416" y="1268760"/>
            <a:ext cx="7674056" cy="5373216"/>
          </a:xfrm>
        </p:spPr>
        <p:txBody>
          <a:bodyPr>
            <a:normAutofit fontScale="85000" lnSpcReduction="10000"/>
          </a:bodyPr>
          <a:lstStyle/>
          <a:p>
            <a:pPr marL="457200" indent="-45720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b="1" u="sng" dirty="0" err="1"/>
              <a:t>Public</a:t>
            </a:r>
            <a:r>
              <a:rPr lang="pt-BR" dirty="0"/>
              <a:t>: permite acesso a partir de </a:t>
            </a:r>
            <a:r>
              <a:rPr lang="pt-BR" dirty="0" smtClean="0"/>
              <a:t>qualquer classe</a:t>
            </a:r>
            <a:r>
              <a:rPr lang="pt-BR" dirty="0"/>
              <a:t>;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b="1" u="sng" dirty="0" smtClean="0"/>
              <a:t>Private</a:t>
            </a:r>
            <a:r>
              <a:rPr lang="pt-BR" dirty="0"/>
              <a:t>: permite acesso apenas na </a:t>
            </a:r>
            <a:r>
              <a:rPr lang="pt-BR" dirty="0" smtClean="0"/>
              <a:t>própria classe</a:t>
            </a:r>
            <a:r>
              <a:rPr lang="pt-BR" dirty="0"/>
              <a:t>;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b="1" u="sng" dirty="0" err="1" smtClean="0"/>
              <a:t>Protected</a:t>
            </a:r>
            <a:r>
              <a:rPr lang="pt-BR" dirty="0"/>
              <a:t>: permite acesso apenas a </a:t>
            </a:r>
            <a:r>
              <a:rPr lang="pt-BR" dirty="0" smtClean="0"/>
              <a:t>objetos da </a:t>
            </a:r>
            <a:r>
              <a:rPr lang="pt-BR" dirty="0"/>
              <a:t>mesma classe e de suas </a:t>
            </a:r>
            <a:r>
              <a:rPr lang="pt-BR" dirty="0" err="1"/>
              <a:t>sub-classes</a:t>
            </a:r>
            <a:r>
              <a:rPr lang="pt-BR" dirty="0"/>
              <a:t>;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b="1" u="sng" dirty="0" smtClean="0"/>
              <a:t>Default</a:t>
            </a:r>
            <a:r>
              <a:rPr lang="pt-BR" dirty="0"/>
              <a:t>: permite acesso a todas as classes </a:t>
            </a:r>
            <a:r>
              <a:rPr lang="pt-BR" dirty="0" smtClean="0"/>
              <a:t>do mesmo </a:t>
            </a:r>
            <a:r>
              <a:rPr lang="pt-BR" dirty="0"/>
              <a:t>pacote;</a:t>
            </a:r>
          </a:p>
        </p:txBody>
      </p:sp>
    </p:spTree>
    <p:extLst>
      <p:ext uri="{BB962C8B-B14F-4D97-AF65-F5344CB8AC3E}">
        <p14:creationId xmlns:p14="http://schemas.microsoft.com/office/powerpoint/2010/main" val="344581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44624"/>
            <a:ext cx="7498080" cy="886181"/>
          </a:xfrm>
        </p:spPr>
        <p:txBody>
          <a:bodyPr>
            <a:normAutofit/>
          </a:bodyPr>
          <a:lstStyle/>
          <a:p>
            <a:r>
              <a:rPr lang="pt-BR" dirty="0" smtClean="0"/>
              <a:t>Atributos privados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0" t="16667" r="45210" b="22619"/>
          <a:stretch/>
        </p:blipFill>
        <p:spPr bwMode="auto">
          <a:xfrm>
            <a:off x="1259632" y="803691"/>
            <a:ext cx="7200800" cy="59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Conector reto 5"/>
          <p:cNvCxnSpPr/>
          <p:nvPr/>
        </p:nvCxnSpPr>
        <p:spPr>
          <a:xfrm>
            <a:off x="3419872" y="5301208"/>
            <a:ext cx="720080" cy="5760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H="1">
            <a:off x="3419872" y="5301208"/>
            <a:ext cx="720080" cy="5760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6516216" y="5936569"/>
            <a:ext cx="720080" cy="5760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H="1">
            <a:off x="6516216" y="5936569"/>
            <a:ext cx="720080" cy="5760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7452320" y="5719081"/>
            <a:ext cx="720080" cy="5760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7452320" y="5719081"/>
            <a:ext cx="720080" cy="5760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580112" y="1268760"/>
            <a:ext cx="2880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Atributos privados não podem ser </a:t>
            </a:r>
          </a:p>
          <a:p>
            <a:pPr algn="ctr"/>
            <a:r>
              <a:rPr lang="pt-BR" sz="2400" dirty="0"/>
              <a:t>diretamente acessados fora de sua classe.</a:t>
            </a:r>
          </a:p>
          <a:p>
            <a:pPr algn="ctr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4144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892739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Então, qual o motivo de usar atributos privados?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6416" y="1268760"/>
            <a:ext cx="7674056" cy="5373216"/>
          </a:xfrm>
        </p:spPr>
        <p:txBody>
          <a:bodyPr>
            <a:normAutofit lnSpcReduction="10000"/>
          </a:bodyPr>
          <a:lstStyle/>
          <a:p>
            <a:pPr marL="457200" indent="-45720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dirty="0" smtClean="0"/>
              <a:t>Caso tenha uma regra de negócio onde o usuário não consiga fazer um saque maior que o saldo atual, ou seja, caso o cliente do banco não tenha limite especial.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dirty="0" smtClean="0"/>
              <a:t>Para isso, é necessário inserir um </a:t>
            </a:r>
            <a:r>
              <a:rPr lang="pt-BR" b="1" dirty="0" err="1" smtClean="0"/>
              <a:t>if</a:t>
            </a:r>
            <a:r>
              <a:rPr lang="pt-BR" b="1" dirty="0" smtClean="0"/>
              <a:t> </a:t>
            </a:r>
            <a:r>
              <a:rPr lang="pt-BR" dirty="0" smtClean="0"/>
              <a:t>no método </a:t>
            </a:r>
            <a:r>
              <a:rPr lang="pt-BR" b="1" dirty="0" smtClean="0"/>
              <a:t>débito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8479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1065</TotalTime>
  <Words>742</Words>
  <Application>Microsoft Office PowerPoint</Application>
  <PresentationFormat>Apresentação na tela (4:3)</PresentationFormat>
  <Paragraphs>49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Solstício</vt:lpstr>
      <vt:lpstr>PROGRAMAÇÃO ORIENTADA A OBJETOS I Aula 7</vt:lpstr>
      <vt:lpstr>Encapsulamento</vt:lpstr>
      <vt:lpstr>Encapsulamento</vt:lpstr>
      <vt:lpstr>Encapsulamento</vt:lpstr>
      <vt:lpstr>Encapsulamento</vt:lpstr>
      <vt:lpstr>Controle de Acesso</vt:lpstr>
      <vt:lpstr>Controle de Acesso</vt:lpstr>
      <vt:lpstr>Atributos privados</vt:lpstr>
      <vt:lpstr>Então, qual o motivo de usar atributos privados?</vt:lpstr>
      <vt:lpstr>O método debito possui um if que implementa a regra de negócio de não permitir saque maior que o valor atual do saldo</vt:lpstr>
      <vt:lpstr>Apresentação do PowerPoint</vt:lpstr>
      <vt:lpstr>Consequências de tornar um atributo privado</vt:lpstr>
      <vt:lpstr>Métodos Get e Set</vt:lpstr>
      <vt:lpstr>Métodos Get e Set</vt:lpstr>
      <vt:lpstr>Métodos Get e Set</vt:lpstr>
      <vt:lpstr>Métodos Get e Set</vt:lpstr>
      <vt:lpstr>Apresentação do PowerPoint</vt:lpstr>
      <vt:lpstr>E no programa principal...</vt:lpstr>
      <vt:lpstr>Exercícios</vt:lpstr>
      <vt:lpstr>Exercícios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 I</dc:title>
  <dc:creator>Envy</dc:creator>
  <cp:lastModifiedBy>Envy</cp:lastModifiedBy>
  <cp:revision>76</cp:revision>
  <dcterms:created xsi:type="dcterms:W3CDTF">2015-01-20T02:16:29Z</dcterms:created>
  <dcterms:modified xsi:type="dcterms:W3CDTF">2015-05-21T21:19:30Z</dcterms:modified>
</cp:coreProperties>
</file>